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6" r:id="rId4"/>
  </p:sldMasterIdLst>
  <p:notesMasterIdLst>
    <p:notesMasterId r:id="rId10"/>
  </p:notesMasterIdLst>
  <p:sldIdLst>
    <p:sldId id="256" r:id="rId5"/>
    <p:sldId id="1193" r:id="rId6"/>
    <p:sldId id="1194" r:id="rId7"/>
    <p:sldId id="523" r:id="rId8"/>
    <p:sldId id="262" r:id="rId9"/>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FC7CC0E-436D-DA69-5BA3-09779CD664B9}" name="PETERS Bill N * DEQ" initials="BP" userId="S::Bill.N.PETERS@deq.oregon.gov::fc5ddd42-bb72-4966-aa71-483fde9fec9f" providerId="AD"/>
  <p188:author id="{5352D49A-748A-2EB7-A50B-B9A08704246D}" name="SAKATA Rachel * DEQ" initials="RS" userId="S::Rachel.SAKATA@deq.oregon.gov::7775a279-e5d3-429e-99d4-13bb1b8b4ae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3EC"/>
    <a:srgbClr val="E3F2F9"/>
    <a:srgbClr val="00907E"/>
    <a:srgbClr val="3F8D6F"/>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55A7E3-ADA3-4A1F-B3CE-F21037DBEF34}" v="1" dt="2026-09-09T18:41:13.4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04" autoAdjust="0"/>
  </p:normalViewPr>
  <p:slideViewPr>
    <p:cSldViewPr snapToGrid="0">
      <p:cViewPr varScale="1">
        <p:scale>
          <a:sx n="74" d="100"/>
          <a:sy n="74" d="100"/>
        </p:scale>
        <p:origin x="352" y="5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17" Type="http://schemas.microsoft.com/office/2018/10/relationships/authors" Target="author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PP Lindsay * DEQ" userId="2bbf4ccf-fa25-401f-a93a-f56404faef8d" providerId="ADAL" clId="{E84375E9-0D54-42B0-ADFC-0B1C2891BFA7}"/>
    <pc:docChg chg="custSel modSld">
      <pc:chgData name="TRAPP Lindsay * DEQ" userId="2bbf4ccf-fa25-401f-a93a-f56404faef8d" providerId="ADAL" clId="{E84375E9-0D54-42B0-ADFC-0B1C2891BFA7}" dt="2026-09-09T18:44:57.914" v="48" actId="20577"/>
      <pc:docMkLst>
        <pc:docMk/>
      </pc:docMkLst>
      <pc:sldChg chg="modSp mod">
        <pc:chgData name="TRAPP Lindsay * DEQ" userId="2bbf4ccf-fa25-401f-a93a-f56404faef8d" providerId="ADAL" clId="{E84375E9-0D54-42B0-ADFC-0B1C2891BFA7}" dt="2026-09-09T18:39:28.551" v="5" actId="20577"/>
        <pc:sldMkLst>
          <pc:docMk/>
          <pc:sldMk cId="0" sldId="256"/>
        </pc:sldMkLst>
        <pc:spChg chg="mod">
          <ac:chgData name="TRAPP Lindsay * DEQ" userId="2bbf4ccf-fa25-401f-a93a-f56404faef8d" providerId="ADAL" clId="{E84375E9-0D54-42B0-ADFC-0B1C2891BFA7}" dt="2026-09-09T18:39:28.551" v="5" actId="20577"/>
          <ac:spMkLst>
            <pc:docMk/>
            <pc:sldMk cId="0" sldId="256"/>
            <ac:spMk id="3" creationId="{00000000-0000-0000-0000-000000000000}"/>
          </ac:spMkLst>
        </pc:spChg>
      </pc:sldChg>
      <pc:sldChg chg="modSp mod">
        <pc:chgData name="TRAPP Lindsay * DEQ" userId="2bbf4ccf-fa25-401f-a93a-f56404faef8d" providerId="ADAL" clId="{E84375E9-0D54-42B0-ADFC-0B1C2891BFA7}" dt="2026-09-09T18:41:47.476" v="37" actId="113"/>
        <pc:sldMkLst>
          <pc:docMk/>
          <pc:sldMk cId="2251117388" sldId="262"/>
        </pc:sldMkLst>
        <pc:spChg chg="mod">
          <ac:chgData name="TRAPP Lindsay * DEQ" userId="2bbf4ccf-fa25-401f-a93a-f56404faef8d" providerId="ADAL" clId="{E84375E9-0D54-42B0-ADFC-0B1C2891BFA7}" dt="2026-09-09T18:40:25.535" v="6" actId="14100"/>
          <ac:spMkLst>
            <pc:docMk/>
            <pc:sldMk cId="2251117388" sldId="262"/>
            <ac:spMk id="3" creationId="{0FBBB871-1594-44D9-A45A-C281038EE3DD}"/>
          </ac:spMkLst>
        </pc:spChg>
        <pc:spChg chg="mod">
          <ac:chgData name="TRAPP Lindsay * DEQ" userId="2bbf4ccf-fa25-401f-a93a-f56404faef8d" providerId="ADAL" clId="{E84375E9-0D54-42B0-ADFC-0B1C2891BFA7}" dt="2026-09-09T18:41:47.476" v="37" actId="113"/>
          <ac:spMkLst>
            <pc:docMk/>
            <pc:sldMk cId="2251117388" sldId="262"/>
            <ac:spMk id="4" creationId="{F592F67A-0472-3728-8E00-5A28104E6DB2}"/>
          </ac:spMkLst>
        </pc:spChg>
      </pc:sldChg>
      <pc:sldChg chg="delSp modSp mod">
        <pc:chgData name="TRAPP Lindsay * DEQ" userId="2bbf4ccf-fa25-401f-a93a-f56404faef8d" providerId="ADAL" clId="{E84375E9-0D54-42B0-ADFC-0B1C2891BFA7}" dt="2026-09-09T18:44:57.914" v="48" actId="20577"/>
        <pc:sldMkLst>
          <pc:docMk/>
          <pc:sldMk cId="4103669360" sldId="523"/>
        </pc:sldMkLst>
        <pc:spChg chg="mod">
          <ac:chgData name="TRAPP Lindsay * DEQ" userId="2bbf4ccf-fa25-401f-a93a-f56404faef8d" providerId="ADAL" clId="{E84375E9-0D54-42B0-ADFC-0B1C2891BFA7}" dt="2026-09-09T18:40:53.051" v="30" actId="20577"/>
          <ac:spMkLst>
            <pc:docMk/>
            <pc:sldMk cId="4103669360" sldId="523"/>
            <ac:spMk id="2" creationId="{5D5CB24A-2DF7-CDFC-914B-A900FC005EC4}"/>
          </ac:spMkLst>
        </pc:spChg>
        <pc:spChg chg="mod">
          <ac:chgData name="TRAPP Lindsay * DEQ" userId="2bbf4ccf-fa25-401f-a93a-f56404faef8d" providerId="ADAL" clId="{E84375E9-0D54-42B0-ADFC-0B1C2891BFA7}" dt="2026-09-09T18:44:57.914" v="48" actId="20577"/>
          <ac:spMkLst>
            <pc:docMk/>
            <pc:sldMk cId="4103669360" sldId="523"/>
            <ac:spMk id="3" creationId="{A563990E-0104-99C2-3819-E0EEA8D819BA}"/>
          </ac:spMkLst>
        </pc:spChg>
        <pc:spChg chg="mod">
          <ac:chgData name="TRAPP Lindsay * DEQ" userId="2bbf4ccf-fa25-401f-a93a-f56404faef8d" providerId="ADAL" clId="{E84375E9-0D54-42B0-ADFC-0B1C2891BFA7}" dt="2026-09-09T18:41:43.130" v="36" actId="113"/>
          <ac:spMkLst>
            <pc:docMk/>
            <pc:sldMk cId="4103669360" sldId="523"/>
            <ac:spMk id="4" creationId="{2805C280-CE3C-DBAB-766C-F1F363D5513B}"/>
          </ac:spMkLst>
        </pc:spChg>
        <pc:spChg chg="del">
          <ac:chgData name="TRAPP Lindsay * DEQ" userId="2bbf4ccf-fa25-401f-a93a-f56404faef8d" providerId="ADAL" clId="{E84375E9-0D54-42B0-ADFC-0B1C2891BFA7}" dt="2026-09-09T18:41:37.340" v="35" actId="478"/>
          <ac:spMkLst>
            <pc:docMk/>
            <pc:sldMk cId="4103669360" sldId="523"/>
            <ac:spMk id="6" creationId="{B7E04A0E-5BAC-ACA5-7B7D-C0E18749AC39}"/>
          </ac:spMkLst>
        </pc:spChg>
      </pc:sldChg>
      <pc:sldChg chg="modSp mod">
        <pc:chgData name="TRAPP Lindsay * DEQ" userId="2bbf4ccf-fa25-401f-a93a-f56404faef8d" providerId="ADAL" clId="{E84375E9-0D54-42B0-ADFC-0B1C2891BFA7}" dt="2026-09-09T18:41:21.011" v="33" actId="113"/>
        <pc:sldMkLst>
          <pc:docMk/>
          <pc:sldMk cId="1507239148" sldId="1193"/>
        </pc:sldMkLst>
        <pc:spChg chg="mod">
          <ac:chgData name="TRAPP Lindsay * DEQ" userId="2bbf4ccf-fa25-401f-a93a-f56404faef8d" providerId="ADAL" clId="{E84375E9-0D54-42B0-ADFC-0B1C2891BFA7}" dt="2026-09-09T18:41:21.011" v="33" actId="113"/>
          <ac:spMkLst>
            <pc:docMk/>
            <pc:sldMk cId="1507239148" sldId="1193"/>
            <ac:spMk id="4" creationId="{B77F1834-070F-9F21-E8CE-368EB9724905}"/>
          </ac:spMkLst>
        </pc:spChg>
      </pc:sldChg>
      <pc:sldChg chg="modSp mod">
        <pc:chgData name="TRAPP Lindsay * DEQ" userId="2bbf4ccf-fa25-401f-a93a-f56404faef8d" providerId="ADAL" clId="{E84375E9-0D54-42B0-ADFC-0B1C2891BFA7}" dt="2026-09-09T18:41:25.904" v="34" actId="113"/>
        <pc:sldMkLst>
          <pc:docMk/>
          <pc:sldMk cId="860025975" sldId="1194"/>
        </pc:sldMkLst>
        <pc:spChg chg="mod">
          <ac:chgData name="TRAPP Lindsay * DEQ" userId="2bbf4ccf-fa25-401f-a93a-f56404faef8d" providerId="ADAL" clId="{E84375E9-0D54-42B0-ADFC-0B1C2891BFA7}" dt="2026-09-09T18:41:25.904" v="34" actId="113"/>
          <ac:spMkLst>
            <pc:docMk/>
            <pc:sldMk cId="860025975" sldId="1194"/>
            <ac:spMk id="4" creationId="{39DE5FDA-A518-2D63-BF50-538C36A069C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9940DCEB-E0DC-4ADD-9BF3-326A5B6F645B}" type="datetimeFigureOut">
              <a:rPr lang="en-US" smtClean="0"/>
              <a:t>9/9/2026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a:t>
            </a:fld>
            <a:endParaRPr lang="en-US"/>
          </a:p>
        </p:txBody>
      </p:sp>
    </p:spTree>
    <p:extLst>
      <p:ext uri="{BB962C8B-B14F-4D97-AF65-F5344CB8AC3E}">
        <p14:creationId xmlns:p14="http://schemas.microsoft.com/office/powerpoint/2010/main" val="2531672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a:t>
            </a:fld>
            <a:endParaRPr lang="en-US"/>
          </a:p>
        </p:txBody>
      </p:sp>
    </p:spTree>
    <p:extLst>
      <p:ext uri="{BB962C8B-B14F-4D97-AF65-F5344CB8AC3E}">
        <p14:creationId xmlns:p14="http://schemas.microsoft.com/office/powerpoint/2010/main" val="3989161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3</a:t>
            </a:fld>
            <a:endParaRPr lang="en-US"/>
          </a:p>
        </p:txBody>
      </p:sp>
    </p:spTree>
    <p:extLst>
      <p:ext uri="{BB962C8B-B14F-4D97-AF65-F5344CB8AC3E}">
        <p14:creationId xmlns:p14="http://schemas.microsoft.com/office/powerpoint/2010/main" val="2237794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4</a:t>
            </a:fld>
            <a:endParaRPr lang="en-US"/>
          </a:p>
        </p:txBody>
      </p:sp>
    </p:spTree>
    <p:extLst>
      <p:ext uri="{BB962C8B-B14F-4D97-AF65-F5344CB8AC3E}">
        <p14:creationId xmlns:p14="http://schemas.microsoft.com/office/powerpoint/2010/main" val="1591500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5</a:t>
            </a:fld>
            <a:endParaRPr lang="en-US"/>
          </a:p>
        </p:txBody>
      </p:sp>
    </p:spTree>
    <p:extLst>
      <p:ext uri="{BB962C8B-B14F-4D97-AF65-F5344CB8AC3E}">
        <p14:creationId xmlns:p14="http://schemas.microsoft.com/office/powerpoint/2010/main" val="96366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b="1">
                <a:solidFill>
                  <a:schemeClr val="tx1"/>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Lst>
  <p:hf hdr="0" ftr="0" dt="0"/>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oregon.gov/deq/about-us/Pages/titleVIaccess.aspx"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mailto:deqinfo@deq.oregon.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381000" y="2819400"/>
            <a:ext cx="11430000" cy="3276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3600" b="0" dirty="0">
                <a:ea typeface="+mn-ea"/>
              </a:rPr>
              <a:t>Temporary Variance for Motor Vehicle Fuel Standards</a:t>
            </a:r>
            <a:endPar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br>
              <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br>
              <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endPar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lvl="0">
              <a:spcBef>
                <a:spcPct val="20000"/>
              </a:spcBef>
              <a:defRPr/>
            </a:pPr>
            <a:r>
              <a:rPr kumimoji="0" lang="en-US"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Rachel Sakata</a:t>
            </a:r>
            <a:br>
              <a:rPr lang="en-US" sz="1400" b="0" dirty="0">
                <a:ea typeface="+mn-ea"/>
              </a:rPr>
            </a:br>
            <a:r>
              <a:rPr lang="en-US" sz="1400" b="0" dirty="0">
                <a:ea typeface="+mn-ea"/>
              </a:rPr>
              <a:t>Sept. 10, 2026</a:t>
            </a:r>
            <a:br>
              <a:rPr kumimoji="0" lang="en-US"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lang="en-US" sz="1400" b="0" dirty="0">
                <a:ea typeface="+mn-ea"/>
              </a:rPr>
              <a:t>Portland, Oregon</a:t>
            </a:r>
            <a:endParaRPr kumimoji="0" lang="en-US"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3CFCF8DD-6872-48CC-9E1E-DC00831B136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16" r="16"/>
          <a:stretch/>
        </p:blipFill>
        <p:spPr>
          <a:xfrm>
            <a:off x="-15240" y="-3586"/>
            <a:ext cx="12207240" cy="25943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A397C-D25C-3CC8-336A-646694B15BC2}"/>
              </a:ext>
            </a:extLst>
          </p:cNvPr>
          <p:cNvSpPr>
            <a:spLocks noGrp="1"/>
          </p:cNvSpPr>
          <p:nvPr>
            <p:ph type="title"/>
          </p:nvPr>
        </p:nvSpPr>
        <p:spPr/>
        <p:txBody>
          <a:bodyPr/>
          <a:lstStyle/>
          <a:p>
            <a:r>
              <a:rPr lang="en-US"/>
              <a:t>EPA waiver and fuel supply</a:t>
            </a:r>
          </a:p>
        </p:txBody>
      </p:sp>
      <p:sp>
        <p:nvSpPr>
          <p:cNvPr id="3" name="Content Placeholder 2">
            <a:extLst>
              <a:ext uri="{FF2B5EF4-FFF2-40B4-BE49-F238E27FC236}">
                <a16:creationId xmlns:a16="http://schemas.microsoft.com/office/drawing/2014/main" id="{4B078E0A-31A8-685A-F129-3C1F23F898F7}"/>
              </a:ext>
            </a:extLst>
          </p:cNvPr>
          <p:cNvSpPr>
            <a:spLocks noGrp="1"/>
          </p:cNvSpPr>
          <p:nvPr>
            <p:ph idx="1"/>
          </p:nvPr>
        </p:nvSpPr>
        <p:spPr/>
        <p:txBody>
          <a:bodyPr>
            <a:normAutofit/>
          </a:bodyPr>
          <a:lstStyle/>
          <a:p>
            <a:r>
              <a:rPr lang="en-US" dirty="0"/>
              <a:t>In May 2026, EQC approved a temporary variance in response to EPA emergency fuel waivers for summer gasoline</a:t>
            </a:r>
          </a:p>
          <a:p>
            <a:r>
              <a:rPr lang="en-US" dirty="0"/>
              <a:t>On Aug. 20, EPA expanded its waiver to allow an early transition to winter gasoline beginning Sept. 1, rather than after the summer ozone season ends Sept. 15</a:t>
            </a:r>
          </a:p>
          <a:p>
            <a:pPr lvl="1"/>
            <a:r>
              <a:rPr lang="en-US"/>
              <a:t>Terminals at Pasco</a:t>
            </a:r>
            <a:r>
              <a:rPr lang="en-US" dirty="0"/>
              <a:t>, WA and Boise, ID have transitioned to winter gasoline under the federal waiver</a:t>
            </a:r>
          </a:p>
          <a:p>
            <a:pPr lvl="1"/>
            <a:r>
              <a:rPr lang="en-US" dirty="0"/>
              <a:t>Fuel suppliers serving eastern Oregon rely on those terminals where sufficient summer gasoline is no longer available</a:t>
            </a:r>
          </a:p>
        </p:txBody>
      </p:sp>
      <p:sp>
        <p:nvSpPr>
          <p:cNvPr id="4" name="Slide Number Placeholder 3">
            <a:extLst>
              <a:ext uri="{FF2B5EF4-FFF2-40B4-BE49-F238E27FC236}">
                <a16:creationId xmlns:a16="http://schemas.microsoft.com/office/drawing/2014/main" id="{B77F1834-070F-9F21-E8CE-368EB9724905}"/>
              </a:ext>
            </a:extLst>
          </p:cNvPr>
          <p:cNvSpPr>
            <a:spLocks noGrp="1"/>
          </p:cNvSpPr>
          <p:nvPr>
            <p:ph type="sldNum" sz="quarter" idx="12"/>
          </p:nvPr>
        </p:nvSpPr>
        <p:spPr/>
        <p:txBody>
          <a:bodyPr/>
          <a:lstStyle/>
          <a:p>
            <a:fld id="{1939E361-6CC3-4B93-8D02-0CA414705067}" type="slidenum">
              <a:rPr lang="en-US" b="0" smtClean="0"/>
              <a:pPr/>
              <a:t>2</a:t>
            </a:fld>
            <a:endParaRPr lang="en-US" b="0" dirty="0"/>
          </a:p>
        </p:txBody>
      </p:sp>
    </p:spTree>
    <p:extLst>
      <p:ext uri="{BB962C8B-B14F-4D97-AF65-F5344CB8AC3E}">
        <p14:creationId xmlns:p14="http://schemas.microsoft.com/office/powerpoint/2010/main" val="1507239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ED47A-FA52-789E-895A-C95DAD2E56DF}"/>
              </a:ext>
            </a:extLst>
          </p:cNvPr>
          <p:cNvSpPr>
            <a:spLocks noGrp="1"/>
          </p:cNvSpPr>
          <p:nvPr>
            <p:ph type="title"/>
          </p:nvPr>
        </p:nvSpPr>
        <p:spPr/>
        <p:txBody>
          <a:bodyPr/>
          <a:lstStyle/>
          <a:p>
            <a:r>
              <a:rPr lang="en-US"/>
              <a:t>Variance request</a:t>
            </a:r>
          </a:p>
        </p:txBody>
      </p:sp>
      <p:sp>
        <p:nvSpPr>
          <p:cNvPr id="3" name="Content Placeholder 2">
            <a:extLst>
              <a:ext uri="{FF2B5EF4-FFF2-40B4-BE49-F238E27FC236}">
                <a16:creationId xmlns:a16="http://schemas.microsoft.com/office/drawing/2014/main" id="{6AF1F81A-5A31-BEC6-85C5-33F70459FBC6}"/>
              </a:ext>
            </a:extLst>
          </p:cNvPr>
          <p:cNvSpPr>
            <a:spLocks noGrp="1"/>
          </p:cNvSpPr>
          <p:nvPr>
            <p:ph idx="1"/>
          </p:nvPr>
        </p:nvSpPr>
        <p:spPr/>
        <p:txBody>
          <a:bodyPr/>
          <a:lstStyle/>
          <a:p>
            <a:r>
              <a:rPr lang="en-US"/>
              <a:t>Allow winter gasoline supplied through Pasco and Boise to be distributed in Oregon through Sept. 15</a:t>
            </a:r>
          </a:p>
          <a:p>
            <a:r>
              <a:rPr lang="en-US"/>
              <a:t>Limit the variance to these supply points; existing summer gasoline requirements would remain in </a:t>
            </a:r>
            <a:r>
              <a:rPr lang="en-US" dirty="0"/>
              <a:t>other supply points such as terminals </a:t>
            </a:r>
            <a:r>
              <a:rPr lang="en-US"/>
              <a:t>in </a:t>
            </a:r>
            <a:r>
              <a:rPr lang="en-US" dirty="0"/>
              <a:t>Portland and Eugene</a:t>
            </a:r>
            <a:endParaRPr lang="en-US"/>
          </a:p>
          <a:p>
            <a:r>
              <a:rPr lang="en-US"/>
              <a:t>DEQ will continue to monitor air quality conditions through the end of the summer ozone season </a:t>
            </a:r>
          </a:p>
        </p:txBody>
      </p:sp>
      <p:sp>
        <p:nvSpPr>
          <p:cNvPr id="4" name="Slide Number Placeholder 3">
            <a:extLst>
              <a:ext uri="{FF2B5EF4-FFF2-40B4-BE49-F238E27FC236}">
                <a16:creationId xmlns:a16="http://schemas.microsoft.com/office/drawing/2014/main" id="{39DE5FDA-A518-2D63-BF50-538C36A069C3}"/>
              </a:ext>
            </a:extLst>
          </p:cNvPr>
          <p:cNvSpPr>
            <a:spLocks noGrp="1"/>
          </p:cNvSpPr>
          <p:nvPr>
            <p:ph type="sldNum" sz="quarter" idx="12"/>
          </p:nvPr>
        </p:nvSpPr>
        <p:spPr/>
        <p:txBody>
          <a:bodyPr/>
          <a:lstStyle/>
          <a:p>
            <a:fld id="{1939E361-6CC3-4B93-8D02-0CA414705067}" type="slidenum">
              <a:rPr lang="en-US" b="0" smtClean="0"/>
              <a:pPr/>
              <a:t>3</a:t>
            </a:fld>
            <a:endParaRPr lang="en-US" b="0" dirty="0"/>
          </a:p>
        </p:txBody>
      </p:sp>
    </p:spTree>
    <p:extLst>
      <p:ext uri="{BB962C8B-B14F-4D97-AF65-F5344CB8AC3E}">
        <p14:creationId xmlns:p14="http://schemas.microsoft.com/office/powerpoint/2010/main" val="860025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CB24A-2DF7-CDFC-914B-A900FC005EC4}"/>
              </a:ext>
            </a:extLst>
          </p:cNvPr>
          <p:cNvSpPr>
            <a:spLocks noGrp="1"/>
          </p:cNvSpPr>
          <p:nvPr>
            <p:ph type="title"/>
          </p:nvPr>
        </p:nvSpPr>
        <p:spPr/>
        <p:txBody>
          <a:bodyPr/>
          <a:lstStyle/>
          <a:p>
            <a:r>
              <a:rPr lang="en-US" dirty="0">
                <a:latin typeface="Arial"/>
                <a:cs typeface="Arial"/>
              </a:rPr>
              <a:t>Proposed motion language</a:t>
            </a:r>
            <a:endParaRPr lang="en-US" dirty="0"/>
          </a:p>
        </p:txBody>
      </p:sp>
      <p:sp>
        <p:nvSpPr>
          <p:cNvPr id="3" name="Content Placeholder 2">
            <a:extLst>
              <a:ext uri="{FF2B5EF4-FFF2-40B4-BE49-F238E27FC236}">
                <a16:creationId xmlns:a16="http://schemas.microsoft.com/office/drawing/2014/main" id="{A563990E-0104-99C2-3819-E0EEA8D819BA}"/>
              </a:ext>
            </a:extLst>
          </p:cNvPr>
          <p:cNvSpPr>
            <a:spLocks noGrp="1"/>
          </p:cNvSpPr>
          <p:nvPr>
            <p:ph idx="1"/>
          </p:nvPr>
        </p:nvSpPr>
        <p:spPr>
          <a:xfrm>
            <a:off x="609600" y="1530584"/>
            <a:ext cx="10972800" cy="4665196"/>
          </a:xfrm>
        </p:spPr>
        <p:txBody>
          <a:bodyPr vert="horz" lIns="91440" tIns="45720" rIns="91440" bIns="45720" rtlCol="0" anchor="t">
            <a:normAutofit fontScale="92500"/>
          </a:bodyPr>
          <a:lstStyle/>
          <a:p>
            <a:pPr marL="0" indent="0">
              <a:buNone/>
            </a:pPr>
            <a:r>
              <a:rPr lang="en-US" dirty="0">
                <a:latin typeface="Arial"/>
                <a:cs typeface="Arial"/>
              </a:rPr>
              <a:t>“</a:t>
            </a:r>
            <a:r>
              <a:rPr lang="en-US" i="1" dirty="0">
                <a:latin typeface="Arial"/>
                <a:cs typeface="Arial"/>
              </a:rPr>
              <a:t>I move that the Environmental Quality Commission, under the authority of Oregon Revised Statute 468A.075, find that, for the reasons stated in </a:t>
            </a:r>
            <a:r>
              <a:rPr lang="en-US" i="1">
                <a:latin typeface="Arial"/>
                <a:cs typeface="Arial"/>
              </a:rPr>
              <a:t>Attachment A, </a:t>
            </a:r>
            <a:r>
              <a:rPr lang="en-US" i="1" dirty="0">
                <a:latin typeface="Arial"/>
                <a:cs typeface="Arial"/>
              </a:rPr>
              <a:t>special circumstances exist which render strict compliance with the Motor Vehicle Fuel Specifications unreasonable, and approve </a:t>
            </a:r>
            <a:r>
              <a:rPr lang="en-US" i="1">
                <a:latin typeface="Arial"/>
                <a:cs typeface="Arial"/>
              </a:rPr>
              <a:t>the ‘Order </a:t>
            </a:r>
            <a:r>
              <a:rPr lang="en-US" i="1" dirty="0">
                <a:latin typeface="Arial"/>
                <a:cs typeface="Arial"/>
              </a:rPr>
              <a:t>Approving Temporary Variances From Certain Requirements of the Motor Vehicle </a:t>
            </a:r>
            <a:r>
              <a:rPr lang="en-US" i="1">
                <a:latin typeface="Arial"/>
                <a:cs typeface="Arial"/>
              </a:rPr>
              <a:t>Fuel Specifications’ </a:t>
            </a:r>
            <a:r>
              <a:rPr lang="en-US" i="1" dirty="0">
                <a:latin typeface="Arial"/>
                <a:cs typeface="Arial"/>
              </a:rPr>
              <a:t>that is included in </a:t>
            </a:r>
            <a:r>
              <a:rPr lang="en-US" i="1">
                <a:latin typeface="Arial"/>
                <a:cs typeface="Arial"/>
              </a:rPr>
              <a:t>Attachment A, </a:t>
            </a:r>
            <a:r>
              <a:rPr lang="en-US" i="1" dirty="0">
                <a:latin typeface="Arial"/>
                <a:cs typeface="Arial"/>
              </a:rPr>
              <a:t>which further delegates to the Director of the Department of Environmental Quality the authority to make technical modifications to and further limit the variance.” </a:t>
            </a:r>
            <a:endParaRPr lang="en-US" dirty="0">
              <a:latin typeface="Arial"/>
              <a:cs typeface="Arial"/>
            </a:endParaRPr>
          </a:p>
        </p:txBody>
      </p:sp>
      <p:sp>
        <p:nvSpPr>
          <p:cNvPr id="4" name="Slide Number Placeholder 3">
            <a:extLst>
              <a:ext uri="{FF2B5EF4-FFF2-40B4-BE49-F238E27FC236}">
                <a16:creationId xmlns:a16="http://schemas.microsoft.com/office/drawing/2014/main" id="{2805C280-CE3C-DBAB-766C-F1F363D5513B}"/>
              </a:ext>
            </a:extLst>
          </p:cNvPr>
          <p:cNvSpPr>
            <a:spLocks noGrp="1"/>
          </p:cNvSpPr>
          <p:nvPr>
            <p:ph type="sldNum" sz="quarter" idx="12"/>
          </p:nvPr>
        </p:nvSpPr>
        <p:spPr/>
        <p:txBody>
          <a:bodyPr/>
          <a:lstStyle/>
          <a:p>
            <a:fld id="{1939E361-6CC3-4B93-8D02-0CA414705067}" type="slidenum">
              <a:rPr lang="en-US" b="0" smtClean="0"/>
              <a:pPr/>
              <a:t>4</a:t>
            </a:fld>
            <a:endParaRPr lang="en-US" b="0" dirty="0"/>
          </a:p>
        </p:txBody>
      </p:sp>
    </p:spTree>
    <p:extLst>
      <p:ext uri="{BB962C8B-B14F-4D97-AF65-F5344CB8AC3E}">
        <p14:creationId xmlns:p14="http://schemas.microsoft.com/office/powerpoint/2010/main" val="4103669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AF648-58AA-C850-11AE-966CDC554619}"/>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a:t>Title VI and alternate formats </a:t>
            </a:r>
          </a:p>
        </p:txBody>
      </p:sp>
      <p:sp>
        <p:nvSpPr>
          <p:cNvPr id="3" name="Content Placeholder 2">
            <a:extLst>
              <a:ext uri="{FF2B5EF4-FFF2-40B4-BE49-F238E27FC236}">
                <a16:creationId xmlns:a16="http://schemas.microsoft.com/office/drawing/2014/main" id="{0FBBB871-1594-44D9-A45A-C281038EE3DD}"/>
              </a:ext>
              <a:ext uri="{C183D7F6-B498-43B3-948B-1728B52AA6E4}">
                <adec:decorative xmlns:adec="http://schemas.microsoft.com/office/drawing/2017/decorative" val="0"/>
              </a:ext>
            </a:extLst>
          </p:cNvPr>
          <p:cNvSpPr>
            <a:spLocks noGrp="1"/>
          </p:cNvSpPr>
          <p:nvPr>
            <p:ph idx="1"/>
          </p:nvPr>
        </p:nvSpPr>
        <p:spPr>
          <a:xfrm>
            <a:off x="152400" y="2510287"/>
            <a:ext cx="11887200" cy="3615877"/>
          </a:xfrm>
        </p:spPr>
        <p:txBody>
          <a:bodyPr/>
          <a:lstStyle/>
          <a:p>
            <a:pPr marL="0" indent="0">
              <a:spcBef>
                <a:spcPts val="0"/>
              </a:spcBef>
              <a:buNone/>
              <a:tabLst>
                <a:tab pos="2971800" algn="ctr"/>
                <a:tab pos="5943600" algn="r"/>
              </a:tabLst>
            </a:pPr>
            <a:r>
              <a:rPr lang="en-US" sz="1800" dirty="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a:t>
            </a:r>
          </a:p>
          <a:p>
            <a:pPr marL="0" indent="0">
              <a:spcBef>
                <a:spcPts val="0"/>
              </a:spcBef>
              <a:buNone/>
              <a:tabLst>
                <a:tab pos="2971800" algn="ctr"/>
                <a:tab pos="5943600" algn="r"/>
              </a:tabLst>
            </a:pPr>
            <a:endParaRPr lang="en-US" sz="1800" dirty="0">
              <a:ea typeface="Times New Roman" panose="02020603050405020304" pitchFamily="18" charset="0"/>
            </a:endParaRPr>
          </a:p>
          <a:p>
            <a:pPr marL="0" indent="0">
              <a:spcBef>
                <a:spcPts val="0"/>
              </a:spcBef>
              <a:buNone/>
              <a:tabLst>
                <a:tab pos="2971800" algn="ctr"/>
                <a:tab pos="5943600" algn="r"/>
              </a:tabLst>
            </a:pPr>
            <a:r>
              <a:rPr lang="en-US" sz="1800" dirty="0">
                <a:ea typeface="Times New Roman" panose="02020603050405020304" pitchFamily="18" charset="0"/>
              </a:rPr>
              <a:t>Visit DEQ’s </a:t>
            </a:r>
            <a:r>
              <a:rPr lang="en-US" sz="1800" u="sng" dirty="0">
                <a:solidFill>
                  <a:schemeClr val="accent6"/>
                </a:solidFill>
                <a:ea typeface="Times New Roman" panose="02020603050405020304" pitchFamily="18" charset="0"/>
                <a:hlinkClick r:id="rId3"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dirty="0">
                <a:ea typeface="Times New Roman" panose="02020603050405020304" pitchFamily="18" charset="0"/>
              </a:rPr>
              <a:t>.</a:t>
            </a:r>
          </a:p>
          <a:p>
            <a:pPr marL="0" indent="0">
              <a:spcBef>
                <a:spcPts val="0"/>
              </a:spcBef>
              <a:buNone/>
              <a:tabLst>
                <a:tab pos="2971800" algn="ctr"/>
                <a:tab pos="5943600" algn="r"/>
              </a:tabLst>
            </a:pPr>
            <a:endParaRPr lang="en-US" sz="1800" dirty="0">
              <a:solidFill>
                <a:schemeClr val="accent2">
                  <a:lumMod val="75000"/>
                </a:schemeClr>
              </a:solidFill>
              <a:ea typeface="Times New Roman" panose="02020603050405020304" pitchFamily="18" charset="0"/>
            </a:endParaRPr>
          </a:p>
          <a:p>
            <a:pPr marL="0" marR="0" indent="0">
              <a:spcBef>
                <a:spcPts val="600"/>
              </a:spcBef>
              <a:spcAft>
                <a:spcPts val="0"/>
              </a:spcAft>
              <a:buNone/>
            </a:pPr>
            <a:r>
              <a:rPr lang="en-US" sz="1800" u="sng" dirty="0">
                <a:solidFill>
                  <a:schemeClr val="accent6"/>
                </a:solidFill>
                <a:effectLst/>
                <a:hlinkClick r:id="rId3" tooltip="Español">
                  <a:extLst>
                    <a:ext uri="{A12FA001-AC4F-418D-AE19-62706E023703}">
                      <ahyp:hlinkClr xmlns:ahyp="http://schemas.microsoft.com/office/drawing/2018/hyperlinkcolor" val="tx"/>
                    </a:ext>
                  </a:extLst>
                </a:hlinkClick>
              </a:rPr>
              <a:t>Español</a:t>
            </a:r>
            <a:r>
              <a:rPr lang="en-US" sz="1800" dirty="0">
                <a:solidFill>
                  <a:schemeClr val="accent6"/>
                </a:solidFill>
                <a:effectLst/>
              </a:rPr>
              <a:t> </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cs typeface="+mn-cs"/>
              </a:rPr>
              <a:t>|</a:t>
            </a:r>
            <a:r>
              <a:rPr lang="en-US" sz="1800" dirty="0">
                <a:solidFill>
                  <a:schemeClr val="accent6"/>
                </a:solidFill>
                <a:effectLst/>
                <a:latin typeface="Segoe UI" panose="020B0502040204020203" pitchFamily="34" charset="0"/>
                <a:cs typeface="+mn-cs"/>
              </a:rPr>
              <a:t>  </a:t>
            </a:r>
            <a:r>
              <a:rPr lang="en-US" sz="1800" u="sng" dirty="0" err="1">
                <a:solidFill>
                  <a:schemeClr val="accent6"/>
                </a:solidFill>
                <a:effectLst/>
                <a:hlinkClick r:id="rId3" tooltip="한국어">
                  <a:extLst>
                    <a:ext uri="{A12FA001-AC4F-418D-AE19-62706E023703}">
                      <ahyp:hlinkClr xmlns:ahyp="http://schemas.microsoft.com/office/drawing/2018/hyperlinkcolor" val="tx"/>
                    </a:ext>
                  </a:extLst>
                </a:hlinkClick>
              </a:rPr>
              <a:t>한국어</a:t>
            </a:r>
            <a:r>
              <a:rPr lang="en-US" sz="1800" dirty="0">
                <a:solidFill>
                  <a:schemeClr val="accent6"/>
                </a:solidFill>
                <a:effectLst/>
                <a:latin typeface="Segoe UI" panose="020B0502040204020203" pitchFamily="34" charset="0"/>
                <a:ea typeface="Malgun Gothic" panose="020B0503020000020004" pitchFamily="34" charset="-127"/>
                <a:cs typeface="+mn-cs"/>
              </a:rPr>
              <a:t>  </a:t>
            </a:r>
            <a:r>
              <a:rPr lang="en-US" sz="1800" dirty="0">
                <a:effectLst/>
                <a:latin typeface="Segoe UI" panose="020B0502040204020203" pitchFamily="34" charset="0"/>
                <a:ea typeface="SimSun" panose="02010600030101010101" pitchFamily="2" charset="-122"/>
                <a:cs typeface="+mn-cs"/>
              </a:rPr>
              <a:t>|</a:t>
            </a:r>
            <a:r>
              <a:rPr lang="en-US" sz="1800" dirty="0">
                <a:solidFill>
                  <a:schemeClr val="accent6"/>
                </a:solidFill>
                <a:effectLst/>
                <a:latin typeface="Segoe UI" panose="020B0502040204020203" pitchFamily="34" charset="0"/>
                <a:ea typeface="SimSun" panose="02010600030101010101" pitchFamily="2" charset="-122"/>
                <a:cs typeface="+mn-cs"/>
              </a:rPr>
              <a:t> </a:t>
            </a:r>
            <a:r>
              <a:rPr lang="en-US" sz="1800" dirty="0">
                <a:solidFill>
                  <a:schemeClr val="accent6"/>
                </a:solidFill>
                <a:effectLst/>
                <a:latin typeface="Segoe UI" panose="020B0502040204020203" pitchFamily="34" charset="0"/>
                <a:cs typeface="+mn-cs"/>
              </a:rPr>
              <a:t> </a:t>
            </a:r>
            <a:r>
              <a:rPr lang="en-US" sz="1800" u="sng" dirty="0" err="1">
                <a:solidFill>
                  <a:schemeClr val="accent6"/>
                </a:solidFill>
                <a:effectLst/>
                <a:latin typeface="MS Mincho" panose="02020609040205080304" pitchFamily="49" charset="-128"/>
                <a:cs typeface="+mn-cs"/>
                <a:hlinkClick r:id="rId3" tooltip="繁體中文">
                  <a:extLst>
                    <a:ext uri="{A12FA001-AC4F-418D-AE19-62706E023703}">
                      <ahyp:hlinkClr xmlns:ahyp="http://schemas.microsoft.com/office/drawing/2018/hyperlinkcolor" val="tx"/>
                    </a:ext>
                  </a:extLst>
                </a:hlinkClick>
              </a:rPr>
              <a:t>繁體中文</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err="1">
                <a:solidFill>
                  <a:schemeClr val="accent6"/>
                </a:solidFill>
                <a:effectLst/>
                <a:hlinkClick r:id="rId3" tooltip="Pусский">
                  <a:extLst>
                    <a:ext uri="{A12FA001-AC4F-418D-AE19-62706E023703}">
                      <ahyp:hlinkClr xmlns:ahyp="http://schemas.microsoft.com/office/drawing/2018/hyperlinkcolor" val="tx"/>
                    </a:ext>
                  </a:extLst>
                </a:hlinkClick>
              </a:rPr>
              <a:t>Pусский</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err="1">
                <a:solidFill>
                  <a:schemeClr val="accent6"/>
                </a:solidFill>
                <a:effectLst/>
                <a:hlinkClick r:id="rId3" tooltip="Tiếng Việt">
                  <a:extLst>
                    <a:ext uri="{A12FA001-AC4F-418D-AE19-62706E023703}">
                      <ahyp:hlinkClr xmlns:ahyp="http://schemas.microsoft.com/office/drawing/2018/hyperlinkcolor" val="tx"/>
                    </a:ext>
                  </a:extLst>
                </a:hlinkClick>
              </a:rPr>
              <a:t>Tiếng</a:t>
            </a:r>
            <a:r>
              <a:rPr lang="en-US" sz="1800" u="sng" dirty="0">
                <a:solidFill>
                  <a:schemeClr val="accent6"/>
                </a:solidFill>
                <a:effectLst/>
                <a:hlinkClick r:id="rId3" tooltip="Tiếng Việt">
                  <a:extLst>
                    <a:ext uri="{A12FA001-AC4F-418D-AE19-62706E023703}">
                      <ahyp:hlinkClr xmlns:ahyp="http://schemas.microsoft.com/office/drawing/2018/hyperlinkcolor" val="tx"/>
                    </a:ext>
                  </a:extLst>
                </a:hlinkClick>
              </a:rPr>
              <a:t> Việt</a:t>
            </a:r>
            <a:r>
              <a:rPr lang="en-US" sz="1800" u="none" strike="noStrike" dirty="0">
                <a:solidFill>
                  <a:schemeClr val="accent6"/>
                </a:solidFill>
                <a:effectLst/>
              </a:rPr>
              <a:t>  </a:t>
            </a:r>
            <a:r>
              <a:rPr lang="en-US" sz="1800" u="none" strike="noStrike" dirty="0">
                <a:effectLst/>
                <a:latin typeface="Segoe UI" panose="020B0502040204020203" pitchFamily="34" charset="0"/>
                <a:cs typeface="+mn-cs"/>
              </a:rPr>
              <a:t>|</a:t>
            </a:r>
            <a:r>
              <a:rPr lang="en-US" sz="1800" u="none" strike="noStrike" dirty="0">
                <a:solidFill>
                  <a:schemeClr val="accent6"/>
                </a:solidFill>
                <a:effectLst/>
                <a:latin typeface="Segoe UI" panose="020B0502040204020203" pitchFamily="34" charset="0"/>
                <a:cs typeface="+mn-cs"/>
              </a:rPr>
              <a:t>  </a:t>
            </a:r>
            <a:r>
              <a:rPr lang="ar-SA" sz="1800" u="sng" dirty="0">
                <a:solidFill>
                  <a:schemeClr val="accent6"/>
                </a:solidFill>
                <a:effectLst/>
                <a:latin typeface="Segoe UI" panose="020B0502040204020203" pitchFamily="34" charset="0"/>
                <a:cs typeface="+mn-cs"/>
                <a:hlinkClick r:id="rId3" tooltip="العربية">
                  <a:extLst>
                    <a:ext uri="{A12FA001-AC4F-418D-AE19-62706E023703}">
                      <ahyp:hlinkClr xmlns:ahyp="http://schemas.microsoft.com/office/drawing/2018/hyperlinkcolor" val="tx"/>
                    </a:ext>
                  </a:extLst>
                </a:hlinkClick>
              </a:rPr>
              <a:t>العربية</a:t>
            </a:r>
            <a:endParaRPr lang="en-US" sz="1800" dirty="0">
              <a:solidFill>
                <a:schemeClr val="accent6"/>
              </a:solidFill>
              <a:effectLst/>
              <a:latin typeface="Segoe UI" panose="020B0502040204020203" pitchFamily="34" charset="0"/>
              <a:cs typeface="+mn-cs"/>
            </a:endParaRPr>
          </a:p>
          <a:p>
            <a:pPr marL="0" marR="0" indent="0">
              <a:spcBef>
                <a:spcPts val="0"/>
              </a:spcBef>
              <a:spcAft>
                <a:spcPts val="0"/>
              </a:spcAft>
              <a:buNone/>
              <a:tabLst>
                <a:tab pos="2971800" algn="ctr"/>
                <a:tab pos="5943600" algn="r"/>
              </a:tabLst>
            </a:pPr>
            <a:r>
              <a:rPr lang="en-US" sz="1800" dirty="0">
                <a:effectLst/>
                <a:latin typeface="Arial" panose="020B0604020202020204" pitchFamily="34" charset="0"/>
                <a:ea typeface="Times New Roman" panose="02020603050405020304" pitchFamily="18" charset="0"/>
              </a:rPr>
              <a:t>Contact: 800-452-4011  |  TTY: 711  |  </a:t>
            </a:r>
            <a:r>
              <a:rPr lang="en-US" sz="1800" u="sng" dirty="0">
                <a:solidFill>
                  <a:schemeClr val="accent6"/>
                </a:solidFill>
                <a:effectLst/>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deqinfo@deq.</a:t>
            </a:r>
            <a:r>
              <a:rPr lang="en-US" sz="1800" u="sng" dirty="0">
                <a:solidFill>
                  <a:schemeClr val="accent6"/>
                </a:solidFill>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o</a:t>
            </a:r>
            <a:r>
              <a:rPr lang="en-US" sz="1800" u="sng" dirty="0">
                <a:solidFill>
                  <a:schemeClr val="accent6"/>
                </a:solidFill>
                <a:effectLst/>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regon.gov</a:t>
            </a:r>
            <a:r>
              <a:rPr lang="en-US" sz="1800" dirty="0">
                <a:solidFill>
                  <a:schemeClr val="accent6"/>
                </a:solidFill>
                <a:effectLst/>
                <a:latin typeface="Arial" panose="020B0604020202020204" pitchFamily="34" charset="0"/>
                <a:ea typeface="Times New Roman" panose="02020603050405020304" pitchFamily="18" charset="0"/>
              </a:rPr>
              <a:t> </a:t>
            </a:r>
          </a:p>
        </p:txBody>
      </p:sp>
      <p:sp>
        <p:nvSpPr>
          <p:cNvPr id="4" name="Slide Number Placeholder 5">
            <a:extLst>
              <a:ext uri="{FF2B5EF4-FFF2-40B4-BE49-F238E27FC236}">
                <a16:creationId xmlns:a16="http://schemas.microsoft.com/office/drawing/2014/main" id="{F592F67A-0472-3728-8E00-5A28104E6DB2}"/>
              </a:ext>
            </a:extLst>
          </p:cNvPr>
          <p:cNvSpPr>
            <a:spLocks noGrp="1"/>
          </p:cNvSpPr>
          <p:nvPr>
            <p:ph type="sldNum" sz="quarter" idx="12"/>
          </p:nvPr>
        </p:nvSpPr>
        <p:spPr>
          <a:xfrm>
            <a:off x="152400" y="6308727"/>
            <a:ext cx="2844800" cy="365125"/>
          </a:xfrm>
          <a:prstGeom prst="rect">
            <a:avLst/>
          </a:prstGeom>
        </p:spPr>
        <p:txBody>
          <a:bodyPr/>
          <a:lstStyle>
            <a:lvl1pPr algn="l">
              <a:defRPr sz="1600" b="1">
                <a:solidFill>
                  <a:schemeClr val="tx1"/>
                </a:solidFill>
                <a:latin typeface="Arial" panose="020B0604020202020204" pitchFamily="34" charset="0"/>
                <a:cs typeface="Arial" panose="020B0604020202020204" pitchFamily="34" charset="0"/>
              </a:defRPr>
            </a:lvl1pPr>
          </a:lstStyle>
          <a:p>
            <a:fld id="{1939E361-6CC3-4B93-8D02-0CA414705067}" type="slidenum">
              <a:rPr lang="en-US" b="0" smtClean="0"/>
              <a:pPr/>
              <a:t>5</a:t>
            </a:fld>
            <a:endParaRPr lang="en-US" b="0" dirty="0"/>
          </a:p>
        </p:txBody>
      </p:sp>
    </p:spTree>
    <p:extLst>
      <p:ext uri="{BB962C8B-B14F-4D97-AF65-F5344CB8AC3E}">
        <p14:creationId xmlns:p14="http://schemas.microsoft.com/office/powerpoint/2010/main" val="2251117388"/>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2B50B40939EF4CA7B63E968F7225EE" ma:contentTypeVersion="3" ma:contentTypeDescription="Create a new document." ma:contentTypeScope="" ma:versionID="2a7d35e55fa50e45481485a56f4c284b">
  <xsd:schema xmlns:xsd="http://www.w3.org/2001/XMLSchema" xmlns:xs="http://www.w3.org/2001/XMLSchema" xmlns:p="http://schemas.microsoft.com/office/2006/metadata/properties" xmlns:ns2="6b3c66af-2c5e-4a64-b1f0-eca17e4268a6" targetNamespace="http://schemas.microsoft.com/office/2006/metadata/properties" ma:root="true" ma:fieldsID="3683e58581ea1345059d98bdcffe62ed" ns2:_="">
    <xsd:import namespace="6b3c66af-2c5e-4a64-b1f0-eca17e4268a6"/>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3c66af-2c5e-4a64-b1f0-eca17e4268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6B75D1B-CC98-49BD-9F12-2F58394D3AC4}">
  <ds:schemaRefs>
    <ds:schemaRef ds:uri="6b3c66af-2c5e-4a64-b1f0-eca17e4268a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2739B4D-513D-4335-9CAC-01E8979F3510}">
  <ds:schemaRefs>
    <ds:schemaRef ds:uri="http://schemas.microsoft.com/sharepoint/v3/contenttype/forms"/>
  </ds:schemaRefs>
</ds:datastoreItem>
</file>

<file path=customXml/itemProps3.xml><?xml version="1.0" encoding="utf-8"?>
<ds:datastoreItem xmlns:ds="http://schemas.openxmlformats.org/officeDocument/2006/customXml" ds:itemID="{0FE05AC8-6681-48F2-B275-2175FFF4586A}">
  <ds:schemaRefs>
    <ds:schemaRef ds:uri="http://purl.org/dc/dcmitype/"/>
    <ds:schemaRef ds:uri="http://schemas.microsoft.com/office/2006/documentManagement/types"/>
    <ds:schemaRef ds:uri="http://www.w3.org/XML/1998/namespace"/>
    <ds:schemaRef ds:uri="6b3c66af-2c5e-4a64-b1f0-eca17e4268a6"/>
    <ds:schemaRef ds:uri="http://purl.org/dc/terms/"/>
    <ds:schemaRef ds:uri="http://purl.org/dc/elements/1.1/"/>
    <ds:schemaRef ds:uri="http://schemas.microsoft.com/office/infopath/2007/PartnerControls"/>
    <ds:schemaRef ds:uri="http://schemas.openxmlformats.org/package/2006/metadata/core-properties"/>
    <ds:schemaRef ds:uri="http://schemas.microsoft.com/office/2006/metadata/properties"/>
  </ds:schemaRefs>
</ds:datastoreItem>
</file>

<file path=docMetadata/LabelInfo.xml><?xml version="1.0" encoding="utf-8"?>
<clbl:labelList xmlns:clbl="http://schemas.microsoft.com/office/2020/mipLabelMetadata">
  <clbl:label id="{09b73270-2993-4076-be47-9c78f42a1e84}" enabled="1" method="Privileged" siteId="{aa3f6932-fa7c-47b4-a0ce-a598cad161cf}" removed="0"/>
</clbl:labelList>
</file>

<file path=docProps/app.xml><?xml version="1.0" encoding="utf-8"?>
<Properties xmlns="http://schemas.openxmlformats.org/officeDocument/2006/extended-properties" xmlns:vt="http://schemas.openxmlformats.org/officeDocument/2006/docPropsVTypes">
  <Template>PPTtemplateDark</Template>
  <TotalTime>21</TotalTime>
  <Words>363</Words>
  <Application>Microsoft Office PowerPoint</Application>
  <PresentationFormat>Widescreen</PresentationFormat>
  <Paragraphs>30</Paragraphs>
  <Slides>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MS Mincho</vt:lpstr>
      <vt:lpstr>Arial</vt:lpstr>
      <vt:lpstr>Calibri</vt:lpstr>
      <vt:lpstr>Segoe UI</vt:lpstr>
      <vt:lpstr>Times New Roman</vt:lpstr>
      <vt:lpstr>DEQSimpleTheme</vt:lpstr>
      <vt:lpstr>Temporary Variance for Motor Vehicle Fuel Standards    Rachel Sakata Sept. 10, 2026 Portland, Oregon</vt:lpstr>
      <vt:lpstr>EPA waiver and fuel supply</vt:lpstr>
      <vt:lpstr>Variance request</vt:lpstr>
      <vt:lpstr>Proposed motion language</vt:lpstr>
      <vt:lpstr>Title VI and alternate formats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Light</dc:title>
  <dc:creator>THOMPSON Michele * DEQ</dc:creator>
  <cp:lastModifiedBy>TRAPP Lindsay * DEQ</cp:lastModifiedBy>
  <cp:revision>3</cp:revision>
  <cp:lastPrinted>2026-05-13T19:36:50Z</cp:lastPrinted>
  <dcterms:created xsi:type="dcterms:W3CDTF">2023-01-26T00:57:50Z</dcterms:created>
  <dcterms:modified xsi:type="dcterms:W3CDTF">2026-09-09T18:45:03Z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0x0101003D2B50B40939EF4CA7B63E968F7225EE</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