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56" r:id="rId4"/>
  </p:sldMasterIdLst>
  <p:notesMasterIdLst>
    <p:notesMasterId r:id="rId15"/>
  </p:notesMasterIdLst>
  <p:sldIdLst>
    <p:sldId id="256" r:id="rId5"/>
    <p:sldId id="2147480988" r:id="rId6"/>
    <p:sldId id="2147480983" r:id="rId7"/>
    <p:sldId id="2147480985" r:id="rId8"/>
    <p:sldId id="2147480984" r:id="rId9"/>
    <p:sldId id="2147480989" r:id="rId10"/>
    <p:sldId id="2147480986" r:id="rId11"/>
    <p:sldId id="2147480979" r:id="rId12"/>
    <p:sldId id="2147480987" r:id="rId13"/>
    <p:sldId id="2147480982"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CC65F2C-0DBF-4EC2-487A-AE55A3AD6F88}" name="GAST Justin * DEQ" initials="GD" userId="S::justin.gast@deq.oregon.gov::acb7c0f1-da88-41bf-a3c8-366b3062874c" providerId="AD"/>
  <p188:author id="{182046B7-0AA0-E605-3556-417590B695D2}" name="PORTLEY Nicole * DEQ" initials="NP" userId="S::Nicole.Portley@deq.oregon.gov::a33ff7a6-7eb6-411d-aac1-0b2f69e3dace" providerId="AD"/>
  <p188:author id="{07979AC4-8E5A-7D65-ECC4-EEC3002A9796}" name="CALDERA Stephanie * DEQ" initials="SC" userId="S::Stephanie.CALDERA@deq.oregon.gov::c8470626-0180-4429-b9d4-801d3b3fd88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4F3"/>
    <a:srgbClr val="F2F3F5"/>
    <a:srgbClr val="2654A2"/>
    <a:srgbClr val="FD6526"/>
    <a:srgbClr val="F4F3EC"/>
    <a:srgbClr val="000000"/>
    <a:srgbClr val="E3F2F9"/>
    <a:srgbClr val="00907E"/>
    <a:srgbClr val="3F8D6F"/>
    <a:srgbClr val="4397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A8248F5-25E9-448D-934A-1CB8A1B048FF}" v="1" dt="2026-09-02T21:07:33.4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404" autoAdjust="0"/>
  </p:normalViewPr>
  <p:slideViewPr>
    <p:cSldViewPr snapToGrid="0">
      <p:cViewPr varScale="1">
        <p:scale>
          <a:sx n="74" d="100"/>
          <a:sy n="74" d="100"/>
        </p:scale>
        <p:origin x="352" y="5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PP Lindsay * DEQ" userId="2bbf4ccf-fa25-401f-a93a-f56404faef8d" providerId="ADAL" clId="{E84375E9-0D54-42B0-ADFC-0B1C2891BFA7}"/>
    <pc:docChg chg="undo custSel modSld">
      <pc:chgData name="TRAPP Lindsay * DEQ" userId="2bbf4ccf-fa25-401f-a93a-f56404faef8d" providerId="ADAL" clId="{E84375E9-0D54-42B0-ADFC-0B1C2891BFA7}" dt="2026-09-02T22:20:01.616" v="26" actId="1076"/>
      <pc:docMkLst>
        <pc:docMk/>
      </pc:docMkLst>
      <pc:sldChg chg="modSp mod">
        <pc:chgData name="TRAPP Lindsay * DEQ" userId="2bbf4ccf-fa25-401f-a93a-f56404faef8d" providerId="ADAL" clId="{E84375E9-0D54-42B0-ADFC-0B1C2891BFA7}" dt="2026-09-02T22:20:01.616" v="26" actId="1076"/>
        <pc:sldMkLst>
          <pc:docMk/>
          <pc:sldMk cId="3589631641" sldId="2147480982"/>
        </pc:sldMkLst>
        <pc:spChg chg="mod">
          <ac:chgData name="TRAPP Lindsay * DEQ" userId="2bbf4ccf-fa25-401f-a93a-f56404faef8d" providerId="ADAL" clId="{E84375E9-0D54-42B0-ADFC-0B1C2891BFA7}" dt="2026-09-02T22:20:01.616" v="26" actId="1076"/>
          <ac:spMkLst>
            <pc:docMk/>
            <pc:sldMk cId="3589631641" sldId="2147480982"/>
            <ac:spMk id="3" creationId="{BC10658B-AF1C-ED3F-F140-E53EDA6FA6BA}"/>
          </ac:spMkLst>
        </pc:spChg>
        <pc:spChg chg="mod">
          <ac:chgData name="TRAPP Lindsay * DEQ" userId="2bbf4ccf-fa25-401f-a93a-f56404faef8d" providerId="ADAL" clId="{E84375E9-0D54-42B0-ADFC-0B1C2891BFA7}" dt="2026-09-02T22:19:57.940" v="25" actId="1076"/>
          <ac:spMkLst>
            <pc:docMk/>
            <pc:sldMk cId="3589631641" sldId="2147480982"/>
            <ac:spMk id="9" creationId="{89CC0C75-5514-9D00-AC8E-0114A2E7C51A}"/>
          </ac:spMkLst>
        </pc:spChg>
      </pc:sldChg>
      <pc:sldChg chg="modSp mod">
        <pc:chgData name="TRAPP Lindsay * DEQ" userId="2bbf4ccf-fa25-401f-a93a-f56404faef8d" providerId="ADAL" clId="{E84375E9-0D54-42B0-ADFC-0B1C2891BFA7}" dt="2026-09-02T22:15:10.109" v="8" actId="1076"/>
        <pc:sldMkLst>
          <pc:docMk/>
          <pc:sldMk cId="3329399806" sldId="2147480984"/>
        </pc:sldMkLst>
        <pc:spChg chg="mod">
          <ac:chgData name="TRAPP Lindsay * DEQ" userId="2bbf4ccf-fa25-401f-a93a-f56404faef8d" providerId="ADAL" clId="{E84375E9-0D54-42B0-ADFC-0B1C2891BFA7}" dt="2026-09-02T22:15:10.109" v="8" actId="1076"/>
          <ac:spMkLst>
            <pc:docMk/>
            <pc:sldMk cId="3329399806" sldId="2147480984"/>
            <ac:spMk id="3" creationId="{94E2052A-BAD2-60A4-68B6-D057E5F3A214}"/>
          </ac:spMkLst>
        </pc:spChg>
      </pc:sldChg>
      <pc:sldChg chg="modSp mod">
        <pc:chgData name="TRAPP Lindsay * DEQ" userId="2bbf4ccf-fa25-401f-a93a-f56404faef8d" providerId="ADAL" clId="{E84375E9-0D54-42B0-ADFC-0B1C2891BFA7}" dt="2026-09-02T22:14:12.563" v="4" actId="20577"/>
        <pc:sldMkLst>
          <pc:docMk/>
          <pc:sldMk cId="3812688302" sldId="2147480985"/>
        </pc:sldMkLst>
        <pc:spChg chg="mod">
          <ac:chgData name="TRAPP Lindsay * DEQ" userId="2bbf4ccf-fa25-401f-a93a-f56404faef8d" providerId="ADAL" clId="{E84375E9-0D54-42B0-ADFC-0B1C2891BFA7}" dt="2026-09-02T22:14:12.563" v="4" actId="20577"/>
          <ac:spMkLst>
            <pc:docMk/>
            <pc:sldMk cId="3812688302" sldId="2147480985"/>
            <ac:spMk id="3" creationId="{3A3903C6-44BF-A44E-6F22-93669905E34E}"/>
          </ac:spMkLst>
        </pc:spChg>
      </pc:sldChg>
      <pc:sldChg chg="modSp mod">
        <pc:chgData name="TRAPP Lindsay * DEQ" userId="2bbf4ccf-fa25-401f-a93a-f56404faef8d" providerId="ADAL" clId="{E84375E9-0D54-42B0-ADFC-0B1C2891BFA7}" dt="2026-09-02T22:18:31.725" v="19" actId="20577"/>
        <pc:sldMkLst>
          <pc:docMk/>
          <pc:sldMk cId="2674431620" sldId="2147480987"/>
        </pc:sldMkLst>
        <pc:spChg chg="mod">
          <ac:chgData name="TRAPP Lindsay * DEQ" userId="2bbf4ccf-fa25-401f-a93a-f56404faef8d" providerId="ADAL" clId="{E84375E9-0D54-42B0-ADFC-0B1C2891BFA7}" dt="2026-09-02T22:18:31.725" v="19" actId="20577"/>
          <ac:spMkLst>
            <pc:docMk/>
            <pc:sldMk cId="2674431620" sldId="2147480987"/>
            <ac:spMk id="3" creationId="{F6FC352A-5BDA-E0E5-3CFE-4BD881C55AFB}"/>
          </ac:spMkLst>
        </pc:spChg>
      </pc:sldChg>
      <pc:sldChg chg="modSp mod">
        <pc:chgData name="TRAPP Lindsay * DEQ" userId="2bbf4ccf-fa25-401f-a93a-f56404faef8d" providerId="ADAL" clId="{E84375E9-0D54-42B0-ADFC-0B1C2891BFA7}" dt="2026-09-02T22:13:05.190" v="2" actId="404"/>
        <pc:sldMkLst>
          <pc:docMk/>
          <pc:sldMk cId="1702823370" sldId="2147480988"/>
        </pc:sldMkLst>
        <pc:spChg chg="mod">
          <ac:chgData name="TRAPP Lindsay * DEQ" userId="2bbf4ccf-fa25-401f-a93a-f56404faef8d" providerId="ADAL" clId="{E84375E9-0D54-42B0-ADFC-0B1C2891BFA7}" dt="2026-09-02T22:13:05.190" v="2" actId="404"/>
          <ac:spMkLst>
            <pc:docMk/>
            <pc:sldMk cId="1702823370" sldId="2147480988"/>
            <ac:spMk id="3" creationId="{6100C5EC-C9B9-6095-0ECB-1F9135AE5870}"/>
          </ac:spMkLst>
        </pc:spChg>
      </pc:sldChg>
      <pc:sldChg chg="modSp mod">
        <pc:chgData name="TRAPP Lindsay * DEQ" userId="2bbf4ccf-fa25-401f-a93a-f56404faef8d" providerId="ADAL" clId="{E84375E9-0D54-42B0-ADFC-0B1C2891BFA7}" dt="2026-09-02T22:16:17.389" v="11" actId="1076"/>
        <pc:sldMkLst>
          <pc:docMk/>
          <pc:sldMk cId="4165497248" sldId="2147480989"/>
        </pc:sldMkLst>
        <pc:spChg chg="mod">
          <ac:chgData name="TRAPP Lindsay * DEQ" userId="2bbf4ccf-fa25-401f-a93a-f56404faef8d" providerId="ADAL" clId="{E84375E9-0D54-42B0-ADFC-0B1C2891BFA7}" dt="2026-09-02T22:16:06.795" v="10" actId="1076"/>
          <ac:spMkLst>
            <pc:docMk/>
            <pc:sldMk cId="4165497248" sldId="2147480989"/>
            <ac:spMk id="9" creationId="{240267ED-B59C-6677-542F-B5044B822A4A}"/>
          </ac:spMkLst>
        </pc:spChg>
        <pc:picChg chg="mod">
          <ac:chgData name="TRAPP Lindsay * DEQ" userId="2bbf4ccf-fa25-401f-a93a-f56404faef8d" providerId="ADAL" clId="{E84375E9-0D54-42B0-ADFC-0B1C2891BFA7}" dt="2026-09-02T22:16:17.389" v="11" actId="1076"/>
          <ac:picMkLst>
            <pc:docMk/>
            <pc:sldMk cId="4165497248" sldId="2147480989"/>
            <ac:picMk id="7" creationId="{FA3E1FA1-B008-6CEB-FA2D-9CA5B9EED1B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40DCEB-E0DC-4ADD-9BF3-326A5B6F645B}" type="datetimeFigureOut">
              <a:rPr lang="en-US" smtClean="0"/>
              <a:t>9/2/2026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3981EC-B6E6-4B85-93C1-B50A6F43896D}" type="slidenum">
              <a:rPr lang="en-US" smtClean="0"/>
              <a:t>‹#›</a:t>
            </a:fld>
            <a:endParaRPr lang="en-US"/>
          </a:p>
        </p:txBody>
      </p:sp>
    </p:spTree>
    <p:extLst>
      <p:ext uri="{BB962C8B-B14F-4D97-AF65-F5344CB8AC3E}">
        <p14:creationId xmlns:p14="http://schemas.microsoft.com/office/powerpoint/2010/main" val="2064175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 y="2130426"/>
            <a:ext cx="10972800" cy="1470025"/>
          </a:xfrm>
        </p:spPr>
        <p:txBody>
          <a:bodyPr/>
          <a:lstStyle>
            <a:lvl1pPr>
              <a:defRPr>
                <a:solidFill>
                  <a:schemeClr val="bg2">
                    <a:lumMod val="10000"/>
                  </a:schemeClr>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Subtitle 2"/>
          <p:cNvSpPr>
            <a:spLocks noGrp="1"/>
          </p:cNvSpPr>
          <p:nvPr>
            <p:ph type="subTitle" idx="1"/>
          </p:nvPr>
        </p:nvSpPr>
        <p:spPr>
          <a:xfrm>
            <a:off x="304800" y="3886200"/>
            <a:ext cx="10058400" cy="1752600"/>
          </a:xfrm>
        </p:spPr>
        <p:txBody>
          <a:bodyPr/>
          <a:lstStyle>
            <a:lvl1pPr marL="0" indent="0" algn="l">
              <a:buNone/>
              <a:defRPr>
                <a:solidFill>
                  <a:schemeClr val="bg2">
                    <a:lumMod val="10000"/>
                  </a:schemeClr>
                </a:solidFill>
                <a:latin typeface="Arial" panose="020B0604020202020204" pitchFamily="34" charset="0"/>
                <a:cs typeface="Arial" panose="020B0604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Tree>
    <p:extLst>
      <p:ext uri="{BB962C8B-B14F-4D97-AF65-F5344CB8AC3E}">
        <p14:creationId xmlns:p14="http://schemas.microsoft.com/office/powerpoint/2010/main" val="1616341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52400" y="6308727"/>
            <a:ext cx="28448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
        <p:nvSpPr>
          <p:cNvPr id="2" name="Title 1"/>
          <p:cNvSpPr>
            <a:spLocks noGrp="1"/>
          </p:cNvSpPr>
          <p:nvPr>
            <p:ph type="title"/>
          </p:nvPr>
        </p:nvSpPr>
        <p:spPr>
          <a:xfrm>
            <a:off x="152400" y="304800"/>
            <a:ext cx="11887200" cy="1112838"/>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Content Placeholder 2"/>
          <p:cNvSpPr>
            <a:spLocks noGrp="1"/>
          </p:cNvSpPr>
          <p:nvPr>
            <p:ph idx="1"/>
          </p:nvPr>
        </p:nvSpPr>
        <p:spPr>
          <a:xfrm>
            <a:off x="152400" y="1600201"/>
            <a:ext cx="11887200" cy="4525963"/>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37247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5084"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p:cNvSpPr>
            <a:spLocks noGrp="1"/>
          </p:cNvSpPr>
          <p:nvPr>
            <p:ph type="body" idx="1"/>
          </p:nvPr>
        </p:nvSpPr>
        <p:spPr>
          <a:xfrm>
            <a:off x="152400"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2400"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844117" cy="639762"/>
          </a:xfrm>
        </p:spPr>
        <p:txBody>
          <a:bodyPr anchor="b"/>
          <a:lstStyle>
            <a:lvl1pPr marL="0" indent="0">
              <a:buNone/>
              <a:defRPr sz="2400" b="1">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844117" cy="3951288"/>
          </a:xfr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304392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11887200" cy="1143000"/>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5" name="Slide Number Placeholder 4"/>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295125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152400" y="6324600"/>
            <a:ext cx="2844800" cy="365125"/>
          </a:xfrm>
          <a:prstGeom prst="rect">
            <a:avLst/>
          </a:prstGeom>
        </p:spPr>
        <p:txBody>
          <a:bodyPr/>
          <a:lstStyle>
            <a:lvl1pPr>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19272791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274638"/>
            <a:ext cx="11734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28600" y="1600201"/>
            <a:ext cx="11734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descr="Oregon DEQ logo">
            <a:extLst>
              <a:ext uri="{FF2B5EF4-FFF2-40B4-BE49-F238E27FC236}">
                <a16:creationId xmlns:a16="http://schemas.microsoft.com/office/drawing/2014/main" id="{925C3B3A-4508-4B22-B1BB-DFBA057D2EB4}"/>
              </a:ext>
            </a:extLst>
          </p:cNvPr>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10134600" y="6276993"/>
            <a:ext cx="1828800" cy="457200"/>
          </a:xfrm>
          <a:prstGeom prst="rect">
            <a:avLst/>
          </a:prstGeom>
        </p:spPr>
      </p:pic>
      <p:sp>
        <p:nvSpPr>
          <p:cNvPr id="9" name="Slide Number Placeholder 5">
            <a:extLst>
              <a:ext uri="{FF2B5EF4-FFF2-40B4-BE49-F238E27FC236}">
                <a16:creationId xmlns:a16="http://schemas.microsoft.com/office/drawing/2014/main" id="{73B3B042-7DBB-4450-8D62-80E91DC15A90}"/>
              </a:ext>
            </a:extLst>
          </p:cNvPr>
          <p:cNvSpPr>
            <a:spLocks noGrp="1"/>
          </p:cNvSpPr>
          <p:nvPr>
            <p:ph type="sldNum" sz="quarter" idx="4"/>
          </p:nvPr>
        </p:nvSpPr>
        <p:spPr>
          <a:xfrm>
            <a:off x="208472" y="6369068"/>
            <a:ext cx="2768600" cy="365125"/>
          </a:xfrm>
          <a:prstGeom prst="rect">
            <a:avLst/>
          </a:prstGeom>
        </p:spPr>
        <p:txBody>
          <a:bodyPr/>
          <a:lstStyle>
            <a:lvl1pPr algn="l">
              <a:defRPr sz="1600">
                <a:solidFill>
                  <a:schemeClr val="bg2"/>
                </a:solidFill>
                <a:latin typeface="Arial" panose="020B0604020202020204" pitchFamily="34" charset="0"/>
                <a:cs typeface="Arial" panose="020B0604020202020204" pitchFamily="34" charset="0"/>
              </a:defRPr>
            </a:lvl1pPr>
          </a:lstStyle>
          <a:p>
            <a:fld id="{1939E361-6CC3-4B93-8D02-0CA414705067}" type="slidenum">
              <a:rPr lang="en-US" smtClean="0"/>
              <a:pPr/>
              <a:t>‹#›</a:t>
            </a:fld>
            <a:endParaRPr lang="en-US"/>
          </a:p>
        </p:txBody>
      </p:sp>
    </p:spTree>
    <p:extLst>
      <p:ext uri="{BB962C8B-B14F-4D97-AF65-F5344CB8AC3E}">
        <p14:creationId xmlns:p14="http://schemas.microsoft.com/office/powerpoint/2010/main" val="219634220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61" r:id="rId3"/>
    <p:sldLayoutId id="2147483762" r:id="rId4"/>
    <p:sldLayoutId id="2147483763" r:id="rId5"/>
  </p:sldLayoutIdLst>
  <p:hf hdr="0" ftr="0" dt="0"/>
  <p:txStyles>
    <p:titleStyle>
      <a:lvl1pPr algn="l" defTabSz="914400" rtl="0" eaLnBrk="1" latinLnBrk="0" hangingPunct="1">
        <a:spcBef>
          <a:spcPct val="0"/>
        </a:spcBef>
        <a:buNone/>
        <a:defRPr sz="4400" b="1" kern="1200">
          <a:solidFill>
            <a:schemeClr val="bg2">
              <a:lumMod val="10000"/>
            </a:schemeClr>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itchFamily="34" charset="0"/>
        <a:buChar char="•"/>
        <a:defRPr sz="3200" kern="1200">
          <a:solidFill>
            <a:schemeClr val="bg2">
              <a:lumMod val="10000"/>
            </a:schemeClr>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itchFamily="34" charset="0"/>
        <a:buChar char="–"/>
        <a:defRPr sz="2800" kern="1200">
          <a:solidFill>
            <a:schemeClr val="bg2">
              <a:lumMod val="10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itchFamily="34" charset="0"/>
        <a:buChar char="•"/>
        <a:defRPr sz="2400" kern="1200">
          <a:solidFill>
            <a:schemeClr val="bg2">
              <a:lumMod val="10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2000" kern="1200">
          <a:solidFill>
            <a:schemeClr val="bg2">
              <a:lumMod val="10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sv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svg"/><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slideLayout" Target="../slideLayouts/slideLayout2.xml"/><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oregon.gov/deq/rulemaking/Pages/rma2026.aspx" TargetMode="External"/><Relationship Id="rId2" Type="http://schemas.openxmlformats.org/officeDocument/2006/relationships/hyperlink" Target="mailto:RMARulemaking3@DEQ.Oregon.gov" TargetMode="External"/><Relationship Id="rId1" Type="http://schemas.openxmlformats.org/officeDocument/2006/relationships/slideLayout" Target="../slideLayouts/slideLayout2.xml"/><Relationship Id="rId4" Type="http://schemas.openxmlformats.org/officeDocument/2006/relationships/hyperlink" Target="https://www.oregon.gov/deq/about-us/Pages/titleVIaccess.aspx"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4F3EC"/>
        </a:solidFill>
        <a:effectLst/>
      </p:bgPr>
    </p:bg>
    <p:spTree>
      <p:nvGrpSpPr>
        <p:cNvPr id="1" name=""/>
        <p:cNvGrpSpPr/>
        <p:nvPr/>
      </p:nvGrpSpPr>
      <p:grpSpPr>
        <a:xfrm>
          <a:off x="0" y="0"/>
          <a:ext cx="0" cy="0"/>
          <a:chOff x="0" y="0"/>
          <a:chExt cx="0" cy="0"/>
        </a:xfrm>
      </p:grpSpPr>
      <p:sp>
        <p:nvSpPr>
          <p:cNvPr id="3" name="Subtitle 2"/>
          <p:cNvSpPr>
            <a:spLocks noGrp="1"/>
          </p:cNvSpPr>
          <p:nvPr>
            <p:ph type="title" idx="4294967295"/>
          </p:nvPr>
        </p:nvSpPr>
        <p:spPr>
          <a:xfrm>
            <a:off x="381000" y="2819400"/>
            <a:ext cx="11430000" cy="327660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lvl="0">
              <a:spcBef>
                <a:spcPct val="20000"/>
              </a:spcBef>
              <a:defRPr/>
            </a:pPr>
            <a:r>
              <a:rPr lang="en-US" sz="3600" b="0" noProof="0" dirty="0">
                <a:latin typeface="Arial"/>
                <a:cs typeface="Arial"/>
              </a:rPr>
              <a:t>Temporary rules: </a:t>
            </a:r>
            <a:r>
              <a:rPr kumimoji="0" lang="en-US" sz="3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Recycling Modernization Act </a:t>
            </a:r>
            <a:br>
              <a:rPr kumimoji="0" lang="en-US" sz="2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br>
              <a:rPr kumimoji="0" lang="en-US" sz="2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br>
              <a:rPr kumimoji="0" lang="en-US" sz="2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br>
              <a:rPr kumimoji="0" lang="en-US" sz="2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br>
            <a:r>
              <a:rPr kumimoji="0" lang="en-US" sz="2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Presented to the Oregon Environmental Quality Commission</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Sept. 11, 2026</a:t>
            </a:r>
          </a:p>
        </p:txBody>
      </p:sp>
      <p:pic>
        <p:nvPicPr>
          <p:cNvPr id="5" name="Picture 4">
            <a:extLst>
              <a:ext uri="{FF2B5EF4-FFF2-40B4-BE49-F238E27FC236}">
                <a16:creationId xmlns:a16="http://schemas.microsoft.com/office/drawing/2014/main" id="{3CFCF8DD-6872-48CC-9E1E-DC00831B136A}"/>
              </a:ext>
              <a:ext uri="{C183D7F6-B498-43B3-948B-1728B52AA6E4}">
                <adec:decorative xmlns:adec="http://schemas.microsoft.com/office/drawing/2017/decorative" val="1"/>
              </a:ext>
            </a:extLst>
          </p:cNvPr>
          <p:cNvPicPr>
            <a:picLocks noChangeAspect="1"/>
          </p:cNvPicPr>
          <p:nvPr/>
        </p:nvPicPr>
        <p:blipFill>
          <a:blip r:embed="rId2">
            <a:extLst>
              <a:ext uri="{28A0092B-C50C-407E-A947-70E740481C1C}">
                <a14:useLocalDpi xmlns:a14="http://schemas.microsoft.com/office/drawing/2010/main" val="0"/>
              </a:ext>
            </a:extLst>
          </a:blip>
          <a:srcRect l="16" r="16"/>
          <a:stretch/>
        </p:blipFill>
        <p:spPr>
          <a:xfrm>
            <a:off x="-15240" y="-3586"/>
            <a:ext cx="12207240" cy="259438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623AD-DE66-3B4F-9108-847B9616F0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378A584-0BAB-8F86-BA07-8102C8216E33}"/>
              </a:ext>
            </a:extLst>
          </p:cNvPr>
          <p:cNvSpPr>
            <a:spLocks noGrp="1"/>
          </p:cNvSpPr>
          <p:nvPr>
            <p:ph type="title"/>
          </p:nvPr>
        </p:nvSpPr>
        <p:spPr/>
        <p:txBody>
          <a:bodyPr/>
          <a:lstStyle/>
          <a:p>
            <a:r>
              <a:rPr lang="en-US" dirty="0"/>
              <a:t>Refresh: Recycling Modernization Act 101</a:t>
            </a:r>
          </a:p>
        </p:txBody>
      </p:sp>
      <p:sp>
        <p:nvSpPr>
          <p:cNvPr id="3" name="Content Placeholder 2">
            <a:extLst>
              <a:ext uri="{FF2B5EF4-FFF2-40B4-BE49-F238E27FC236}">
                <a16:creationId xmlns:a16="http://schemas.microsoft.com/office/drawing/2014/main" id="{6100C5EC-C9B9-6095-0ECB-1F9135AE5870}"/>
              </a:ext>
            </a:extLst>
          </p:cNvPr>
          <p:cNvSpPr>
            <a:spLocks noGrp="1"/>
          </p:cNvSpPr>
          <p:nvPr>
            <p:ph idx="1"/>
          </p:nvPr>
        </p:nvSpPr>
        <p:spPr>
          <a:xfrm>
            <a:off x="564776" y="1413511"/>
            <a:ext cx="7516906" cy="4881529"/>
          </a:xfrm>
        </p:spPr>
        <p:txBody>
          <a:bodyPr>
            <a:normAutofit fontScale="92500" lnSpcReduction="10000"/>
          </a:bodyPr>
          <a:lstStyle/>
          <a:p>
            <a:pPr marL="0" indent="0">
              <a:buNone/>
            </a:pPr>
            <a:r>
              <a:rPr lang="en-US" dirty="0"/>
              <a:t>Applies to packaging, printing and writing paper, food serviceware</a:t>
            </a:r>
          </a:p>
          <a:p>
            <a:pPr marL="0" indent="0">
              <a:buNone/>
            </a:pPr>
            <a:endParaRPr lang="en-US" sz="2200" dirty="0"/>
          </a:p>
          <a:p>
            <a:pPr marL="514350" indent="-514350">
              <a:buFont typeface="+mj-lt"/>
              <a:buAutoNum type="arabicPeriod"/>
            </a:pPr>
            <a:r>
              <a:rPr lang="en-US" dirty="0"/>
              <a:t>Statewide access to consistent and high-quality recycling</a:t>
            </a:r>
          </a:p>
          <a:p>
            <a:pPr marL="514350" indent="-514350">
              <a:buFont typeface="+mj-lt"/>
              <a:buAutoNum type="arabicPeriod"/>
            </a:pPr>
            <a:r>
              <a:rPr lang="en-US" dirty="0"/>
              <a:t>Responsible end markets</a:t>
            </a:r>
          </a:p>
          <a:p>
            <a:pPr marL="514350" indent="-514350">
              <a:buFont typeface="+mj-lt"/>
              <a:buAutoNum type="arabicPeriod"/>
            </a:pPr>
            <a:r>
              <a:rPr lang="en-US" dirty="0"/>
              <a:t>Social equity</a:t>
            </a:r>
          </a:p>
          <a:p>
            <a:pPr marL="514350" indent="-514350">
              <a:buFont typeface="+mj-lt"/>
              <a:buAutoNum type="arabicPeriod"/>
            </a:pPr>
            <a:r>
              <a:rPr lang="en-US" dirty="0"/>
              <a:t>Fee incentives for more sustainable products</a:t>
            </a:r>
          </a:p>
          <a:p>
            <a:pPr marL="514350" indent="-514350">
              <a:buFont typeface="+mj-lt"/>
              <a:buAutoNum type="arabicPeriod"/>
            </a:pPr>
            <a:r>
              <a:rPr lang="en-US" dirty="0"/>
              <a:t>Waste prevention and reuse fund</a:t>
            </a:r>
          </a:p>
          <a:p>
            <a:pPr marL="0" indent="0">
              <a:buNone/>
            </a:pPr>
            <a:endParaRPr lang="en-US" dirty="0"/>
          </a:p>
        </p:txBody>
      </p:sp>
      <p:sp>
        <p:nvSpPr>
          <p:cNvPr id="4" name="Slide Number Placeholder 3">
            <a:extLst>
              <a:ext uri="{FF2B5EF4-FFF2-40B4-BE49-F238E27FC236}">
                <a16:creationId xmlns:a16="http://schemas.microsoft.com/office/drawing/2014/main" id="{87D4FF57-B110-38BC-A65E-997F3F19DDB8}"/>
              </a:ext>
            </a:extLst>
          </p:cNvPr>
          <p:cNvSpPr>
            <a:spLocks noGrp="1"/>
          </p:cNvSpPr>
          <p:nvPr>
            <p:ph type="sldNum" sz="quarter" idx="12"/>
          </p:nvPr>
        </p:nvSpPr>
        <p:spPr/>
        <p:txBody>
          <a:bodyPr/>
          <a:lstStyle/>
          <a:p>
            <a:fld id="{1939E361-6CC3-4B93-8D02-0CA414705067}" type="slidenum">
              <a:rPr lang="en-US" smtClean="0">
                <a:solidFill>
                  <a:schemeClr val="tx1"/>
                </a:solidFill>
              </a:rPr>
              <a:pPr/>
              <a:t>2</a:t>
            </a:fld>
            <a:endParaRPr lang="en-US" dirty="0">
              <a:solidFill>
                <a:schemeClr val="tx1"/>
              </a:solidFill>
            </a:endParaRPr>
          </a:p>
        </p:txBody>
      </p:sp>
      <p:pic>
        <p:nvPicPr>
          <p:cNvPr id="5" name="Graphic 4" descr="Tricycle with solid fill">
            <a:extLst>
              <a:ext uri="{FF2B5EF4-FFF2-40B4-BE49-F238E27FC236}">
                <a16:creationId xmlns:a16="http://schemas.microsoft.com/office/drawing/2014/main" id="{97A06372-6294-8676-0149-7EFDDAFF8E5B}"/>
              </a:ext>
            </a:extLst>
          </p:cNvPr>
          <p:cNvPicPr>
            <a:picLocks noChangeAspect="1"/>
          </p:cNvPicPr>
          <p:nvPr/>
        </p:nvPicPr>
        <p:blipFill>
          <a:blip>
            <a:extLst>
              <a:ext uri="{96DAC541-7B7A-43D3-8B79-37D633B846F1}">
                <asvg:svgBlip xmlns:asvg="http://schemas.microsoft.com/office/drawing/2016/SVG/main" r:embed="rId2"/>
              </a:ext>
            </a:extLst>
          </a:blip>
          <a:stretch/>
        </p:blipFill>
        <p:spPr>
          <a:xfrm>
            <a:off x="7838367" y="1868901"/>
            <a:ext cx="3575588" cy="3575588"/>
          </a:xfrm>
          <a:prstGeom prst="rect">
            <a:avLst/>
          </a:prstGeom>
        </p:spPr>
      </p:pic>
      <p:pic>
        <p:nvPicPr>
          <p:cNvPr id="6" name="Graphic 5" descr="Wrench with solid fill">
            <a:extLst>
              <a:ext uri="{FF2B5EF4-FFF2-40B4-BE49-F238E27FC236}">
                <a16:creationId xmlns:a16="http://schemas.microsoft.com/office/drawing/2014/main" id="{7534502D-F919-739A-0C1A-44A73AEE149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499555" y="1991982"/>
            <a:ext cx="914400" cy="914400"/>
          </a:xfrm>
          <a:prstGeom prst="rect">
            <a:avLst/>
          </a:prstGeom>
        </p:spPr>
      </p:pic>
    </p:spTree>
    <p:extLst>
      <p:ext uri="{BB962C8B-B14F-4D97-AF65-F5344CB8AC3E}">
        <p14:creationId xmlns:p14="http://schemas.microsoft.com/office/powerpoint/2010/main" val="17028233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777E2-597C-0D0B-7215-69773021AD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1F8584-BD03-9C7A-AED7-DA4F15B24C87}"/>
              </a:ext>
            </a:extLst>
          </p:cNvPr>
          <p:cNvSpPr>
            <a:spLocks noGrp="1"/>
          </p:cNvSpPr>
          <p:nvPr>
            <p:ph type="title"/>
          </p:nvPr>
        </p:nvSpPr>
        <p:spPr/>
        <p:txBody>
          <a:bodyPr/>
          <a:lstStyle/>
          <a:p>
            <a:r>
              <a:rPr lang="en-US" dirty="0"/>
              <a:t>Why temporary rules?</a:t>
            </a:r>
          </a:p>
        </p:txBody>
      </p:sp>
      <p:sp>
        <p:nvSpPr>
          <p:cNvPr id="3" name="Content Placeholder 2">
            <a:extLst>
              <a:ext uri="{FF2B5EF4-FFF2-40B4-BE49-F238E27FC236}">
                <a16:creationId xmlns:a16="http://schemas.microsoft.com/office/drawing/2014/main" id="{AA5D2F38-8D07-48BE-8AFC-A0A264C46510}"/>
              </a:ext>
            </a:extLst>
          </p:cNvPr>
          <p:cNvSpPr>
            <a:spLocks noGrp="1"/>
          </p:cNvSpPr>
          <p:nvPr>
            <p:ph idx="1"/>
          </p:nvPr>
        </p:nvSpPr>
        <p:spPr/>
        <p:txBody>
          <a:bodyPr>
            <a:normAutofit/>
          </a:bodyPr>
          <a:lstStyle/>
          <a:p>
            <a:r>
              <a:rPr lang="en-US" dirty="0"/>
              <a:t>Fee-setting timelines versus administrative rulemaking process timelines</a:t>
            </a:r>
          </a:p>
          <a:p>
            <a:pPr lvl="1"/>
            <a:r>
              <a:rPr lang="en-US" dirty="0"/>
              <a:t>Producer Responsibility Organization Board: September 2026, fees effective Jan. 1, 2027</a:t>
            </a:r>
          </a:p>
          <a:p>
            <a:pPr lvl="1"/>
            <a:r>
              <a:rPr lang="en-US" dirty="0"/>
              <a:t>DEQ rulemaking: Jan. 14-15, 2027; changes effective no earlier than Feb. 15, 2027</a:t>
            </a:r>
          </a:p>
          <a:p>
            <a:r>
              <a:rPr lang="en-US" dirty="0"/>
              <a:t>Responsive program actions based on updated data</a:t>
            </a:r>
          </a:p>
          <a:p>
            <a:pPr marL="0" indent="0">
              <a:buNone/>
            </a:pPr>
            <a:endParaRPr lang="en-US" dirty="0"/>
          </a:p>
        </p:txBody>
      </p:sp>
      <p:sp>
        <p:nvSpPr>
          <p:cNvPr id="4" name="Slide Number Placeholder 3">
            <a:extLst>
              <a:ext uri="{FF2B5EF4-FFF2-40B4-BE49-F238E27FC236}">
                <a16:creationId xmlns:a16="http://schemas.microsoft.com/office/drawing/2014/main" id="{B15E8D9B-8DB9-B59E-A3AB-6D25630C77B9}"/>
              </a:ext>
            </a:extLst>
          </p:cNvPr>
          <p:cNvSpPr>
            <a:spLocks noGrp="1"/>
          </p:cNvSpPr>
          <p:nvPr>
            <p:ph type="sldNum" sz="quarter" idx="12"/>
          </p:nvPr>
        </p:nvSpPr>
        <p:spPr/>
        <p:txBody>
          <a:bodyPr/>
          <a:lstStyle/>
          <a:p>
            <a:fld id="{1939E361-6CC3-4B93-8D02-0CA414705067}" type="slidenum">
              <a:rPr lang="en-US" smtClean="0">
                <a:solidFill>
                  <a:schemeClr val="tx1"/>
                </a:solidFill>
              </a:rPr>
              <a:pPr/>
              <a:t>3</a:t>
            </a:fld>
            <a:endParaRPr lang="en-US">
              <a:solidFill>
                <a:schemeClr val="tx1"/>
              </a:solidFill>
            </a:endParaRPr>
          </a:p>
        </p:txBody>
      </p:sp>
    </p:spTree>
    <p:extLst>
      <p:ext uri="{BB962C8B-B14F-4D97-AF65-F5344CB8AC3E}">
        <p14:creationId xmlns:p14="http://schemas.microsoft.com/office/powerpoint/2010/main" val="3047851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20AF86-53FD-A5F8-FC8C-409CE870BB0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6B78C6-9A28-FB1E-DC64-DC72472BF913}"/>
              </a:ext>
            </a:extLst>
          </p:cNvPr>
          <p:cNvSpPr>
            <a:spLocks noGrp="1"/>
          </p:cNvSpPr>
          <p:nvPr>
            <p:ph type="title"/>
          </p:nvPr>
        </p:nvSpPr>
        <p:spPr/>
        <p:txBody>
          <a:bodyPr/>
          <a:lstStyle/>
          <a:p>
            <a:r>
              <a:rPr lang="en-US" dirty="0"/>
              <a:t>Overview of proposed temporary rules</a:t>
            </a:r>
          </a:p>
        </p:txBody>
      </p:sp>
      <p:sp>
        <p:nvSpPr>
          <p:cNvPr id="3" name="Content Placeholder 2">
            <a:extLst>
              <a:ext uri="{FF2B5EF4-FFF2-40B4-BE49-F238E27FC236}">
                <a16:creationId xmlns:a16="http://schemas.microsoft.com/office/drawing/2014/main" id="{3A3903C6-44BF-A44E-6F22-93669905E34E}"/>
              </a:ext>
            </a:extLst>
          </p:cNvPr>
          <p:cNvSpPr>
            <a:spLocks noGrp="1"/>
          </p:cNvSpPr>
          <p:nvPr>
            <p:ph idx="1"/>
          </p:nvPr>
        </p:nvSpPr>
        <p:spPr>
          <a:xfrm>
            <a:off x="152400" y="1600201"/>
            <a:ext cx="8557967" cy="4525963"/>
          </a:xfrm>
        </p:spPr>
        <p:txBody>
          <a:bodyPr>
            <a:normAutofit/>
          </a:bodyPr>
          <a:lstStyle/>
          <a:p>
            <a:pPr marL="514350" indent="-514350">
              <a:buFont typeface="+mj-lt"/>
              <a:buAutoNum type="arabicPeriod"/>
            </a:pPr>
            <a:r>
              <a:rPr lang="en-US" dirty="0"/>
              <a:t>Exemption from definition of “covered product” for garbage bags, with several qualifications</a:t>
            </a:r>
          </a:p>
          <a:p>
            <a:pPr marL="514350" indent="-514350">
              <a:buFont typeface="+mj-lt"/>
              <a:buAutoNum type="arabicPeriod"/>
            </a:pPr>
            <a:endParaRPr lang="en-US" dirty="0"/>
          </a:p>
          <a:p>
            <a:pPr marL="514350" indent="-514350">
              <a:buFont typeface="+mj-lt"/>
              <a:buAutoNum type="arabicPeriod"/>
            </a:pPr>
            <a:r>
              <a:rPr lang="en-US" dirty="0"/>
              <a:t>Changes to the obligations of local governments and the Producer Responsibility Organization for the collection of glass packaging</a:t>
            </a:r>
          </a:p>
        </p:txBody>
      </p:sp>
      <p:sp>
        <p:nvSpPr>
          <p:cNvPr id="4" name="Slide Number Placeholder 3">
            <a:extLst>
              <a:ext uri="{FF2B5EF4-FFF2-40B4-BE49-F238E27FC236}">
                <a16:creationId xmlns:a16="http://schemas.microsoft.com/office/drawing/2014/main" id="{28B18E71-0CA3-480E-7BA0-DDBE0A84A2C3}"/>
              </a:ext>
            </a:extLst>
          </p:cNvPr>
          <p:cNvSpPr>
            <a:spLocks noGrp="1"/>
          </p:cNvSpPr>
          <p:nvPr>
            <p:ph type="sldNum" sz="quarter" idx="12"/>
          </p:nvPr>
        </p:nvSpPr>
        <p:spPr/>
        <p:txBody>
          <a:bodyPr/>
          <a:lstStyle/>
          <a:p>
            <a:fld id="{1939E361-6CC3-4B93-8D02-0CA414705067}" type="slidenum">
              <a:rPr lang="en-US" smtClean="0">
                <a:solidFill>
                  <a:schemeClr val="tx1"/>
                </a:solidFill>
              </a:rPr>
              <a:pPr/>
              <a:t>4</a:t>
            </a:fld>
            <a:endParaRPr lang="en-US">
              <a:solidFill>
                <a:schemeClr val="tx1"/>
              </a:solidFill>
            </a:endParaRPr>
          </a:p>
        </p:txBody>
      </p:sp>
      <p:pic>
        <p:nvPicPr>
          <p:cNvPr id="16" name="Picture 15" descr="Three clear glass jars on a brown table. Chair in background with edge of window and blue wall behind.">
            <a:extLst>
              <a:ext uri="{FF2B5EF4-FFF2-40B4-BE49-F238E27FC236}">
                <a16:creationId xmlns:a16="http://schemas.microsoft.com/office/drawing/2014/main" id="{80ABDD2F-36EE-A84F-783E-1AFF3806D38F}"/>
              </a:ext>
            </a:extLst>
          </p:cNvPr>
          <p:cNvPicPr>
            <a:picLocks noChangeAspect="1"/>
          </p:cNvPicPr>
          <p:nvPr/>
        </p:nvPicPr>
        <p:blipFill>
          <a:blip r:embed="rId2" cstate="print">
            <a:extLst>
              <a:ext uri="{28A0092B-C50C-407E-A947-70E740481C1C}">
                <a14:useLocalDpi xmlns:a14="http://schemas.microsoft.com/office/drawing/2010/main" val="0"/>
              </a:ext>
            </a:extLst>
          </a:blip>
          <a:srcRect l="31482"/>
          <a:stretch>
            <a:fillRect/>
          </a:stretch>
        </p:blipFill>
        <p:spPr>
          <a:xfrm rot="5400000">
            <a:off x="7743210" y="3886389"/>
            <a:ext cx="2138624" cy="2340926"/>
          </a:xfrm>
          <a:prstGeom prst="rect">
            <a:avLst/>
          </a:prstGeom>
          <a:ln w="19050">
            <a:solidFill>
              <a:schemeClr val="tx1"/>
            </a:solidFill>
          </a:ln>
        </p:spPr>
      </p:pic>
      <p:pic>
        <p:nvPicPr>
          <p:cNvPr id="18" name="Picture 17" descr="White garbage bag with red handles, on ground in front of black door.">
            <a:extLst>
              <a:ext uri="{FF2B5EF4-FFF2-40B4-BE49-F238E27FC236}">
                <a16:creationId xmlns:a16="http://schemas.microsoft.com/office/drawing/2014/main" id="{9090BF27-FE00-8F78-3CFE-9E285AD40F82}"/>
              </a:ext>
            </a:extLst>
          </p:cNvPr>
          <p:cNvPicPr>
            <a:picLocks noChangeAspect="1"/>
          </p:cNvPicPr>
          <p:nvPr/>
        </p:nvPicPr>
        <p:blipFill>
          <a:blip r:embed="rId3" cstate="print">
            <a:extLst>
              <a:ext uri="{28A0092B-C50C-407E-A947-70E740481C1C}">
                <a14:useLocalDpi xmlns:a14="http://schemas.microsoft.com/office/drawing/2010/main" val="0"/>
              </a:ext>
            </a:extLst>
          </a:blip>
          <a:srcRect r="23484"/>
          <a:stretch>
            <a:fillRect/>
          </a:stretch>
        </p:blipFill>
        <p:spPr>
          <a:xfrm rot="5400000">
            <a:off x="9119273" y="1621849"/>
            <a:ext cx="2186259" cy="2142963"/>
          </a:xfrm>
          <a:prstGeom prst="rect">
            <a:avLst/>
          </a:prstGeom>
          <a:ln w="19050">
            <a:solidFill>
              <a:schemeClr val="tx1"/>
            </a:solidFill>
          </a:ln>
        </p:spPr>
      </p:pic>
    </p:spTree>
    <p:extLst>
      <p:ext uri="{BB962C8B-B14F-4D97-AF65-F5344CB8AC3E}">
        <p14:creationId xmlns:p14="http://schemas.microsoft.com/office/powerpoint/2010/main" val="38126883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6944E-983A-733D-FDA9-F8D19AFEAC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1CB905B-8B96-0E5D-4C15-4944CC5E25F5}"/>
              </a:ext>
            </a:extLst>
          </p:cNvPr>
          <p:cNvSpPr>
            <a:spLocks noGrp="1"/>
          </p:cNvSpPr>
          <p:nvPr>
            <p:ph type="title"/>
          </p:nvPr>
        </p:nvSpPr>
        <p:spPr>
          <a:xfrm>
            <a:off x="152400" y="304800"/>
            <a:ext cx="11887200" cy="1112838"/>
          </a:xfrm>
        </p:spPr>
        <p:txBody>
          <a:bodyPr/>
          <a:lstStyle/>
          <a:p>
            <a:r>
              <a:rPr lang="en-US" dirty="0"/>
              <a:t>Exemption for garbage bags</a:t>
            </a:r>
          </a:p>
        </p:txBody>
      </p:sp>
      <p:sp>
        <p:nvSpPr>
          <p:cNvPr id="3" name="Content Placeholder 2">
            <a:extLst>
              <a:ext uri="{FF2B5EF4-FFF2-40B4-BE49-F238E27FC236}">
                <a16:creationId xmlns:a16="http://schemas.microsoft.com/office/drawing/2014/main" id="{94E2052A-BAD2-60A4-68B6-D057E5F3A214}"/>
              </a:ext>
            </a:extLst>
          </p:cNvPr>
          <p:cNvSpPr>
            <a:spLocks noGrp="1"/>
          </p:cNvSpPr>
          <p:nvPr>
            <p:ph idx="1"/>
          </p:nvPr>
        </p:nvSpPr>
        <p:spPr>
          <a:xfrm>
            <a:off x="480168" y="1600201"/>
            <a:ext cx="5943600" cy="4525963"/>
          </a:xfrm>
        </p:spPr>
        <p:txBody>
          <a:bodyPr>
            <a:normAutofit/>
          </a:bodyPr>
          <a:lstStyle/>
          <a:p>
            <a:r>
              <a:rPr lang="en-US" dirty="0"/>
              <a:t>New exemption</a:t>
            </a:r>
          </a:p>
          <a:p>
            <a:r>
              <a:rPr lang="en-US" dirty="0"/>
              <a:t>Not defined as covered products</a:t>
            </a:r>
          </a:p>
          <a:p>
            <a:pPr lvl="1"/>
            <a:r>
              <a:rPr lang="en-US" dirty="0"/>
              <a:t>Must not market any garbage bag products as intended for recycling</a:t>
            </a:r>
          </a:p>
          <a:p>
            <a:pPr lvl="1"/>
            <a:r>
              <a:rPr lang="en-US" dirty="0"/>
              <a:t>Must not allow others to do that kind of marketing for their products </a:t>
            </a:r>
          </a:p>
          <a:p>
            <a:pPr marL="0" indent="0">
              <a:buNone/>
            </a:pPr>
            <a:endParaRPr lang="en-US" dirty="0"/>
          </a:p>
        </p:txBody>
      </p:sp>
      <p:sp>
        <p:nvSpPr>
          <p:cNvPr id="4" name="Slide Number Placeholder 3">
            <a:extLst>
              <a:ext uri="{FF2B5EF4-FFF2-40B4-BE49-F238E27FC236}">
                <a16:creationId xmlns:a16="http://schemas.microsoft.com/office/drawing/2014/main" id="{5BCAB738-7D5D-78F1-9771-57BBFB08C9CD}"/>
              </a:ext>
            </a:extLst>
          </p:cNvPr>
          <p:cNvSpPr>
            <a:spLocks noGrp="1"/>
          </p:cNvSpPr>
          <p:nvPr>
            <p:ph type="sldNum" sz="quarter" idx="12"/>
          </p:nvPr>
        </p:nvSpPr>
        <p:spPr/>
        <p:txBody>
          <a:bodyPr/>
          <a:lstStyle/>
          <a:p>
            <a:fld id="{1939E361-6CC3-4B93-8D02-0CA414705067}" type="slidenum">
              <a:rPr lang="en-US" smtClean="0">
                <a:solidFill>
                  <a:schemeClr val="tx1"/>
                </a:solidFill>
              </a:rPr>
              <a:pPr/>
              <a:t>5</a:t>
            </a:fld>
            <a:endParaRPr lang="en-US">
              <a:solidFill>
                <a:schemeClr val="tx1"/>
              </a:solidFill>
            </a:endParaRPr>
          </a:p>
        </p:txBody>
      </p:sp>
      <p:sp>
        <p:nvSpPr>
          <p:cNvPr id="27" name="Rectangle 26" descr="Product box for A+ Garbage Bags, chasing arrows symbol in bottom left with text that says &quot;Great for recycling, too!&quot;; small garbage can icon on right corner">
            <a:extLst>
              <a:ext uri="{FF2B5EF4-FFF2-40B4-BE49-F238E27FC236}">
                <a16:creationId xmlns:a16="http://schemas.microsoft.com/office/drawing/2014/main" id="{B7623E72-AE00-BE43-F035-3037C0364111}"/>
              </a:ext>
            </a:extLst>
          </p:cNvPr>
          <p:cNvSpPr/>
          <p:nvPr/>
        </p:nvSpPr>
        <p:spPr>
          <a:xfrm>
            <a:off x="8149106" y="4228984"/>
            <a:ext cx="2844800" cy="1651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Box 28">
            <a:extLst>
              <a:ext uri="{FF2B5EF4-FFF2-40B4-BE49-F238E27FC236}">
                <a16:creationId xmlns:a16="http://schemas.microsoft.com/office/drawing/2014/main" id="{935F47C7-6C25-18A6-6847-01A00D7C4023}"/>
              </a:ext>
            </a:extLst>
          </p:cNvPr>
          <p:cNvSpPr txBox="1"/>
          <p:nvPr/>
        </p:nvSpPr>
        <p:spPr>
          <a:xfrm>
            <a:off x="8170334" y="4228984"/>
            <a:ext cx="2844800" cy="430887"/>
          </a:xfrm>
          <a:prstGeom prst="rect">
            <a:avLst/>
          </a:prstGeom>
          <a:noFill/>
        </p:spPr>
        <p:txBody>
          <a:bodyPr wrap="square" rtlCol="0">
            <a:spAutoFit/>
          </a:bodyPr>
          <a:lstStyle/>
          <a:p>
            <a:pPr algn="ctr"/>
            <a:r>
              <a:rPr lang="en-US" sz="2200" dirty="0">
                <a:solidFill>
                  <a:schemeClr val="bg1"/>
                </a:solidFill>
                <a:latin typeface="Arial" panose="020B0604020202020204" pitchFamily="34" charset="0"/>
                <a:cs typeface="Arial" panose="020B0604020202020204" pitchFamily="34" charset="0"/>
              </a:rPr>
              <a:t>A+ Garbage Bags</a:t>
            </a:r>
          </a:p>
        </p:txBody>
      </p:sp>
      <p:pic>
        <p:nvPicPr>
          <p:cNvPr id="33" name="Graphic 32" descr="Garbage outline">
            <a:extLst>
              <a:ext uri="{FF2B5EF4-FFF2-40B4-BE49-F238E27FC236}">
                <a16:creationId xmlns:a16="http://schemas.microsoft.com/office/drawing/2014/main" id="{E1C9BEB9-772D-B4B0-14B7-2D9591BF0A0D}"/>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9842494" y="4741256"/>
            <a:ext cx="835799" cy="1057343"/>
          </a:xfrm>
          <a:prstGeom prst="rect">
            <a:avLst/>
          </a:prstGeom>
        </p:spPr>
      </p:pic>
      <p:grpSp>
        <p:nvGrpSpPr>
          <p:cNvPr id="36" name="Group 35" descr="Product box for A+ Garbage Bags, burst symbol in bottom left corner with text that says &quot;Now stronger!&quot;; garbage can icon on right side">
            <a:extLst>
              <a:ext uri="{FF2B5EF4-FFF2-40B4-BE49-F238E27FC236}">
                <a16:creationId xmlns:a16="http://schemas.microsoft.com/office/drawing/2014/main" id="{9F5FF5DB-24FC-3047-9A6B-9C0B18BFAC02}"/>
              </a:ext>
            </a:extLst>
          </p:cNvPr>
          <p:cNvGrpSpPr/>
          <p:nvPr/>
        </p:nvGrpSpPr>
        <p:grpSpPr>
          <a:xfrm>
            <a:off x="7425263" y="1743945"/>
            <a:ext cx="2844801" cy="1651000"/>
            <a:chOff x="1718733" y="2476500"/>
            <a:chExt cx="2844801" cy="1651000"/>
          </a:xfrm>
        </p:grpSpPr>
        <p:grpSp>
          <p:nvGrpSpPr>
            <p:cNvPr id="37" name="Group 36">
              <a:extLst>
                <a:ext uri="{FF2B5EF4-FFF2-40B4-BE49-F238E27FC236}">
                  <a16:creationId xmlns:a16="http://schemas.microsoft.com/office/drawing/2014/main" id="{0BC35F35-B943-B5A3-8114-17E210DFAC11}"/>
                </a:ext>
              </a:extLst>
            </p:cNvPr>
            <p:cNvGrpSpPr/>
            <p:nvPr/>
          </p:nvGrpSpPr>
          <p:grpSpPr>
            <a:xfrm>
              <a:off x="1718733" y="2476500"/>
              <a:ext cx="2844800" cy="1651000"/>
              <a:chOff x="1718733" y="2476500"/>
              <a:chExt cx="2844800" cy="1651000"/>
            </a:xfrm>
          </p:grpSpPr>
          <p:sp>
            <p:nvSpPr>
              <p:cNvPr id="41" name="Rectangle 40">
                <a:extLst>
                  <a:ext uri="{FF2B5EF4-FFF2-40B4-BE49-F238E27FC236}">
                    <a16:creationId xmlns:a16="http://schemas.microsoft.com/office/drawing/2014/main" id="{2FEDE358-921B-CE50-5F39-9A855920F75D}"/>
                  </a:ext>
                </a:extLst>
              </p:cNvPr>
              <p:cNvSpPr/>
              <p:nvPr/>
            </p:nvSpPr>
            <p:spPr>
              <a:xfrm>
                <a:off x="1718733" y="2476500"/>
                <a:ext cx="2844800" cy="1651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2" name="Graphic 41" descr="Garbage outline">
                <a:extLst>
                  <a:ext uri="{FF2B5EF4-FFF2-40B4-BE49-F238E27FC236}">
                    <a16:creationId xmlns:a16="http://schemas.microsoft.com/office/drawing/2014/main" id="{F366A9B3-954E-9657-B482-4EB1FC6FAFC0}"/>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395133" y="2962419"/>
                <a:ext cx="837000" cy="1058862"/>
              </a:xfrm>
              <a:prstGeom prst="rect">
                <a:avLst/>
              </a:prstGeom>
            </p:spPr>
          </p:pic>
        </p:grpSp>
        <p:sp>
          <p:nvSpPr>
            <p:cNvPr id="38" name="TextBox 37">
              <a:extLst>
                <a:ext uri="{FF2B5EF4-FFF2-40B4-BE49-F238E27FC236}">
                  <a16:creationId xmlns:a16="http://schemas.microsoft.com/office/drawing/2014/main" id="{F5E45DB8-5751-3DD0-9120-98C9F4C2FCA8}"/>
                </a:ext>
              </a:extLst>
            </p:cNvPr>
            <p:cNvSpPr txBox="1"/>
            <p:nvPr/>
          </p:nvSpPr>
          <p:spPr>
            <a:xfrm>
              <a:off x="1718734" y="2531532"/>
              <a:ext cx="2844800" cy="430887"/>
            </a:xfrm>
            <a:prstGeom prst="rect">
              <a:avLst/>
            </a:prstGeom>
            <a:noFill/>
          </p:spPr>
          <p:txBody>
            <a:bodyPr wrap="square" rtlCol="0">
              <a:spAutoFit/>
            </a:bodyPr>
            <a:lstStyle/>
            <a:p>
              <a:pPr algn="ctr"/>
              <a:r>
                <a:rPr lang="en-US" sz="2200" dirty="0">
                  <a:solidFill>
                    <a:schemeClr val="bg1"/>
                  </a:solidFill>
                  <a:latin typeface="Arial" panose="020B0604020202020204" pitchFamily="34" charset="0"/>
                  <a:cs typeface="Arial" panose="020B0604020202020204" pitchFamily="34" charset="0"/>
                </a:rPr>
                <a:t>A+ Garbage Bags</a:t>
              </a:r>
            </a:p>
          </p:txBody>
        </p:sp>
        <p:sp>
          <p:nvSpPr>
            <p:cNvPr id="39" name="Explosion: 8 Points 38">
              <a:extLst>
                <a:ext uri="{FF2B5EF4-FFF2-40B4-BE49-F238E27FC236}">
                  <a16:creationId xmlns:a16="http://schemas.microsoft.com/office/drawing/2014/main" id="{DC9D8B88-A951-2AEF-E38B-704FDA2A13E6}"/>
                </a:ext>
              </a:extLst>
            </p:cNvPr>
            <p:cNvSpPr/>
            <p:nvPr/>
          </p:nvSpPr>
          <p:spPr>
            <a:xfrm>
              <a:off x="1811866" y="2988012"/>
              <a:ext cx="1329267" cy="1113894"/>
            </a:xfrm>
            <a:prstGeom prst="irregularSeal1">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TextBox 39">
              <a:extLst>
                <a:ext uri="{FF2B5EF4-FFF2-40B4-BE49-F238E27FC236}">
                  <a16:creationId xmlns:a16="http://schemas.microsoft.com/office/drawing/2014/main" id="{AA025263-17DC-CAEC-292F-6299DF6870F8}"/>
                </a:ext>
              </a:extLst>
            </p:cNvPr>
            <p:cNvSpPr txBox="1"/>
            <p:nvPr/>
          </p:nvSpPr>
          <p:spPr>
            <a:xfrm>
              <a:off x="2109402" y="3314127"/>
              <a:ext cx="1031732" cy="461665"/>
            </a:xfrm>
            <a:prstGeom prst="rect">
              <a:avLst/>
            </a:prstGeom>
            <a:noFill/>
          </p:spPr>
          <p:txBody>
            <a:bodyPr wrap="square" rtlCol="0">
              <a:spAutoFit/>
            </a:bodyPr>
            <a:lstStyle/>
            <a:p>
              <a:r>
                <a:rPr lang="en-US" sz="1200" dirty="0">
                  <a:solidFill>
                    <a:schemeClr val="bg1"/>
                  </a:solidFill>
                  <a:latin typeface="Arial" panose="020B0604020202020204" pitchFamily="34" charset="0"/>
                  <a:cs typeface="Arial" panose="020B0604020202020204" pitchFamily="34" charset="0"/>
                </a:rPr>
                <a:t>Now stronger!</a:t>
              </a:r>
            </a:p>
          </p:txBody>
        </p:sp>
      </p:grpSp>
      <p:pic>
        <p:nvPicPr>
          <p:cNvPr id="44" name="Graphic 43" descr="Checkbox Checked with solid fill">
            <a:extLst>
              <a:ext uri="{FF2B5EF4-FFF2-40B4-BE49-F238E27FC236}">
                <a16:creationId xmlns:a16="http://schemas.microsoft.com/office/drawing/2014/main" id="{A16550D6-49C2-61D7-8B7D-B8042E05094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209592" y="1443075"/>
            <a:ext cx="914400" cy="914400"/>
          </a:xfrm>
          <a:prstGeom prst="rect">
            <a:avLst/>
          </a:prstGeom>
        </p:spPr>
      </p:pic>
      <p:pic>
        <p:nvPicPr>
          <p:cNvPr id="46" name="Graphic 45" descr="No sign with solid fill">
            <a:extLst>
              <a:ext uri="{FF2B5EF4-FFF2-40B4-BE49-F238E27FC236}">
                <a16:creationId xmlns:a16="http://schemas.microsoft.com/office/drawing/2014/main" id="{09C71404-3F5E-9E3E-E960-C24F1F8999E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399859" y="4534769"/>
            <a:ext cx="778933" cy="778933"/>
          </a:xfrm>
          <a:prstGeom prst="rect">
            <a:avLst/>
          </a:prstGeom>
        </p:spPr>
      </p:pic>
      <p:sp>
        <p:nvSpPr>
          <p:cNvPr id="6" name="Explosion: 8 Points 5" descr="Starburst shape with text inside: Recycling, too!">
            <a:extLst>
              <a:ext uri="{FF2B5EF4-FFF2-40B4-BE49-F238E27FC236}">
                <a16:creationId xmlns:a16="http://schemas.microsoft.com/office/drawing/2014/main" id="{2207F323-A056-FAF8-8B02-385EA3B28DFE}"/>
              </a:ext>
            </a:extLst>
          </p:cNvPr>
          <p:cNvSpPr/>
          <p:nvPr/>
        </p:nvSpPr>
        <p:spPr>
          <a:xfrm>
            <a:off x="8290630" y="4714903"/>
            <a:ext cx="1280876" cy="1078482"/>
          </a:xfrm>
          <a:prstGeom prst="irregularSeal1">
            <a:avLst/>
          </a:prstGeom>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FF4F961-D413-747D-903E-19C19CD5D64F}"/>
              </a:ext>
            </a:extLst>
          </p:cNvPr>
          <p:cNvSpPr txBox="1"/>
          <p:nvPr/>
        </p:nvSpPr>
        <p:spPr>
          <a:xfrm>
            <a:off x="8558216" y="5035750"/>
            <a:ext cx="831320" cy="430887"/>
          </a:xfrm>
          <a:prstGeom prst="rect">
            <a:avLst/>
          </a:prstGeom>
          <a:noFill/>
        </p:spPr>
        <p:txBody>
          <a:bodyPr wrap="square" rtlCol="0">
            <a:spAutoFit/>
          </a:bodyPr>
          <a:lstStyle/>
          <a:p>
            <a:r>
              <a:rPr lang="en-US" sz="1100" dirty="0">
                <a:solidFill>
                  <a:schemeClr val="bg1"/>
                </a:solidFill>
                <a:latin typeface="Arial" panose="020B0604020202020204" pitchFamily="34" charset="0"/>
                <a:cs typeface="Arial" panose="020B0604020202020204" pitchFamily="34" charset="0"/>
              </a:rPr>
              <a:t>Recycling,</a:t>
            </a:r>
          </a:p>
          <a:p>
            <a:r>
              <a:rPr lang="en-US" sz="1100" dirty="0">
                <a:solidFill>
                  <a:schemeClr val="bg1"/>
                </a:solidFill>
                <a:latin typeface="Arial" panose="020B0604020202020204" pitchFamily="34" charset="0"/>
                <a:cs typeface="Arial" panose="020B0604020202020204" pitchFamily="34" charset="0"/>
              </a:rPr>
              <a:t>too!</a:t>
            </a:r>
          </a:p>
        </p:txBody>
      </p:sp>
    </p:spTree>
    <p:extLst>
      <p:ext uri="{BB962C8B-B14F-4D97-AF65-F5344CB8AC3E}">
        <p14:creationId xmlns:p14="http://schemas.microsoft.com/office/powerpoint/2010/main" val="33293998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FF7A2-A7D0-861B-2D4E-47550FBD400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D504E7-E89E-A4F7-6BAB-0133C0E4B7FE}"/>
              </a:ext>
            </a:extLst>
          </p:cNvPr>
          <p:cNvSpPr>
            <a:spLocks noGrp="1"/>
          </p:cNvSpPr>
          <p:nvPr>
            <p:ph type="title"/>
          </p:nvPr>
        </p:nvSpPr>
        <p:spPr/>
        <p:txBody>
          <a:bodyPr/>
          <a:lstStyle/>
          <a:p>
            <a:r>
              <a:rPr lang="en-US" dirty="0"/>
              <a:t>2026 glass packaging fees, by category</a:t>
            </a:r>
          </a:p>
        </p:txBody>
      </p:sp>
      <p:pic>
        <p:nvPicPr>
          <p:cNvPr id="7" name="image_0" descr="Pie chart showing breakdown of the 2026 glass packaging fee by percentages in categories">
            <a:extLst>
              <a:ext uri="{FF2B5EF4-FFF2-40B4-BE49-F238E27FC236}">
                <a16:creationId xmlns:a16="http://schemas.microsoft.com/office/drawing/2014/main" id="{FA3E1FA1-B008-6CEB-FA2D-9CA5B9EED1B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652"/>
          <a:stretch>
            <a:fillRect/>
          </a:stretch>
        </p:blipFill>
        <p:spPr bwMode="auto">
          <a:xfrm>
            <a:off x="1548834" y="1322748"/>
            <a:ext cx="9094329" cy="4794549"/>
          </a:xfrm>
          <a:prstGeom prst="rect">
            <a:avLst/>
          </a:prstGeom>
          <a:solidFill>
            <a:srgbClr val="FFFFFF"/>
          </a:solidFill>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240267ED-B59C-6677-542F-B5044B822A4A}"/>
              </a:ext>
            </a:extLst>
          </p:cNvPr>
          <p:cNvSpPr txBox="1"/>
          <p:nvPr/>
        </p:nvSpPr>
        <p:spPr>
          <a:xfrm>
            <a:off x="3984797" y="6232257"/>
            <a:ext cx="4222404" cy="400110"/>
          </a:xfrm>
          <a:prstGeom prst="rect">
            <a:avLst/>
          </a:prstGeom>
          <a:noFill/>
        </p:spPr>
        <p:txBody>
          <a:bodyPr wrap="square">
            <a:spAutoFit/>
          </a:bodyPr>
          <a:lstStyle/>
          <a:p>
            <a:r>
              <a:rPr lang="en-US" sz="2000" dirty="0">
                <a:latin typeface="Arial" panose="020B0604020202020204" pitchFamily="34" charset="0"/>
                <a:ea typeface="Aptos" panose="020B0004020202020204" pitchFamily="34" charset="0"/>
              </a:rPr>
              <a:t>P</a:t>
            </a:r>
            <a:r>
              <a:rPr lang="en-US" sz="2000" dirty="0">
                <a:effectLst/>
                <a:latin typeface="Arial" panose="020B0604020202020204" pitchFamily="34" charset="0"/>
                <a:ea typeface="Aptos" panose="020B0004020202020204" pitchFamily="34" charset="0"/>
              </a:rPr>
              <a:t>rovided by Circular Action Alliance</a:t>
            </a:r>
            <a:endParaRPr lang="en-US" sz="2000" dirty="0"/>
          </a:p>
        </p:txBody>
      </p:sp>
      <p:sp>
        <p:nvSpPr>
          <p:cNvPr id="4" name="Slide Number Placeholder 3">
            <a:extLst>
              <a:ext uri="{FF2B5EF4-FFF2-40B4-BE49-F238E27FC236}">
                <a16:creationId xmlns:a16="http://schemas.microsoft.com/office/drawing/2014/main" id="{757E3E15-6BB8-3E97-25E8-A1D67E856FCC}"/>
              </a:ext>
            </a:extLst>
          </p:cNvPr>
          <p:cNvSpPr>
            <a:spLocks noGrp="1"/>
          </p:cNvSpPr>
          <p:nvPr>
            <p:ph type="sldNum" sz="quarter" idx="12"/>
          </p:nvPr>
        </p:nvSpPr>
        <p:spPr/>
        <p:txBody>
          <a:bodyPr/>
          <a:lstStyle/>
          <a:p>
            <a:fld id="{1939E361-6CC3-4B93-8D02-0CA414705067}" type="slidenum">
              <a:rPr lang="en-US" smtClean="0">
                <a:solidFill>
                  <a:schemeClr val="tx1"/>
                </a:solidFill>
              </a:rPr>
              <a:pPr/>
              <a:t>6</a:t>
            </a:fld>
            <a:endParaRPr lang="en-US" dirty="0">
              <a:solidFill>
                <a:schemeClr val="tx1"/>
              </a:solidFill>
            </a:endParaRPr>
          </a:p>
        </p:txBody>
      </p:sp>
    </p:spTree>
    <p:extLst>
      <p:ext uri="{BB962C8B-B14F-4D97-AF65-F5344CB8AC3E}">
        <p14:creationId xmlns:p14="http://schemas.microsoft.com/office/powerpoint/2010/main" val="41654972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CA9A0C-8131-EA63-65BF-20DF6D693D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D70CA4-C8D8-F6D1-607E-6C1922B5DC58}"/>
              </a:ext>
            </a:extLst>
          </p:cNvPr>
          <p:cNvSpPr>
            <a:spLocks noGrp="1"/>
          </p:cNvSpPr>
          <p:nvPr>
            <p:ph type="title"/>
          </p:nvPr>
        </p:nvSpPr>
        <p:spPr/>
        <p:txBody>
          <a:bodyPr/>
          <a:lstStyle/>
          <a:p>
            <a:r>
              <a:rPr lang="en-US" dirty="0"/>
              <a:t>Glass packaging collection obligations</a:t>
            </a:r>
          </a:p>
        </p:txBody>
      </p:sp>
      <p:sp>
        <p:nvSpPr>
          <p:cNvPr id="3" name="Content Placeholder 2">
            <a:extLst>
              <a:ext uri="{FF2B5EF4-FFF2-40B4-BE49-F238E27FC236}">
                <a16:creationId xmlns:a16="http://schemas.microsoft.com/office/drawing/2014/main" id="{E754AE42-44C7-F3E3-0B4D-7AF445C9C5B7}"/>
              </a:ext>
            </a:extLst>
          </p:cNvPr>
          <p:cNvSpPr>
            <a:spLocks noGrp="1"/>
          </p:cNvSpPr>
          <p:nvPr>
            <p:ph idx="1"/>
          </p:nvPr>
        </p:nvSpPr>
        <p:spPr/>
        <p:txBody>
          <a:bodyPr>
            <a:normAutofit/>
          </a:bodyPr>
          <a:lstStyle/>
          <a:p>
            <a:r>
              <a:rPr lang="en-US" dirty="0"/>
              <a:t>Adds local government acceptance obligations (except 10 named counties)</a:t>
            </a:r>
          </a:p>
          <a:p>
            <a:pPr lvl="1"/>
            <a:r>
              <a:rPr lang="en-US" dirty="0"/>
              <a:t>Not on Uniform Statewide Collection List, treated similarly to motor oil</a:t>
            </a:r>
          </a:p>
          <a:p>
            <a:endParaRPr lang="en-US" sz="1200" dirty="0"/>
          </a:p>
          <a:p>
            <a:r>
              <a:rPr lang="en-US" dirty="0"/>
              <a:t>Reduces PRO obligations</a:t>
            </a:r>
          </a:p>
          <a:p>
            <a:pPr lvl="1"/>
            <a:r>
              <a:rPr lang="en-US" dirty="0"/>
              <a:t>Only PRO-provided collection in 10 named counties</a:t>
            </a:r>
          </a:p>
          <a:p>
            <a:endParaRPr lang="en-US" sz="1200" dirty="0"/>
          </a:p>
          <a:p>
            <a:r>
              <a:rPr lang="en-US" dirty="0"/>
              <a:t>Maintains exemptions for very small transfer stations/depots</a:t>
            </a:r>
          </a:p>
        </p:txBody>
      </p:sp>
      <p:sp>
        <p:nvSpPr>
          <p:cNvPr id="4" name="Slide Number Placeholder 3">
            <a:extLst>
              <a:ext uri="{FF2B5EF4-FFF2-40B4-BE49-F238E27FC236}">
                <a16:creationId xmlns:a16="http://schemas.microsoft.com/office/drawing/2014/main" id="{2972CA3B-53D2-AB46-6FFF-FD9BB9BB23E7}"/>
              </a:ext>
            </a:extLst>
          </p:cNvPr>
          <p:cNvSpPr>
            <a:spLocks noGrp="1"/>
          </p:cNvSpPr>
          <p:nvPr>
            <p:ph type="sldNum" sz="quarter" idx="12"/>
          </p:nvPr>
        </p:nvSpPr>
        <p:spPr/>
        <p:txBody>
          <a:bodyPr/>
          <a:lstStyle/>
          <a:p>
            <a:fld id="{1939E361-6CC3-4B93-8D02-0CA414705067}" type="slidenum">
              <a:rPr lang="en-US" smtClean="0">
                <a:solidFill>
                  <a:schemeClr val="tx1"/>
                </a:solidFill>
              </a:rPr>
              <a:pPr/>
              <a:t>7</a:t>
            </a:fld>
            <a:endParaRPr lang="en-US">
              <a:solidFill>
                <a:schemeClr val="tx1"/>
              </a:solidFill>
            </a:endParaRPr>
          </a:p>
        </p:txBody>
      </p:sp>
    </p:spTree>
    <p:extLst>
      <p:ext uri="{BB962C8B-B14F-4D97-AF65-F5344CB8AC3E}">
        <p14:creationId xmlns:p14="http://schemas.microsoft.com/office/powerpoint/2010/main" val="2374074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47F47-40AF-3020-DFEE-E1C77F65F805}"/>
              </a:ext>
            </a:extLst>
          </p:cNvPr>
          <p:cNvSpPr>
            <a:spLocks noGrp="1"/>
          </p:cNvSpPr>
          <p:nvPr>
            <p:ph type="title"/>
          </p:nvPr>
        </p:nvSpPr>
        <p:spPr/>
        <p:txBody>
          <a:bodyPr/>
          <a:lstStyle/>
          <a:p>
            <a:r>
              <a:rPr lang="en-US" dirty="0"/>
              <a:t>What’s next?</a:t>
            </a:r>
          </a:p>
        </p:txBody>
      </p:sp>
      <p:pic>
        <p:nvPicPr>
          <p:cNvPr id="9" name="Graphic 8" descr="Chat with solid fill">
            <a:extLst>
              <a:ext uri="{FF2B5EF4-FFF2-40B4-BE49-F238E27FC236}">
                <a16:creationId xmlns:a16="http://schemas.microsoft.com/office/drawing/2014/main" id="{0B57BC0A-AC39-CAEE-FED1-59688BFC1FD0}"/>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84364" y="1632167"/>
            <a:ext cx="914400" cy="914400"/>
          </a:xfrm>
          <a:prstGeom prst="rect">
            <a:avLst/>
          </a:prstGeom>
        </p:spPr>
      </p:pic>
      <p:pic>
        <p:nvPicPr>
          <p:cNvPr id="11" name="Graphic 10" descr="Information with solid fill">
            <a:extLst>
              <a:ext uri="{FF2B5EF4-FFF2-40B4-BE49-F238E27FC236}">
                <a16:creationId xmlns:a16="http://schemas.microsoft.com/office/drawing/2014/main" id="{8C216B54-4222-F156-3997-F7472671EDA8}"/>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84364" y="3372446"/>
            <a:ext cx="914400" cy="914400"/>
          </a:xfrm>
          <a:prstGeom prst="rect">
            <a:avLst/>
          </a:prstGeom>
        </p:spPr>
      </p:pic>
      <p:pic>
        <p:nvPicPr>
          <p:cNvPr id="13" name="Graphic 12" descr="Gavel with solid fill">
            <a:extLst>
              <a:ext uri="{FF2B5EF4-FFF2-40B4-BE49-F238E27FC236}">
                <a16:creationId xmlns:a16="http://schemas.microsoft.com/office/drawing/2014/main" id="{566E871B-EE19-E9F8-1F9C-304FB7E0C041}"/>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73876" y="4939733"/>
            <a:ext cx="914400" cy="914400"/>
          </a:xfrm>
          <a:prstGeom prst="rect">
            <a:avLst/>
          </a:prstGeom>
        </p:spPr>
      </p:pic>
      <p:sp>
        <p:nvSpPr>
          <p:cNvPr id="7" name="TextBox 6">
            <a:extLst>
              <a:ext uri="{FF2B5EF4-FFF2-40B4-BE49-F238E27FC236}">
                <a16:creationId xmlns:a16="http://schemas.microsoft.com/office/drawing/2014/main" id="{069C3120-6B10-F98A-4D1C-E4924CABF3C7}"/>
              </a:ext>
            </a:extLst>
          </p:cNvPr>
          <p:cNvSpPr txBox="1"/>
          <p:nvPr/>
        </p:nvSpPr>
        <p:spPr>
          <a:xfrm>
            <a:off x="1513840" y="1844487"/>
            <a:ext cx="10078719" cy="3970318"/>
          </a:xfrm>
          <a:prstGeom prst="rect">
            <a:avLst/>
          </a:prstGeom>
          <a:noFill/>
        </p:spPr>
        <p:txBody>
          <a:bodyPr wrap="square" rtlCol="0">
            <a:spAutoFit/>
          </a:bodyPr>
          <a:lstStyle/>
          <a:p>
            <a:r>
              <a:rPr lang="en-US" sz="3600" dirty="0">
                <a:latin typeface="Arial" panose="020B0604020202020204" pitchFamily="34" charset="0"/>
                <a:cs typeface="Arial" panose="020B0604020202020204" pitchFamily="34" charset="0"/>
              </a:rPr>
              <a:t>Public comment: September and October 2026</a:t>
            </a:r>
          </a:p>
          <a:p>
            <a:endParaRPr lang="en-US" sz="3600" dirty="0">
              <a:latin typeface="Arial" panose="020B0604020202020204" pitchFamily="34" charset="0"/>
              <a:cs typeface="Arial" panose="020B0604020202020204" pitchFamily="34" charset="0"/>
            </a:endParaRPr>
          </a:p>
          <a:p>
            <a:endParaRPr lang="en-US" sz="3600" dirty="0">
              <a:latin typeface="Arial" panose="020B0604020202020204" pitchFamily="34" charset="0"/>
              <a:cs typeface="Arial" panose="020B0604020202020204" pitchFamily="34" charset="0"/>
            </a:endParaRPr>
          </a:p>
          <a:p>
            <a:r>
              <a:rPr lang="en-US" sz="3600" dirty="0">
                <a:latin typeface="Arial" panose="020B0604020202020204" pitchFamily="34" charset="0"/>
                <a:cs typeface="Arial" panose="020B0604020202020204" pitchFamily="34" charset="0"/>
              </a:rPr>
              <a:t>Informational item: Nov. 12-13, 2026</a:t>
            </a:r>
          </a:p>
          <a:p>
            <a:endParaRPr lang="en-US" sz="3600" dirty="0">
              <a:latin typeface="Arial" panose="020B0604020202020204" pitchFamily="34" charset="0"/>
              <a:cs typeface="Arial" panose="020B0604020202020204" pitchFamily="34" charset="0"/>
            </a:endParaRPr>
          </a:p>
          <a:p>
            <a:endParaRPr lang="en-US" sz="3600" dirty="0">
              <a:latin typeface="Arial" panose="020B0604020202020204" pitchFamily="34" charset="0"/>
              <a:cs typeface="Arial" panose="020B0604020202020204" pitchFamily="34" charset="0"/>
            </a:endParaRPr>
          </a:p>
          <a:p>
            <a:r>
              <a:rPr lang="en-US" sz="3600" dirty="0">
                <a:latin typeface="Arial" panose="020B0604020202020204" pitchFamily="34" charset="0"/>
                <a:cs typeface="Arial" panose="020B0604020202020204" pitchFamily="34" charset="0"/>
              </a:rPr>
              <a:t>Action item, permanent rules: Jan. 14-15, 2027</a:t>
            </a:r>
          </a:p>
        </p:txBody>
      </p:sp>
      <p:sp>
        <p:nvSpPr>
          <p:cNvPr id="4" name="Slide Number Placeholder 3">
            <a:extLst>
              <a:ext uri="{FF2B5EF4-FFF2-40B4-BE49-F238E27FC236}">
                <a16:creationId xmlns:a16="http://schemas.microsoft.com/office/drawing/2014/main" id="{72CF85F3-90A8-17DD-A1C6-C1E725345AA2}"/>
              </a:ext>
            </a:extLst>
          </p:cNvPr>
          <p:cNvSpPr>
            <a:spLocks noGrp="1"/>
          </p:cNvSpPr>
          <p:nvPr>
            <p:ph type="sldNum" sz="quarter" idx="12"/>
          </p:nvPr>
        </p:nvSpPr>
        <p:spPr/>
        <p:txBody>
          <a:bodyPr/>
          <a:lstStyle/>
          <a:p>
            <a:fld id="{1939E361-6CC3-4B93-8D02-0CA414705067}" type="slidenum">
              <a:rPr lang="en-US" smtClean="0">
                <a:solidFill>
                  <a:schemeClr val="tx1"/>
                </a:solidFill>
              </a:rPr>
              <a:pPr/>
              <a:t>8</a:t>
            </a:fld>
            <a:endParaRPr lang="en-US">
              <a:solidFill>
                <a:schemeClr val="tx1"/>
              </a:solidFill>
            </a:endParaRPr>
          </a:p>
        </p:txBody>
      </p:sp>
    </p:spTree>
    <p:extLst>
      <p:ext uri="{BB962C8B-B14F-4D97-AF65-F5344CB8AC3E}">
        <p14:creationId xmlns:p14="http://schemas.microsoft.com/office/powerpoint/2010/main" val="42065411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BA7F51-D792-D12C-E1B7-C856A5E0CC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0CDF6C-1198-931D-B2C0-19D6BE5DB00C}"/>
              </a:ext>
            </a:extLst>
          </p:cNvPr>
          <p:cNvSpPr>
            <a:spLocks noGrp="1"/>
          </p:cNvSpPr>
          <p:nvPr>
            <p:ph type="title"/>
          </p:nvPr>
        </p:nvSpPr>
        <p:spPr/>
        <p:txBody>
          <a:bodyPr/>
          <a:lstStyle/>
          <a:p>
            <a:r>
              <a:rPr lang="en-US" dirty="0"/>
              <a:t>Proposed motion language</a:t>
            </a:r>
          </a:p>
        </p:txBody>
      </p:sp>
      <p:sp>
        <p:nvSpPr>
          <p:cNvPr id="3" name="Content Placeholder 2">
            <a:extLst>
              <a:ext uri="{FF2B5EF4-FFF2-40B4-BE49-F238E27FC236}">
                <a16:creationId xmlns:a16="http://schemas.microsoft.com/office/drawing/2014/main" id="{F6FC352A-5BDA-E0E5-3CFE-4BD881C55AFB}"/>
              </a:ext>
            </a:extLst>
          </p:cNvPr>
          <p:cNvSpPr>
            <a:spLocks noGrp="1"/>
          </p:cNvSpPr>
          <p:nvPr>
            <p:ph idx="1"/>
          </p:nvPr>
        </p:nvSpPr>
        <p:spPr>
          <a:xfrm>
            <a:off x="152400" y="1417639"/>
            <a:ext cx="11887200" cy="4802006"/>
          </a:xfrm>
        </p:spPr>
        <p:txBody>
          <a:bodyPr>
            <a:normAutofit fontScale="92500"/>
          </a:bodyPr>
          <a:lstStyle/>
          <a:p>
            <a:pPr marL="0" indent="0">
              <a:buNone/>
            </a:pPr>
            <a:r>
              <a:rPr lang="en-US" i="1" dirty="0"/>
              <a:t>“I move that the Environmental Quality Commission:</a:t>
            </a:r>
          </a:p>
          <a:p>
            <a:pPr marL="514350" lvl="0" indent="-514350">
              <a:buFont typeface="+mj-lt"/>
              <a:buAutoNum type="arabicPeriod"/>
            </a:pPr>
            <a:r>
              <a:rPr lang="en-US" sz="3000" i="1" dirty="0"/>
              <a:t>Determine that failure to act promptly would result in serious prejudice to the public interest or the interests of the parties concerned as provided under the Justification section of the staff report.</a:t>
            </a:r>
          </a:p>
          <a:p>
            <a:pPr marL="514350" lvl="0" indent="-514350">
              <a:buFont typeface="+mj-lt"/>
              <a:buAutoNum type="arabicPeriod"/>
            </a:pPr>
            <a:r>
              <a:rPr lang="en-US" sz="3000" i="1" dirty="0"/>
              <a:t>Adopt temporary rules as proposed in Attachment A1 of the staff report for this item as part of chapter 340 of the Oregon Administrative Rules, to be effective on filing with the Oregon Secretary of State. </a:t>
            </a:r>
          </a:p>
          <a:p>
            <a:pPr marL="514350" lvl="0" indent="-514350">
              <a:buFont typeface="+mj-lt"/>
              <a:buAutoNum type="arabicPeriod"/>
            </a:pPr>
            <a:r>
              <a:rPr lang="en-US" sz="3000" i="1" dirty="0"/>
              <a:t>Adopt temporary rules as proposed in Attachment A2 of the staff report for this item as part of chapter 340 of the Oregon Administrative Rules, to be effective July 1, 2027.” </a:t>
            </a:r>
          </a:p>
          <a:p>
            <a:pPr marL="0" indent="0">
              <a:buNone/>
            </a:pPr>
            <a:endParaRPr lang="en-US" dirty="0"/>
          </a:p>
        </p:txBody>
      </p:sp>
      <p:sp>
        <p:nvSpPr>
          <p:cNvPr id="4" name="Slide Number Placeholder 3">
            <a:extLst>
              <a:ext uri="{FF2B5EF4-FFF2-40B4-BE49-F238E27FC236}">
                <a16:creationId xmlns:a16="http://schemas.microsoft.com/office/drawing/2014/main" id="{A21FEFCC-1E96-E069-EBA7-14C8EE629E31}"/>
              </a:ext>
            </a:extLst>
          </p:cNvPr>
          <p:cNvSpPr>
            <a:spLocks noGrp="1"/>
          </p:cNvSpPr>
          <p:nvPr>
            <p:ph type="sldNum" sz="quarter" idx="12"/>
          </p:nvPr>
        </p:nvSpPr>
        <p:spPr/>
        <p:txBody>
          <a:bodyPr/>
          <a:lstStyle/>
          <a:p>
            <a:fld id="{1939E361-6CC3-4B93-8D02-0CA414705067}" type="slidenum">
              <a:rPr lang="en-US" smtClean="0">
                <a:solidFill>
                  <a:schemeClr val="tx1"/>
                </a:solidFill>
              </a:rPr>
              <a:pPr/>
              <a:t>9</a:t>
            </a:fld>
            <a:endParaRPr lang="en-US">
              <a:solidFill>
                <a:schemeClr val="tx1"/>
              </a:solidFill>
            </a:endParaRPr>
          </a:p>
        </p:txBody>
      </p:sp>
    </p:spTree>
    <p:extLst>
      <p:ext uri="{BB962C8B-B14F-4D97-AF65-F5344CB8AC3E}">
        <p14:creationId xmlns:p14="http://schemas.microsoft.com/office/powerpoint/2010/main" val="2674431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A9C08-8656-6EC3-5732-64729AA4B2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0518CD-F9F3-DFA3-46C8-88EBCEB78057}"/>
              </a:ext>
              <a:ext uri="{C183D7F6-B498-43B3-948B-1728B52AA6E4}">
                <adec:decorative xmlns:adec="http://schemas.microsoft.com/office/drawing/2017/decorative" val="0"/>
              </a:ext>
            </a:extLst>
          </p:cNvPr>
          <p:cNvSpPr>
            <a:spLocks noGrp="1"/>
          </p:cNvSpPr>
          <p:nvPr>
            <p:ph type="title"/>
          </p:nvPr>
        </p:nvSpPr>
        <p:spPr/>
        <p:txBody>
          <a:bodyPr>
            <a:normAutofit/>
          </a:bodyPr>
          <a:lstStyle/>
          <a:p>
            <a:r>
              <a:rPr lang="en-US" dirty="0"/>
              <a:t>Thank you!</a:t>
            </a:r>
          </a:p>
        </p:txBody>
      </p:sp>
      <p:sp>
        <p:nvSpPr>
          <p:cNvPr id="9" name="TextBox 8">
            <a:extLst>
              <a:ext uri="{FF2B5EF4-FFF2-40B4-BE49-F238E27FC236}">
                <a16:creationId xmlns:a16="http://schemas.microsoft.com/office/drawing/2014/main" id="{89CC0C75-5514-9D00-AC8E-0114A2E7C51A}"/>
              </a:ext>
            </a:extLst>
          </p:cNvPr>
          <p:cNvSpPr txBox="1"/>
          <p:nvPr/>
        </p:nvSpPr>
        <p:spPr>
          <a:xfrm>
            <a:off x="222379" y="1679543"/>
            <a:ext cx="11747242" cy="2468368"/>
          </a:xfrm>
          <a:prstGeom prst="rect">
            <a:avLst/>
          </a:prstGeom>
          <a:noFill/>
        </p:spPr>
        <p:txBody>
          <a:bodyPr wrap="square">
            <a:spAutoFit/>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600" b="0" i="0" u="none" strike="noStrike" kern="1200" cap="none" spc="0" normalizeH="0" baseline="0" noProof="0" dirty="0">
                <a:ln>
                  <a:noFill/>
                </a:ln>
                <a:solidFill>
                  <a:srgbClr val="EEECE1">
                    <a:lumMod val="10000"/>
                  </a:srgbClr>
                </a:solidFill>
                <a:effectLst/>
                <a:uLnTx/>
                <a:uFillTx/>
                <a:latin typeface="Arial" panose="020B0604020202020204" pitchFamily="34" charset="0"/>
                <a:ea typeface="+mn-ea"/>
                <a:cs typeface="Arial" panose="020B0604020202020204" pitchFamily="34" charset="0"/>
              </a:rPr>
              <a:t>Project manager: Stephanie Caldera</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srgbClr val="EEECE1">
                    <a:lumMod val="10000"/>
                  </a:srgbClr>
                </a:solidFill>
                <a:effectLst/>
                <a:uLnTx/>
                <a:uFillTx/>
                <a:latin typeface="Arial" panose="020B0604020202020204" pitchFamily="34" charset="0"/>
                <a:ea typeface="+mn-ea"/>
                <a:cs typeface="Arial" panose="020B0604020202020204" pitchFamily="34" charset="0"/>
              </a:rPr>
              <a:t>Rulemaking email: </a:t>
            </a:r>
            <a:r>
              <a:rPr kumimoji="0" lang="en-US" sz="2600" b="0" i="0" u="none" strike="noStrike" kern="1200" cap="none" spc="0" normalizeH="0" baseline="0" noProof="0" dirty="0">
                <a:ln>
                  <a:noFill/>
                </a:ln>
                <a:solidFill>
                  <a:srgbClr val="EEECE1">
                    <a:lumMod val="10000"/>
                  </a:srgbClr>
                </a:solidFill>
                <a:effectLst/>
                <a:uLnTx/>
                <a:uFillTx/>
                <a:latin typeface="Arial" panose="020B0604020202020204" pitchFamily="34" charset="0"/>
                <a:ea typeface="+mn-ea"/>
                <a:cs typeface="Arial" panose="020B0604020202020204" pitchFamily="34" charset="0"/>
                <a:hlinkClick r:id="rId2"/>
              </a:rPr>
              <a:t>RMARulemaking3@DEQ.Oregon.gov</a:t>
            </a:r>
            <a:r>
              <a:rPr kumimoji="0" lang="en-US" sz="2600" b="0" i="0" u="none" strike="noStrike" kern="1200" cap="none" spc="0" normalizeH="0" baseline="0" noProof="0" dirty="0">
                <a:ln>
                  <a:noFill/>
                </a:ln>
                <a:solidFill>
                  <a:srgbClr val="EEECE1">
                    <a:lumMod val="10000"/>
                  </a:srgbClr>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000" b="0" i="0" u="none" strike="noStrike" kern="1200" cap="none" spc="0" normalizeH="0" baseline="0" noProof="0" dirty="0">
              <a:ln>
                <a:noFill/>
              </a:ln>
              <a:solidFill>
                <a:srgbClr val="EEECE1">
                  <a:lumMod val="10000"/>
                </a:srgb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0" i="0" u="none" strike="noStrike" kern="1200" cap="none" spc="0" normalizeH="0" baseline="0" noProof="0" dirty="0">
                <a:ln>
                  <a:noFill/>
                </a:ln>
                <a:solidFill>
                  <a:srgbClr val="EEECE1">
                    <a:lumMod val="10000"/>
                  </a:srgbClr>
                </a:solidFill>
                <a:effectLst/>
                <a:uLnTx/>
                <a:uFillTx/>
                <a:latin typeface="Arial" panose="020B0604020202020204" pitchFamily="34" charset="0"/>
                <a:ea typeface="+mn-ea"/>
                <a:cs typeface="Arial" panose="020B0604020202020204" pitchFamily="34" charset="0"/>
              </a:rPr>
              <a:t>Rulemaking website: </a:t>
            </a:r>
            <a:r>
              <a:rPr kumimoji="0" lang="en-US" sz="3000" b="0" i="0" u="none" strike="noStrike" kern="1200" cap="none" spc="0" normalizeH="0" baseline="0" noProof="0" dirty="0">
                <a:ln>
                  <a:noFill/>
                </a:ln>
                <a:solidFill>
                  <a:srgbClr val="EEECE1">
                    <a:lumMod val="10000"/>
                  </a:srgbClr>
                </a:solidFill>
                <a:effectLst/>
                <a:uLnTx/>
                <a:uFillTx/>
                <a:latin typeface="Arial" panose="020B0604020202020204" pitchFamily="34" charset="0"/>
                <a:ea typeface="+mn-ea"/>
                <a:cs typeface="Arial" panose="020B0604020202020204" pitchFamily="34" charset="0"/>
                <a:hlinkClick r:id="rId3"/>
              </a:rPr>
              <a:t>https://www.oregon.gov/deq/rulemaking/Pages/rma2026.aspx</a:t>
            </a:r>
            <a:r>
              <a:rPr kumimoji="0" lang="en-US" sz="3000" b="0" i="0" u="none" strike="noStrike" kern="1200" cap="none" spc="0" normalizeH="0" baseline="0" noProof="0" dirty="0">
                <a:ln>
                  <a:noFill/>
                </a:ln>
                <a:solidFill>
                  <a:srgbClr val="EEECE1">
                    <a:lumMod val="10000"/>
                  </a:srgbClr>
                </a:solidFill>
                <a:effectLst/>
                <a:uLnTx/>
                <a:uFillTx/>
                <a:latin typeface="Arial" panose="020B0604020202020204" pitchFamily="34" charset="0"/>
                <a:ea typeface="+mn-ea"/>
                <a:cs typeface="Arial" panose="020B0604020202020204" pitchFamily="34" charset="0"/>
              </a:rPr>
              <a:t> </a:t>
            </a:r>
          </a:p>
        </p:txBody>
      </p:sp>
      <p:sp>
        <p:nvSpPr>
          <p:cNvPr id="3" name="Content Placeholder 2">
            <a:extLst>
              <a:ext uri="{FF2B5EF4-FFF2-40B4-BE49-F238E27FC236}">
                <a16:creationId xmlns:a16="http://schemas.microsoft.com/office/drawing/2014/main" id="{BC10658B-AF1C-ED3F-F140-E53EDA6FA6BA}"/>
              </a:ext>
              <a:ext uri="{C183D7F6-B498-43B3-948B-1728B52AA6E4}">
                <adec:decorative xmlns:adec="http://schemas.microsoft.com/office/drawing/2017/decorative" val="0"/>
              </a:ext>
            </a:extLst>
          </p:cNvPr>
          <p:cNvSpPr>
            <a:spLocks noGrp="1"/>
          </p:cNvSpPr>
          <p:nvPr>
            <p:ph idx="1"/>
          </p:nvPr>
        </p:nvSpPr>
        <p:spPr>
          <a:xfrm>
            <a:off x="222380" y="4727895"/>
            <a:ext cx="11747241" cy="1258838"/>
          </a:xfrm>
        </p:spPr>
        <p:txBody>
          <a:bodyPr/>
          <a:lstStyle/>
          <a:p>
            <a:pPr marL="0" indent="0">
              <a:spcBef>
                <a:spcPts val="0"/>
              </a:spcBef>
              <a:buNone/>
              <a:tabLst>
                <a:tab pos="2971800" algn="ctr"/>
                <a:tab pos="5943600" algn="r"/>
              </a:tabLst>
            </a:pPr>
            <a:r>
              <a:rPr lang="en-US" sz="1800" b="1" dirty="0"/>
              <a:t>Title VI and alternate formats</a:t>
            </a:r>
            <a:r>
              <a:rPr lang="en-US" sz="1800" dirty="0"/>
              <a:t> </a:t>
            </a:r>
            <a:endParaRPr lang="en-US" sz="1800" dirty="0">
              <a:ea typeface="Times New Roman" panose="02020603050405020304" pitchFamily="18" charset="0"/>
            </a:endParaRPr>
          </a:p>
          <a:p>
            <a:pPr marL="0" indent="0">
              <a:spcBef>
                <a:spcPts val="0"/>
              </a:spcBef>
              <a:buNone/>
              <a:tabLst>
                <a:tab pos="2971800" algn="ctr"/>
                <a:tab pos="5943600" algn="r"/>
              </a:tabLst>
            </a:pPr>
            <a:r>
              <a:rPr lang="en-US" sz="1800" dirty="0">
                <a:ea typeface="Times New Roman" panose="02020603050405020304" pitchFamily="18" charset="0"/>
              </a:rPr>
              <a:t>DEQ does not discriminate on the basis of race, color, national origin, disability, age, sex, religion, sexual orientation, gender identity, or marital status in the administration of its programs and activities. Visit DEQ’s </a:t>
            </a:r>
            <a:r>
              <a:rPr lang="en-US" sz="1800" u="sng" dirty="0">
                <a:solidFill>
                  <a:schemeClr val="accent6"/>
                </a:solidFill>
                <a:ea typeface="Times New Roman" panose="02020603050405020304" pitchFamily="18" charset="0"/>
                <a:hlinkClick r:id="rId4" tooltip="Civil Rights and Environmental Justice page">
                  <a:extLst>
                    <a:ext uri="{A12FA001-AC4F-418D-AE19-62706E023703}">
                      <ahyp:hlinkClr xmlns:ahyp="http://schemas.microsoft.com/office/drawing/2018/hyperlinkcolor" val="tx"/>
                    </a:ext>
                  </a:extLst>
                </a:hlinkClick>
              </a:rPr>
              <a:t>Civil Rights and Environmental Justice page</a:t>
            </a:r>
            <a:r>
              <a:rPr lang="en-US" sz="1800" dirty="0">
                <a:ea typeface="Times New Roman" panose="02020603050405020304" pitchFamily="18" charset="0"/>
              </a:rPr>
              <a:t>.</a:t>
            </a:r>
          </a:p>
        </p:txBody>
      </p:sp>
      <p:sp>
        <p:nvSpPr>
          <p:cNvPr id="5" name="Slide Number Placeholder 4">
            <a:extLst>
              <a:ext uri="{FF2B5EF4-FFF2-40B4-BE49-F238E27FC236}">
                <a16:creationId xmlns:a16="http://schemas.microsoft.com/office/drawing/2014/main" id="{9840FC96-47A9-D071-0A58-E1CDE9EAF310}"/>
              </a:ext>
            </a:extLst>
          </p:cNvPr>
          <p:cNvSpPr>
            <a:spLocks noGrp="1"/>
          </p:cNvSpPr>
          <p:nvPr>
            <p:ph type="sldNum" sz="quarter" idx="12"/>
          </p:nvPr>
        </p:nvSpPr>
        <p:spPr/>
        <p:txBody>
          <a:bodyPr/>
          <a:lstStyle/>
          <a:p>
            <a:fld id="{1939E361-6CC3-4B93-8D02-0CA414705067}" type="slidenum">
              <a:rPr lang="en-US" smtClean="0">
                <a:solidFill>
                  <a:schemeClr val="tx1"/>
                </a:solidFill>
              </a:rPr>
              <a:pPr/>
              <a:t>10</a:t>
            </a:fld>
            <a:endParaRPr lang="en-US">
              <a:solidFill>
                <a:schemeClr val="tx1"/>
              </a:solidFill>
            </a:endParaRPr>
          </a:p>
        </p:txBody>
      </p:sp>
    </p:spTree>
    <p:extLst>
      <p:ext uri="{BB962C8B-B14F-4D97-AF65-F5344CB8AC3E}">
        <p14:creationId xmlns:p14="http://schemas.microsoft.com/office/powerpoint/2010/main" val="3589631641"/>
      </p:ext>
    </p:extLst>
  </p:cSld>
  <p:clrMapOvr>
    <a:masterClrMapping/>
  </p:clrMapOvr>
</p:sld>
</file>

<file path=ppt/theme/theme1.xml><?xml version="1.0" encoding="utf-8"?>
<a:theme xmlns:a="http://schemas.openxmlformats.org/drawingml/2006/main" name="DEQSimpleTheme">
  <a:themeElements>
    <a:clrScheme name="Deep Cyan">
      <a:dk1>
        <a:srgbClr val="2D2D2D"/>
      </a:dk1>
      <a:lt1>
        <a:sysClr val="window" lastClr="FFFFFF"/>
      </a:lt1>
      <a:dk2>
        <a:srgbClr val="7F7F7F"/>
      </a:dk2>
      <a:lt2>
        <a:srgbClr val="EEECE1"/>
      </a:lt2>
      <a:accent1>
        <a:srgbClr val="00907E"/>
      </a:accent1>
      <a:accent2>
        <a:srgbClr val="71BCB4"/>
      </a:accent2>
      <a:accent3>
        <a:srgbClr val="B1CA54"/>
      </a:accent3>
      <a:accent4>
        <a:srgbClr val="F57F32"/>
      </a:accent4>
      <a:accent5>
        <a:srgbClr val="248F79"/>
      </a:accent5>
      <a:accent6>
        <a:srgbClr val="23769A"/>
      </a:accent6>
      <a:hlink>
        <a:srgbClr val="00907E"/>
      </a:hlink>
      <a:folHlink>
        <a:srgbClr val="71BCB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PTtemplateDark.potx" id="{1879AB53-D263-45F3-98AF-94734B993A19}" vid="{CBD13BF4-AAEC-417E-8CFB-7CD767C4AC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D2B50B40939EF4CA7B63E968F7225EE" ma:contentTypeVersion="3" ma:contentTypeDescription="Create a new document." ma:contentTypeScope="" ma:versionID="2a7d35e55fa50e45481485a56f4c284b">
  <xsd:schema xmlns:xsd="http://www.w3.org/2001/XMLSchema" xmlns:xs="http://www.w3.org/2001/XMLSchema" xmlns:p="http://schemas.microsoft.com/office/2006/metadata/properties" xmlns:ns2="6b3c66af-2c5e-4a64-b1f0-eca17e4268a6" targetNamespace="http://schemas.microsoft.com/office/2006/metadata/properties" ma:root="true" ma:fieldsID="3683e58581ea1345059d98bdcffe62ed" ns2:_="">
    <xsd:import namespace="6b3c66af-2c5e-4a64-b1f0-eca17e4268a6"/>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3c66af-2c5e-4a64-b1f0-eca17e4268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6B75D1B-CC98-49BD-9F12-2F58394D3AC4}">
  <ds:schemaRefs>
    <ds:schemaRef ds:uri="6b3c66af-2c5e-4a64-b1f0-eca17e4268a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FE05AC8-6681-48F2-B275-2175FFF4586A}">
  <ds:schemaRefs>
    <ds:schemaRef ds:uri="6b3c66af-2c5e-4a64-b1f0-eca17e4268a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42739B4D-513D-4335-9CAC-01E8979F3510}">
  <ds:schemaRefs>
    <ds:schemaRef ds:uri="http://schemas.microsoft.com/sharepoint/v3/contenttype/forms"/>
  </ds:schemaRefs>
</ds:datastoreItem>
</file>

<file path=docMetadata/LabelInfo.xml><?xml version="1.0" encoding="utf-8"?>
<clbl:labelList xmlns:clbl="http://schemas.microsoft.com/office/2020/mipLabelMetadata">
  <clbl:label id="{09b73270-2993-4076-be47-9c78f42a1e84}" enabled="1" method="Privileged" siteId="{aa3f6932-fa7c-47b4-a0ce-a598cad161cf}" removed="0"/>
</clbl:labelList>
</file>

<file path=docProps/app.xml><?xml version="1.0" encoding="utf-8"?>
<Properties xmlns="http://schemas.openxmlformats.org/officeDocument/2006/extended-properties" xmlns:vt="http://schemas.openxmlformats.org/officeDocument/2006/docPropsVTypes">
  <Template>PPTtemplateDark</Template>
  <TotalTime>846</TotalTime>
  <Words>508</Words>
  <Application>Microsoft Office PowerPoint</Application>
  <PresentationFormat>Widescreen</PresentationFormat>
  <Paragraphs>68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Times New Roman</vt:lpstr>
      <vt:lpstr>DEQSimpleTheme</vt:lpstr>
      <vt:lpstr>Temporary rules: Recycling Modernization Act     Presented to the Oregon Environmental Quality Commission Sept. 11, 2026</vt:lpstr>
      <vt:lpstr>Refresh: Recycling Modernization Act 101</vt:lpstr>
      <vt:lpstr>Why temporary rules?</vt:lpstr>
      <vt:lpstr>Overview of proposed temporary rules</vt:lpstr>
      <vt:lpstr>Exemption for garbage bags</vt:lpstr>
      <vt:lpstr>2026 glass packaging fees, by category</vt:lpstr>
      <vt:lpstr>Glass packaging collection obligations</vt:lpstr>
      <vt:lpstr>What’s next?</vt:lpstr>
      <vt:lpstr>Proposed motion language</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RMARulemaking3_RAC3_Slides</dc:title>
  <dc:creator>THOMPSON Michele * DEQ</dc:creator>
  <cp:lastModifiedBy>TRAPP Lindsay * DEQ</cp:lastModifiedBy>
  <cp:revision>2</cp:revision>
  <dcterms:created xsi:type="dcterms:W3CDTF">2023-01-26T00:57:50Z</dcterms:created>
  <dcterms:modified xsi:type="dcterms:W3CDTF">2026-09-02T22:20:03Z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0x0101003D2B50B40939EF4CA7B63E968F7225EE</vt:lpwstr>
  </property>
  <property fmtid="{D5CDD505-2E9C-101B-9397-08002B2CF9AE}" pid="3" name="_dlc_DocIdItemGuid">
    <vt:lpwstr>329fcf54-7bef-403a-b376-34a41a6b236d</vt:lpwstr>
  </property>
  <property fmtid="{D5CDD505-2E9C-101B-9397-08002B2CF9AE}" pid="4" name="MSIP_Label_09b73270-2993-4076-be47-9c78f42a1e84_Enabled">
    <vt:lpwstr>true</vt:lpwstr>
  </property>
  <property fmtid="{D5CDD505-2E9C-101B-9397-08002B2CF9AE}" pid="5" name="MSIP_Label_09b73270-2993-4076-be47-9c78f42a1e84_SetDate">
    <vt:lpwstr>2022-11-21T22:11:49Z</vt:lpwstr>
  </property>
  <property fmtid="{D5CDD505-2E9C-101B-9397-08002B2CF9AE}" pid="6" name="MSIP_Label_09b73270-2993-4076-be47-9c78f42a1e84_Method">
    <vt:lpwstr>Privileged</vt:lpwstr>
  </property>
  <property fmtid="{D5CDD505-2E9C-101B-9397-08002B2CF9AE}" pid="7" name="MSIP_Label_09b73270-2993-4076-be47-9c78f42a1e84_Name">
    <vt:lpwstr>Level 1 - Published (Items)</vt:lpwstr>
  </property>
  <property fmtid="{D5CDD505-2E9C-101B-9397-08002B2CF9AE}" pid="8" name="MSIP_Label_09b73270-2993-4076-be47-9c78f42a1e84_SiteId">
    <vt:lpwstr>aa3f6932-fa7c-47b4-a0ce-a598cad161cf</vt:lpwstr>
  </property>
  <property fmtid="{D5CDD505-2E9C-101B-9397-08002B2CF9AE}" pid="9" name="MSIP_Label_09b73270-2993-4076-be47-9c78f42a1e84_ActionId">
    <vt:lpwstr>cdd2695b-b72c-4298-9b94-10ae2f4b82fa</vt:lpwstr>
  </property>
  <property fmtid="{D5CDD505-2E9C-101B-9397-08002B2CF9AE}" pid="10" name="MSIP_Label_09b73270-2993-4076-be47-9c78f42a1e84_ContentBits">
    <vt:lpwstr>0</vt:lpwstr>
  </property>
  <property fmtid="{D5CDD505-2E9C-101B-9397-08002B2CF9AE}" pid="11" name="MediaServiceImageTags">
    <vt:lpwstr/>
  </property>
</Properties>
</file>