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6" r:id="rId4"/>
  </p:sldMasterIdLst>
  <p:notesMasterIdLst>
    <p:notesMasterId r:id="rId20"/>
  </p:notesMasterIdLst>
  <p:sldIdLst>
    <p:sldId id="256" r:id="rId5"/>
    <p:sldId id="2147480971" r:id="rId6"/>
    <p:sldId id="2147480974" r:id="rId7"/>
    <p:sldId id="2147480972" r:id="rId8"/>
    <p:sldId id="2147480986" r:id="rId9"/>
    <p:sldId id="2147480973" r:id="rId10"/>
    <p:sldId id="2147480987" r:id="rId11"/>
    <p:sldId id="2147480984" r:id="rId12"/>
    <p:sldId id="2147480983" r:id="rId13"/>
    <p:sldId id="2147480976" r:id="rId14"/>
    <p:sldId id="2147480960" r:id="rId15"/>
    <p:sldId id="2147480978" r:id="rId16"/>
    <p:sldId id="2147480979" r:id="rId17"/>
    <p:sldId id="2147480981" r:id="rId18"/>
    <p:sldId id="214748098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CC65F2C-0DBF-4EC2-487A-AE55A3AD6F88}" name="GAST Justin * DEQ" initials="GD" userId="S::justin.gast@deq.oregon.gov::acb7c0f1-da88-41bf-a3c8-366b3062874c" providerId="AD"/>
  <p188:author id="{182046B7-0AA0-E605-3556-417590B695D2}" name="PORTLEY Nicole * DEQ" initials="NP" userId="S::Nicole.Portley@deq.oregon.gov::a33ff7a6-7eb6-411d-aac1-0b2f69e3dace" providerId="AD"/>
  <p188:author id="{07979AC4-8E5A-7D65-ECC4-EEC3002A9796}" name="CALDERA Stephanie * DEQ" initials="SC" userId="S::Stephanie.CALDERA@deq.oregon.gov::c8470626-0180-4429-b9d4-801d3b3fd88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3EC"/>
    <a:srgbClr val="000000"/>
    <a:srgbClr val="E3F2F9"/>
    <a:srgbClr val="00907E"/>
    <a:srgbClr val="3F8D6F"/>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04" autoAdjust="0"/>
  </p:normalViewPr>
  <p:slideViewPr>
    <p:cSldViewPr snapToGrid="0">
      <p:cViewPr varScale="1">
        <p:scale>
          <a:sx n="70" d="100"/>
          <a:sy n="70" d="100"/>
        </p:scale>
        <p:origin x="512"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PP Lindsay * DEQ" userId="2bbf4ccf-fa25-401f-a93a-f56404faef8d" providerId="ADAL" clId="{E84375E9-0D54-42B0-ADFC-0B1C2891BFA7}"/>
    <pc:docChg chg="undo custSel modSld">
      <pc:chgData name="TRAPP Lindsay * DEQ" userId="2bbf4ccf-fa25-401f-a93a-f56404faef8d" providerId="ADAL" clId="{E84375E9-0D54-42B0-ADFC-0B1C2891BFA7}" dt="2026-07-01T22:30:46.898" v="68" actId="1076"/>
      <pc:docMkLst>
        <pc:docMk/>
      </pc:docMkLst>
      <pc:sldChg chg="modSp mod">
        <pc:chgData name="TRAPP Lindsay * DEQ" userId="2bbf4ccf-fa25-401f-a93a-f56404faef8d" providerId="ADAL" clId="{E84375E9-0D54-42B0-ADFC-0B1C2891BFA7}" dt="2026-07-01T22:30:12.857" v="64" actId="1076"/>
        <pc:sldMkLst>
          <pc:docMk/>
          <pc:sldMk cId="0" sldId="256"/>
        </pc:sldMkLst>
        <pc:spChg chg="mod">
          <ac:chgData name="TRAPP Lindsay * DEQ" userId="2bbf4ccf-fa25-401f-a93a-f56404faef8d" providerId="ADAL" clId="{E84375E9-0D54-42B0-ADFC-0B1C2891BFA7}" dt="2026-07-01T22:30:12.857" v="64" actId="1076"/>
          <ac:spMkLst>
            <pc:docMk/>
            <pc:sldMk cId="0" sldId="256"/>
            <ac:spMk id="3" creationId="{00000000-0000-0000-0000-000000000000}"/>
          </ac:spMkLst>
        </pc:spChg>
      </pc:sldChg>
      <pc:sldChg chg="modSp mod">
        <pc:chgData name="TRAPP Lindsay * DEQ" userId="2bbf4ccf-fa25-401f-a93a-f56404faef8d" providerId="ADAL" clId="{E84375E9-0D54-42B0-ADFC-0B1C2891BFA7}" dt="2026-07-01T22:23:43.673" v="15" actId="1076"/>
        <pc:sldMkLst>
          <pc:docMk/>
          <pc:sldMk cId="547994063" sldId="2147480960"/>
        </pc:sldMkLst>
        <pc:spChg chg="mod">
          <ac:chgData name="TRAPP Lindsay * DEQ" userId="2bbf4ccf-fa25-401f-a93a-f56404faef8d" providerId="ADAL" clId="{E84375E9-0D54-42B0-ADFC-0B1C2891BFA7}" dt="2026-07-01T22:23:04.152" v="12" actId="1076"/>
          <ac:spMkLst>
            <pc:docMk/>
            <pc:sldMk cId="547994063" sldId="2147480960"/>
            <ac:spMk id="6" creationId="{AF70DF0C-19E6-7A2C-C730-C2BE364172C3}"/>
          </ac:spMkLst>
        </pc:spChg>
        <pc:spChg chg="mod">
          <ac:chgData name="TRAPP Lindsay * DEQ" userId="2bbf4ccf-fa25-401f-a93a-f56404faef8d" providerId="ADAL" clId="{E84375E9-0D54-42B0-ADFC-0B1C2891BFA7}" dt="2026-07-01T22:23:43.673" v="15" actId="1076"/>
          <ac:spMkLst>
            <pc:docMk/>
            <pc:sldMk cId="547994063" sldId="2147480960"/>
            <ac:spMk id="10" creationId="{1CA2289F-E42F-F8CD-5C53-9FA9D3C2094F}"/>
          </ac:spMkLst>
        </pc:spChg>
        <pc:picChg chg="mod">
          <ac:chgData name="TRAPP Lindsay * DEQ" userId="2bbf4ccf-fa25-401f-a93a-f56404faef8d" providerId="ADAL" clId="{E84375E9-0D54-42B0-ADFC-0B1C2891BFA7}" dt="2026-07-01T22:22:45.383" v="9" actId="1076"/>
          <ac:picMkLst>
            <pc:docMk/>
            <pc:sldMk cId="547994063" sldId="2147480960"/>
            <ac:picMk id="5" creationId="{854FEB33-9B69-D430-4819-6684F5676498}"/>
          </ac:picMkLst>
        </pc:picChg>
        <pc:picChg chg="mod">
          <ac:chgData name="TRAPP Lindsay * DEQ" userId="2bbf4ccf-fa25-401f-a93a-f56404faef8d" providerId="ADAL" clId="{E84375E9-0D54-42B0-ADFC-0B1C2891BFA7}" dt="2026-07-01T22:22:52.902" v="10" actId="1076"/>
          <ac:picMkLst>
            <pc:docMk/>
            <pc:sldMk cId="547994063" sldId="2147480960"/>
            <ac:picMk id="9" creationId="{9244A0A5-6894-E27B-2577-C80BFB826836}"/>
          </ac:picMkLst>
        </pc:picChg>
      </pc:sldChg>
      <pc:sldChg chg="modSp mod">
        <pc:chgData name="TRAPP Lindsay * DEQ" userId="2bbf4ccf-fa25-401f-a93a-f56404faef8d" providerId="ADAL" clId="{E84375E9-0D54-42B0-ADFC-0B1C2891BFA7}" dt="2026-07-01T22:30:46.898" v="68" actId="1076"/>
        <pc:sldMkLst>
          <pc:docMk/>
          <pc:sldMk cId="3293438623" sldId="2147480971"/>
        </pc:sldMkLst>
        <pc:spChg chg="mod">
          <ac:chgData name="TRAPP Lindsay * DEQ" userId="2bbf4ccf-fa25-401f-a93a-f56404faef8d" providerId="ADAL" clId="{E84375E9-0D54-42B0-ADFC-0B1C2891BFA7}" dt="2026-07-01T22:30:46.898" v="68" actId="1076"/>
          <ac:spMkLst>
            <pc:docMk/>
            <pc:sldMk cId="3293438623" sldId="2147480971"/>
            <ac:spMk id="3" creationId="{C205740D-F713-9DE7-DC28-FD455AD75ED6}"/>
          </ac:spMkLst>
        </pc:spChg>
      </pc:sldChg>
      <pc:sldChg chg="modSp mod">
        <pc:chgData name="TRAPP Lindsay * DEQ" userId="2bbf4ccf-fa25-401f-a93a-f56404faef8d" providerId="ADAL" clId="{E84375E9-0D54-42B0-ADFC-0B1C2891BFA7}" dt="2026-07-01T22:20:31.282" v="4" actId="115"/>
        <pc:sldMkLst>
          <pc:docMk/>
          <pc:sldMk cId="3766987071" sldId="2147480972"/>
        </pc:sldMkLst>
        <pc:spChg chg="mod">
          <ac:chgData name="TRAPP Lindsay * DEQ" userId="2bbf4ccf-fa25-401f-a93a-f56404faef8d" providerId="ADAL" clId="{E84375E9-0D54-42B0-ADFC-0B1C2891BFA7}" dt="2026-07-01T22:20:31.282" v="4" actId="115"/>
          <ac:spMkLst>
            <pc:docMk/>
            <pc:sldMk cId="3766987071" sldId="2147480972"/>
            <ac:spMk id="7" creationId="{FEBC220E-10FB-095F-14B2-C9E039DB1632}"/>
          </ac:spMkLst>
        </pc:spChg>
        <pc:picChg chg="mod">
          <ac:chgData name="TRAPP Lindsay * DEQ" userId="2bbf4ccf-fa25-401f-a93a-f56404faef8d" providerId="ADAL" clId="{E84375E9-0D54-42B0-ADFC-0B1C2891BFA7}" dt="2026-07-01T22:20:05.907" v="2" actId="1076"/>
          <ac:picMkLst>
            <pc:docMk/>
            <pc:sldMk cId="3766987071" sldId="2147480972"/>
            <ac:picMk id="3" creationId="{07A041B3-D565-2B2F-04F4-19A4A3CAF6CC}"/>
          </ac:picMkLst>
        </pc:picChg>
      </pc:sldChg>
      <pc:sldChg chg="modSp mod">
        <pc:chgData name="TRAPP Lindsay * DEQ" userId="2bbf4ccf-fa25-401f-a93a-f56404faef8d" providerId="ADAL" clId="{E84375E9-0D54-42B0-ADFC-0B1C2891BFA7}" dt="2026-07-01T22:24:52.920" v="23" actId="14100"/>
        <pc:sldMkLst>
          <pc:docMk/>
          <pc:sldMk cId="130428176" sldId="2147480976"/>
        </pc:sldMkLst>
        <pc:spChg chg="mod">
          <ac:chgData name="TRAPP Lindsay * DEQ" userId="2bbf4ccf-fa25-401f-a93a-f56404faef8d" providerId="ADAL" clId="{E84375E9-0D54-42B0-ADFC-0B1C2891BFA7}" dt="2026-07-01T22:24:46.858" v="21" actId="14100"/>
          <ac:spMkLst>
            <pc:docMk/>
            <pc:sldMk cId="130428176" sldId="2147480976"/>
            <ac:spMk id="6" creationId="{136FB8E9-35B2-EB83-2879-2461A187E061}"/>
          </ac:spMkLst>
        </pc:spChg>
        <pc:spChg chg="mod">
          <ac:chgData name="TRAPP Lindsay * DEQ" userId="2bbf4ccf-fa25-401f-a93a-f56404faef8d" providerId="ADAL" clId="{E84375E9-0D54-42B0-ADFC-0B1C2891BFA7}" dt="2026-07-01T22:24:52.920" v="23" actId="14100"/>
          <ac:spMkLst>
            <pc:docMk/>
            <pc:sldMk cId="130428176" sldId="2147480976"/>
            <ac:spMk id="8" creationId="{04AF7493-94BB-11B4-CC81-99D3C8496844}"/>
          </ac:spMkLst>
        </pc:spChg>
      </pc:sldChg>
      <pc:sldChg chg="modSp mod">
        <pc:chgData name="TRAPP Lindsay * DEQ" userId="2bbf4ccf-fa25-401f-a93a-f56404faef8d" providerId="ADAL" clId="{E84375E9-0D54-42B0-ADFC-0B1C2891BFA7}" dt="2026-07-01T22:27:31.434" v="47" actId="1076"/>
        <pc:sldMkLst>
          <pc:docMk/>
          <pc:sldMk cId="4061920831" sldId="2147480978"/>
        </pc:sldMkLst>
        <pc:spChg chg="mod">
          <ac:chgData name="TRAPP Lindsay * DEQ" userId="2bbf4ccf-fa25-401f-a93a-f56404faef8d" providerId="ADAL" clId="{E84375E9-0D54-42B0-ADFC-0B1C2891BFA7}" dt="2026-07-01T22:27:31.434" v="47" actId="1076"/>
          <ac:spMkLst>
            <pc:docMk/>
            <pc:sldMk cId="4061920831" sldId="2147480978"/>
            <ac:spMk id="3" creationId="{E4BF815B-4060-4197-22E2-6BAF3817A8F3}"/>
          </ac:spMkLst>
        </pc:spChg>
      </pc:sldChg>
      <pc:sldChg chg="modSp mod">
        <pc:chgData name="TRAPP Lindsay * DEQ" userId="2bbf4ccf-fa25-401f-a93a-f56404faef8d" providerId="ADAL" clId="{E84375E9-0D54-42B0-ADFC-0B1C2891BFA7}" dt="2026-07-01T22:28:38.370" v="49" actId="403"/>
        <pc:sldMkLst>
          <pc:docMk/>
          <pc:sldMk cId="1865775353" sldId="2147480981"/>
        </pc:sldMkLst>
        <pc:spChg chg="mod">
          <ac:chgData name="TRAPP Lindsay * DEQ" userId="2bbf4ccf-fa25-401f-a93a-f56404faef8d" providerId="ADAL" clId="{E84375E9-0D54-42B0-ADFC-0B1C2891BFA7}" dt="2026-07-01T22:28:38.370" v="49" actId="403"/>
          <ac:spMkLst>
            <pc:docMk/>
            <pc:sldMk cId="1865775353" sldId="2147480981"/>
            <ac:spMk id="3" creationId="{D60AF400-BD66-35D8-FB80-A637B2EEC096}"/>
          </ac:spMkLst>
        </pc:spChg>
      </pc:sldChg>
      <pc:sldChg chg="modSp mod">
        <pc:chgData name="TRAPP Lindsay * DEQ" userId="2bbf4ccf-fa25-401f-a93a-f56404faef8d" providerId="ADAL" clId="{E84375E9-0D54-42B0-ADFC-0B1C2891BFA7}" dt="2026-07-01T22:29:11.835" v="51" actId="1076"/>
        <pc:sldMkLst>
          <pc:docMk/>
          <pc:sldMk cId="3589631641" sldId="2147480982"/>
        </pc:sldMkLst>
        <pc:spChg chg="mod">
          <ac:chgData name="TRAPP Lindsay * DEQ" userId="2bbf4ccf-fa25-401f-a93a-f56404faef8d" providerId="ADAL" clId="{E84375E9-0D54-42B0-ADFC-0B1C2891BFA7}" dt="2026-07-01T22:29:11.835" v="51" actId="1076"/>
          <ac:spMkLst>
            <pc:docMk/>
            <pc:sldMk cId="3589631641" sldId="2147480982"/>
            <ac:spMk id="3" creationId="{BC10658B-AF1C-ED3F-F140-E53EDA6FA6BA}"/>
          </ac:spMkLst>
        </pc:spChg>
        <pc:picChg chg="mod">
          <ac:chgData name="TRAPP Lindsay * DEQ" userId="2bbf4ccf-fa25-401f-a93a-f56404faef8d" providerId="ADAL" clId="{E84375E9-0D54-42B0-ADFC-0B1C2891BFA7}" dt="2026-07-01T22:29:02.276" v="50" actId="1076"/>
          <ac:picMkLst>
            <pc:docMk/>
            <pc:sldMk cId="3589631641" sldId="2147480982"/>
            <ac:picMk id="4" creationId="{0BCE8B40-75D5-75B0-5D2C-BC278FBC22CE}"/>
          </ac:picMkLst>
        </pc:picChg>
      </pc:sldChg>
      <pc:sldChg chg="modNotesTx">
        <pc:chgData name="TRAPP Lindsay * DEQ" userId="2bbf4ccf-fa25-401f-a93a-f56404faef8d" providerId="ADAL" clId="{E84375E9-0D54-42B0-ADFC-0B1C2891BFA7}" dt="2026-07-01T22:18:01.996" v="0" actId="20577"/>
        <pc:sldMkLst>
          <pc:docMk/>
          <pc:sldMk cId="705638418" sldId="2147480986"/>
        </pc:sldMkLst>
      </pc:sldChg>
      <pc:sldChg chg="modSp mod">
        <pc:chgData name="TRAPP Lindsay * DEQ" userId="2bbf4ccf-fa25-401f-a93a-f56404faef8d" providerId="ADAL" clId="{E84375E9-0D54-42B0-ADFC-0B1C2891BFA7}" dt="2026-07-01T22:21:32.434" v="8" actId="1076"/>
        <pc:sldMkLst>
          <pc:docMk/>
          <pc:sldMk cId="203710451" sldId="2147480987"/>
        </pc:sldMkLst>
        <pc:spChg chg="mod">
          <ac:chgData name="TRAPP Lindsay * DEQ" userId="2bbf4ccf-fa25-401f-a93a-f56404faef8d" providerId="ADAL" clId="{E84375E9-0D54-42B0-ADFC-0B1C2891BFA7}" dt="2026-07-01T22:21:22.725" v="7" actId="1076"/>
          <ac:spMkLst>
            <pc:docMk/>
            <pc:sldMk cId="203710451" sldId="2147480987"/>
            <ac:spMk id="5" creationId="{FC8632E1-315F-3564-54F1-9290D1CED7D2}"/>
          </ac:spMkLst>
        </pc:spChg>
        <pc:picChg chg="mod">
          <ac:chgData name="TRAPP Lindsay * DEQ" userId="2bbf4ccf-fa25-401f-a93a-f56404faef8d" providerId="ADAL" clId="{E84375E9-0D54-42B0-ADFC-0B1C2891BFA7}" dt="2026-07-01T22:21:32.434" v="8" actId="1076"/>
          <ac:picMkLst>
            <pc:docMk/>
            <pc:sldMk cId="203710451" sldId="2147480987"/>
            <ac:picMk id="6" creationId="{B6EC1D50-4A7D-4901-BD49-0DC119B8BED8}"/>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0545B5-CD85-4752-8A16-24D642DEB8E6}" type="doc">
      <dgm:prSet loTypeId="urn:microsoft.com/office/officeart/2005/8/layout/hList7" loCatId="list" qsTypeId="urn:microsoft.com/office/officeart/2005/8/quickstyle/simple1" qsCatId="simple" csTypeId="urn:microsoft.com/office/officeart/2005/8/colors/accent1_2" csCatId="accent1" phldr="1"/>
      <dgm:spPr/>
    </dgm:pt>
    <dgm:pt modelId="{4794BBF5-C119-48CD-A2F3-4BE1FF664CCD}">
      <dgm:prSet phldrT="[Text]"/>
      <dgm:spPr/>
      <dgm:t>
        <a:bodyPr/>
        <a:lstStyle/>
        <a:p>
          <a:r>
            <a:rPr lang="en-US">
              <a:latin typeface="Arial" panose="020B0604020202020204" pitchFamily="34" charset="0"/>
              <a:cs typeface="Arial" panose="020B0604020202020204" pitchFamily="34" charset="0"/>
            </a:rPr>
            <a:t>September 2026</a:t>
          </a:r>
        </a:p>
      </dgm:t>
    </dgm:pt>
    <dgm:pt modelId="{70748BA9-A9EC-4ECE-9C69-D638D58E3550}" type="parTrans" cxnId="{158F6559-1880-4F9D-9E8C-CAD55A8550DE}">
      <dgm:prSet/>
      <dgm:spPr/>
      <dgm:t>
        <a:bodyPr/>
        <a:lstStyle/>
        <a:p>
          <a:endParaRPr lang="en-US"/>
        </a:p>
      </dgm:t>
    </dgm:pt>
    <dgm:pt modelId="{3219937C-EE84-4B38-B982-EA06D4704CE0}" type="sibTrans" cxnId="{158F6559-1880-4F9D-9E8C-CAD55A8550DE}">
      <dgm:prSet/>
      <dgm:spPr/>
      <dgm:t>
        <a:bodyPr/>
        <a:lstStyle/>
        <a:p>
          <a:endParaRPr lang="en-US"/>
        </a:p>
      </dgm:t>
    </dgm:pt>
    <dgm:pt modelId="{9C71EB66-5404-4FF7-B147-CE1D354CAAAD}">
      <dgm:prSet phldrT="[Text]"/>
      <dgm:spPr/>
      <dgm:t>
        <a:bodyPr/>
        <a:lstStyle/>
        <a:p>
          <a:r>
            <a:rPr lang="en-US">
              <a:latin typeface="Arial" panose="020B0604020202020204" pitchFamily="34" charset="0"/>
              <a:cs typeface="Arial" panose="020B0604020202020204" pitchFamily="34" charset="0"/>
            </a:rPr>
            <a:t>November 2026</a:t>
          </a:r>
        </a:p>
      </dgm:t>
    </dgm:pt>
    <dgm:pt modelId="{A7C73548-6606-46D5-BD2F-8C32D865B9E0}" type="parTrans" cxnId="{86388EDE-D2D9-4CA2-A5FB-D8B66EEC611D}">
      <dgm:prSet/>
      <dgm:spPr/>
      <dgm:t>
        <a:bodyPr/>
        <a:lstStyle/>
        <a:p>
          <a:endParaRPr lang="en-US"/>
        </a:p>
      </dgm:t>
    </dgm:pt>
    <dgm:pt modelId="{C92F4336-2833-4C99-8EFC-326458E5A48C}" type="sibTrans" cxnId="{86388EDE-D2D9-4CA2-A5FB-D8B66EEC611D}">
      <dgm:prSet/>
      <dgm:spPr/>
      <dgm:t>
        <a:bodyPr/>
        <a:lstStyle/>
        <a:p>
          <a:endParaRPr lang="en-US"/>
        </a:p>
      </dgm:t>
    </dgm:pt>
    <dgm:pt modelId="{FADF372D-EF27-4F2E-B520-0E4ECB95F584}">
      <dgm:prSet phldrT="[Text]"/>
      <dgm:spPr/>
      <dgm:t>
        <a:bodyPr/>
        <a:lstStyle/>
        <a:p>
          <a:r>
            <a:rPr lang="en-US">
              <a:latin typeface="Arial" panose="020B0604020202020204" pitchFamily="34" charset="0"/>
              <a:cs typeface="Arial" panose="020B0604020202020204" pitchFamily="34" charset="0"/>
            </a:rPr>
            <a:t>January 2027</a:t>
          </a:r>
        </a:p>
      </dgm:t>
    </dgm:pt>
    <dgm:pt modelId="{9DD36ACF-AF7E-4A54-9457-5C824AD5414A}" type="parTrans" cxnId="{75224775-8F15-4FEA-B46D-BCF2846F9613}">
      <dgm:prSet/>
      <dgm:spPr/>
      <dgm:t>
        <a:bodyPr/>
        <a:lstStyle/>
        <a:p>
          <a:endParaRPr lang="en-US"/>
        </a:p>
      </dgm:t>
    </dgm:pt>
    <dgm:pt modelId="{DAD7346F-48FD-4943-ACC3-742F391767A5}" type="sibTrans" cxnId="{75224775-8F15-4FEA-B46D-BCF2846F9613}">
      <dgm:prSet/>
      <dgm:spPr/>
      <dgm:t>
        <a:bodyPr/>
        <a:lstStyle/>
        <a:p>
          <a:endParaRPr lang="en-US"/>
        </a:p>
      </dgm:t>
    </dgm:pt>
    <dgm:pt modelId="{42FA7DE3-C854-4BFF-99E2-942A57AB1927}" type="pres">
      <dgm:prSet presAssocID="{3C0545B5-CD85-4752-8A16-24D642DEB8E6}" presName="Name0" presStyleCnt="0">
        <dgm:presLayoutVars>
          <dgm:dir/>
          <dgm:resizeHandles val="exact"/>
        </dgm:presLayoutVars>
      </dgm:prSet>
      <dgm:spPr/>
    </dgm:pt>
    <dgm:pt modelId="{A7403C32-BFF7-47C1-AE15-6B6F40B11827}" type="pres">
      <dgm:prSet presAssocID="{3C0545B5-CD85-4752-8A16-24D642DEB8E6}" presName="fgShape" presStyleLbl="fgShp" presStyleIdx="0" presStyleCnt="1"/>
      <dgm:spPr/>
    </dgm:pt>
    <dgm:pt modelId="{95E0E778-C9CB-494E-9F92-48718EC34F23}" type="pres">
      <dgm:prSet presAssocID="{3C0545B5-CD85-4752-8A16-24D642DEB8E6}" presName="linComp" presStyleCnt="0"/>
      <dgm:spPr/>
    </dgm:pt>
    <dgm:pt modelId="{24674F9B-7FE0-495A-A203-CAA1615480D7}" type="pres">
      <dgm:prSet presAssocID="{4794BBF5-C119-48CD-A2F3-4BE1FF664CCD}" presName="compNode" presStyleCnt="0"/>
      <dgm:spPr/>
    </dgm:pt>
    <dgm:pt modelId="{4C8614C9-9438-4B99-A60B-841CD697E4B1}" type="pres">
      <dgm:prSet presAssocID="{4794BBF5-C119-48CD-A2F3-4BE1FF664CCD}" presName="bkgdShape" presStyleLbl="node1" presStyleIdx="0" presStyleCnt="3" custLinFactNeighborX="-2130" custLinFactNeighborY="-3264"/>
      <dgm:spPr/>
    </dgm:pt>
    <dgm:pt modelId="{46C82762-50DF-44F3-8C59-09424CBE701C}" type="pres">
      <dgm:prSet presAssocID="{4794BBF5-C119-48CD-A2F3-4BE1FF664CCD}" presName="nodeTx" presStyleLbl="node1" presStyleIdx="0" presStyleCnt="3">
        <dgm:presLayoutVars>
          <dgm:bulletEnabled val="1"/>
        </dgm:presLayoutVars>
      </dgm:prSet>
      <dgm:spPr/>
    </dgm:pt>
    <dgm:pt modelId="{30C3090E-7AB3-41EC-9F48-605B5A2D79BC}" type="pres">
      <dgm:prSet presAssocID="{4794BBF5-C119-48CD-A2F3-4BE1FF664CCD}" presName="invisiNode" presStyleLbl="node1" presStyleIdx="0" presStyleCnt="3"/>
      <dgm:spPr/>
    </dgm:pt>
    <dgm:pt modelId="{FD415FC4-C1D1-491E-A0A8-7DC8E68AD509}" type="pres">
      <dgm:prSet presAssocID="{4794BBF5-C119-48CD-A2F3-4BE1FF664CCD}" presName="imagNode" presStyleLbl="fgImgPlac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Gavel outline"/>
        </a:ext>
      </dgm:extLst>
    </dgm:pt>
    <dgm:pt modelId="{5545AFBF-1E67-4418-8232-F1125402D24A}" type="pres">
      <dgm:prSet presAssocID="{3219937C-EE84-4B38-B982-EA06D4704CE0}" presName="sibTrans" presStyleLbl="sibTrans2D1" presStyleIdx="0" presStyleCnt="0"/>
      <dgm:spPr/>
    </dgm:pt>
    <dgm:pt modelId="{D1FC2D4A-6DA1-4929-8219-9A4016482691}" type="pres">
      <dgm:prSet presAssocID="{9C71EB66-5404-4FF7-B147-CE1D354CAAAD}" presName="compNode" presStyleCnt="0"/>
      <dgm:spPr/>
    </dgm:pt>
    <dgm:pt modelId="{1FDE9725-AE73-4B46-9E00-491A3E04B0BC}" type="pres">
      <dgm:prSet presAssocID="{9C71EB66-5404-4FF7-B147-CE1D354CAAAD}" presName="bkgdShape" presStyleLbl="node1" presStyleIdx="1" presStyleCnt="3" custLinFactNeighborY="3593"/>
      <dgm:spPr/>
    </dgm:pt>
    <dgm:pt modelId="{818CE83E-B7A8-4001-BAD0-F02B4D079C21}" type="pres">
      <dgm:prSet presAssocID="{9C71EB66-5404-4FF7-B147-CE1D354CAAAD}" presName="nodeTx" presStyleLbl="node1" presStyleIdx="1" presStyleCnt="3">
        <dgm:presLayoutVars>
          <dgm:bulletEnabled val="1"/>
        </dgm:presLayoutVars>
      </dgm:prSet>
      <dgm:spPr/>
    </dgm:pt>
    <dgm:pt modelId="{B4CD90B4-2365-4BF9-9D24-A910A045CE90}" type="pres">
      <dgm:prSet presAssocID="{9C71EB66-5404-4FF7-B147-CE1D354CAAAD}" presName="invisiNode" presStyleLbl="node1" presStyleIdx="1" presStyleCnt="3"/>
      <dgm:spPr/>
    </dgm:pt>
    <dgm:pt modelId="{689696B6-5EE4-456B-968D-82F44970A4A6}" type="pres">
      <dgm:prSet presAssocID="{9C71EB66-5404-4FF7-B147-CE1D354CAAAD}" presName="imagNode" presStyleLbl="fgImgPlac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Information with solid fill"/>
        </a:ext>
      </dgm:extLst>
    </dgm:pt>
    <dgm:pt modelId="{4B6EE6A3-F165-43FE-A876-402213787E53}" type="pres">
      <dgm:prSet presAssocID="{C92F4336-2833-4C99-8EFC-326458E5A48C}" presName="sibTrans" presStyleLbl="sibTrans2D1" presStyleIdx="0" presStyleCnt="0"/>
      <dgm:spPr/>
    </dgm:pt>
    <dgm:pt modelId="{41FDB9D8-4E69-42DA-B5BA-415642A7D7AC}" type="pres">
      <dgm:prSet presAssocID="{FADF372D-EF27-4F2E-B520-0E4ECB95F584}" presName="compNode" presStyleCnt="0"/>
      <dgm:spPr/>
    </dgm:pt>
    <dgm:pt modelId="{61E19832-118E-4AAC-945D-2A008D427F3F}" type="pres">
      <dgm:prSet presAssocID="{FADF372D-EF27-4F2E-B520-0E4ECB95F584}" presName="bkgdShape" presStyleLbl="node1" presStyleIdx="2" presStyleCnt="3"/>
      <dgm:spPr/>
    </dgm:pt>
    <dgm:pt modelId="{AE0B82AF-51F1-45DD-9C0D-B3D37C472D3F}" type="pres">
      <dgm:prSet presAssocID="{FADF372D-EF27-4F2E-B520-0E4ECB95F584}" presName="nodeTx" presStyleLbl="node1" presStyleIdx="2" presStyleCnt="3">
        <dgm:presLayoutVars>
          <dgm:bulletEnabled val="1"/>
        </dgm:presLayoutVars>
      </dgm:prSet>
      <dgm:spPr/>
    </dgm:pt>
    <dgm:pt modelId="{A1B84C4B-AF97-480A-806B-A97F4A8A1DD2}" type="pres">
      <dgm:prSet presAssocID="{FADF372D-EF27-4F2E-B520-0E4ECB95F584}" presName="invisiNode" presStyleLbl="node1" presStyleIdx="2" presStyleCnt="3"/>
      <dgm:spPr/>
    </dgm:pt>
    <dgm:pt modelId="{420AB627-3F36-4B19-B728-318B8CDCB014}" type="pres">
      <dgm:prSet presAssocID="{FADF372D-EF27-4F2E-B520-0E4ECB95F584}" presName="imagNode" presStyleLbl="fgImgPlac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Gavel with solid fill"/>
        </a:ext>
      </dgm:extLst>
    </dgm:pt>
  </dgm:ptLst>
  <dgm:cxnLst>
    <dgm:cxn modelId="{CCB98F09-DAE7-41C1-9867-C69672D4AEA0}" type="presOf" srcId="{C92F4336-2833-4C99-8EFC-326458E5A48C}" destId="{4B6EE6A3-F165-43FE-A876-402213787E53}" srcOrd="0" destOrd="0" presId="urn:microsoft.com/office/officeart/2005/8/layout/hList7"/>
    <dgm:cxn modelId="{E2B85522-2F2D-483B-A259-00549FF9DA7F}" type="presOf" srcId="{4794BBF5-C119-48CD-A2F3-4BE1FF664CCD}" destId="{46C82762-50DF-44F3-8C59-09424CBE701C}" srcOrd="1" destOrd="0" presId="urn:microsoft.com/office/officeart/2005/8/layout/hList7"/>
    <dgm:cxn modelId="{AFFB9F2F-9B64-4166-91F9-E3B9D84B983F}" type="presOf" srcId="{3219937C-EE84-4B38-B982-EA06D4704CE0}" destId="{5545AFBF-1E67-4418-8232-F1125402D24A}" srcOrd="0" destOrd="0" presId="urn:microsoft.com/office/officeart/2005/8/layout/hList7"/>
    <dgm:cxn modelId="{D863AB51-7923-44E3-9E20-BFFBC74999BD}" type="presOf" srcId="{9C71EB66-5404-4FF7-B147-CE1D354CAAAD}" destId="{818CE83E-B7A8-4001-BAD0-F02B4D079C21}" srcOrd="1" destOrd="0" presId="urn:microsoft.com/office/officeart/2005/8/layout/hList7"/>
    <dgm:cxn modelId="{75224775-8F15-4FEA-B46D-BCF2846F9613}" srcId="{3C0545B5-CD85-4752-8A16-24D642DEB8E6}" destId="{FADF372D-EF27-4F2E-B520-0E4ECB95F584}" srcOrd="2" destOrd="0" parTransId="{9DD36ACF-AF7E-4A54-9457-5C824AD5414A}" sibTransId="{DAD7346F-48FD-4943-ACC3-742F391767A5}"/>
    <dgm:cxn modelId="{158F6559-1880-4F9D-9E8C-CAD55A8550DE}" srcId="{3C0545B5-CD85-4752-8A16-24D642DEB8E6}" destId="{4794BBF5-C119-48CD-A2F3-4BE1FF664CCD}" srcOrd="0" destOrd="0" parTransId="{70748BA9-A9EC-4ECE-9C69-D638D58E3550}" sibTransId="{3219937C-EE84-4B38-B982-EA06D4704CE0}"/>
    <dgm:cxn modelId="{02E4B579-5280-454C-8006-7BFC866D16BB}" type="presOf" srcId="{FADF372D-EF27-4F2E-B520-0E4ECB95F584}" destId="{61E19832-118E-4AAC-945D-2A008D427F3F}" srcOrd="0" destOrd="0" presId="urn:microsoft.com/office/officeart/2005/8/layout/hList7"/>
    <dgm:cxn modelId="{775F4DBD-FAA9-4377-BE83-EE8F069FAB57}" type="presOf" srcId="{FADF372D-EF27-4F2E-B520-0E4ECB95F584}" destId="{AE0B82AF-51F1-45DD-9C0D-B3D37C472D3F}" srcOrd="1" destOrd="0" presId="urn:microsoft.com/office/officeart/2005/8/layout/hList7"/>
    <dgm:cxn modelId="{86388EDE-D2D9-4CA2-A5FB-D8B66EEC611D}" srcId="{3C0545B5-CD85-4752-8A16-24D642DEB8E6}" destId="{9C71EB66-5404-4FF7-B147-CE1D354CAAAD}" srcOrd="1" destOrd="0" parTransId="{A7C73548-6606-46D5-BD2F-8C32D865B9E0}" sibTransId="{C92F4336-2833-4C99-8EFC-326458E5A48C}"/>
    <dgm:cxn modelId="{7AC097E4-A901-4710-AAA5-55923B43E7AF}" type="presOf" srcId="{4794BBF5-C119-48CD-A2F3-4BE1FF664CCD}" destId="{4C8614C9-9438-4B99-A60B-841CD697E4B1}" srcOrd="0" destOrd="0" presId="urn:microsoft.com/office/officeart/2005/8/layout/hList7"/>
    <dgm:cxn modelId="{FAFA90EF-A232-4D36-98D3-773B88014F2B}" type="presOf" srcId="{3C0545B5-CD85-4752-8A16-24D642DEB8E6}" destId="{42FA7DE3-C854-4BFF-99E2-942A57AB1927}" srcOrd="0" destOrd="0" presId="urn:microsoft.com/office/officeart/2005/8/layout/hList7"/>
    <dgm:cxn modelId="{0B1256F9-82A4-411C-802B-2340912AB8C1}" type="presOf" srcId="{9C71EB66-5404-4FF7-B147-CE1D354CAAAD}" destId="{1FDE9725-AE73-4B46-9E00-491A3E04B0BC}" srcOrd="0" destOrd="0" presId="urn:microsoft.com/office/officeart/2005/8/layout/hList7"/>
    <dgm:cxn modelId="{8C0D4EC5-4B17-492F-854E-2685BF823720}" type="presParOf" srcId="{42FA7DE3-C854-4BFF-99E2-942A57AB1927}" destId="{A7403C32-BFF7-47C1-AE15-6B6F40B11827}" srcOrd="0" destOrd="0" presId="urn:microsoft.com/office/officeart/2005/8/layout/hList7"/>
    <dgm:cxn modelId="{21E9487A-1B2C-4A98-9ACA-AC11DC20D16D}" type="presParOf" srcId="{42FA7DE3-C854-4BFF-99E2-942A57AB1927}" destId="{95E0E778-C9CB-494E-9F92-48718EC34F23}" srcOrd="1" destOrd="0" presId="urn:microsoft.com/office/officeart/2005/8/layout/hList7"/>
    <dgm:cxn modelId="{274DD392-154F-4471-831A-E4DC1C7DE6AA}" type="presParOf" srcId="{95E0E778-C9CB-494E-9F92-48718EC34F23}" destId="{24674F9B-7FE0-495A-A203-CAA1615480D7}" srcOrd="0" destOrd="0" presId="urn:microsoft.com/office/officeart/2005/8/layout/hList7"/>
    <dgm:cxn modelId="{EB58FE5F-2D63-418E-8068-0111DFD8A947}" type="presParOf" srcId="{24674F9B-7FE0-495A-A203-CAA1615480D7}" destId="{4C8614C9-9438-4B99-A60B-841CD697E4B1}" srcOrd="0" destOrd="0" presId="urn:microsoft.com/office/officeart/2005/8/layout/hList7"/>
    <dgm:cxn modelId="{5E035FAB-189F-4538-B42D-04CAE9C41971}" type="presParOf" srcId="{24674F9B-7FE0-495A-A203-CAA1615480D7}" destId="{46C82762-50DF-44F3-8C59-09424CBE701C}" srcOrd="1" destOrd="0" presId="urn:microsoft.com/office/officeart/2005/8/layout/hList7"/>
    <dgm:cxn modelId="{9351C4ED-529B-4B3B-8F9B-858852CD2608}" type="presParOf" srcId="{24674F9B-7FE0-495A-A203-CAA1615480D7}" destId="{30C3090E-7AB3-41EC-9F48-605B5A2D79BC}" srcOrd="2" destOrd="0" presId="urn:microsoft.com/office/officeart/2005/8/layout/hList7"/>
    <dgm:cxn modelId="{D4C56430-8455-4BD6-9686-237C762F20ED}" type="presParOf" srcId="{24674F9B-7FE0-495A-A203-CAA1615480D7}" destId="{FD415FC4-C1D1-491E-A0A8-7DC8E68AD509}" srcOrd="3" destOrd="0" presId="urn:microsoft.com/office/officeart/2005/8/layout/hList7"/>
    <dgm:cxn modelId="{0F529CE6-571A-453C-81BC-CF5F63E67468}" type="presParOf" srcId="{95E0E778-C9CB-494E-9F92-48718EC34F23}" destId="{5545AFBF-1E67-4418-8232-F1125402D24A}" srcOrd="1" destOrd="0" presId="urn:microsoft.com/office/officeart/2005/8/layout/hList7"/>
    <dgm:cxn modelId="{72E9B22B-5555-4496-A680-F3E952A302D1}" type="presParOf" srcId="{95E0E778-C9CB-494E-9F92-48718EC34F23}" destId="{D1FC2D4A-6DA1-4929-8219-9A4016482691}" srcOrd="2" destOrd="0" presId="urn:microsoft.com/office/officeart/2005/8/layout/hList7"/>
    <dgm:cxn modelId="{C31349ED-FF47-4C4A-9EB5-92F676B5F81D}" type="presParOf" srcId="{D1FC2D4A-6DA1-4929-8219-9A4016482691}" destId="{1FDE9725-AE73-4B46-9E00-491A3E04B0BC}" srcOrd="0" destOrd="0" presId="urn:microsoft.com/office/officeart/2005/8/layout/hList7"/>
    <dgm:cxn modelId="{22D16E2E-64E8-41DC-8226-B0C9A0D5EB78}" type="presParOf" srcId="{D1FC2D4A-6DA1-4929-8219-9A4016482691}" destId="{818CE83E-B7A8-4001-BAD0-F02B4D079C21}" srcOrd="1" destOrd="0" presId="urn:microsoft.com/office/officeart/2005/8/layout/hList7"/>
    <dgm:cxn modelId="{0CA2FE84-F318-4337-BCFA-726ADD7D6472}" type="presParOf" srcId="{D1FC2D4A-6DA1-4929-8219-9A4016482691}" destId="{B4CD90B4-2365-4BF9-9D24-A910A045CE90}" srcOrd="2" destOrd="0" presId="urn:microsoft.com/office/officeart/2005/8/layout/hList7"/>
    <dgm:cxn modelId="{79A79E29-ACBE-4865-B7FB-D213A459722D}" type="presParOf" srcId="{D1FC2D4A-6DA1-4929-8219-9A4016482691}" destId="{689696B6-5EE4-456B-968D-82F44970A4A6}" srcOrd="3" destOrd="0" presId="urn:microsoft.com/office/officeart/2005/8/layout/hList7"/>
    <dgm:cxn modelId="{1B836690-F3FE-4331-8432-8F471B0D63EA}" type="presParOf" srcId="{95E0E778-C9CB-494E-9F92-48718EC34F23}" destId="{4B6EE6A3-F165-43FE-A876-402213787E53}" srcOrd="3" destOrd="0" presId="urn:microsoft.com/office/officeart/2005/8/layout/hList7"/>
    <dgm:cxn modelId="{2C9722EA-5E8D-4F06-ACA1-7D761AC69AE8}" type="presParOf" srcId="{95E0E778-C9CB-494E-9F92-48718EC34F23}" destId="{41FDB9D8-4E69-42DA-B5BA-415642A7D7AC}" srcOrd="4" destOrd="0" presId="urn:microsoft.com/office/officeart/2005/8/layout/hList7"/>
    <dgm:cxn modelId="{7F95C72B-97BA-4FAD-BCCC-89FFA372F24F}" type="presParOf" srcId="{41FDB9D8-4E69-42DA-B5BA-415642A7D7AC}" destId="{61E19832-118E-4AAC-945D-2A008D427F3F}" srcOrd="0" destOrd="0" presId="urn:microsoft.com/office/officeart/2005/8/layout/hList7"/>
    <dgm:cxn modelId="{0ABB38D9-FDD3-4D6D-9B46-151E622815EB}" type="presParOf" srcId="{41FDB9D8-4E69-42DA-B5BA-415642A7D7AC}" destId="{AE0B82AF-51F1-45DD-9C0D-B3D37C472D3F}" srcOrd="1" destOrd="0" presId="urn:microsoft.com/office/officeart/2005/8/layout/hList7"/>
    <dgm:cxn modelId="{DCA73FC6-F37E-45C2-933A-94A9AB68CD03}" type="presParOf" srcId="{41FDB9D8-4E69-42DA-B5BA-415642A7D7AC}" destId="{A1B84C4B-AF97-480A-806B-A97F4A8A1DD2}" srcOrd="2" destOrd="0" presId="urn:microsoft.com/office/officeart/2005/8/layout/hList7"/>
    <dgm:cxn modelId="{C630AEBE-49E4-48A8-AEBD-C9777D305980}" type="presParOf" srcId="{41FDB9D8-4E69-42DA-B5BA-415642A7D7AC}" destId="{420AB627-3F36-4B19-B728-318B8CDCB014}"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8614C9-9438-4B99-A60B-841CD697E4B1}">
      <dsp:nvSpPr>
        <dsp:cNvPr id="0" name=""/>
        <dsp:cNvSpPr/>
      </dsp:nvSpPr>
      <dsp:spPr>
        <a:xfrm>
          <a:off x="0" y="0"/>
          <a:ext cx="2782317" cy="46688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US" sz="3600" kern="1200">
              <a:latin typeface="Arial" panose="020B0604020202020204" pitchFamily="34" charset="0"/>
              <a:cs typeface="Arial" panose="020B0604020202020204" pitchFamily="34" charset="0"/>
            </a:rPr>
            <a:t>September 2026</a:t>
          </a:r>
        </a:p>
      </dsp:txBody>
      <dsp:txXfrm>
        <a:off x="0" y="1867536"/>
        <a:ext cx="2782317" cy="1867536"/>
      </dsp:txXfrm>
    </dsp:sp>
    <dsp:sp modelId="{FD415FC4-C1D1-491E-A0A8-7DC8E68AD509}">
      <dsp:nvSpPr>
        <dsp:cNvPr id="0" name=""/>
        <dsp:cNvSpPr/>
      </dsp:nvSpPr>
      <dsp:spPr>
        <a:xfrm>
          <a:off x="615585" y="280130"/>
          <a:ext cx="1554723" cy="1554723"/>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DE9725-AE73-4B46-9E00-491A3E04B0BC}">
      <dsp:nvSpPr>
        <dsp:cNvPr id="0" name=""/>
        <dsp:cNvSpPr/>
      </dsp:nvSpPr>
      <dsp:spPr>
        <a:xfrm>
          <a:off x="2867574" y="0"/>
          <a:ext cx="2782317" cy="46688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US" sz="3600" kern="1200">
              <a:latin typeface="Arial" panose="020B0604020202020204" pitchFamily="34" charset="0"/>
              <a:cs typeface="Arial" panose="020B0604020202020204" pitchFamily="34" charset="0"/>
            </a:rPr>
            <a:t>November 2026</a:t>
          </a:r>
        </a:p>
      </dsp:txBody>
      <dsp:txXfrm>
        <a:off x="2867574" y="1867536"/>
        <a:ext cx="2782317" cy="1867536"/>
      </dsp:txXfrm>
    </dsp:sp>
    <dsp:sp modelId="{689696B6-5EE4-456B-968D-82F44970A4A6}">
      <dsp:nvSpPr>
        <dsp:cNvPr id="0" name=""/>
        <dsp:cNvSpPr/>
      </dsp:nvSpPr>
      <dsp:spPr>
        <a:xfrm>
          <a:off x="3481371" y="280130"/>
          <a:ext cx="1554723" cy="1554723"/>
        </a:xfrm>
        <a:prstGeom prst="ellipse">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1E19832-118E-4AAC-945D-2A008D427F3F}">
      <dsp:nvSpPr>
        <dsp:cNvPr id="0" name=""/>
        <dsp:cNvSpPr/>
      </dsp:nvSpPr>
      <dsp:spPr>
        <a:xfrm>
          <a:off x="5733361" y="0"/>
          <a:ext cx="2782317" cy="466884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US" sz="3600" kern="1200">
              <a:latin typeface="Arial" panose="020B0604020202020204" pitchFamily="34" charset="0"/>
              <a:cs typeface="Arial" panose="020B0604020202020204" pitchFamily="34" charset="0"/>
            </a:rPr>
            <a:t>January 2027</a:t>
          </a:r>
        </a:p>
      </dsp:txBody>
      <dsp:txXfrm>
        <a:off x="5733361" y="1867536"/>
        <a:ext cx="2782317" cy="1867536"/>
      </dsp:txXfrm>
    </dsp:sp>
    <dsp:sp modelId="{420AB627-3F36-4B19-B728-318B8CDCB014}">
      <dsp:nvSpPr>
        <dsp:cNvPr id="0" name=""/>
        <dsp:cNvSpPr/>
      </dsp:nvSpPr>
      <dsp:spPr>
        <a:xfrm>
          <a:off x="6347158" y="280130"/>
          <a:ext cx="1554723" cy="1554723"/>
        </a:xfrm>
        <a:prstGeom prst="ellipse">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403C32-BFF7-47C1-AE15-6B6F40B11827}">
      <dsp:nvSpPr>
        <dsp:cNvPr id="0" name=""/>
        <dsp:cNvSpPr/>
      </dsp:nvSpPr>
      <dsp:spPr>
        <a:xfrm>
          <a:off x="340698" y="3735072"/>
          <a:ext cx="7836069" cy="700326"/>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7/1/2026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AFE27-4CBC-B825-BFEF-DBAFB7125B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64B01F-EA0D-044A-0E23-1A0EDA7512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AF2AAD-A06B-8508-5EBC-7A111CF142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E96101-4B88-3A4B-5D61-54334163CE06}"/>
              </a:ext>
            </a:extLst>
          </p:cNvPr>
          <p:cNvSpPr>
            <a:spLocks noGrp="1"/>
          </p:cNvSpPr>
          <p:nvPr>
            <p:ph type="sldNum" sz="quarter" idx="5"/>
          </p:nvPr>
        </p:nvSpPr>
        <p:spPr/>
        <p:txBody>
          <a:bodyPr/>
          <a:lstStyle/>
          <a:p>
            <a:fld id="{783981EC-B6E6-4B85-93C1-B50A6F43896D}" type="slidenum">
              <a:rPr lang="en-US" smtClean="0"/>
              <a:t>5</a:t>
            </a:fld>
            <a:endParaRPr lang="en-US"/>
          </a:p>
        </p:txBody>
      </p:sp>
    </p:spTree>
    <p:extLst>
      <p:ext uri="{BB962C8B-B14F-4D97-AF65-F5344CB8AC3E}">
        <p14:creationId xmlns:p14="http://schemas.microsoft.com/office/powerpoint/2010/main" val="1087114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Lst>
  <p:hf hdr="0" ftr="0" dt="0"/>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4.xml"/><Relationship Id="rId5" Type="http://schemas.openxmlformats.org/officeDocument/2006/relationships/image" Target="../media/image34.sv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hyperlink" Target="https://www.oregon.gov/deq/rulemaking/Pages/rma2026.aspx" TargetMode="External"/><Relationship Id="rId2" Type="http://schemas.openxmlformats.org/officeDocument/2006/relationships/hyperlink" Target="mailto:RMARulemaking3@DEQ.Oregon.gov"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hyperlink" Target="https://www.oregon.gov/deq/about-us/Pages/titleVIaccess.asp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381000" y="2919984"/>
            <a:ext cx="11430000" cy="3276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lvl="0">
              <a:spcBef>
                <a:spcPct val="20000"/>
              </a:spcBef>
              <a:defRPr/>
            </a:pPr>
            <a:r>
              <a:rPr lang="en-US" sz="4000" b="0" noProof="0" dirty="0">
                <a:latin typeface="Arial"/>
                <a:cs typeface="Arial"/>
              </a:rPr>
              <a:t>Informational item: </a:t>
            </a:r>
            <a:r>
              <a:rPr kumimoji="0" lang="en-US" sz="4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Recycling Modernization Act updates </a:t>
            </a:r>
            <a:b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b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b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US" sz="2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Presented to the Oregon Environmental Quality Commission</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July 9, 2026</a:t>
            </a:r>
          </a:p>
        </p:txBody>
      </p:sp>
      <p:pic>
        <p:nvPicPr>
          <p:cNvPr id="5" name="Picture 4">
            <a:extLst>
              <a:ext uri="{FF2B5EF4-FFF2-40B4-BE49-F238E27FC236}">
                <a16:creationId xmlns:a16="http://schemas.microsoft.com/office/drawing/2014/main" id="{3CFCF8DD-6872-48CC-9E1E-DC00831B136A}"/>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6" r="16"/>
          <a:stretch/>
        </p:blipFill>
        <p:spPr>
          <a:xfrm>
            <a:off x="-15240" y="-3586"/>
            <a:ext cx="12207240" cy="25943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CC3B7-BC3C-DA6F-888F-C6B2F1DD6404}"/>
              </a:ext>
            </a:extLst>
          </p:cNvPr>
          <p:cNvSpPr>
            <a:spLocks noGrp="1"/>
          </p:cNvSpPr>
          <p:nvPr>
            <p:ph type="title"/>
          </p:nvPr>
        </p:nvSpPr>
        <p:spPr/>
        <p:txBody>
          <a:bodyPr/>
          <a:lstStyle/>
          <a:p>
            <a:r>
              <a:rPr lang="en-US" dirty="0"/>
              <a:t>Presentation overview</a:t>
            </a:r>
          </a:p>
        </p:txBody>
      </p:sp>
      <p:sp>
        <p:nvSpPr>
          <p:cNvPr id="3" name="Content Placeholder 2">
            <a:extLst>
              <a:ext uri="{FF2B5EF4-FFF2-40B4-BE49-F238E27FC236}">
                <a16:creationId xmlns:a16="http://schemas.microsoft.com/office/drawing/2014/main" id="{C205740D-F713-9DE7-DC28-FD455AD75ED6}"/>
              </a:ext>
            </a:extLst>
          </p:cNvPr>
          <p:cNvSpPr>
            <a:spLocks noGrp="1"/>
          </p:cNvSpPr>
          <p:nvPr>
            <p:ph idx="1"/>
          </p:nvPr>
        </p:nvSpPr>
        <p:spPr>
          <a:xfrm>
            <a:off x="429768" y="1581913"/>
            <a:ext cx="11332464" cy="4151375"/>
          </a:xfrm>
        </p:spPr>
        <p:txBody>
          <a:bodyPr>
            <a:normAutofit/>
          </a:bodyPr>
          <a:lstStyle/>
          <a:p>
            <a:r>
              <a:rPr lang="en-US" sz="3400" dirty="0"/>
              <a:t>What is the Recycling Modernization Act?</a:t>
            </a:r>
          </a:p>
          <a:p>
            <a:r>
              <a:rPr lang="en-US" sz="3400" dirty="0"/>
              <a:t>How does RMA function, and who’s involved?</a:t>
            </a:r>
          </a:p>
          <a:p>
            <a:r>
              <a:rPr lang="en-US" sz="3400" dirty="0"/>
              <a:t>Why is Oregon modernizing its recycling system?</a:t>
            </a:r>
          </a:p>
          <a:p>
            <a:r>
              <a:rPr lang="en-US" sz="3400" dirty="0"/>
              <a:t>How does RMA relate to the agency’s Strategic Plan?</a:t>
            </a:r>
          </a:p>
          <a:p>
            <a:r>
              <a:rPr lang="en-US" sz="3400" dirty="0"/>
              <a:t>What is the commission’s role related to RMA?</a:t>
            </a:r>
          </a:p>
          <a:p>
            <a:r>
              <a:rPr lang="en-US" sz="3400" dirty="0"/>
              <a:t>What’s next?</a:t>
            </a:r>
          </a:p>
        </p:txBody>
      </p:sp>
      <p:sp>
        <p:nvSpPr>
          <p:cNvPr id="4" name="Slide Number Placeholder 3">
            <a:extLst>
              <a:ext uri="{FF2B5EF4-FFF2-40B4-BE49-F238E27FC236}">
                <a16:creationId xmlns:a16="http://schemas.microsoft.com/office/drawing/2014/main" id="{88B8D2C7-9487-CB0F-1C94-FA04CF130932}"/>
              </a:ext>
            </a:extLst>
          </p:cNvPr>
          <p:cNvSpPr>
            <a:spLocks noGrp="1"/>
          </p:cNvSpPr>
          <p:nvPr>
            <p:ph type="sldNum" sz="quarter" idx="12"/>
          </p:nvPr>
        </p:nvSpPr>
        <p:spPr/>
        <p:txBody>
          <a:bodyPr/>
          <a:lstStyle/>
          <a:p>
            <a:fld id="{1939E361-6CC3-4B93-8D02-0CA414705067}" type="slidenum">
              <a:rPr lang="en-US" smtClean="0">
                <a:solidFill>
                  <a:schemeClr val="tx1"/>
                </a:solidFill>
              </a:rPr>
              <a:pPr/>
              <a:t>2</a:t>
            </a:fld>
            <a:endParaRPr lang="en-US">
              <a:solidFill>
                <a:schemeClr val="tx1"/>
              </a:solidFill>
            </a:endParaRPr>
          </a:p>
        </p:txBody>
      </p:sp>
    </p:spTree>
    <p:extLst>
      <p:ext uri="{BB962C8B-B14F-4D97-AF65-F5344CB8AC3E}">
        <p14:creationId xmlns:p14="http://schemas.microsoft.com/office/powerpoint/2010/main" val="3293438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A9C35-2BAB-E033-896E-53C40AECB826}"/>
              </a:ext>
            </a:extLst>
          </p:cNvPr>
          <p:cNvSpPr>
            <a:spLocks noGrp="1"/>
          </p:cNvSpPr>
          <p:nvPr>
            <p:ph type="title"/>
          </p:nvPr>
        </p:nvSpPr>
        <p:spPr/>
        <p:txBody>
          <a:bodyPr>
            <a:normAutofit/>
          </a:bodyPr>
          <a:lstStyle/>
          <a:p>
            <a:r>
              <a:rPr lang="en-US"/>
              <a:t>A glossary of helpful terms</a:t>
            </a:r>
          </a:p>
        </p:txBody>
      </p:sp>
      <p:sp>
        <p:nvSpPr>
          <p:cNvPr id="3" name="Content Placeholder 2">
            <a:extLst>
              <a:ext uri="{FF2B5EF4-FFF2-40B4-BE49-F238E27FC236}">
                <a16:creationId xmlns:a16="http://schemas.microsoft.com/office/drawing/2014/main" id="{0D5DAB50-2153-4ACD-C152-EEDD98B8EA06}"/>
              </a:ext>
            </a:extLst>
          </p:cNvPr>
          <p:cNvSpPr>
            <a:spLocks noGrp="1"/>
          </p:cNvSpPr>
          <p:nvPr>
            <p:ph idx="1"/>
          </p:nvPr>
        </p:nvSpPr>
        <p:spPr/>
        <p:txBody>
          <a:bodyPr>
            <a:normAutofit fontScale="92500" lnSpcReduction="10000"/>
          </a:bodyPr>
          <a:lstStyle/>
          <a:p>
            <a:r>
              <a:rPr lang="en-US" b="1"/>
              <a:t>RMA</a:t>
            </a:r>
            <a:r>
              <a:rPr lang="en-US"/>
              <a:t>:</a:t>
            </a:r>
            <a:r>
              <a:rPr lang="en-US" b="1"/>
              <a:t> </a:t>
            </a:r>
            <a:r>
              <a:rPr lang="en-US"/>
              <a:t>Plastic Pollution and Recycling Modernization Act</a:t>
            </a:r>
          </a:p>
          <a:p>
            <a:r>
              <a:rPr lang="en-US" b="1"/>
              <a:t>Covered products</a:t>
            </a:r>
            <a:r>
              <a:rPr lang="en-US"/>
              <a:t>:</a:t>
            </a:r>
            <a:r>
              <a:rPr lang="en-US" b="1"/>
              <a:t> </a:t>
            </a:r>
            <a:r>
              <a:rPr lang="en-US"/>
              <a:t>Packaging, printing and writing paper, food serviceware</a:t>
            </a:r>
          </a:p>
          <a:p>
            <a:pPr lvl="1"/>
            <a:r>
              <a:rPr lang="en-US" b="1"/>
              <a:t>Food serviceware</a:t>
            </a:r>
            <a:r>
              <a:rPr lang="en-US"/>
              <a:t>: Paper or plastic plates, wraps, cups, bowls, pizza boxes, cutlery, straws, lids, bags, aluminum foil or clamshells or similar containers that are generally intended for single use</a:t>
            </a:r>
          </a:p>
          <a:p>
            <a:r>
              <a:rPr lang="en-US" b="1"/>
              <a:t>PRO</a:t>
            </a:r>
            <a:r>
              <a:rPr lang="en-US"/>
              <a:t>: Producer Responsibility Organization, a nonprofit entity that operates key aspects of the system using funds from producers</a:t>
            </a:r>
          </a:p>
          <a:p>
            <a:r>
              <a:rPr lang="en-US" b="1"/>
              <a:t>CAA</a:t>
            </a:r>
            <a:r>
              <a:rPr lang="en-US"/>
              <a:t>: Circular Action Alliance, the one PRO for Oregon’s modernized recycling system</a:t>
            </a:r>
          </a:p>
        </p:txBody>
      </p:sp>
      <p:sp>
        <p:nvSpPr>
          <p:cNvPr id="4" name="Slide Number Placeholder 3">
            <a:extLst>
              <a:ext uri="{FF2B5EF4-FFF2-40B4-BE49-F238E27FC236}">
                <a16:creationId xmlns:a16="http://schemas.microsoft.com/office/drawing/2014/main" id="{4326A16F-0B5E-EFA4-1B58-E23348164BA6}"/>
              </a:ext>
            </a:extLst>
          </p:cNvPr>
          <p:cNvSpPr>
            <a:spLocks noGrp="1"/>
          </p:cNvSpPr>
          <p:nvPr>
            <p:ph type="sldNum" sz="quarter" idx="12"/>
          </p:nvPr>
        </p:nvSpPr>
        <p:spPr/>
        <p:txBody>
          <a:bodyPr/>
          <a:lstStyle/>
          <a:p>
            <a:fld id="{1939E361-6CC3-4B93-8D02-0CA414705067}" type="slidenum">
              <a:rPr lang="en-US" smtClean="0">
                <a:solidFill>
                  <a:schemeClr val="tx1"/>
                </a:solidFill>
              </a:rPr>
              <a:pPr/>
              <a:t>3</a:t>
            </a:fld>
            <a:endParaRPr lang="en-US">
              <a:solidFill>
                <a:schemeClr val="tx1"/>
              </a:solidFill>
            </a:endParaRPr>
          </a:p>
        </p:txBody>
      </p:sp>
    </p:spTree>
    <p:extLst>
      <p:ext uri="{BB962C8B-B14F-4D97-AF65-F5344CB8AC3E}">
        <p14:creationId xmlns:p14="http://schemas.microsoft.com/office/powerpoint/2010/main" val="1271231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E08A8-4E23-82D2-C571-20154118E595}"/>
              </a:ext>
            </a:extLst>
          </p:cNvPr>
          <p:cNvSpPr>
            <a:spLocks noGrp="1"/>
          </p:cNvSpPr>
          <p:nvPr>
            <p:ph type="title"/>
          </p:nvPr>
        </p:nvSpPr>
        <p:spPr/>
        <p:txBody>
          <a:bodyPr/>
          <a:lstStyle/>
          <a:p>
            <a:r>
              <a:rPr lang="en-US"/>
              <a:t>What is the Recycling Modernization Act?</a:t>
            </a:r>
          </a:p>
        </p:txBody>
      </p:sp>
      <p:sp>
        <p:nvSpPr>
          <p:cNvPr id="7" name="TextBox 6">
            <a:extLst>
              <a:ext uri="{FF2B5EF4-FFF2-40B4-BE49-F238E27FC236}">
                <a16:creationId xmlns:a16="http://schemas.microsoft.com/office/drawing/2014/main" id="{FEBC220E-10FB-095F-14B2-C9E039DB1632}"/>
              </a:ext>
            </a:extLst>
          </p:cNvPr>
          <p:cNvSpPr txBox="1"/>
          <p:nvPr/>
        </p:nvSpPr>
        <p:spPr>
          <a:xfrm>
            <a:off x="6248401" y="1676400"/>
            <a:ext cx="5122334" cy="4154984"/>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“It is the State of Oregon’s policy to prioritize practices that prevent and reduce the negative environmental, social, economic and health impacts of production, consumption and end-of-use management of products and packaging across their life cycle, and that </a:t>
            </a:r>
            <a:r>
              <a:rPr lang="en-US" sz="2400" u="sng" dirty="0">
                <a:latin typeface="Arial" panose="020B0604020202020204" pitchFamily="34" charset="0"/>
                <a:cs typeface="Arial" panose="020B0604020202020204" pitchFamily="34" charset="0"/>
              </a:rPr>
              <a:t>it is the obligation of producers to share in the responsibility to reduce those impacts</a:t>
            </a:r>
            <a:r>
              <a:rPr lang="en-US" sz="2400" dirty="0">
                <a:latin typeface="Arial" panose="020B0604020202020204" pitchFamily="34" charset="0"/>
                <a:cs typeface="Arial" panose="020B0604020202020204" pitchFamily="34" charset="0"/>
              </a:rPr>
              <a:t>.”</a:t>
            </a:r>
            <a:endParaRPr lang="en-US" sz="2400" i="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07A041B3-D565-2B2F-04F4-19A4A3CAF6CC}"/>
              </a:ext>
            </a:extLst>
          </p:cNvPr>
          <p:cNvPicPr>
            <a:picLocks noChangeAspect="1"/>
          </p:cNvPicPr>
          <p:nvPr/>
        </p:nvPicPr>
        <p:blipFill>
          <a:blip r:embed="rId2"/>
          <a:stretch>
            <a:fillRect/>
          </a:stretch>
        </p:blipFill>
        <p:spPr>
          <a:xfrm>
            <a:off x="926099" y="1548384"/>
            <a:ext cx="4548603" cy="4876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Slide Number Placeholder 3">
            <a:extLst>
              <a:ext uri="{FF2B5EF4-FFF2-40B4-BE49-F238E27FC236}">
                <a16:creationId xmlns:a16="http://schemas.microsoft.com/office/drawing/2014/main" id="{CD7F46D8-1161-6DF5-AB50-7D78600DD668}"/>
              </a:ext>
            </a:extLst>
          </p:cNvPr>
          <p:cNvSpPr>
            <a:spLocks noGrp="1"/>
          </p:cNvSpPr>
          <p:nvPr>
            <p:ph type="sldNum" sz="quarter" idx="12"/>
          </p:nvPr>
        </p:nvSpPr>
        <p:spPr/>
        <p:txBody>
          <a:bodyPr/>
          <a:lstStyle/>
          <a:p>
            <a:fld id="{1939E361-6CC3-4B93-8D02-0CA414705067}" type="slidenum">
              <a:rPr lang="en-US" smtClean="0">
                <a:solidFill>
                  <a:schemeClr val="tx1"/>
                </a:solidFill>
              </a:rPr>
              <a:pPr/>
              <a:t>4</a:t>
            </a:fld>
            <a:endParaRPr lang="en-US">
              <a:solidFill>
                <a:schemeClr val="tx1"/>
              </a:solidFill>
            </a:endParaRPr>
          </a:p>
        </p:txBody>
      </p:sp>
    </p:spTree>
    <p:extLst>
      <p:ext uri="{BB962C8B-B14F-4D97-AF65-F5344CB8AC3E}">
        <p14:creationId xmlns:p14="http://schemas.microsoft.com/office/powerpoint/2010/main" val="3766987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A53F4-74E9-E787-37AD-0FAFA3247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A5C556-65F2-7AA7-CD5E-675D9987430D}"/>
              </a:ext>
            </a:extLst>
          </p:cNvPr>
          <p:cNvSpPr>
            <a:spLocks noGrp="1"/>
          </p:cNvSpPr>
          <p:nvPr>
            <p:ph type="title"/>
          </p:nvPr>
        </p:nvSpPr>
        <p:spPr/>
        <p:txBody>
          <a:bodyPr>
            <a:normAutofit/>
          </a:bodyPr>
          <a:lstStyle/>
          <a:p>
            <a:r>
              <a:rPr lang="en-US"/>
              <a:t>Extended producer responsibility</a:t>
            </a:r>
          </a:p>
        </p:txBody>
      </p:sp>
      <p:grpSp>
        <p:nvGrpSpPr>
          <p:cNvPr id="4" name="Group 3">
            <a:extLst>
              <a:ext uri="{FF2B5EF4-FFF2-40B4-BE49-F238E27FC236}">
                <a16:creationId xmlns:a16="http://schemas.microsoft.com/office/drawing/2014/main" id="{E65CF35D-A59D-90F8-4A1C-4DB543E45D94}"/>
              </a:ext>
            </a:extLst>
          </p:cNvPr>
          <p:cNvGrpSpPr/>
          <p:nvPr/>
        </p:nvGrpSpPr>
        <p:grpSpPr>
          <a:xfrm>
            <a:off x="1227622" y="2285999"/>
            <a:ext cx="9572931" cy="3830822"/>
            <a:chOff x="171599" y="1977202"/>
            <a:chExt cx="11507565" cy="4616504"/>
          </a:xfrm>
        </p:grpSpPr>
        <p:sp>
          <p:nvSpPr>
            <p:cNvPr id="7" name="Google Shape;3471;p8">
              <a:extLst>
                <a:ext uri="{FF2B5EF4-FFF2-40B4-BE49-F238E27FC236}">
                  <a16:creationId xmlns:a16="http://schemas.microsoft.com/office/drawing/2014/main" id="{081A72F4-577D-6DA8-53E9-BF261E3CC488}"/>
                </a:ext>
              </a:extLst>
            </p:cNvPr>
            <p:cNvSpPr/>
            <p:nvPr/>
          </p:nvSpPr>
          <p:spPr>
            <a:xfrm>
              <a:off x="1947509" y="2714090"/>
              <a:ext cx="8443826" cy="2614448"/>
            </a:xfrm>
            <a:custGeom>
              <a:avLst/>
              <a:gdLst/>
              <a:ahLst/>
              <a:cxnLst/>
              <a:rect l="l" t="t" r="r" b="b"/>
              <a:pathLst>
                <a:path w="8443826" h="2805093" extrusionOk="0">
                  <a:moveTo>
                    <a:pt x="3810" y="467525"/>
                  </a:moveTo>
                  <a:cubicBezTo>
                    <a:pt x="3810" y="209318"/>
                    <a:pt x="213128" y="0"/>
                    <a:pt x="471335" y="0"/>
                  </a:cubicBezTo>
                  <a:lnTo>
                    <a:pt x="7976301" y="0"/>
                  </a:lnTo>
                  <a:cubicBezTo>
                    <a:pt x="8234508" y="0"/>
                    <a:pt x="8443826" y="209318"/>
                    <a:pt x="8443826" y="467525"/>
                  </a:cubicBezTo>
                  <a:lnTo>
                    <a:pt x="8443826" y="2337568"/>
                  </a:lnTo>
                  <a:cubicBezTo>
                    <a:pt x="8443826" y="2595775"/>
                    <a:pt x="8234508" y="2805093"/>
                    <a:pt x="7976301" y="2805093"/>
                  </a:cubicBezTo>
                  <a:lnTo>
                    <a:pt x="471335" y="2805093"/>
                  </a:lnTo>
                  <a:cubicBezTo>
                    <a:pt x="213128" y="2805093"/>
                    <a:pt x="3810" y="2595775"/>
                    <a:pt x="3810" y="2337568"/>
                  </a:cubicBezTo>
                  <a:cubicBezTo>
                    <a:pt x="3810" y="1714220"/>
                    <a:pt x="0" y="2359190"/>
                    <a:pt x="0" y="2359190"/>
                  </a:cubicBezTo>
                </a:path>
              </a:pathLst>
            </a:custGeom>
            <a:noFill/>
            <a:ln w="38100" cap="flat" cmpd="sng">
              <a:solidFill>
                <a:srgbClr val="A5A5A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3472;p8">
              <a:extLst>
                <a:ext uri="{FF2B5EF4-FFF2-40B4-BE49-F238E27FC236}">
                  <a16:creationId xmlns:a16="http://schemas.microsoft.com/office/drawing/2014/main" id="{AAF25DB6-9C74-66F8-8686-C4B8A2A0152B}"/>
                </a:ext>
              </a:extLst>
            </p:cNvPr>
            <p:cNvSpPr/>
            <p:nvPr/>
          </p:nvSpPr>
          <p:spPr>
            <a:xfrm rot="-5400000">
              <a:off x="2324864" y="5232949"/>
              <a:ext cx="254900" cy="182880"/>
            </a:xfrm>
            <a:prstGeom prst="triangle">
              <a:avLst>
                <a:gd name="adj" fmla="val 50000"/>
              </a:avLst>
            </a:prstGeom>
            <a:solidFill>
              <a:srgbClr val="A5A5A5"/>
            </a:solidFill>
            <a:ln>
              <a:noFill/>
            </a:ln>
          </p:spPr>
          <p:txBody>
            <a:bodyPr spcFirstLastPara="1" wrap="square" lIns="91425" tIns="45700" rIns="91425" bIns="45700" anchor="ctr" anchorCtr="0">
              <a:noAutofit/>
            </a:bodyPr>
            <a:lstStyle/>
            <a:p>
              <a:pPr marL="0" marR="0" lvl="0" indent="0"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3474;p8">
              <a:extLst>
                <a:ext uri="{FF2B5EF4-FFF2-40B4-BE49-F238E27FC236}">
                  <a16:creationId xmlns:a16="http://schemas.microsoft.com/office/drawing/2014/main" id="{519B6A19-953B-2F98-3DFF-4E99452BF62D}"/>
                </a:ext>
              </a:extLst>
            </p:cNvPr>
            <p:cNvSpPr txBox="1"/>
            <p:nvPr/>
          </p:nvSpPr>
          <p:spPr>
            <a:xfrm>
              <a:off x="9103506" y="5933532"/>
              <a:ext cx="2575658" cy="556301"/>
            </a:xfrm>
            <a:prstGeom prst="rect">
              <a:avLst/>
            </a:prstGeom>
            <a:noFill/>
            <a:ln>
              <a:noFill/>
            </a:ln>
          </p:spPr>
          <p:txBody>
            <a:bodyPr spcFirstLastPara="1" wrap="square" lIns="91425" tIns="45700" rIns="91425" bIns="45700" anchor="t" anchorCtr="0">
              <a:spAutoFit/>
            </a:bodyPr>
            <a:lstStyle/>
            <a:p>
              <a:pPr marL="0" marR="0" lvl="0" indent="0" rtl="0">
                <a:spcBef>
                  <a:spcPts val="0"/>
                </a:spcBef>
                <a:spcAft>
                  <a:spcPts val="0"/>
                </a:spcAft>
                <a:buNone/>
              </a:pPr>
              <a:r>
                <a:rPr lang="en-US" sz="2400" b="1">
                  <a:solidFill>
                    <a:srgbClr val="C00000"/>
                  </a:solidFill>
                  <a:latin typeface="Arial" panose="020B0604020202020204" pitchFamily="34" charset="0"/>
                  <a:ea typeface="Times New Roman"/>
                  <a:cs typeface="Arial" panose="020B0604020202020204" pitchFamily="34" charset="0"/>
                  <a:sym typeface="Times New Roman"/>
                </a:rPr>
                <a:t>consumption</a:t>
              </a:r>
              <a:endParaRPr>
                <a:solidFill>
                  <a:srgbClr val="C00000"/>
                </a:solidFill>
                <a:latin typeface="Arial" panose="020B0604020202020204" pitchFamily="34" charset="0"/>
                <a:cs typeface="Arial" panose="020B0604020202020204" pitchFamily="34" charset="0"/>
              </a:endParaRPr>
            </a:p>
          </p:txBody>
        </p:sp>
        <p:grpSp>
          <p:nvGrpSpPr>
            <p:cNvPr id="10" name="Google Shape;3475;p8">
              <a:extLst>
                <a:ext uri="{FF2B5EF4-FFF2-40B4-BE49-F238E27FC236}">
                  <a16:creationId xmlns:a16="http://schemas.microsoft.com/office/drawing/2014/main" id="{17368A7D-68E4-C83A-86E6-746A30946F36}"/>
                </a:ext>
              </a:extLst>
            </p:cNvPr>
            <p:cNvGrpSpPr/>
            <p:nvPr/>
          </p:nvGrpSpPr>
          <p:grpSpPr>
            <a:xfrm>
              <a:off x="2822975" y="4698179"/>
              <a:ext cx="1154547" cy="1114456"/>
              <a:chOff x="2883935" y="4603187"/>
              <a:chExt cx="1154547" cy="1114456"/>
            </a:xfrm>
          </p:grpSpPr>
          <p:pic>
            <p:nvPicPr>
              <p:cNvPr id="45" name="Google Shape;3476;p8">
                <a:extLst>
                  <a:ext uri="{FF2B5EF4-FFF2-40B4-BE49-F238E27FC236}">
                    <a16:creationId xmlns:a16="http://schemas.microsoft.com/office/drawing/2014/main" id="{F7649B90-BB02-A754-F691-F8C29BE65567}"/>
                  </a:ext>
                </a:extLst>
              </p:cNvPr>
              <p:cNvPicPr preferRelativeResize="0"/>
              <p:nvPr/>
            </p:nvPicPr>
            <p:blipFill rotWithShape="1">
              <a:blip r:embed="rId3">
                <a:alphaModFix/>
              </a:blip>
              <a:srcRect t="9826" b="17391"/>
              <a:stretch/>
            </p:blipFill>
            <p:spPr>
              <a:xfrm>
                <a:off x="2940264" y="4603187"/>
                <a:ext cx="852845" cy="620728"/>
              </a:xfrm>
              <a:prstGeom prst="rect">
                <a:avLst/>
              </a:prstGeom>
              <a:noFill/>
              <a:ln>
                <a:noFill/>
              </a:ln>
            </p:spPr>
          </p:pic>
          <p:sp>
            <p:nvSpPr>
              <p:cNvPr id="46" name="Google Shape;3477;p8">
                <a:extLst>
                  <a:ext uri="{FF2B5EF4-FFF2-40B4-BE49-F238E27FC236}">
                    <a16:creationId xmlns:a16="http://schemas.microsoft.com/office/drawing/2014/main" id="{D0C245D2-1EF1-A50A-E2A1-94E3CE5AEADC}"/>
                  </a:ext>
                </a:extLst>
              </p:cNvPr>
              <p:cNvSpPr txBox="1"/>
              <p:nvPr/>
            </p:nvSpPr>
            <p:spPr>
              <a:xfrm>
                <a:off x="2883935" y="5346792"/>
                <a:ext cx="1154547" cy="370851"/>
              </a:xfrm>
              <a:prstGeom prst="rect">
                <a:avLst/>
              </a:prstGeom>
              <a:noFill/>
              <a:ln>
                <a:noFill/>
              </a:ln>
            </p:spPr>
            <p:txBody>
              <a:bodyPr spcFirstLastPara="1" wrap="square" lIns="91425" tIns="45700" rIns="91425" bIns="45700" anchor="t" anchorCtr="0">
                <a:spAutoFit/>
              </a:bodyPr>
              <a:lstStyle/>
              <a:p>
                <a:pPr marL="0" marR="0" lvl="0" indent="0" rtl="0">
                  <a:spcBef>
                    <a:spcPts val="0"/>
                  </a:spcBef>
                  <a:spcAft>
                    <a:spcPts val="0"/>
                  </a:spcAft>
                  <a:buNone/>
                </a:pPr>
                <a:r>
                  <a:rPr lang="en-US" sz="1400">
                    <a:solidFill>
                      <a:srgbClr val="7F7F7F"/>
                    </a:solidFill>
                    <a:latin typeface="Arial" panose="020B0604020202020204" pitchFamily="34" charset="0"/>
                    <a:ea typeface="Calibri"/>
                    <a:cs typeface="Arial" panose="020B0604020202020204" pitchFamily="34" charset="0"/>
                    <a:sym typeface="Calibri"/>
                  </a:rPr>
                  <a:t>disposal</a:t>
                </a:r>
                <a:endParaRPr>
                  <a:latin typeface="Arial" panose="020B0604020202020204" pitchFamily="34" charset="0"/>
                  <a:cs typeface="Arial" panose="020B0604020202020204" pitchFamily="34" charset="0"/>
                </a:endParaRPr>
              </a:p>
            </p:txBody>
          </p:sp>
        </p:grpSp>
        <p:grpSp>
          <p:nvGrpSpPr>
            <p:cNvPr id="11" name="Google Shape;3479;p8">
              <a:extLst>
                <a:ext uri="{FF2B5EF4-FFF2-40B4-BE49-F238E27FC236}">
                  <a16:creationId xmlns:a16="http://schemas.microsoft.com/office/drawing/2014/main" id="{46A91673-FB51-B4F4-7C3A-9D231CE760AF}"/>
                </a:ext>
              </a:extLst>
            </p:cNvPr>
            <p:cNvGrpSpPr/>
            <p:nvPr/>
          </p:nvGrpSpPr>
          <p:grpSpPr>
            <a:xfrm>
              <a:off x="7963533" y="4680464"/>
              <a:ext cx="1488998" cy="1097287"/>
              <a:chOff x="8024493" y="4585472"/>
              <a:chExt cx="1488998" cy="1097287"/>
            </a:xfrm>
          </p:grpSpPr>
          <p:pic>
            <p:nvPicPr>
              <p:cNvPr id="43" name="Google Shape;3480;p8">
                <a:extLst>
                  <a:ext uri="{FF2B5EF4-FFF2-40B4-BE49-F238E27FC236}">
                    <a16:creationId xmlns:a16="http://schemas.microsoft.com/office/drawing/2014/main" id="{2415F11A-2684-17B7-14C3-5DC1D63F1E19}"/>
                  </a:ext>
                </a:extLst>
              </p:cNvPr>
              <p:cNvPicPr preferRelativeResize="0"/>
              <p:nvPr/>
            </p:nvPicPr>
            <p:blipFill rotWithShape="1">
              <a:blip r:embed="rId4">
                <a:alphaModFix/>
              </a:blip>
              <a:srcRect t="-11869" r="-558" b="-1"/>
              <a:stretch/>
            </p:blipFill>
            <p:spPr>
              <a:xfrm>
                <a:off x="8489980" y="4585472"/>
                <a:ext cx="571051" cy="635285"/>
              </a:xfrm>
              <a:prstGeom prst="rect">
                <a:avLst/>
              </a:prstGeom>
              <a:noFill/>
              <a:ln>
                <a:noFill/>
              </a:ln>
            </p:spPr>
          </p:pic>
          <p:sp>
            <p:nvSpPr>
              <p:cNvPr id="44" name="Google Shape;3481;p8">
                <a:extLst>
                  <a:ext uri="{FF2B5EF4-FFF2-40B4-BE49-F238E27FC236}">
                    <a16:creationId xmlns:a16="http://schemas.microsoft.com/office/drawing/2014/main" id="{67CB338E-ED22-0F01-5BA7-D5468672E0D0}"/>
                  </a:ext>
                </a:extLst>
              </p:cNvPr>
              <p:cNvSpPr txBox="1"/>
              <p:nvPr/>
            </p:nvSpPr>
            <p:spPr>
              <a:xfrm>
                <a:off x="8024493" y="5311908"/>
                <a:ext cx="1488998" cy="37085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rgbClr val="7F7F7F"/>
                    </a:solidFill>
                    <a:latin typeface="Arial" panose="020B0604020202020204" pitchFamily="34" charset="0"/>
                    <a:ea typeface="Calibri"/>
                    <a:cs typeface="Arial" panose="020B0604020202020204" pitchFamily="34" charset="0"/>
                    <a:sym typeface="Calibri"/>
                  </a:rPr>
                  <a:t>distribution</a:t>
                </a:r>
                <a:endParaRPr>
                  <a:latin typeface="Arial" panose="020B0604020202020204" pitchFamily="34" charset="0"/>
                  <a:cs typeface="Arial" panose="020B0604020202020204" pitchFamily="34" charset="0"/>
                </a:endParaRPr>
              </a:p>
            </p:txBody>
          </p:sp>
        </p:grpSp>
        <p:pic>
          <p:nvPicPr>
            <p:cNvPr id="41" name="Google Shape;3485;p8">
              <a:extLst>
                <a:ext uri="{FF2B5EF4-FFF2-40B4-BE49-F238E27FC236}">
                  <a16:creationId xmlns:a16="http://schemas.microsoft.com/office/drawing/2014/main" id="{60C8161F-CC26-B8E4-379C-60DB472A94AE}"/>
                </a:ext>
              </a:extLst>
            </p:cNvPr>
            <p:cNvPicPr preferRelativeResize="0"/>
            <p:nvPr/>
          </p:nvPicPr>
          <p:blipFill rotWithShape="1">
            <a:blip r:embed="rId5">
              <a:alphaModFix/>
            </a:blip>
            <a:srcRect r="-8362" b="3004"/>
            <a:stretch/>
          </p:blipFill>
          <p:spPr>
            <a:xfrm flipH="1">
              <a:off x="9704540" y="3617115"/>
              <a:ext cx="1196985" cy="621252"/>
            </a:xfrm>
            <a:prstGeom prst="rect">
              <a:avLst/>
            </a:prstGeom>
            <a:noFill/>
            <a:ln>
              <a:noFill/>
            </a:ln>
          </p:spPr>
        </p:pic>
        <p:grpSp>
          <p:nvGrpSpPr>
            <p:cNvPr id="13" name="Google Shape;3488;p8">
              <a:extLst>
                <a:ext uri="{FF2B5EF4-FFF2-40B4-BE49-F238E27FC236}">
                  <a16:creationId xmlns:a16="http://schemas.microsoft.com/office/drawing/2014/main" id="{71E2A4A5-B54E-D6C2-8111-D37A6937D776}"/>
                </a:ext>
              </a:extLst>
            </p:cNvPr>
            <p:cNvGrpSpPr/>
            <p:nvPr/>
          </p:nvGrpSpPr>
          <p:grpSpPr>
            <a:xfrm>
              <a:off x="6060699" y="2785660"/>
              <a:ext cx="627798" cy="126959"/>
              <a:chOff x="6121659" y="2690668"/>
              <a:chExt cx="627798" cy="126959"/>
            </a:xfrm>
          </p:grpSpPr>
          <p:sp>
            <p:nvSpPr>
              <p:cNvPr id="38" name="Google Shape;3489;p8">
                <a:extLst>
                  <a:ext uri="{FF2B5EF4-FFF2-40B4-BE49-F238E27FC236}">
                    <a16:creationId xmlns:a16="http://schemas.microsoft.com/office/drawing/2014/main" id="{C2270801-BC04-CF21-AC97-DD84CA07562C}"/>
                  </a:ext>
                </a:extLst>
              </p:cNvPr>
              <p:cNvSpPr/>
              <p:nvPr/>
            </p:nvSpPr>
            <p:spPr>
              <a:xfrm>
                <a:off x="6121659" y="2693261"/>
                <a:ext cx="45719" cy="124366"/>
              </a:xfrm>
              <a:prstGeom prst="rect">
                <a:avLst/>
              </a:prstGeom>
              <a:noFill/>
              <a:ln>
                <a:noFill/>
              </a:ln>
            </p:spPr>
            <p:txBody>
              <a:bodyPr spcFirstLastPara="1" wrap="square" lIns="91425" tIns="45700" rIns="91425" bIns="45700" anchor="ctr" anchorCtr="0">
                <a:noAutofit/>
              </a:bodyPr>
              <a:lstStyle/>
              <a:p>
                <a:pPr marL="0" marR="0" lvl="0" indent="0" rtl="0">
                  <a:spcBef>
                    <a:spcPts val="0"/>
                  </a:spcBef>
                  <a:spcAft>
                    <a:spcPts val="0"/>
                  </a:spcAft>
                  <a:buNone/>
                </a:pPr>
                <a:endParaRPr sz="1500">
                  <a:solidFill>
                    <a:srgbClr val="595959"/>
                  </a:solidFill>
                  <a:latin typeface="Calibri"/>
                  <a:ea typeface="Calibri"/>
                  <a:cs typeface="Calibri"/>
                  <a:sym typeface="Calibri"/>
                </a:endParaRPr>
              </a:p>
            </p:txBody>
          </p:sp>
          <p:sp>
            <p:nvSpPr>
              <p:cNvPr id="39" name="Google Shape;3490;p8">
                <a:extLst>
                  <a:ext uri="{FF2B5EF4-FFF2-40B4-BE49-F238E27FC236}">
                    <a16:creationId xmlns:a16="http://schemas.microsoft.com/office/drawing/2014/main" id="{A4EDB42A-0871-6267-9E6D-DF6DE28916A3}"/>
                  </a:ext>
                </a:extLst>
              </p:cNvPr>
              <p:cNvSpPr/>
              <p:nvPr/>
            </p:nvSpPr>
            <p:spPr>
              <a:xfrm>
                <a:off x="6703738" y="2691083"/>
                <a:ext cx="45719" cy="124366"/>
              </a:xfrm>
              <a:prstGeom prst="rect">
                <a:avLst/>
              </a:prstGeom>
              <a:noFill/>
              <a:ln>
                <a:noFill/>
              </a:ln>
            </p:spPr>
            <p:txBody>
              <a:bodyPr spcFirstLastPara="1" wrap="square" lIns="91425" tIns="45700" rIns="91425" bIns="45700" anchor="ctr" anchorCtr="0">
                <a:noAutofit/>
              </a:bodyPr>
              <a:lstStyle/>
              <a:p>
                <a:pPr marL="0" marR="0" lvl="0" indent="0" rtl="0">
                  <a:spcBef>
                    <a:spcPts val="0"/>
                  </a:spcBef>
                  <a:spcAft>
                    <a:spcPts val="0"/>
                  </a:spcAft>
                  <a:buNone/>
                </a:pPr>
                <a:endParaRPr sz="1500">
                  <a:solidFill>
                    <a:srgbClr val="595959"/>
                  </a:solidFill>
                  <a:latin typeface="Calibri"/>
                  <a:ea typeface="Calibri"/>
                  <a:cs typeface="Calibri"/>
                  <a:sym typeface="Calibri"/>
                </a:endParaRPr>
              </a:p>
            </p:txBody>
          </p:sp>
          <p:sp>
            <p:nvSpPr>
              <p:cNvPr id="40" name="Google Shape;3491;p8">
                <a:extLst>
                  <a:ext uri="{FF2B5EF4-FFF2-40B4-BE49-F238E27FC236}">
                    <a16:creationId xmlns:a16="http://schemas.microsoft.com/office/drawing/2014/main" id="{68E8E703-E96B-9189-D1EA-63C1493E4027}"/>
                  </a:ext>
                </a:extLst>
              </p:cNvPr>
              <p:cNvSpPr/>
              <p:nvPr/>
            </p:nvSpPr>
            <p:spPr>
              <a:xfrm>
                <a:off x="6403654" y="2690668"/>
                <a:ext cx="45719" cy="124366"/>
              </a:xfrm>
              <a:prstGeom prst="rect">
                <a:avLst/>
              </a:prstGeom>
              <a:noFill/>
              <a:ln>
                <a:noFill/>
              </a:ln>
            </p:spPr>
            <p:txBody>
              <a:bodyPr spcFirstLastPara="1" wrap="square" lIns="91425" tIns="45700" rIns="91425" bIns="45700" anchor="ctr" anchorCtr="0">
                <a:noAutofit/>
              </a:bodyPr>
              <a:lstStyle/>
              <a:p>
                <a:pPr marL="0" marR="0" lvl="0" indent="0" rtl="0">
                  <a:spcBef>
                    <a:spcPts val="0"/>
                  </a:spcBef>
                  <a:spcAft>
                    <a:spcPts val="0"/>
                  </a:spcAft>
                  <a:buNone/>
                </a:pPr>
                <a:endParaRPr sz="1500">
                  <a:solidFill>
                    <a:srgbClr val="595959"/>
                  </a:solidFill>
                  <a:latin typeface="Calibri"/>
                  <a:ea typeface="Calibri"/>
                  <a:cs typeface="Calibri"/>
                  <a:sym typeface="Calibri"/>
                </a:endParaRPr>
              </a:p>
            </p:txBody>
          </p:sp>
        </p:grpSp>
        <p:grpSp>
          <p:nvGrpSpPr>
            <p:cNvPr id="15" name="Google Shape;3496;p8">
              <a:extLst>
                <a:ext uri="{FF2B5EF4-FFF2-40B4-BE49-F238E27FC236}">
                  <a16:creationId xmlns:a16="http://schemas.microsoft.com/office/drawing/2014/main" id="{3A870AB1-4ADB-C01C-67E5-D494A418EF23}"/>
                </a:ext>
              </a:extLst>
            </p:cNvPr>
            <p:cNvGrpSpPr/>
            <p:nvPr/>
          </p:nvGrpSpPr>
          <p:grpSpPr>
            <a:xfrm>
              <a:off x="2543755" y="2081345"/>
              <a:ext cx="2445373" cy="1008604"/>
              <a:chOff x="2604715" y="1986353"/>
              <a:chExt cx="2445373" cy="1008604"/>
            </a:xfrm>
          </p:grpSpPr>
          <p:pic>
            <p:nvPicPr>
              <p:cNvPr id="34" name="Google Shape;3497;p8">
                <a:extLst>
                  <a:ext uri="{FF2B5EF4-FFF2-40B4-BE49-F238E27FC236}">
                    <a16:creationId xmlns:a16="http://schemas.microsoft.com/office/drawing/2014/main" id="{04C87EE3-2379-600B-71A2-B4C4BA6EFE05}"/>
                  </a:ext>
                </a:extLst>
              </p:cNvPr>
              <p:cNvPicPr preferRelativeResize="0"/>
              <p:nvPr/>
            </p:nvPicPr>
            <p:blipFill rotWithShape="1">
              <a:blip r:embed="rId6">
                <a:alphaModFix/>
              </a:blip>
              <a:srcRect t="22587" b="17404"/>
              <a:stretch/>
            </p:blipFill>
            <p:spPr>
              <a:xfrm flipH="1">
                <a:off x="2960745" y="1986353"/>
                <a:ext cx="1017273" cy="630483"/>
              </a:xfrm>
              <a:prstGeom prst="rect">
                <a:avLst/>
              </a:prstGeom>
              <a:noFill/>
              <a:ln>
                <a:noFill/>
              </a:ln>
            </p:spPr>
          </p:pic>
          <p:sp>
            <p:nvSpPr>
              <p:cNvPr id="35" name="Google Shape;3498;p8">
                <a:extLst>
                  <a:ext uri="{FF2B5EF4-FFF2-40B4-BE49-F238E27FC236}">
                    <a16:creationId xmlns:a16="http://schemas.microsoft.com/office/drawing/2014/main" id="{F11C8997-4017-F25C-9BEF-2BE71F2B556C}"/>
                  </a:ext>
                </a:extLst>
              </p:cNvPr>
              <p:cNvSpPr txBox="1"/>
              <p:nvPr/>
            </p:nvSpPr>
            <p:spPr>
              <a:xfrm>
                <a:off x="2604715" y="2624106"/>
                <a:ext cx="2445373" cy="37085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dirty="0">
                    <a:solidFill>
                      <a:srgbClr val="7F7F7F"/>
                    </a:solidFill>
                    <a:latin typeface="Arial" panose="020B0604020202020204" pitchFamily="34" charset="0"/>
                    <a:ea typeface="Calibri"/>
                    <a:cs typeface="Arial" panose="020B0604020202020204" pitchFamily="34" charset="0"/>
                    <a:sym typeface="Calibri"/>
                  </a:rPr>
                  <a:t>extracting - processing</a:t>
                </a:r>
                <a:endParaRPr dirty="0">
                  <a:latin typeface="Arial" panose="020B0604020202020204" pitchFamily="34" charset="0"/>
                  <a:cs typeface="Arial" panose="020B0604020202020204" pitchFamily="34" charset="0"/>
                </a:endParaRPr>
              </a:p>
            </p:txBody>
          </p:sp>
        </p:grpSp>
        <p:grpSp>
          <p:nvGrpSpPr>
            <p:cNvPr id="16" name="Google Shape;3501;p8">
              <a:extLst>
                <a:ext uri="{FF2B5EF4-FFF2-40B4-BE49-F238E27FC236}">
                  <a16:creationId xmlns:a16="http://schemas.microsoft.com/office/drawing/2014/main" id="{61802CBB-84B5-6FE0-1DE8-0615827979B6}"/>
                </a:ext>
              </a:extLst>
            </p:cNvPr>
            <p:cNvGrpSpPr/>
            <p:nvPr/>
          </p:nvGrpSpPr>
          <p:grpSpPr>
            <a:xfrm>
              <a:off x="5565850" y="4461976"/>
              <a:ext cx="956403" cy="1350658"/>
              <a:chOff x="5626810" y="4366984"/>
              <a:chExt cx="956403" cy="1350658"/>
            </a:xfrm>
          </p:grpSpPr>
          <p:pic>
            <p:nvPicPr>
              <p:cNvPr id="29" name="Google Shape;3502;p8">
                <a:extLst>
                  <a:ext uri="{FF2B5EF4-FFF2-40B4-BE49-F238E27FC236}">
                    <a16:creationId xmlns:a16="http://schemas.microsoft.com/office/drawing/2014/main" id="{48ABF820-0C9A-6FCC-A34C-7039D1A26AE0}"/>
                  </a:ext>
                </a:extLst>
              </p:cNvPr>
              <p:cNvPicPr preferRelativeResize="0"/>
              <p:nvPr/>
            </p:nvPicPr>
            <p:blipFill rotWithShape="1">
              <a:blip r:embed="rId7">
                <a:alphaModFix/>
              </a:blip>
              <a:srcRect t="6001" b="7130"/>
              <a:stretch/>
            </p:blipFill>
            <p:spPr>
              <a:xfrm>
                <a:off x="5626810" y="4821842"/>
                <a:ext cx="459004" cy="398731"/>
              </a:xfrm>
              <a:prstGeom prst="rect">
                <a:avLst/>
              </a:prstGeom>
              <a:noFill/>
              <a:ln>
                <a:noFill/>
              </a:ln>
            </p:spPr>
          </p:pic>
          <p:grpSp>
            <p:nvGrpSpPr>
              <p:cNvPr id="30" name="Google Shape;3503;p8">
                <a:extLst>
                  <a:ext uri="{FF2B5EF4-FFF2-40B4-BE49-F238E27FC236}">
                    <a16:creationId xmlns:a16="http://schemas.microsoft.com/office/drawing/2014/main" id="{791CD8E2-64B3-66AE-C394-B349BAED838B}"/>
                  </a:ext>
                </a:extLst>
              </p:cNvPr>
              <p:cNvGrpSpPr/>
              <p:nvPr/>
            </p:nvGrpSpPr>
            <p:grpSpPr>
              <a:xfrm>
                <a:off x="5632351" y="4366984"/>
                <a:ext cx="950862" cy="1350658"/>
                <a:chOff x="5632351" y="4366984"/>
                <a:chExt cx="950862" cy="1350658"/>
              </a:xfrm>
            </p:grpSpPr>
            <p:sp>
              <p:nvSpPr>
                <p:cNvPr id="31" name="Google Shape;3504;p8">
                  <a:extLst>
                    <a:ext uri="{FF2B5EF4-FFF2-40B4-BE49-F238E27FC236}">
                      <a16:creationId xmlns:a16="http://schemas.microsoft.com/office/drawing/2014/main" id="{997EE56E-7BA1-3D07-5A18-8152833E5653}"/>
                    </a:ext>
                  </a:extLst>
                </p:cNvPr>
                <p:cNvSpPr txBox="1"/>
                <p:nvPr/>
              </p:nvSpPr>
              <p:spPr>
                <a:xfrm>
                  <a:off x="5632351" y="5346791"/>
                  <a:ext cx="904912" cy="37085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rgbClr val="7F7F7F"/>
                      </a:solidFill>
                      <a:latin typeface="Arial" panose="020B0604020202020204" pitchFamily="34" charset="0"/>
                      <a:ea typeface="Calibri"/>
                      <a:cs typeface="Arial" panose="020B0604020202020204" pitchFamily="34" charset="0"/>
                      <a:sym typeface="Calibri"/>
                    </a:rPr>
                    <a:t>use</a:t>
                  </a:r>
                  <a:endParaRPr>
                    <a:latin typeface="Arial" panose="020B0604020202020204" pitchFamily="34" charset="0"/>
                    <a:cs typeface="Arial" panose="020B0604020202020204" pitchFamily="34" charset="0"/>
                  </a:endParaRPr>
                </a:p>
              </p:txBody>
            </p:sp>
            <p:pic>
              <p:nvPicPr>
                <p:cNvPr id="32" name="Google Shape;3506;p8">
                  <a:extLst>
                    <a:ext uri="{FF2B5EF4-FFF2-40B4-BE49-F238E27FC236}">
                      <a16:creationId xmlns:a16="http://schemas.microsoft.com/office/drawing/2014/main" id="{5A772A34-D980-2EA8-8C9D-C3E903551ACA}"/>
                    </a:ext>
                  </a:extLst>
                </p:cNvPr>
                <p:cNvPicPr preferRelativeResize="0"/>
                <p:nvPr/>
              </p:nvPicPr>
              <p:blipFill rotWithShape="1">
                <a:blip r:embed="rId8">
                  <a:alphaModFix/>
                </a:blip>
                <a:srcRect l="18714" r="18580"/>
                <a:stretch/>
              </p:blipFill>
              <p:spPr>
                <a:xfrm>
                  <a:off x="5995247" y="4366984"/>
                  <a:ext cx="587966" cy="912870"/>
                </a:xfrm>
                <a:prstGeom prst="rect">
                  <a:avLst/>
                </a:prstGeom>
                <a:noFill/>
                <a:ln>
                  <a:noFill/>
                </a:ln>
              </p:spPr>
            </p:pic>
          </p:grpSp>
        </p:grpSp>
        <p:sp>
          <p:nvSpPr>
            <p:cNvPr id="17" name="Google Shape;3508;p8">
              <a:extLst>
                <a:ext uri="{FF2B5EF4-FFF2-40B4-BE49-F238E27FC236}">
                  <a16:creationId xmlns:a16="http://schemas.microsoft.com/office/drawing/2014/main" id="{0CC52905-D8C2-7933-F96F-D8687600AC4A}"/>
                </a:ext>
              </a:extLst>
            </p:cNvPr>
            <p:cNvSpPr/>
            <p:nvPr/>
          </p:nvSpPr>
          <p:spPr>
            <a:xfrm rot="-5400000">
              <a:off x="9668851" y="5226567"/>
              <a:ext cx="254900" cy="182880"/>
            </a:xfrm>
            <a:prstGeom prst="triangle">
              <a:avLst>
                <a:gd name="adj" fmla="val 50000"/>
              </a:avLst>
            </a:prstGeom>
            <a:solidFill>
              <a:srgbClr val="A5A5A5"/>
            </a:solidFill>
            <a:ln>
              <a:noFill/>
            </a:ln>
          </p:spPr>
          <p:txBody>
            <a:bodyPr spcFirstLastPara="1" wrap="square" lIns="91425" tIns="45700" rIns="91425" bIns="45700" anchor="ctr" anchorCtr="0">
              <a:noAutofit/>
            </a:bodyPr>
            <a:lstStyle/>
            <a:p>
              <a:pPr marL="0" marR="0" lvl="0" indent="0" rtl="0">
                <a:spcBef>
                  <a:spcPts val="0"/>
                </a:spcBef>
                <a:spcAft>
                  <a:spcPts val="0"/>
                </a:spcAft>
                <a:buNone/>
              </a:pPr>
              <a:endParaRPr sz="1800">
                <a:solidFill>
                  <a:schemeClr val="lt1"/>
                </a:solidFill>
                <a:latin typeface="Calibri"/>
                <a:ea typeface="Calibri"/>
                <a:cs typeface="Calibri"/>
                <a:sym typeface="Calibri"/>
              </a:endParaRPr>
            </a:p>
          </p:txBody>
        </p:sp>
        <p:sp>
          <p:nvSpPr>
            <p:cNvPr id="18" name="Google Shape;3509;p8">
              <a:extLst>
                <a:ext uri="{FF2B5EF4-FFF2-40B4-BE49-F238E27FC236}">
                  <a16:creationId xmlns:a16="http://schemas.microsoft.com/office/drawing/2014/main" id="{0ECA9BE7-37DA-CE1C-E566-C0F15C69F9D6}"/>
                </a:ext>
              </a:extLst>
            </p:cNvPr>
            <p:cNvSpPr/>
            <p:nvPr/>
          </p:nvSpPr>
          <p:spPr>
            <a:xfrm rot="7461027" flipH="1">
              <a:off x="10074008" y="2750946"/>
              <a:ext cx="254900" cy="182879"/>
            </a:xfrm>
            <a:prstGeom prst="triangle">
              <a:avLst>
                <a:gd name="adj" fmla="val 50000"/>
              </a:avLst>
            </a:prstGeom>
            <a:solidFill>
              <a:srgbClr val="A5A5A5"/>
            </a:solidFill>
            <a:ln>
              <a:noFill/>
            </a:ln>
          </p:spPr>
          <p:txBody>
            <a:bodyPr spcFirstLastPara="1" wrap="square" lIns="91425" tIns="45700" rIns="91425" bIns="45700" anchor="ctr" anchorCtr="0">
              <a:noAutofit/>
            </a:bodyPr>
            <a:lstStyle/>
            <a:p>
              <a:pPr marL="0" marR="0" lvl="0" indent="0" rtl="0">
                <a:spcBef>
                  <a:spcPts val="0"/>
                </a:spcBef>
                <a:spcAft>
                  <a:spcPts val="0"/>
                </a:spcAft>
                <a:buNone/>
              </a:pPr>
              <a:endParaRPr sz="1800">
                <a:solidFill>
                  <a:schemeClr val="lt1"/>
                </a:solidFill>
                <a:latin typeface="Calibri"/>
                <a:ea typeface="Calibri"/>
                <a:cs typeface="Calibri"/>
                <a:sym typeface="Calibri"/>
              </a:endParaRPr>
            </a:p>
          </p:txBody>
        </p:sp>
        <p:grpSp>
          <p:nvGrpSpPr>
            <p:cNvPr id="19" name="Google Shape;3510;p8">
              <a:extLst>
                <a:ext uri="{FF2B5EF4-FFF2-40B4-BE49-F238E27FC236}">
                  <a16:creationId xmlns:a16="http://schemas.microsoft.com/office/drawing/2014/main" id="{3DFB33BA-586C-7930-3D56-A544943BA5EC}"/>
                </a:ext>
              </a:extLst>
            </p:cNvPr>
            <p:cNvGrpSpPr/>
            <p:nvPr/>
          </p:nvGrpSpPr>
          <p:grpSpPr>
            <a:xfrm>
              <a:off x="8130639" y="1977202"/>
              <a:ext cx="2015191" cy="1105477"/>
              <a:chOff x="8191599" y="1882210"/>
              <a:chExt cx="2015191" cy="1105477"/>
            </a:xfrm>
          </p:grpSpPr>
          <p:sp>
            <p:nvSpPr>
              <p:cNvPr id="25" name="Google Shape;3511;p8">
                <a:extLst>
                  <a:ext uri="{FF2B5EF4-FFF2-40B4-BE49-F238E27FC236}">
                    <a16:creationId xmlns:a16="http://schemas.microsoft.com/office/drawing/2014/main" id="{D6379636-3CE7-380A-7FDF-FBB84F4C6E65}"/>
                  </a:ext>
                </a:extLst>
              </p:cNvPr>
              <p:cNvSpPr txBox="1"/>
              <p:nvPr/>
            </p:nvSpPr>
            <p:spPr>
              <a:xfrm>
                <a:off x="8609873" y="2616836"/>
                <a:ext cx="1596917" cy="370851"/>
              </a:xfrm>
              <a:prstGeom prst="rect">
                <a:avLst/>
              </a:prstGeom>
              <a:noFill/>
              <a:ln>
                <a:noFill/>
              </a:ln>
            </p:spPr>
            <p:txBody>
              <a:bodyPr spcFirstLastPara="1" wrap="square" lIns="91425" tIns="45700" rIns="91425" bIns="45700" anchor="t" anchorCtr="0">
                <a:spAutoFit/>
              </a:bodyPr>
              <a:lstStyle/>
              <a:p>
                <a:pPr marL="0" marR="0" lvl="0" indent="0" rtl="0">
                  <a:spcBef>
                    <a:spcPts val="0"/>
                  </a:spcBef>
                  <a:spcAft>
                    <a:spcPts val="0"/>
                  </a:spcAft>
                  <a:buNone/>
                </a:pPr>
                <a:r>
                  <a:rPr lang="en-US" sz="1400">
                    <a:solidFill>
                      <a:srgbClr val="7F7F7F"/>
                    </a:solidFill>
                    <a:latin typeface="Arial" panose="020B0604020202020204" pitchFamily="34" charset="0"/>
                    <a:ea typeface="Calibri"/>
                    <a:cs typeface="Arial" panose="020B0604020202020204" pitchFamily="34" charset="0"/>
                    <a:sym typeface="Calibri"/>
                  </a:rPr>
                  <a:t>transportation</a:t>
                </a:r>
                <a:endParaRPr>
                  <a:latin typeface="Arial" panose="020B0604020202020204" pitchFamily="34" charset="0"/>
                  <a:cs typeface="Arial" panose="020B0604020202020204" pitchFamily="34" charset="0"/>
                </a:endParaRPr>
              </a:p>
            </p:txBody>
          </p:sp>
          <p:pic>
            <p:nvPicPr>
              <p:cNvPr id="27" name="Google Shape;3514;p8">
                <a:extLst>
                  <a:ext uri="{FF2B5EF4-FFF2-40B4-BE49-F238E27FC236}">
                    <a16:creationId xmlns:a16="http://schemas.microsoft.com/office/drawing/2014/main" id="{149A75E3-587C-D11C-0353-FA04EF43BC32}"/>
                  </a:ext>
                </a:extLst>
              </p:cNvPr>
              <p:cNvPicPr preferRelativeResize="0"/>
              <p:nvPr/>
            </p:nvPicPr>
            <p:blipFill rotWithShape="1">
              <a:blip r:embed="rId9">
                <a:alphaModFix/>
              </a:blip>
              <a:srcRect t="25730" b="27107"/>
              <a:stretch/>
            </p:blipFill>
            <p:spPr>
              <a:xfrm>
                <a:off x="8191599" y="1882210"/>
                <a:ext cx="1267346" cy="753142"/>
              </a:xfrm>
              <a:prstGeom prst="rect">
                <a:avLst/>
              </a:prstGeom>
              <a:noFill/>
              <a:ln>
                <a:noFill/>
              </a:ln>
            </p:spPr>
          </p:pic>
        </p:grpSp>
        <p:grpSp>
          <p:nvGrpSpPr>
            <p:cNvPr id="21" name="Google Shape;3519;p8">
              <a:extLst>
                <a:ext uri="{FF2B5EF4-FFF2-40B4-BE49-F238E27FC236}">
                  <a16:creationId xmlns:a16="http://schemas.microsoft.com/office/drawing/2014/main" id="{B0FF4CE2-A8E6-D9B5-128E-3284A9DCC8D4}"/>
                </a:ext>
              </a:extLst>
            </p:cNvPr>
            <p:cNvGrpSpPr/>
            <p:nvPr/>
          </p:nvGrpSpPr>
          <p:grpSpPr>
            <a:xfrm>
              <a:off x="5620266" y="1977203"/>
              <a:ext cx="1596915" cy="1101937"/>
              <a:chOff x="5681226" y="1882211"/>
              <a:chExt cx="1596915" cy="1101937"/>
            </a:xfrm>
          </p:grpSpPr>
          <p:sp>
            <p:nvSpPr>
              <p:cNvPr id="23" name="Google Shape;3520;p8">
                <a:extLst>
                  <a:ext uri="{FF2B5EF4-FFF2-40B4-BE49-F238E27FC236}">
                    <a16:creationId xmlns:a16="http://schemas.microsoft.com/office/drawing/2014/main" id="{BF4904F1-27A1-4316-99E6-2218ED27994F}"/>
                  </a:ext>
                </a:extLst>
              </p:cNvPr>
              <p:cNvSpPr txBox="1"/>
              <p:nvPr/>
            </p:nvSpPr>
            <p:spPr>
              <a:xfrm>
                <a:off x="5681226" y="2613297"/>
                <a:ext cx="1596915" cy="370851"/>
              </a:xfrm>
              <a:prstGeom prst="rect">
                <a:avLst/>
              </a:prstGeom>
              <a:noFill/>
              <a:ln>
                <a:noFill/>
              </a:ln>
            </p:spPr>
            <p:txBody>
              <a:bodyPr spcFirstLastPara="1" wrap="square" lIns="91425" tIns="45700" rIns="91425" bIns="45700" anchor="t" anchorCtr="0">
                <a:spAutoFit/>
              </a:bodyPr>
              <a:lstStyle/>
              <a:p>
                <a:pPr marL="0" marR="0" lvl="0" indent="0" rtl="0">
                  <a:spcBef>
                    <a:spcPts val="0"/>
                  </a:spcBef>
                  <a:spcAft>
                    <a:spcPts val="0"/>
                  </a:spcAft>
                  <a:buNone/>
                </a:pPr>
                <a:r>
                  <a:rPr lang="en-US" sz="1400">
                    <a:solidFill>
                      <a:srgbClr val="7F7F7F"/>
                    </a:solidFill>
                    <a:latin typeface="Arial" panose="020B0604020202020204" pitchFamily="34" charset="0"/>
                    <a:ea typeface="Calibri"/>
                    <a:cs typeface="Arial" panose="020B0604020202020204" pitchFamily="34" charset="0"/>
                    <a:sym typeface="Calibri"/>
                  </a:rPr>
                  <a:t>manufacturing</a:t>
                </a:r>
                <a:endParaRPr>
                  <a:latin typeface="Arial" panose="020B0604020202020204" pitchFamily="34" charset="0"/>
                  <a:cs typeface="Arial" panose="020B0604020202020204" pitchFamily="34" charset="0"/>
                </a:endParaRPr>
              </a:p>
            </p:txBody>
          </p:sp>
          <p:pic>
            <p:nvPicPr>
              <p:cNvPr id="24" name="Google Shape;3521;p8">
                <a:extLst>
                  <a:ext uri="{FF2B5EF4-FFF2-40B4-BE49-F238E27FC236}">
                    <a16:creationId xmlns:a16="http://schemas.microsoft.com/office/drawing/2014/main" id="{E76C601A-1259-1DB4-CE7D-9175D800499D}"/>
                  </a:ext>
                </a:extLst>
              </p:cNvPr>
              <p:cNvPicPr preferRelativeResize="0"/>
              <p:nvPr/>
            </p:nvPicPr>
            <p:blipFill rotWithShape="1">
              <a:blip r:embed="rId10">
                <a:alphaModFix/>
              </a:blip>
              <a:srcRect/>
              <a:stretch/>
            </p:blipFill>
            <p:spPr>
              <a:xfrm>
                <a:off x="5993208" y="1882211"/>
                <a:ext cx="895267" cy="707522"/>
              </a:xfrm>
              <a:prstGeom prst="rect">
                <a:avLst/>
              </a:prstGeom>
              <a:noFill/>
              <a:ln>
                <a:noFill/>
              </a:ln>
            </p:spPr>
          </p:pic>
        </p:grpSp>
        <p:sp>
          <p:nvSpPr>
            <p:cNvPr id="22" name="Google Shape;3474;p8">
              <a:extLst>
                <a:ext uri="{FF2B5EF4-FFF2-40B4-BE49-F238E27FC236}">
                  <a16:creationId xmlns:a16="http://schemas.microsoft.com/office/drawing/2014/main" id="{074DEB21-F8C6-E7A8-E6D5-B8686EA73FD1}"/>
                </a:ext>
              </a:extLst>
            </p:cNvPr>
            <p:cNvSpPr txBox="1"/>
            <p:nvPr/>
          </p:nvSpPr>
          <p:spPr>
            <a:xfrm>
              <a:off x="171599" y="5592325"/>
              <a:ext cx="2511765" cy="1001381"/>
            </a:xfrm>
            <a:prstGeom prst="rect">
              <a:avLst/>
            </a:prstGeom>
            <a:noFill/>
            <a:ln>
              <a:noFill/>
            </a:ln>
          </p:spPr>
          <p:txBody>
            <a:bodyPr spcFirstLastPara="1" wrap="square" lIns="91425" tIns="45700" rIns="91425" bIns="45700" anchor="t" anchorCtr="0">
              <a:spAutoFit/>
            </a:bodyPr>
            <a:lstStyle/>
            <a:p>
              <a:pPr marL="0" marR="0" lvl="0" indent="0" rtl="0">
                <a:spcBef>
                  <a:spcPts val="0"/>
                </a:spcBef>
                <a:spcAft>
                  <a:spcPts val="0"/>
                </a:spcAft>
                <a:buNone/>
              </a:pPr>
              <a:r>
                <a:rPr lang="en-US" sz="2400" b="1">
                  <a:solidFill>
                    <a:srgbClr val="C00000"/>
                  </a:solidFill>
                  <a:latin typeface="Arial" panose="020B0604020202020204" pitchFamily="34" charset="0"/>
                  <a:ea typeface="Times New Roman"/>
                  <a:cs typeface="Arial" panose="020B0604020202020204" pitchFamily="34" charset="0"/>
                  <a:sym typeface="Times New Roman"/>
                </a:rPr>
                <a:t>end-of-life management</a:t>
              </a:r>
              <a:endParaRPr sz="2000">
                <a:solidFill>
                  <a:srgbClr val="C00000"/>
                </a:solidFill>
                <a:latin typeface="Arial" panose="020B0604020202020204" pitchFamily="34" charset="0"/>
                <a:cs typeface="Arial" panose="020B0604020202020204" pitchFamily="34" charset="0"/>
              </a:endParaRPr>
            </a:p>
          </p:txBody>
        </p:sp>
        <p:pic>
          <p:nvPicPr>
            <p:cNvPr id="20" name="Google Shape;3516;p8">
              <a:extLst>
                <a:ext uri="{FF2B5EF4-FFF2-40B4-BE49-F238E27FC236}">
                  <a16:creationId xmlns:a16="http://schemas.microsoft.com/office/drawing/2014/main" id="{985DA056-6E52-FEF7-EE64-02D96F594324}"/>
                </a:ext>
              </a:extLst>
            </p:cNvPr>
            <p:cNvPicPr preferRelativeResize="0"/>
            <p:nvPr/>
          </p:nvPicPr>
          <p:blipFill rotWithShape="1">
            <a:blip r:embed="rId11">
              <a:alphaModFix/>
            </a:blip>
            <a:srcRect/>
            <a:stretch/>
          </p:blipFill>
          <p:spPr>
            <a:xfrm>
              <a:off x="803847" y="2716974"/>
              <a:ext cx="2337427" cy="2337427"/>
            </a:xfrm>
            <a:prstGeom prst="rect">
              <a:avLst/>
            </a:prstGeom>
            <a:noFill/>
            <a:ln>
              <a:noFill/>
            </a:ln>
          </p:spPr>
        </p:pic>
      </p:grpSp>
      <p:sp>
        <p:nvSpPr>
          <p:cNvPr id="47" name="Google Shape;3474;p8">
            <a:extLst>
              <a:ext uri="{FF2B5EF4-FFF2-40B4-BE49-F238E27FC236}">
                <a16:creationId xmlns:a16="http://schemas.microsoft.com/office/drawing/2014/main" id="{9C390314-1805-E639-2BE3-AEE1E4B9D9E9}"/>
              </a:ext>
            </a:extLst>
          </p:cNvPr>
          <p:cNvSpPr txBox="1"/>
          <p:nvPr/>
        </p:nvSpPr>
        <p:spPr>
          <a:xfrm>
            <a:off x="4802434" y="1529759"/>
            <a:ext cx="1825132" cy="461624"/>
          </a:xfrm>
          <a:prstGeom prst="rect">
            <a:avLst/>
          </a:prstGeom>
          <a:noFill/>
          <a:ln>
            <a:noFill/>
          </a:ln>
        </p:spPr>
        <p:txBody>
          <a:bodyPr spcFirstLastPara="1" wrap="square" lIns="91425" tIns="45700" rIns="91425" bIns="45700" anchor="t" anchorCtr="0">
            <a:spAutoFit/>
          </a:bodyPr>
          <a:lstStyle/>
          <a:p>
            <a:pPr marL="0" marR="0" lvl="0" indent="0" rtl="0">
              <a:spcBef>
                <a:spcPts val="0"/>
              </a:spcBef>
              <a:spcAft>
                <a:spcPts val="0"/>
              </a:spcAft>
              <a:buNone/>
            </a:pPr>
            <a:r>
              <a:rPr lang="en-US" sz="2400" b="1">
                <a:solidFill>
                  <a:srgbClr val="C00000"/>
                </a:solidFill>
                <a:latin typeface="Arial" panose="020B0604020202020204" pitchFamily="34" charset="0"/>
                <a:ea typeface="Times New Roman"/>
                <a:cs typeface="Arial" panose="020B0604020202020204" pitchFamily="34" charset="0"/>
                <a:sym typeface="Times New Roman"/>
              </a:rPr>
              <a:t>production</a:t>
            </a:r>
            <a:endParaRPr>
              <a:solidFill>
                <a:srgbClr val="C00000"/>
              </a:solidFill>
              <a:latin typeface="Arial" panose="020B0604020202020204" pitchFamily="34" charset="0"/>
              <a:cs typeface="Arial" panose="020B0604020202020204" pitchFamily="34" charset="0"/>
            </a:endParaRPr>
          </a:p>
        </p:txBody>
      </p:sp>
      <p:sp>
        <p:nvSpPr>
          <p:cNvPr id="3" name="Google Shape;3474;p8">
            <a:extLst>
              <a:ext uri="{FF2B5EF4-FFF2-40B4-BE49-F238E27FC236}">
                <a16:creationId xmlns:a16="http://schemas.microsoft.com/office/drawing/2014/main" id="{FE8BADAB-8FB3-810F-052B-71591D8C40F6}"/>
              </a:ext>
            </a:extLst>
          </p:cNvPr>
          <p:cNvSpPr txBox="1"/>
          <p:nvPr/>
        </p:nvSpPr>
        <p:spPr>
          <a:xfrm>
            <a:off x="1104377" y="2029115"/>
            <a:ext cx="1944462"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a:solidFill>
                  <a:srgbClr val="C00000"/>
                </a:solidFill>
                <a:latin typeface="Arial" panose="020B0604020202020204" pitchFamily="34" charset="0"/>
                <a:ea typeface="Times New Roman"/>
                <a:cs typeface="Arial" panose="020B0604020202020204" pitchFamily="34" charset="0"/>
                <a:sym typeface="Times New Roman"/>
              </a:rPr>
              <a:t>extraction</a:t>
            </a:r>
            <a:endParaRPr>
              <a:solidFill>
                <a:srgbClr val="C00000"/>
              </a:solidFill>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9C1C77E6-4AFF-16C5-0D73-F5BCE58FCAFF}"/>
              </a:ext>
            </a:extLst>
          </p:cNvPr>
          <p:cNvSpPr>
            <a:spLocks noGrp="1"/>
          </p:cNvSpPr>
          <p:nvPr>
            <p:ph type="sldNum" sz="quarter" idx="12"/>
          </p:nvPr>
        </p:nvSpPr>
        <p:spPr/>
        <p:txBody>
          <a:bodyPr/>
          <a:lstStyle/>
          <a:p>
            <a:fld id="{1939E361-6CC3-4B93-8D02-0CA414705067}" type="slidenum">
              <a:rPr lang="en-US" smtClean="0">
                <a:solidFill>
                  <a:schemeClr val="tx1"/>
                </a:solidFill>
              </a:rPr>
              <a:pPr/>
              <a:t>5</a:t>
            </a:fld>
            <a:endParaRPr lang="en-US">
              <a:solidFill>
                <a:schemeClr val="tx1"/>
              </a:solidFill>
            </a:endParaRPr>
          </a:p>
        </p:txBody>
      </p:sp>
    </p:spTree>
    <p:extLst>
      <p:ext uri="{BB962C8B-B14F-4D97-AF65-F5344CB8AC3E}">
        <p14:creationId xmlns:p14="http://schemas.microsoft.com/office/powerpoint/2010/main" val="705638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45644-5702-B469-A89A-ED838971657D}"/>
              </a:ext>
            </a:extLst>
          </p:cNvPr>
          <p:cNvSpPr>
            <a:spLocks noGrp="1"/>
          </p:cNvSpPr>
          <p:nvPr>
            <p:ph type="title"/>
          </p:nvPr>
        </p:nvSpPr>
        <p:spPr/>
        <p:txBody>
          <a:bodyPr>
            <a:normAutofit fontScale="90000"/>
          </a:bodyPr>
          <a:lstStyle/>
          <a:p>
            <a:r>
              <a:rPr lang="en-US"/>
              <a:t>How does RMA function, and who’s involved?</a:t>
            </a:r>
          </a:p>
        </p:txBody>
      </p:sp>
      <p:grpSp>
        <p:nvGrpSpPr>
          <p:cNvPr id="3" name="Group 2">
            <a:extLst>
              <a:ext uri="{FF2B5EF4-FFF2-40B4-BE49-F238E27FC236}">
                <a16:creationId xmlns:a16="http://schemas.microsoft.com/office/drawing/2014/main" id="{851E4576-E5D4-7A71-D0B5-4FD719DDFF25}"/>
              </a:ext>
            </a:extLst>
          </p:cNvPr>
          <p:cNvGrpSpPr/>
          <p:nvPr/>
        </p:nvGrpSpPr>
        <p:grpSpPr>
          <a:xfrm>
            <a:off x="635283" y="1981200"/>
            <a:ext cx="10947117" cy="4476533"/>
            <a:chOff x="635283" y="1770087"/>
            <a:chExt cx="10947117" cy="4476533"/>
          </a:xfrm>
        </p:grpSpPr>
        <p:grpSp>
          <p:nvGrpSpPr>
            <p:cNvPr id="24" name="object 3">
              <a:extLst>
                <a:ext uri="{FF2B5EF4-FFF2-40B4-BE49-F238E27FC236}">
                  <a16:creationId xmlns:a16="http://schemas.microsoft.com/office/drawing/2014/main" id="{6290716A-0173-F732-5162-5853EFA416B8}"/>
                </a:ext>
              </a:extLst>
            </p:cNvPr>
            <p:cNvGrpSpPr/>
            <p:nvPr/>
          </p:nvGrpSpPr>
          <p:grpSpPr>
            <a:xfrm>
              <a:off x="1191019" y="4033645"/>
              <a:ext cx="9698355" cy="2212975"/>
              <a:chOff x="1191019" y="4033645"/>
              <a:chExt cx="9698355" cy="2212975"/>
            </a:xfrm>
          </p:grpSpPr>
          <p:pic>
            <p:nvPicPr>
              <p:cNvPr id="41" name="object 4" descr="DEQ logo">
                <a:extLst>
                  <a:ext uri="{FF2B5EF4-FFF2-40B4-BE49-F238E27FC236}">
                    <a16:creationId xmlns:a16="http://schemas.microsoft.com/office/drawing/2014/main" id="{DA659C1A-F2BB-6092-11B6-0E1088DC862A}"/>
                  </a:ext>
                </a:extLst>
              </p:cNvPr>
              <p:cNvPicPr/>
              <p:nvPr/>
            </p:nvPicPr>
            <p:blipFill>
              <a:blip r:embed="rId2" cstate="print"/>
              <a:stretch>
                <a:fillRect/>
              </a:stretch>
            </p:blipFill>
            <p:spPr>
              <a:xfrm>
                <a:off x="4665967" y="4439158"/>
                <a:ext cx="1088197" cy="1807399"/>
              </a:xfrm>
              <a:prstGeom prst="rect">
                <a:avLst/>
              </a:prstGeom>
            </p:spPr>
          </p:pic>
          <p:sp>
            <p:nvSpPr>
              <p:cNvPr id="42" name="object 5">
                <a:extLst>
                  <a:ext uri="{FF2B5EF4-FFF2-40B4-BE49-F238E27FC236}">
                    <a16:creationId xmlns:a16="http://schemas.microsoft.com/office/drawing/2014/main" id="{F34A18B8-A309-B723-22A2-C536B23BC05D}"/>
                  </a:ext>
                </a:extLst>
              </p:cNvPr>
              <p:cNvSpPr/>
              <p:nvPr/>
            </p:nvSpPr>
            <p:spPr>
              <a:xfrm>
                <a:off x="1205307" y="4047933"/>
                <a:ext cx="9669780" cy="377190"/>
              </a:xfrm>
              <a:custGeom>
                <a:avLst/>
                <a:gdLst/>
                <a:ahLst/>
                <a:cxnLst/>
                <a:rect l="l" t="t" r="r" b="b"/>
                <a:pathLst>
                  <a:path w="9669780" h="377189">
                    <a:moveTo>
                      <a:pt x="9669424" y="0"/>
                    </a:moveTo>
                    <a:lnTo>
                      <a:pt x="9663106" y="43193"/>
                    </a:lnTo>
                    <a:lnTo>
                      <a:pt x="9645110" y="82844"/>
                    </a:lnTo>
                    <a:lnTo>
                      <a:pt x="9616872" y="117821"/>
                    </a:lnTo>
                    <a:lnTo>
                      <a:pt x="9579828" y="146994"/>
                    </a:lnTo>
                    <a:lnTo>
                      <a:pt x="9535414" y="169231"/>
                    </a:lnTo>
                    <a:lnTo>
                      <a:pt x="9485066" y="183403"/>
                    </a:lnTo>
                    <a:lnTo>
                      <a:pt x="9430219" y="188379"/>
                    </a:lnTo>
                    <a:lnTo>
                      <a:pt x="5073916" y="188379"/>
                    </a:lnTo>
                    <a:lnTo>
                      <a:pt x="5019070" y="193354"/>
                    </a:lnTo>
                    <a:lnTo>
                      <a:pt x="4968722" y="207526"/>
                    </a:lnTo>
                    <a:lnTo>
                      <a:pt x="4924307" y="229764"/>
                    </a:lnTo>
                    <a:lnTo>
                      <a:pt x="4887263" y="258936"/>
                    </a:lnTo>
                    <a:lnTo>
                      <a:pt x="4859025" y="293914"/>
                    </a:lnTo>
                    <a:lnTo>
                      <a:pt x="4841029" y="333564"/>
                    </a:lnTo>
                    <a:lnTo>
                      <a:pt x="4834712" y="376758"/>
                    </a:lnTo>
                    <a:lnTo>
                      <a:pt x="4828394" y="333564"/>
                    </a:lnTo>
                    <a:lnTo>
                      <a:pt x="4810398" y="293914"/>
                    </a:lnTo>
                    <a:lnTo>
                      <a:pt x="4782160" y="258936"/>
                    </a:lnTo>
                    <a:lnTo>
                      <a:pt x="4745116" y="229764"/>
                    </a:lnTo>
                    <a:lnTo>
                      <a:pt x="4700702" y="207526"/>
                    </a:lnTo>
                    <a:lnTo>
                      <a:pt x="4650353" y="193354"/>
                    </a:lnTo>
                    <a:lnTo>
                      <a:pt x="4595507" y="188379"/>
                    </a:lnTo>
                    <a:lnTo>
                      <a:pt x="239217" y="188379"/>
                    </a:lnTo>
                    <a:lnTo>
                      <a:pt x="184366" y="183403"/>
                    </a:lnTo>
                    <a:lnTo>
                      <a:pt x="134014" y="169231"/>
                    </a:lnTo>
                    <a:lnTo>
                      <a:pt x="89598" y="146994"/>
                    </a:lnTo>
                    <a:lnTo>
                      <a:pt x="52552" y="117821"/>
                    </a:lnTo>
                    <a:lnTo>
                      <a:pt x="24313" y="82844"/>
                    </a:lnTo>
                    <a:lnTo>
                      <a:pt x="6317" y="43193"/>
                    </a:lnTo>
                    <a:lnTo>
                      <a:pt x="0" y="0"/>
                    </a:lnTo>
                  </a:path>
                </a:pathLst>
              </a:custGeom>
              <a:ln w="28574">
                <a:solidFill>
                  <a:srgbClr val="00907D"/>
                </a:solidFill>
              </a:ln>
            </p:spPr>
            <p:txBody>
              <a:bodyPr wrap="square" lIns="0" tIns="0" rIns="0" bIns="0" rtlCol="0"/>
              <a:lstStyle/>
              <a:p>
                <a:endParaRPr/>
              </a:p>
            </p:txBody>
          </p:sp>
        </p:grpSp>
        <p:grpSp>
          <p:nvGrpSpPr>
            <p:cNvPr id="25" name="object 6">
              <a:extLst>
                <a:ext uri="{FF2B5EF4-FFF2-40B4-BE49-F238E27FC236}">
                  <a16:creationId xmlns:a16="http://schemas.microsoft.com/office/drawing/2014/main" id="{D124BD04-1183-EAF1-5956-8DB0E4C66782}"/>
                </a:ext>
              </a:extLst>
            </p:cNvPr>
            <p:cNvGrpSpPr/>
            <p:nvPr/>
          </p:nvGrpSpPr>
          <p:grpSpPr>
            <a:xfrm>
              <a:off x="6331370" y="4862441"/>
              <a:ext cx="1028065" cy="722630"/>
              <a:chOff x="6331370" y="4862441"/>
              <a:chExt cx="1028065" cy="722630"/>
            </a:xfrm>
          </p:grpSpPr>
          <p:pic>
            <p:nvPicPr>
              <p:cNvPr id="36" name="object 7">
                <a:extLst>
                  <a:ext uri="{FF2B5EF4-FFF2-40B4-BE49-F238E27FC236}">
                    <a16:creationId xmlns:a16="http://schemas.microsoft.com/office/drawing/2014/main" id="{CFEBF1BD-BAF3-070C-5290-EE2110F8F7D1}"/>
                  </a:ext>
                </a:extLst>
              </p:cNvPr>
              <p:cNvPicPr/>
              <p:nvPr/>
            </p:nvPicPr>
            <p:blipFill>
              <a:blip r:embed="rId3" cstate="print"/>
              <a:stretch>
                <a:fillRect/>
              </a:stretch>
            </p:blipFill>
            <p:spPr>
              <a:xfrm>
                <a:off x="6755347" y="4862441"/>
                <a:ext cx="179868" cy="179969"/>
              </a:xfrm>
              <a:prstGeom prst="rect">
                <a:avLst/>
              </a:prstGeom>
            </p:spPr>
          </p:pic>
          <p:pic>
            <p:nvPicPr>
              <p:cNvPr id="37" name="object 8">
                <a:extLst>
                  <a:ext uri="{FF2B5EF4-FFF2-40B4-BE49-F238E27FC236}">
                    <a16:creationId xmlns:a16="http://schemas.microsoft.com/office/drawing/2014/main" id="{04B9EA66-5199-B25B-D9AC-2A92B1A6F480}"/>
                  </a:ext>
                </a:extLst>
              </p:cNvPr>
              <p:cNvPicPr/>
              <p:nvPr/>
            </p:nvPicPr>
            <p:blipFill>
              <a:blip r:embed="rId4" cstate="print"/>
              <a:stretch>
                <a:fillRect/>
              </a:stretch>
            </p:blipFill>
            <p:spPr>
              <a:xfrm>
                <a:off x="7115085" y="4913861"/>
                <a:ext cx="179868" cy="179969"/>
              </a:xfrm>
              <a:prstGeom prst="rect">
                <a:avLst/>
              </a:prstGeom>
            </p:spPr>
          </p:pic>
          <p:pic>
            <p:nvPicPr>
              <p:cNvPr id="38" name="object 9">
                <a:extLst>
                  <a:ext uri="{FF2B5EF4-FFF2-40B4-BE49-F238E27FC236}">
                    <a16:creationId xmlns:a16="http://schemas.microsoft.com/office/drawing/2014/main" id="{CB745434-2C2B-1AE0-9150-14747FA4EA42}"/>
                  </a:ext>
                </a:extLst>
              </p:cNvPr>
              <p:cNvPicPr/>
              <p:nvPr/>
            </p:nvPicPr>
            <p:blipFill>
              <a:blip r:embed="rId4" cstate="print"/>
              <a:stretch>
                <a:fillRect/>
              </a:stretch>
            </p:blipFill>
            <p:spPr>
              <a:xfrm>
                <a:off x="6395609" y="4913861"/>
                <a:ext cx="179868" cy="179969"/>
              </a:xfrm>
              <a:prstGeom prst="rect">
                <a:avLst/>
              </a:prstGeom>
            </p:spPr>
          </p:pic>
          <p:sp>
            <p:nvSpPr>
              <p:cNvPr id="39" name="object 10">
                <a:extLst>
                  <a:ext uri="{FF2B5EF4-FFF2-40B4-BE49-F238E27FC236}">
                    <a16:creationId xmlns:a16="http://schemas.microsoft.com/office/drawing/2014/main" id="{A8EFAA4D-79A4-8F0E-E563-7B69A5485B06}"/>
                  </a:ext>
                </a:extLst>
              </p:cNvPr>
              <p:cNvSpPr/>
              <p:nvPr/>
            </p:nvSpPr>
            <p:spPr>
              <a:xfrm>
                <a:off x="6331369" y="5069497"/>
                <a:ext cx="1028065" cy="515620"/>
              </a:xfrm>
              <a:custGeom>
                <a:avLst/>
                <a:gdLst/>
                <a:ahLst/>
                <a:cxnLst/>
                <a:rect l="l" t="t" r="r" b="b"/>
                <a:pathLst>
                  <a:path w="1028065" h="515620">
                    <a:moveTo>
                      <a:pt x="308343" y="127177"/>
                    </a:moveTo>
                    <a:lnTo>
                      <a:pt x="292925" y="89903"/>
                    </a:lnTo>
                    <a:lnTo>
                      <a:pt x="224764" y="59702"/>
                    </a:lnTo>
                    <a:lnTo>
                      <a:pt x="179108" y="51612"/>
                    </a:lnTo>
                    <a:lnTo>
                      <a:pt x="132715" y="51422"/>
                    </a:lnTo>
                    <a:lnTo>
                      <a:pt x="86753" y="59055"/>
                    </a:lnTo>
                    <a:lnTo>
                      <a:pt x="42392" y="74472"/>
                    </a:lnTo>
                    <a:lnTo>
                      <a:pt x="8661" y="97536"/>
                    </a:lnTo>
                    <a:lnTo>
                      <a:pt x="0" y="127177"/>
                    </a:lnTo>
                    <a:lnTo>
                      <a:pt x="0" y="345719"/>
                    </a:lnTo>
                    <a:lnTo>
                      <a:pt x="24320" y="312534"/>
                    </a:lnTo>
                    <a:lnTo>
                      <a:pt x="52997" y="280797"/>
                    </a:lnTo>
                    <a:lnTo>
                      <a:pt x="85991" y="250990"/>
                    </a:lnTo>
                    <a:lnTo>
                      <a:pt x="123329" y="223596"/>
                    </a:lnTo>
                    <a:lnTo>
                      <a:pt x="165430" y="198081"/>
                    </a:lnTo>
                    <a:lnTo>
                      <a:pt x="210540" y="175704"/>
                    </a:lnTo>
                    <a:lnTo>
                      <a:pt x="258292" y="156705"/>
                    </a:lnTo>
                    <a:lnTo>
                      <a:pt x="308343" y="141325"/>
                    </a:lnTo>
                    <a:lnTo>
                      <a:pt x="308343" y="127177"/>
                    </a:lnTo>
                    <a:close/>
                  </a:path>
                  <a:path w="1028065" h="515620">
                    <a:moveTo>
                      <a:pt x="668083" y="75755"/>
                    </a:moveTo>
                    <a:lnTo>
                      <a:pt x="652665" y="38481"/>
                    </a:lnTo>
                    <a:lnTo>
                      <a:pt x="584504" y="8280"/>
                    </a:lnTo>
                    <a:lnTo>
                      <a:pt x="538848" y="190"/>
                    </a:lnTo>
                    <a:lnTo>
                      <a:pt x="492455" y="0"/>
                    </a:lnTo>
                    <a:lnTo>
                      <a:pt x="446493" y="7632"/>
                    </a:lnTo>
                    <a:lnTo>
                      <a:pt x="402132" y="23050"/>
                    </a:lnTo>
                    <a:lnTo>
                      <a:pt x="367118" y="46113"/>
                    </a:lnTo>
                    <a:lnTo>
                      <a:pt x="358444" y="75755"/>
                    </a:lnTo>
                    <a:lnTo>
                      <a:pt x="358444" y="128460"/>
                    </a:lnTo>
                    <a:lnTo>
                      <a:pt x="396265" y="121716"/>
                    </a:lnTo>
                    <a:lnTo>
                      <a:pt x="434568" y="116890"/>
                    </a:lnTo>
                    <a:lnTo>
                      <a:pt x="473354" y="114007"/>
                    </a:lnTo>
                    <a:lnTo>
                      <a:pt x="512622" y="113042"/>
                    </a:lnTo>
                    <a:lnTo>
                      <a:pt x="552094" y="114185"/>
                    </a:lnTo>
                    <a:lnTo>
                      <a:pt x="591312" y="117373"/>
                    </a:lnTo>
                    <a:lnTo>
                      <a:pt x="630059" y="122262"/>
                    </a:lnTo>
                    <a:lnTo>
                      <a:pt x="668083" y="128460"/>
                    </a:lnTo>
                    <a:lnTo>
                      <a:pt x="668083" y="75755"/>
                    </a:lnTo>
                    <a:close/>
                  </a:path>
                  <a:path w="1028065" h="515620">
                    <a:moveTo>
                      <a:pt x="1020114" y="515404"/>
                    </a:moveTo>
                    <a:lnTo>
                      <a:pt x="1008392" y="442518"/>
                    </a:lnTo>
                    <a:lnTo>
                      <a:pt x="974928" y="375119"/>
                    </a:lnTo>
                    <a:lnTo>
                      <a:pt x="950823" y="344004"/>
                    </a:lnTo>
                    <a:lnTo>
                      <a:pt x="922223" y="314858"/>
                    </a:lnTo>
                    <a:lnTo>
                      <a:pt x="889431" y="287921"/>
                    </a:lnTo>
                    <a:lnTo>
                      <a:pt x="852754" y="263372"/>
                    </a:lnTo>
                    <a:lnTo>
                      <a:pt x="812533" y="241439"/>
                    </a:lnTo>
                    <a:lnTo>
                      <a:pt x="769048" y="222300"/>
                    </a:lnTo>
                    <a:lnTo>
                      <a:pt x="722642" y="206197"/>
                    </a:lnTo>
                    <a:lnTo>
                      <a:pt x="673608" y="193306"/>
                    </a:lnTo>
                    <a:lnTo>
                      <a:pt x="622261" y="183845"/>
                    </a:lnTo>
                    <a:lnTo>
                      <a:pt x="568934" y="178015"/>
                    </a:lnTo>
                    <a:lnTo>
                      <a:pt x="513905" y="176034"/>
                    </a:lnTo>
                    <a:lnTo>
                      <a:pt x="458660" y="178015"/>
                    </a:lnTo>
                    <a:lnTo>
                      <a:pt x="405155" y="183845"/>
                    </a:lnTo>
                    <a:lnTo>
                      <a:pt x="353707" y="193306"/>
                    </a:lnTo>
                    <a:lnTo>
                      <a:pt x="304622" y="206197"/>
                    </a:lnTo>
                    <a:lnTo>
                      <a:pt x="258191" y="222300"/>
                    </a:lnTo>
                    <a:lnTo>
                      <a:pt x="214731" y="241439"/>
                    </a:lnTo>
                    <a:lnTo>
                      <a:pt x="174548" y="263372"/>
                    </a:lnTo>
                    <a:lnTo>
                      <a:pt x="137934" y="287921"/>
                    </a:lnTo>
                    <a:lnTo>
                      <a:pt x="105219" y="314858"/>
                    </a:lnTo>
                    <a:lnTo>
                      <a:pt x="76695" y="344004"/>
                    </a:lnTo>
                    <a:lnTo>
                      <a:pt x="52679" y="375119"/>
                    </a:lnTo>
                    <a:lnTo>
                      <a:pt x="33464" y="408038"/>
                    </a:lnTo>
                    <a:lnTo>
                      <a:pt x="10668" y="478370"/>
                    </a:lnTo>
                    <a:lnTo>
                      <a:pt x="7708" y="515404"/>
                    </a:lnTo>
                    <a:lnTo>
                      <a:pt x="1020114" y="515404"/>
                    </a:lnTo>
                    <a:close/>
                  </a:path>
                  <a:path w="1028065" h="515620">
                    <a:moveTo>
                      <a:pt x="1027823" y="127177"/>
                    </a:moveTo>
                    <a:lnTo>
                      <a:pt x="1012405" y="89903"/>
                    </a:lnTo>
                    <a:lnTo>
                      <a:pt x="944245" y="59702"/>
                    </a:lnTo>
                    <a:lnTo>
                      <a:pt x="898588" y="51612"/>
                    </a:lnTo>
                    <a:lnTo>
                      <a:pt x="852195" y="51422"/>
                    </a:lnTo>
                    <a:lnTo>
                      <a:pt x="806234" y="59055"/>
                    </a:lnTo>
                    <a:lnTo>
                      <a:pt x="761873" y="74472"/>
                    </a:lnTo>
                    <a:lnTo>
                      <a:pt x="726859" y="97536"/>
                    </a:lnTo>
                    <a:lnTo>
                      <a:pt x="718185" y="127177"/>
                    </a:lnTo>
                    <a:lnTo>
                      <a:pt x="718185" y="141325"/>
                    </a:lnTo>
                    <a:lnTo>
                      <a:pt x="768235" y="156705"/>
                    </a:lnTo>
                    <a:lnTo>
                      <a:pt x="815987" y="175704"/>
                    </a:lnTo>
                    <a:lnTo>
                      <a:pt x="861098" y="198081"/>
                    </a:lnTo>
                    <a:lnTo>
                      <a:pt x="903198" y="223596"/>
                    </a:lnTo>
                    <a:lnTo>
                      <a:pt x="941273" y="250990"/>
                    </a:lnTo>
                    <a:lnTo>
                      <a:pt x="974661" y="280797"/>
                    </a:lnTo>
                    <a:lnTo>
                      <a:pt x="1003465" y="312534"/>
                    </a:lnTo>
                    <a:lnTo>
                      <a:pt x="1027823" y="345719"/>
                    </a:lnTo>
                    <a:lnTo>
                      <a:pt x="1027823" y="127177"/>
                    </a:lnTo>
                    <a:close/>
                  </a:path>
                </a:pathLst>
              </a:custGeom>
              <a:solidFill>
                <a:srgbClr val="00907D"/>
              </a:solidFill>
            </p:spPr>
            <p:txBody>
              <a:bodyPr wrap="square" lIns="0" tIns="0" rIns="0" bIns="0" rtlCol="0"/>
              <a:lstStyle/>
              <a:p>
                <a:endParaRPr/>
              </a:p>
            </p:txBody>
          </p:sp>
          <p:pic>
            <p:nvPicPr>
              <p:cNvPr id="40" name="object 11">
                <a:extLst>
                  <a:ext uri="{FF2B5EF4-FFF2-40B4-BE49-F238E27FC236}">
                    <a16:creationId xmlns:a16="http://schemas.microsoft.com/office/drawing/2014/main" id="{02C645C4-CEFD-6FF6-BB2F-15BF31E356FB}"/>
                  </a:ext>
                </a:extLst>
              </p:cNvPr>
              <p:cNvPicPr/>
              <p:nvPr/>
            </p:nvPicPr>
            <p:blipFill>
              <a:blip r:embed="rId5" cstate="print"/>
              <a:stretch>
                <a:fillRect/>
              </a:stretch>
            </p:blipFill>
            <p:spPr>
              <a:xfrm>
                <a:off x="6707323" y="5307858"/>
                <a:ext cx="260716" cy="258291"/>
              </a:xfrm>
              <a:prstGeom prst="rect">
                <a:avLst/>
              </a:prstGeom>
            </p:spPr>
          </p:pic>
        </p:grpSp>
        <p:sp>
          <p:nvSpPr>
            <p:cNvPr id="26" name="object 12">
              <a:extLst>
                <a:ext uri="{FF2B5EF4-FFF2-40B4-BE49-F238E27FC236}">
                  <a16:creationId xmlns:a16="http://schemas.microsoft.com/office/drawing/2014/main" id="{A8EEA9EA-FA12-E308-C023-BAEE490D2439}"/>
                </a:ext>
              </a:extLst>
            </p:cNvPr>
            <p:cNvSpPr txBox="1"/>
            <p:nvPr/>
          </p:nvSpPr>
          <p:spPr>
            <a:xfrm>
              <a:off x="4695602" y="3871864"/>
              <a:ext cx="2494915" cy="269240"/>
            </a:xfrm>
            <a:prstGeom prst="rect">
              <a:avLst/>
            </a:prstGeom>
          </p:spPr>
          <p:txBody>
            <a:bodyPr vert="horz" wrap="square" lIns="0" tIns="12065" rIns="0" bIns="0" rtlCol="0">
              <a:spAutoFit/>
            </a:bodyPr>
            <a:lstStyle/>
            <a:p>
              <a:pPr marL="12700">
                <a:lnSpc>
                  <a:spcPct val="100000"/>
                </a:lnSpc>
                <a:spcBef>
                  <a:spcPts val="95"/>
                </a:spcBef>
              </a:pPr>
              <a:r>
                <a:rPr sz="1600" b="1">
                  <a:solidFill>
                    <a:srgbClr val="238F79"/>
                  </a:solidFill>
                  <a:latin typeface="Arial"/>
                  <a:cs typeface="Arial"/>
                </a:rPr>
                <a:t>Oversight</a:t>
              </a:r>
              <a:r>
                <a:rPr sz="1600" b="1" spc="-15">
                  <a:solidFill>
                    <a:srgbClr val="238F79"/>
                  </a:solidFill>
                  <a:latin typeface="Arial"/>
                  <a:cs typeface="Arial"/>
                </a:rPr>
                <a:t> </a:t>
              </a:r>
              <a:r>
                <a:rPr sz="1600" b="1">
                  <a:solidFill>
                    <a:srgbClr val="238F79"/>
                  </a:solidFill>
                  <a:latin typeface="Arial"/>
                  <a:cs typeface="Arial"/>
                </a:rPr>
                <a:t>and</a:t>
              </a:r>
              <a:r>
                <a:rPr sz="1600" b="1" spc="-60">
                  <a:solidFill>
                    <a:srgbClr val="238F79"/>
                  </a:solidFill>
                  <a:latin typeface="Arial"/>
                  <a:cs typeface="Arial"/>
                </a:rPr>
                <a:t> </a:t>
              </a:r>
              <a:r>
                <a:rPr sz="1600" b="1" spc="-10">
                  <a:solidFill>
                    <a:srgbClr val="238F79"/>
                  </a:solidFill>
                  <a:latin typeface="Arial"/>
                  <a:cs typeface="Arial"/>
                </a:rPr>
                <a:t>integration</a:t>
              </a:r>
              <a:endParaRPr sz="1600">
                <a:latin typeface="Arial"/>
                <a:cs typeface="Arial"/>
              </a:endParaRPr>
            </a:p>
          </p:txBody>
        </p:sp>
        <p:sp>
          <p:nvSpPr>
            <p:cNvPr id="27" name="object 13">
              <a:extLst>
                <a:ext uri="{FF2B5EF4-FFF2-40B4-BE49-F238E27FC236}">
                  <a16:creationId xmlns:a16="http://schemas.microsoft.com/office/drawing/2014/main" id="{05A2A5E1-017F-5A4B-EB66-4AA098B7B2BC}"/>
                </a:ext>
              </a:extLst>
            </p:cNvPr>
            <p:cNvSpPr txBox="1"/>
            <p:nvPr/>
          </p:nvSpPr>
          <p:spPr>
            <a:xfrm>
              <a:off x="9943465" y="3073565"/>
              <a:ext cx="1638935" cy="462280"/>
            </a:xfrm>
            <a:prstGeom prst="rect">
              <a:avLst/>
            </a:prstGeom>
            <a:solidFill>
              <a:srgbClr val="024687"/>
            </a:solidFill>
          </p:spPr>
          <p:txBody>
            <a:bodyPr vert="horz" wrap="square" lIns="0" tIns="41275" rIns="0" bIns="0" rtlCol="0">
              <a:spAutoFit/>
            </a:bodyPr>
            <a:lstStyle/>
            <a:p>
              <a:pPr marL="525780" marR="201295" indent="-317500">
                <a:lnSpc>
                  <a:spcPct val="100000"/>
                </a:lnSpc>
                <a:spcBef>
                  <a:spcPts val="325"/>
                </a:spcBef>
              </a:pPr>
              <a:r>
                <a:rPr sz="1200" b="1">
                  <a:solidFill>
                    <a:srgbClr val="FFFFFF"/>
                  </a:solidFill>
                  <a:latin typeface="Arial"/>
                  <a:cs typeface="Arial"/>
                </a:rPr>
                <a:t>Responsible</a:t>
              </a:r>
              <a:r>
                <a:rPr sz="1200" b="1" spc="-80">
                  <a:solidFill>
                    <a:srgbClr val="FFFFFF"/>
                  </a:solidFill>
                  <a:latin typeface="Arial"/>
                  <a:cs typeface="Arial"/>
                </a:rPr>
                <a:t> </a:t>
              </a:r>
              <a:r>
                <a:rPr sz="1200" b="1" spc="-25">
                  <a:solidFill>
                    <a:srgbClr val="FFFFFF"/>
                  </a:solidFill>
                  <a:latin typeface="Arial"/>
                  <a:cs typeface="Arial"/>
                </a:rPr>
                <a:t>end </a:t>
              </a:r>
              <a:r>
                <a:rPr sz="1200" b="1" spc="-10">
                  <a:solidFill>
                    <a:srgbClr val="FFFFFF"/>
                  </a:solidFill>
                  <a:latin typeface="Arial"/>
                  <a:cs typeface="Arial"/>
                </a:rPr>
                <a:t>markets</a:t>
              </a:r>
              <a:endParaRPr sz="1200">
                <a:latin typeface="Arial"/>
                <a:cs typeface="Arial"/>
              </a:endParaRPr>
            </a:p>
          </p:txBody>
        </p:sp>
        <p:sp>
          <p:nvSpPr>
            <p:cNvPr id="28" name="object 14">
              <a:extLst>
                <a:ext uri="{FF2B5EF4-FFF2-40B4-BE49-F238E27FC236}">
                  <a16:creationId xmlns:a16="http://schemas.microsoft.com/office/drawing/2014/main" id="{12F69892-CF14-96A9-BFB5-1D3413283580}"/>
                </a:ext>
              </a:extLst>
            </p:cNvPr>
            <p:cNvSpPr/>
            <p:nvPr/>
          </p:nvSpPr>
          <p:spPr>
            <a:xfrm>
              <a:off x="10291102" y="2075700"/>
              <a:ext cx="953135" cy="596265"/>
            </a:xfrm>
            <a:custGeom>
              <a:avLst/>
              <a:gdLst/>
              <a:ahLst/>
              <a:cxnLst/>
              <a:rect l="l" t="t" r="r" b="b"/>
              <a:pathLst>
                <a:path w="953134" h="596264">
                  <a:moveTo>
                    <a:pt x="232905" y="101460"/>
                  </a:moveTo>
                  <a:lnTo>
                    <a:pt x="229019" y="92405"/>
                  </a:lnTo>
                  <a:lnTo>
                    <a:pt x="219227" y="88480"/>
                  </a:lnTo>
                  <a:lnTo>
                    <a:pt x="217258" y="88099"/>
                  </a:lnTo>
                  <a:lnTo>
                    <a:pt x="98399" y="88099"/>
                  </a:lnTo>
                  <a:lnTo>
                    <a:pt x="98399" y="6972"/>
                  </a:lnTo>
                  <a:lnTo>
                    <a:pt x="91427" y="0"/>
                  </a:lnTo>
                  <a:lnTo>
                    <a:pt x="74282" y="0"/>
                  </a:lnTo>
                  <a:lnTo>
                    <a:pt x="67322" y="6972"/>
                  </a:lnTo>
                  <a:lnTo>
                    <a:pt x="67322" y="88099"/>
                  </a:lnTo>
                  <a:lnTo>
                    <a:pt x="38023" y="88099"/>
                  </a:lnTo>
                  <a:lnTo>
                    <a:pt x="31064" y="95072"/>
                  </a:lnTo>
                  <a:lnTo>
                    <a:pt x="31064" y="184785"/>
                  </a:lnTo>
                  <a:lnTo>
                    <a:pt x="38023" y="191757"/>
                  </a:lnTo>
                  <a:lnTo>
                    <a:pt x="46596" y="191757"/>
                  </a:lnTo>
                  <a:lnTo>
                    <a:pt x="62141" y="191757"/>
                  </a:lnTo>
                  <a:lnTo>
                    <a:pt x="62141" y="357593"/>
                  </a:lnTo>
                  <a:lnTo>
                    <a:pt x="176085" y="357593"/>
                  </a:lnTo>
                  <a:lnTo>
                    <a:pt x="176085" y="191757"/>
                  </a:lnTo>
                  <a:lnTo>
                    <a:pt x="192633" y="191757"/>
                  </a:lnTo>
                  <a:lnTo>
                    <a:pt x="198348" y="187883"/>
                  </a:lnTo>
                  <a:lnTo>
                    <a:pt x="232905" y="101460"/>
                  </a:lnTo>
                  <a:close/>
                </a:path>
                <a:path w="953134" h="596264">
                  <a:moveTo>
                    <a:pt x="362546" y="295402"/>
                  </a:moveTo>
                  <a:lnTo>
                    <a:pt x="238239" y="295402"/>
                  </a:lnTo>
                  <a:lnTo>
                    <a:pt x="238239" y="357581"/>
                  </a:lnTo>
                  <a:lnTo>
                    <a:pt x="362546" y="357581"/>
                  </a:lnTo>
                  <a:lnTo>
                    <a:pt x="362546" y="295402"/>
                  </a:lnTo>
                  <a:close/>
                </a:path>
                <a:path w="953134" h="596264">
                  <a:moveTo>
                    <a:pt x="507568" y="295402"/>
                  </a:moveTo>
                  <a:lnTo>
                    <a:pt x="383247" y="295402"/>
                  </a:lnTo>
                  <a:lnTo>
                    <a:pt x="383247" y="357581"/>
                  </a:lnTo>
                  <a:lnTo>
                    <a:pt x="507568" y="357581"/>
                  </a:lnTo>
                  <a:lnTo>
                    <a:pt x="507568" y="295402"/>
                  </a:lnTo>
                  <a:close/>
                </a:path>
                <a:path w="953134" h="596264">
                  <a:moveTo>
                    <a:pt x="507568" y="212483"/>
                  </a:moveTo>
                  <a:lnTo>
                    <a:pt x="383247" y="212483"/>
                  </a:lnTo>
                  <a:lnTo>
                    <a:pt x="383247" y="274662"/>
                  </a:lnTo>
                  <a:lnTo>
                    <a:pt x="507568" y="274662"/>
                  </a:lnTo>
                  <a:lnTo>
                    <a:pt x="507568" y="212483"/>
                  </a:lnTo>
                  <a:close/>
                </a:path>
                <a:path w="953134" h="596264">
                  <a:moveTo>
                    <a:pt x="652602" y="295402"/>
                  </a:moveTo>
                  <a:lnTo>
                    <a:pt x="528294" y="295402"/>
                  </a:lnTo>
                  <a:lnTo>
                    <a:pt x="528294" y="357581"/>
                  </a:lnTo>
                  <a:lnTo>
                    <a:pt x="652602" y="357581"/>
                  </a:lnTo>
                  <a:lnTo>
                    <a:pt x="652602" y="295402"/>
                  </a:lnTo>
                  <a:close/>
                </a:path>
                <a:path w="953134" h="596264">
                  <a:moveTo>
                    <a:pt x="652602" y="212483"/>
                  </a:moveTo>
                  <a:lnTo>
                    <a:pt x="528294" y="212483"/>
                  </a:lnTo>
                  <a:lnTo>
                    <a:pt x="528294" y="274662"/>
                  </a:lnTo>
                  <a:lnTo>
                    <a:pt x="652602" y="274662"/>
                  </a:lnTo>
                  <a:lnTo>
                    <a:pt x="652602" y="212483"/>
                  </a:lnTo>
                  <a:close/>
                </a:path>
                <a:path w="953134" h="596264">
                  <a:moveTo>
                    <a:pt x="652602" y="129565"/>
                  </a:moveTo>
                  <a:lnTo>
                    <a:pt x="528294" y="129565"/>
                  </a:lnTo>
                  <a:lnTo>
                    <a:pt x="528294" y="191744"/>
                  </a:lnTo>
                  <a:lnTo>
                    <a:pt x="652602" y="191744"/>
                  </a:lnTo>
                  <a:lnTo>
                    <a:pt x="652602" y="129565"/>
                  </a:lnTo>
                  <a:close/>
                </a:path>
                <a:path w="953134" h="596264">
                  <a:moveTo>
                    <a:pt x="797623" y="295402"/>
                  </a:moveTo>
                  <a:lnTo>
                    <a:pt x="673315" y="295402"/>
                  </a:lnTo>
                  <a:lnTo>
                    <a:pt x="673315" y="357593"/>
                  </a:lnTo>
                  <a:lnTo>
                    <a:pt x="743305" y="357593"/>
                  </a:lnTo>
                  <a:lnTo>
                    <a:pt x="797623" y="303301"/>
                  </a:lnTo>
                  <a:lnTo>
                    <a:pt x="797623" y="295402"/>
                  </a:lnTo>
                  <a:close/>
                </a:path>
                <a:path w="953134" h="596264">
                  <a:moveTo>
                    <a:pt x="797623" y="212483"/>
                  </a:moveTo>
                  <a:lnTo>
                    <a:pt x="673303" y="212483"/>
                  </a:lnTo>
                  <a:lnTo>
                    <a:pt x="673303" y="274662"/>
                  </a:lnTo>
                  <a:lnTo>
                    <a:pt x="797623" y="274662"/>
                  </a:lnTo>
                  <a:lnTo>
                    <a:pt x="797623" y="212483"/>
                  </a:lnTo>
                  <a:close/>
                </a:path>
                <a:path w="953134" h="596264">
                  <a:moveTo>
                    <a:pt x="952931" y="344627"/>
                  </a:moveTo>
                  <a:lnTo>
                    <a:pt x="951598" y="337807"/>
                  </a:lnTo>
                  <a:lnTo>
                    <a:pt x="947610" y="331800"/>
                  </a:lnTo>
                  <a:lnTo>
                    <a:pt x="944219" y="328409"/>
                  </a:lnTo>
                  <a:lnTo>
                    <a:pt x="939622" y="326491"/>
                  </a:lnTo>
                  <a:lnTo>
                    <a:pt x="934821" y="326491"/>
                  </a:lnTo>
                  <a:lnTo>
                    <a:pt x="821029" y="326491"/>
                  </a:lnTo>
                  <a:lnTo>
                    <a:pt x="816419" y="328409"/>
                  </a:lnTo>
                  <a:lnTo>
                    <a:pt x="758088" y="386778"/>
                  </a:lnTo>
                  <a:lnTo>
                    <a:pt x="753478" y="388683"/>
                  </a:lnTo>
                  <a:lnTo>
                    <a:pt x="18135" y="388683"/>
                  </a:lnTo>
                  <a:lnTo>
                    <a:pt x="0" y="406819"/>
                  </a:lnTo>
                  <a:lnTo>
                    <a:pt x="0" y="409130"/>
                  </a:lnTo>
                  <a:lnTo>
                    <a:pt x="444" y="411416"/>
                  </a:lnTo>
                  <a:lnTo>
                    <a:pt x="72428" y="591464"/>
                  </a:lnTo>
                  <a:lnTo>
                    <a:pt x="79082" y="595985"/>
                  </a:lnTo>
                  <a:lnTo>
                    <a:pt x="706539" y="595985"/>
                  </a:lnTo>
                  <a:lnTo>
                    <a:pt x="711149" y="594080"/>
                  </a:lnTo>
                  <a:lnTo>
                    <a:pt x="947623" y="357454"/>
                  </a:lnTo>
                  <a:lnTo>
                    <a:pt x="951598" y="351447"/>
                  </a:lnTo>
                  <a:lnTo>
                    <a:pt x="952931" y="344627"/>
                  </a:lnTo>
                  <a:close/>
                </a:path>
              </a:pathLst>
            </a:custGeom>
            <a:solidFill>
              <a:srgbClr val="024687"/>
            </a:solidFill>
          </p:spPr>
          <p:txBody>
            <a:bodyPr wrap="square" lIns="0" tIns="0" rIns="0" bIns="0" rtlCol="0"/>
            <a:lstStyle/>
            <a:p>
              <a:endParaRPr/>
            </a:p>
          </p:txBody>
        </p:sp>
        <p:sp>
          <p:nvSpPr>
            <p:cNvPr id="29" name="object 15">
              <a:extLst>
                <a:ext uri="{FF2B5EF4-FFF2-40B4-BE49-F238E27FC236}">
                  <a16:creationId xmlns:a16="http://schemas.microsoft.com/office/drawing/2014/main" id="{06FCB613-9596-826E-B800-B1A8DBF024F3}"/>
                </a:ext>
              </a:extLst>
            </p:cNvPr>
            <p:cNvSpPr txBox="1"/>
            <p:nvPr/>
          </p:nvSpPr>
          <p:spPr>
            <a:xfrm>
              <a:off x="8205254" y="3073565"/>
              <a:ext cx="1256030" cy="462280"/>
            </a:xfrm>
            <a:prstGeom prst="rect">
              <a:avLst/>
            </a:prstGeom>
            <a:solidFill>
              <a:schemeClr val="accent4">
                <a:lumMod val="50000"/>
              </a:schemeClr>
            </a:solidFill>
          </p:spPr>
          <p:txBody>
            <a:bodyPr vert="horz" wrap="square" lIns="0" tIns="41275" rIns="0" bIns="0" rtlCol="0">
              <a:spAutoFit/>
            </a:bodyPr>
            <a:lstStyle/>
            <a:p>
              <a:pPr marL="320040" marR="260985" indent="-52069">
                <a:lnSpc>
                  <a:spcPct val="100000"/>
                </a:lnSpc>
                <a:spcBef>
                  <a:spcPts val="325"/>
                </a:spcBef>
              </a:pPr>
              <a:r>
                <a:rPr sz="1200" b="1" spc="-10">
                  <a:solidFill>
                    <a:srgbClr val="FFFFFF"/>
                  </a:solidFill>
                  <a:latin typeface="Arial"/>
                  <a:cs typeface="Arial"/>
                </a:rPr>
                <a:t>Recycling facilities</a:t>
              </a:r>
              <a:endParaRPr sz="1200">
                <a:latin typeface="Arial"/>
                <a:cs typeface="Arial"/>
              </a:endParaRPr>
            </a:p>
          </p:txBody>
        </p:sp>
        <p:sp>
          <p:nvSpPr>
            <p:cNvPr id="30" name="object 16">
              <a:extLst>
                <a:ext uri="{FF2B5EF4-FFF2-40B4-BE49-F238E27FC236}">
                  <a16:creationId xmlns:a16="http://schemas.microsoft.com/office/drawing/2014/main" id="{CC432037-9AA9-33BB-F8CB-CB8D5E0697A4}"/>
                </a:ext>
              </a:extLst>
            </p:cNvPr>
            <p:cNvSpPr/>
            <p:nvPr/>
          </p:nvSpPr>
          <p:spPr>
            <a:xfrm>
              <a:off x="8444052" y="1966874"/>
              <a:ext cx="787400" cy="850265"/>
            </a:xfrm>
            <a:custGeom>
              <a:avLst/>
              <a:gdLst/>
              <a:ahLst/>
              <a:cxnLst/>
              <a:rect l="l" t="t" r="r" b="b"/>
              <a:pathLst>
                <a:path w="787400" h="850264">
                  <a:moveTo>
                    <a:pt x="290055" y="704799"/>
                  </a:moveTo>
                  <a:lnTo>
                    <a:pt x="0" y="704799"/>
                  </a:lnTo>
                  <a:lnTo>
                    <a:pt x="0" y="849909"/>
                  </a:lnTo>
                  <a:lnTo>
                    <a:pt x="290055" y="849909"/>
                  </a:lnTo>
                  <a:lnTo>
                    <a:pt x="290055" y="704799"/>
                  </a:lnTo>
                  <a:close/>
                </a:path>
                <a:path w="787400" h="850264">
                  <a:moveTo>
                    <a:pt x="538670" y="0"/>
                  </a:moveTo>
                  <a:lnTo>
                    <a:pt x="248615" y="0"/>
                  </a:lnTo>
                  <a:lnTo>
                    <a:pt x="248615" y="145110"/>
                  </a:lnTo>
                  <a:lnTo>
                    <a:pt x="374065" y="145110"/>
                  </a:lnTo>
                  <a:lnTo>
                    <a:pt x="374065" y="264401"/>
                  </a:lnTo>
                  <a:lnTo>
                    <a:pt x="339369" y="237109"/>
                  </a:lnTo>
                  <a:lnTo>
                    <a:pt x="321195" y="255282"/>
                  </a:lnTo>
                  <a:lnTo>
                    <a:pt x="322529" y="262128"/>
                  </a:lnTo>
                  <a:lnTo>
                    <a:pt x="326517" y="268135"/>
                  </a:lnTo>
                  <a:lnTo>
                    <a:pt x="380898" y="322554"/>
                  </a:lnTo>
                  <a:lnTo>
                    <a:pt x="386918" y="326529"/>
                  </a:lnTo>
                  <a:lnTo>
                    <a:pt x="393750" y="327850"/>
                  </a:lnTo>
                  <a:lnTo>
                    <a:pt x="400583" y="326529"/>
                  </a:lnTo>
                  <a:lnTo>
                    <a:pt x="406590" y="322554"/>
                  </a:lnTo>
                  <a:lnTo>
                    <a:pt x="460984" y="268135"/>
                  </a:lnTo>
                  <a:lnTo>
                    <a:pt x="464959" y="262089"/>
                  </a:lnTo>
                  <a:lnTo>
                    <a:pt x="466267" y="255219"/>
                  </a:lnTo>
                  <a:lnTo>
                    <a:pt x="464908" y="248348"/>
                  </a:lnTo>
                  <a:lnTo>
                    <a:pt x="460870" y="242328"/>
                  </a:lnTo>
                  <a:lnTo>
                    <a:pt x="454825" y="238340"/>
                  </a:lnTo>
                  <a:lnTo>
                    <a:pt x="447954" y="237032"/>
                  </a:lnTo>
                  <a:lnTo>
                    <a:pt x="441096" y="238404"/>
                  </a:lnTo>
                  <a:lnTo>
                    <a:pt x="435076" y="242430"/>
                  </a:lnTo>
                  <a:lnTo>
                    <a:pt x="415404" y="262229"/>
                  </a:lnTo>
                  <a:lnTo>
                    <a:pt x="415404" y="145110"/>
                  </a:lnTo>
                  <a:lnTo>
                    <a:pt x="538670" y="145110"/>
                  </a:lnTo>
                  <a:lnTo>
                    <a:pt x="538670" y="0"/>
                  </a:lnTo>
                  <a:close/>
                </a:path>
                <a:path w="787400" h="850264">
                  <a:moveTo>
                    <a:pt x="714921" y="618070"/>
                  </a:moveTo>
                  <a:lnTo>
                    <a:pt x="713574" y="611200"/>
                  </a:lnTo>
                  <a:lnTo>
                    <a:pt x="709549" y="605155"/>
                  </a:lnTo>
                  <a:lnTo>
                    <a:pt x="703491" y="601141"/>
                  </a:lnTo>
                  <a:lnTo>
                    <a:pt x="696620" y="599821"/>
                  </a:lnTo>
                  <a:lnTo>
                    <a:pt x="689737" y="601179"/>
                  </a:lnTo>
                  <a:lnTo>
                    <a:pt x="683704" y="605205"/>
                  </a:lnTo>
                  <a:lnTo>
                    <a:pt x="662978" y="625932"/>
                  </a:lnTo>
                  <a:lnTo>
                    <a:pt x="662978" y="435317"/>
                  </a:lnTo>
                  <a:lnTo>
                    <a:pt x="486879" y="435317"/>
                  </a:lnTo>
                  <a:lnTo>
                    <a:pt x="393649" y="345973"/>
                  </a:lnTo>
                  <a:lnTo>
                    <a:pt x="300418" y="435317"/>
                  </a:lnTo>
                  <a:lnTo>
                    <a:pt x="124307" y="435317"/>
                  </a:lnTo>
                  <a:lnTo>
                    <a:pt x="124307" y="626033"/>
                  </a:lnTo>
                  <a:lnTo>
                    <a:pt x="103593" y="605307"/>
                  </a:lnTo>
                  <a:lnTo>
                    <a:pt x="72580" y="618159"/>
                  </a:lnTo>
                  <a:lnTo>
                    <a:pt x="73914" y="625005"/>
                  </a:lnTo>
                  <a:lnTo>
                    <a:pt x="77901" y="631012"/>
                  </a:lnTo>
                  <a:lnTo>
                    <a:pt x="132283" y="685431"/>
                  </a:lnTo>
                  <a:lnTo>
                    <a:pt x="138303" y="689394"/>
                  </a:lnTo>
                  <a:lnTo>
                    <a:pt x="145135" y="690727"/>
                  </a:lnTo>
                  <a:lnTo>
                    <a:pt x="151968" y="689394"/>
                  </a:lnTo>
                  <a:lnTo>
                    <a:pt x="157975" y="685431"/>
                  </a:lnTo>
                  <a:lnTo>
                    <a:pt x="212356" y="631012"/>
                  </a:lnTo>
                  <a:lnTo>
                    <a:pt x="216369" y="624954"/>
                  </a:lnTo>
                  <a:lnTo>
                    <a:pt x="217690" y="618070"/>
                  </a:lnTo>
                  <a:lnTo>
                    <a:pt x="216331" y="611200"/>
                  </a:lnTo>
                  <a:lnTo>
                    <a:pt x="212305" y="605155"/>
                  </a:lnTo>
                  <a:lnTo>
                    <a:pt x="206260" y="601141"/>
                  </a:lnTo>
                  <a:lnTo>
                    <a:pt x="199377" y="599821"/>
                  </a:lnTo>
                  <a:lnTo>
                    <a:pt x="192506" y="601179"/>
                  </a:lnTo>
                  <a:lnTo>
                    <a:pt x="186461" y="605205"/>
                  </a:lnTo>
                  <a:lnTo>
                    <a:pt x="165747" y="625932"/>
                  </a:lnTo>
                  <a:lnTo>
                    <a:pt x="165747" y="476783"/>
                  </a:lnTo>
                  <a:lnTo>
                    <a:pt x="300418" y="476783"/>
                  </a:lnTo>
                  <a:lnTo>
                    <a:pt x="393649" y="570064"/>
                  </a:lnTo>
                  <a:lnTo>
                    <a:pt x="486879" y="476783"/>
                  </a:lnTo>
                  <a:lnTo>
                    <a:pt x="621550" y="476783"/>
                  </a:lnTo>
                  <a:lnTo>
                    <a:pt x="621550" y="626033"/>
                  </a:lnTo>
                  <a:lnTo>
                    <a:pt x="600824" y="605307"/>
                  </a:lnTo>
                  <a:lnTo>
                    <a:pt x="594817" y="601319"/>
                  </a:lnTo>
                  <a:lnTo>
                    <a:pt x="587984" y="599986"/>
                  </a:lnTo>
                  <a:lnTo>
                    <a:pt x="581152" y="601319"/>
                  </a:lnTo>
                  <a:lnTo>
                    <a:pt x="575132" y="605307"/>
                  </a:lnTo>
                  <a:lnTo>
                    <a:pt x="571144" y="611327"/>
                  </a:lnTo>
                  <a:lnTo>
                    <a:pt x="569810" y="618159"/>
                  </a:lnTo>
                  <a:lnTo>
                    <a:pt x="571144" y="625005"/>
                  </a:lnTo>
                  <a:lnTo>
                    <a:pt x="575132" y="631012"/>
                  </a:lnTo>
                  <a:lnTo>
                    <a:pt x="629526" y="685431"/>
                  </a:lnTo>
                  <a:lnTo>
                    <a:pt x="635533" y="689394"/>
                  </a:lnTo>
                  <a:lnTo>
                    <a:pt x="642366" y="690727"/>
                  </a:lnTo>
                  <a:lnTo>
                    <a:pt x="649198" y="689394"/>
                  </a:lnTo>
                  <a:lnTo>
                    <a:pt x="655218" y="685431"/>
                  </a:lnTo>
                  <a:lnTo>
                    <a:pt x="709599" y="631012"/>
                  </a:lnTo>
                  <a:lnTo>
                    <a:pt x="713600" y="624954"/>
                  </a:lnTo>
                  <a:lnTo>
                    <a:pt x="714921" y="618070"/>
                  </a:lnTo>
                  <a:close/>
                </a:path>
                <a:path w="787400" h="850264">
                  <a:moveTo>
                    <a:pt x="787285" y="704799"/>
                  </a:moveTo>
                  <a:lnTo>
                    <a:pt x="497230" y="704799"/>
                  </a:lnTo>
                  <a:lnTo>
                    <a:pt x="497230" y="849909"/>
                  </a:lnTo>
                  <a:lnTo>
                    <a:pt x="787285" y="849909"/>
                  </a:lnTo>
                  <a:lnTo>
                    <a:pt x="787285" y="704799"/>
                  </a:lnTo>
                  <a:close/>
                </a:path>
              </a:pathLst>
            </a:custGeom>
            <a:solidFill>
              <a:schemeClr val="accent4">
                <a:lumMod val="50000"/>
              </a:schemeClr>
            </a:solidFill>
          </p:spPr>
          <p:txBody>
            <a:bodyPr wrap="square" lIns="0" tIns="0" rIns="0" bIns="0" rtlCol="0"/>
            <a:lstStyle/>
            <a:p>
              <a:endParaRPr/>
            </a:p>
          </p:txBody>
        </p:sp>
        <p:pic>
          <p:nvPicPr>
            <p:cNvPr id="31" name="object 17">
              <a:extLst>
                <a:ext uri="{FF2B5EF4-FFF2-40B4-BE49-F238E27FC236}">
                  <a16:creationId xmlns:a16="http://schemas.microsoft.com/office/drawing/2014/main" id="{AF9330D3-6217-646E-20D2-A8C7DF1F8DBE}"/>
                </a:ext>
              </a:extLst>
            </p:cNvPr>
            <p:cNvPicPr/>
            <p:nvPr/>
          </p:nvPicPr>
          <p:blipFill>
            <a:blip r:embed="rId6" cstate="print"/>
            <a:stretch>
              <a:fillRect/>
            </a:stretch>
          </p:blipFill>
          <p:spPr>
            <a:xfrm>
              <a:off x="6192356" y="1989560"/>
              <a:ext cx="1530228" cy="1560699"/>
            </a:xfrm>
            <a:prstGeom prst="rect">
              <a:avLst/>
            </a:prstGeom>
          </p:spPr>
        </p:pic>
        <p:pic>
          <p:nvPicPr>
            <p:cNvPr id="32" name="object 18">
              <a:extLst>
                <a:ext uri="{FF2B5EF4-FFF2-40B4-BE49-F238E27FC236}">
                  <a16:creationId xmlns:a16="http://schemas.microsoft.com/office/drawing/2014/main" id="{57012D6B-84E4-DD31-8588-55868B4B4363}"/>
                </a:ext>
              </a:extLst>
            </p:cNvPr>
            <p:cNvPicPr/>
            <p:nvPr/>
          </p:nvPicPr>
          <p:blipFill>
            <a:blip r:embed="rId7" cstate="print"/>
            <a:stretch>
              <a:fillRect/>
            </a:stretch>
          </p:blipFill>
          <p:spPr>
            <a:xfrm>
              <a:off x="4234332" y="1995657"/>
              <a:ext cx="1475352" cy="1554615"/>
            </a:xfrm>
            <a:prstGeom prst="rect">
              <a:avLst/>
            </a:prstGeom>
          </p:spPr>
        </p:pic>
        <p:pic>
          <p:nvPicPr>
            <p:cNvPr id="33" name="object 19">
              <a:extLst>
                <a:ext uri="{FF2B5EF4-FFF2-40B4-BE49-F238E27FC236}">
                  <a16:creationId xmlns:a16="http://schemas.microsoft.com/office/drawing/2014/main" id="{75142909-84B4-F71B-6613-8EDD500BCA39}"/>
                </a:ext>
              </a:extLst>
            </p:cNvPr>
            <p:cNvPicPr/>
            <p:nvPr/>
          </p:nvPicPr>
          <p:blipFill>
            <a:blip r:embed="rId8" cstate="print"/>
            <a:stretch>
              <a:fillRect/>
            </a:stretch>
          </p:blipFill>
          <p:spPr>
            <a:xfrm>
              <a:off x="2258009" y="1770087"/>
              <a:ext cx="1493644" cy="1780183"/>
            </a:xfrm>
            <a:prstGeom prst="rect">
              <a:avLst/>
            </a:prstGeom>
          </p:spPr>
        </p:pic>
        <p:pic>
          <p:nvPicPr>
            <p:cNvPr id="34" name="object 20">
              <a:extLst>
                <a:ext uri="{FF2B5EF4-FFF2-40B4-BE49-F238E27FC236}">
                  <a16:creationId xmlns:a16="http://schemas.microsoft.com/office/drawing/2014/main" id="{4D7B978D-0886-5DC8-56E4-C3F91F53E9D8}"/>
                </a:ext>
              </a:extLst>
            </p:cNvPr>
            <p:cNvPicPr/>
            <p:nvPr/>
          </p:nvPicPr>
          <p:blipFill>
            <a:blip r:embed="rId9" cstate="print"/>
            <a:stretch>
              <a:fillRect/>
            </a:stretch>
          </p:blipFill>
          <p:spPr>
            <a:xfrm>
              <a:off x="635283" y="2050529"/>
              <a:ext cx="1140037" cy="1499742"/>
            </a:xfrm>
            <a:prstGeom prst="rect">
              <a:avLst/>
            </a:prstGeom>
          </p:spPr>
        </p:pic>
        <p:sp>
          <p:nvSpPr>
            <p:cNvPr id="35" name="object 21">
              <a:extLst>
                <a:ext uri="{FF2B5EF4-FFF2-40B4-BE49-F238E27FC236}">
                  <a16:creationId xmlns:a16="http://schemas.microsoft.com/office/drawing/2014/main" id="{429965DD-CB1A-FCBA-7E9E-1F406BADA066}"/>
                </a:ext>
              </a:extLst>
            </p:cNvPr>
            <p:cNvSpPr txBox="1"/>
            <p:nvPr/>
          </p:nvSpPr>
          <p:spPr>
            <a:xfrm>
              <a:off x="6258238" y="5608803"/>
              <a:ext cx="1219200" cy="529590"/>
            </a:xfrm>
            <a:prstGeom prst="rect">
              <a:avLst/>
            </a:prstGeom>
          </p:spPr>
          <p:txBody>
            <a:bodyPr vert="horz" wrap="square" lIns="0" tIns="12700" rIns="0" bIns="0" rtlCol="0">
              <a:spAutoFit/>
            </a:bodyPr>
            <a:lstStyle/>
            <a:p>
              <a:pPr marL="12065" marR="5080" algn="ctr">
                <a:lnSpc>
                  <a:spcPct val="100000"/>
                </a:lnSpc>
                <a:spcBef>
                  <a:spcPts val="100"/>
                </a:spcBef>
              </a:pPr>
              <a:r>
                <a:rPr sz="1100" b="1">
                  <a:solidFill>
                    <a:srgbClr val="2C2C2C"/>
                  </a:solidFill>
                  <a:latin typeface="Arial"/>
                  <a:cs typeface="Arial"/>
                </a:rPr>
                <a:t>Oregon</a:t>
              </a:r>
              <a:r>
                <a:rPr sz="1100" b="1" spc="-45">
                  <a:solidFill>
                    <a:srgbClr val="2C2C2C"/>
                  </a:solidFill>
                  <a:latin typeface="Arial"/>
                  <a:cs typeface="Arial"/>
                </a:rPr>
                <a:t> </a:t>
              </a:r>
              <a:r>
                <a:rPr sz="1100" b="1" spc="-10">
                  <a:solidFill>
                    <a:srgbClr val="2C2C2C"/>
                  </a:solidFill>
                  <a:latin typeface="Arial"/>
                  <a:cs typeface="Arial"/>
                </a:rPr>
                <a:t>Recycling </a:t>
              </a:r>
              <a:r>
                <a:rPr sz="1100" b="1">
                  <a:solidFill>
                    <a:srgbClr val="2C2C2C"/>
                  </a:solidFill>
                  <a:latin typeface="Arial"/>
                  <a:cs typeface="Arial"/>
                </a:rPr>
                <a:t>System</a:t>
              </a:r>
              <a:r>
                <a:rPr sz="1100" b="1" spc="-50">
                  <a:solidFill>
                    <a:srgbClr val="2C2C2C"/>
                  </a:solidFill>
                  <a:latin typeface="Arial"/>
                  <a:cs typeface="Arial"/>
                </a:rPr>
                <a:t> </a:t>
              </a:r>
              <a:r>
                <a:rPr sz="1100" b="1" spc="-10">
                  <a:solidFill>
                    <a:srgbClr val="2C2C2C"/>
                  </a:solidFill>
                  <a:latin typeface="Arial"/>
                  <a:cs typeface="Arial"/>
                </a:rPr>
                <a:t>Advisory Council</a:t>
              </a:r>
              <a:endParaRPr sz="1100">
                <a:latin typeface="Arial"/>
                <a:cs typeface="Arial"/>
              </a:endParaRPr>
            </a:p>
          </p:txBody>
        </p:sp>
      </p:grpSp>
      <p:sp>
        <p:nvSpPr>
          <p:cNvPr id="4" name="Slide Number Placeholder 3">
            <a:extLst>
              <a:ext uri="{FF2B5EF4-FFF2-40B4-BE49-F238E27FC236}">
                <a16:creationId xmlns:a16="http://schemas.microsoft.com/office/drawing/2014/main" id="{9515E1E5-8E16-3403-C3C6-BB35577EBE7F}"/>
              </a:ext>
            </a:extLst>
          </p:cNvPr>
          <p:cNvSpPr>
            <a:spLocks noGrp="1"/>
          </p:cNvSpPr>
          <p:nvPr>
            <p:ph type="sldNum" sz="quarter" idx="12"/>
          </p:nvPr>
        </p:nvSpPr>
        <p:spPr/>
        <p:txBody>
          <a:bodyPr/>
          <a:lstStyle/>
          <a:p>
            <a:fld id="{1939E361-6CC3-4B93-8D02-0CA414705067}" type="slidenum">
              <a:rPr lang="en-US" smtClean="0">
                <a:solidFill>
                  <a:schemeClr val="tx1"/>
                </a:solidFill>
              </a:rPr>
              <a:pPr/>
              <a:t>6</a:t>
            </a:fld>
            <a:endParaRPr lang="en-US">
              <a:solidFill>
                <a:schemeClr val="tx1"/>
              </a:solidFill>
            </a:endParaRPr>
          </a:p>
        </p:txBody>
      </p:sp>
    </p:spTree>
    <p:extLst>
      <p:ext uri="{BB962C8B-B14F-4D97-AF65-F5344CB8AC3E}">
        <p14:creationId xmlns:p14="http://schemas.microsoft.com/office/powerpoint/2010/main" val="1287108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B3A8E-0B29-862D-E856-36DE650012C2}"/>
              </a:ext>
            </a:extLst>
          </p:cNvPr>
          <p:cNvSpPr>
            <a:spLocks noGrp="1"/>
          </p:cNvSpPr>
          <p:nvPr>
            <p:ph type="title"/>
          </p:nvPr>
        </p:nvSpPr>
        <p:spPr/>
        <p:txBody>
          <a:bodyPr/>
          <a:lstStyle/>
          <a:p>
            <a:r>
              <a:rPr lang="en-US"/>
              <a:t>Accountability and reporting</a:t>
            </a:r>
          </a:p>
        </p:txBody>
      </p:sp>
      <p:pic>
        <p:nvPicPr>
          <p:cNvPr id="4" name="Picture 3">
            <a:extLst>
              <a:ext uri="{FF2B5EF4-FFF2-40B4-BE49-F238E27FC236}">
                <a16:creationId xmlns:a16="http://schemas.microsoft.com/office/drawing/2014/main" id="{E7031B3D-8FF0-BB23-9304-7381E5DAF119}"/>
              </a:ext>
            </a:extLst>
          </p:cNvPr>
          <p:cNvPicPr>
            <a:picLocks noChangeAspect="1"/>
          </p:cNvPicPr>
          <p:nvPr/>
        </p:nvPicPr>
        <p:blipFill>
          <a:blip r:embed="rId2"/>
          <a:srcRect t="3961" b="4185"/>
          <a:stretch>
            <a:fillRect/>
          </a:stretch>
        </p:blipFill>
        <p:spPr>
          <a:xfrm>
            <a:off x="210672" y="1832808"/>
            <a:ext cx="7279341" cy="3649110"/>
          </a:xfrm>
          <a:prstGeom prst="rect">
            <a:avLst/>
          </a:prstGeom>
        </p:spPr>
      </p:pic>
      <p:sp>
        <p:nvSpPr>
          <p:cNvPr id="5" name="TextBox 4">
            <a:extLst>
              <a:ext uri="{FF2B5EF4-FFF2-40B4-BE49-F238E27FC236}">
                <a16:creationId xmlns:a16="http://schemas.microsoft.com/office/drawing/2014/main" id="{FC8632E1-315F-3564-54F1-9290D1CED7D2}"/>
              </a:ext>
            </a:extLst>
          </p:cNvPr>
          <p:cNvSpPr txBox="1"/>
          <p:nvPr/>
        </p:nvSpPr>
        <p:spPr>
          <a:xfrm>
            <a:off x="1267342" y="5527756"/>
            <a:ext cx="5166000"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ORSAC members meeting via Zoom, June 2024</a:t>
            </a:r>
          </a:p>
        </p:txBody>
      </p:sp>
      <p:pic>
        <p:nvPicPr>
          <p:cNvPr id="6" name="Picture 5">
            <a:extLst>
              <a:ext uri="{FF2B5EF4-FFF2-40B4-BE49-F238E27FC236}">
                <a16:creationId xmlns:a16="http://schemas.microsoft.com/office/drawing/2014/main" id="{B6EC1D50-4A7D-4901-BD49-0DC119B8BED8}"/>
              </a:ext>
            </a:extLst>
          </p:cNvPr>
          <p:cNvPicPr>
            <a:picLocks noChangeAspect="1"/>
          </p:cNvPicPr>
          <p:nvPr/>
        </p:nvPicPr>
        <p:blipFill>
          <a:blip r:embed="rId3"/>
          <a:stretch>
            <a:fillRect/>
          </a:stretch>
        </p:blipFill>
        <p:spPr>
          <a:xfrm>
            <a:off x="7811986" y="1417638"/>
            <a:ext cx="3928552" cy="4724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Slide Number Placeholder 2">
            <a:extLst>
              <a:ext uri="{FF2B5EF4-FFF2-40B4-BE49-F238E27FC236}">
                <a16:creationId xmlns:a16="http://schemas.microsoft.com/office/drawing/2014/main" id="{021B5FDB-B0D3-245E-7F64-2C63A3CC1ADB}"/>
              </a:ext>
            </a:extLst>
          </p:cNvPr>
          <p:cNvSpPr>
            <a:spLocks noGrp="1"/>
          </p:cNvSpPr>
          <p:nvPr>
            <p:ph type="sldNum" sz="quarter" idx="12"/>
          </p:nvPr>
        </p:nvSpPr>
        <p:spPr/>
        <p:txBody>
          <a:bodyPr/>
          <a:lstStyle/>
          <a:p>
            <a:fld id="{1939E361-6CC3-4B93-8D02-0CA414705067}" type="slidenum">
              <a:rPr lang="en-US" smtClean="0">
                <a:solidFill>
                  <a:schemeClr val="tx1"/>
                </a:solidFill>
              </a:rPr>
              <a:pPr/>
              <a:t>7</a:t>
            </a:fld>
            <a:endParaRPr lang="en-US">
              <a:solidFill>
                <a:schemeClr val="tx1"/>
              </a:solidFill>
            </a:endParaRPr>
          </a:p>
        </p:txBody>
      </p:sp>
    </p:spTree>
    <p:extLst>
      <p:ext uri="{BB962C8B-B14F-4D97-AF65-F5344CB8AC3E}">
        <p14:creationId xmlns:p14="http://schemas.microsoft.com/office/powerpoint/2010/main" val="203710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ADB50-2851-457D-A3CC-FC5E99DF4802}"/>
              </a:ext>
            </a:extLst>
          </p:cNvPr>
          <p:cNvSpPr>
            <a:spLocks noGrp="1"/>
          </p:cNvSpPr>
          <p:nvPr>
            <p:ph type="title"/>
          </p:nvPr>
        </p:nvSpPr>
        <p:spPr/>
        <p:txBody>
          <a:bodyPr>
            <a:normAutofit fontScale="90000"/>
          </a:bodyPr>
          <a:lstStyle/>
          <a:p>
            <a:r>
              <a:rPr lang="en-US"/>
              <a:t>Why is Oregon modernizing its recycling system?</a:t>
            </a:r>
          </a:p>
        </p:txBody>
      </p:sp>
      <p:pic>
        <p:nvPicPr>
          <p:cNvPr id="4" name="Picture 3">
            <a:extLst>
              <a:ext uri="{FF2B5EF4-FFF2-40B4-BE49-F238E27FC236}">
                <a16:creationId xmlns:a16="http://schemas.microsoft.com/office/drawing/2014/main" id="{3B2203BA-9D98-6D83-B96A-9833A3F4FBAB}"/>
              </a:ext>
            </a:extLst>
          </p:cNvPr>
          <p:cNvPicPr>
            <a:picLocks noChangeAspect="1"/>
          </p:cNvPicPr>
          <p:nvPr/>
        </p:nvPicPr>
        <p:blipFill>
          <a:blip r:embed="rId2"/>
          <a:stretch>
            <a:fillRect/>
          </a:stretch>
        </p:blipFill>
        <p:spPr>
          <a:xfrm>
            <a:off x="7568618" y="2051798"/>
            <a:ext cx="3910688" cy="31817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Slide Number Placeholder 2">
            <a:extLst>
              <a:ext uri="{FF2B5EF4-FFF2-40B4-BE49-F238E27FC236}">
                <a16:creationId xmlns:a16="http://schemas.microsoft.com/office/drawing/2014/main" id="{FD8CB0F5-D738-D99E-3229-419C8225CC6C}"/>
              </a:ext>
            </a:extLst>
          </p:cNvPr>
          <p:cNvSpPr>
            <a:spLocks noGrp="1"/>
          </p:cNvSpPr>
          <p:nvPr>
            <p:ph type="sldNum" sz="quarter" idx="12"/>
          </p:nvPr>
        </p:nvSpPr>
        <p:spPr/>
        <p:txBody>
          <a:bodyPr/>
          <a:lstStyle/>
          <a:p>
            <a:fld id="{1939E361-6CC3-4B93-8D02-0CA414705067}" type="slidenum">
              <a:rPr lang="en-US" smtClean="0">
                <a:solidFill>
                  <a:schemeClr val="tx1"/>
                </a:solidFill>
              </a:rPr>
              <a:pPr/>
              <a:t>8</a:t>
            </a:fld>
            <a:endParaRPr lang="en-US">
              <a:solidFill>
                <a:schemeClr val="tx1"/>
              </a:solidFill>
            </a:endParaRPr>
          </a:p>
        </p:txBody>
      </p:sp>
      <p:pic>
        <p:nvPicPr>
          <p:cNvPr id="7" name="Picture 6" descr="A large pile of trash by a body of water&#10;&#10;AI-generated content may be incorrect.">
            <a:extLst>
              <a:ext uri="{FF2B5EF4-FFF2-40B4-BE49-F238E27FC236}">
                <a16:creationId xmlns:a16="http://schemas.microsoft.com/office/drawing/2014/main" id="{6FA1AAA9-0AA7-8042-E542-3B9F0CCFD5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694" y="1852349"/>
            <a:ext cx="6032501" cy="4021667"/>
          </a:xfrm>
          <a:prstGeom prst="rect">
            <a:avLst/>
          </a:prstGeom>
        </p:spPr>
      </p:pic>
    </p:spTree>
    <p:extLst>
      <p:ext uri="{BB962C8B-B14F-4D97-AF65-F5344CB8AC3E}">
        <p14:creationId xmlns:p14="http://schemas.microsoft.com/office/powerpoint/2010/main" val="4200562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763CA-7E0D-8168-8FD7-F8D9695A5F43}"/>
              </a:ext>
            </a:extLst>
          </p:cNvPr>
          <p:cNvSpPr>
            <a:spLocks noGrp="1"/>
          </p:cNvSpPr>
          <p:nvPr>
            <p:ph type="title"/>
          </p:nvPr>
        </p:nvSpPr>
        <p:spPr/>
        <p:txBody>
          <a:bodyPr/>
          <a:lstStyle/>
          <a:p>
            <a:r>
              <a:rPr lang="en-US"/>
              <a:t>RMA’s “Big 5”</a:t>
            </a:r>
          </a:p>
        </p:txBody>
      </p:sp>
      <p:sp>
        <p:nvSpPr>
          <p:cNvPr id="3" name="Content Placeholder 2">
            <a:extLst>
              <a:ext uri="{FF2B5EF4-FFF2-40B4-BE49-F238E27FC236}">
                <a16:creationId xmlns:a16="http://schemas.microsoft.com/office/drawing/2014/main" id="{7974C540-F4A3-2146-5100-5E1FB4788B5A}"/>
              </a:ext>
            </a:extLst>
          </p:cNvPr>
          <p:cNvSpPr>
            <a:spLocks noGrp="1"/>
          </p:cNvSpPr>
          <p:nvPr>
            <p:ph idx="1"/>
          </p:nvPr>
        </p:nvSpPr>
        <p:spPr>
          <a:xfrm>
            <a:off x="152401" y="1600201"/>
            <a:ext cx="6275293" cy="4525963"/>
          </a:xfrm>
        </p:spPr>
        <p:txBody>
          <a:bodyPr>
            <a:normAutofit/>
          </a:bodyPr>
          <a:lstStyle/>
          <a:p>
            <a:pPr marL="514350" indent="-514350">
              <a:buFont typeface="+mj-lt"/>
              <a:buAutoNum type="arabicPeriod"/>
            </a:pPr>
            <a:r>
              <a:rPr lang="en-US" sz="3000"/>
              <a:t>Statewide access to consistent and high-quality recycling</a:t>
            </a:r>
          </a:p>
          <a:p>
            <a:pPr marL="514350" indent="-514350">
              <a:buFont typeface="+mj-lt"/>
              <a:buAutoNum type="arabicPeriod"/>
            </a:pPr>
            <a:r>
              <a:rPr lang="en-US" sz="3000"/>
              <a:t>Responsible end markets</a:t>
            </a:r>
          </a:p>
          <a:p>
            <a:pPr marL="514350" indent="-514350">
              <a:buFont typeface="+mj-lt"/>
              <a:buAutoNum type="arabicPeriod"/>
            </a:pPr>
            <a:r>
              <a:rPr lang="en-US" sz="3000"/>
              <a:t>Social equity</a:t>
            </a:r>
          </a:p>
          <a:p>
            <a:pPr marL="514350" indent="-514350">
              <a:buFont typeface="+mj-lt"/>
              <a:buAutoNum type="arabicPeriod"/>
            </a:pPr>
            <a:r>
              <a:rPr lang="en-US" sz="3000"/>
              <a:t>Fee incentives for more sustainable products</a:t>
            </a:r>
          </a:p>
          <a:p>
            <a:pPr marL="514350" indent="-514350">
              <a:buFont typeface="+mj-lt"/>
              <a:buAutoNum type="arabicPeriod"/>
            </a:pPr>
            <a:r>
              <a:rPr lang="en-US" sz="3000"/>
              <a:t>Waste prevention and reuse fund</a:t>
            </a:r>
          </a:p>
          <a:p>
            <a:pPr marL="0" indent="0">
              <a:buNone/>
            </a:pPr>
            <a:endParaRPr lang="en-US"/>
          </a:p>
        </p:txBody>
      </p:sp>
      <p:pic>
        <p:nvPicPr>
          <p:cNvPr id="7" name="Picture 6">
            <a:extLst>
              <a:ext uri="{FF2B5EF4-FFF2-40B4-BE49-F238E27FC236}">
                <a16:creationId xmlns:a16="http://schemas.microsoft.com/office/drawing/2014/main" id="{00476DE1-9B18-89A4-8327-E03333A75F5E}"/>
              </a:ext>
            </a:extLst>
          </p:cNvPr>
          <p:cNvPicPr>
            <a:picLocks noChangeAspect="1"/>
          </p:cNvPicPr>
          <p:nvPr/>
        </p:nvPicPr>
        <p:blipFill>
          <a:blip r:embed="rId2"/>
          <a:srcRect b="14533"/>
          <a:stretch>
            <a:fillRect/>
          </a:stretch>
        </p:blipFill>
        <p:spPr>
          <a:xfrm>
            <a:off x="6265318" y="304800"/>
            <a:ext cx="3177535" cy="2759246"/>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3C3ABFF0-6343-AC19-010A-F71A50386A83}"/>
              </a:ext>
            </a:extLst>
          </p:cNvPr>
          <p:cNvPicPr>
            <a:picLocks noChangeAspect="1"/>
          </p:cNvPicPr>
          <p:nvPr/>
        </p:nvPicPr>
        <p:blipFill>
          <a:blip r:embed="rId3"/>
          <a:stretch>
            <a:fillRect/>
          </a:stretch>
        </p:blipFill>
        <p:spPr>
          <a:xfrm>
            <a:off x="9956200" y="1122687"/>
            <a:ext cx="1570052" cy="15083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2" descr="A picture containing text, indoor&#10;&#10;Description automatically generated">
            <a:extLst>
              <a:ext uri="{FF2B5EF4-FFF2-40B4-BE49-F238E27FC236}">
                <a16:creationId xmlns:a16="http://schemas.microsoft.com/office/drawing/2014/main" id="{506A69ED-2FEA-EF0A-C13B-6BD9F2ABC22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472" t="-27378" r="-3472" b="40848"/>
          <a:stretch>
            <a:fillRect/>
          </a:stretch>
        </p:blipFill>
        <p:spPr bwMode="auto">
          <a:xfrm>
            <a:off x="7571730" y="1876875"/>
            <a:ext cx="3742247" cy="4249289"/>
          </a:xfrm>
          <a:prstGeom prst="rect">
            <a:avLst/>
          </a:prstGeom>
          <a:ln w="38100" cap="sq">
            <a:no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D27FE696-37B9-4C82-B481-89BD2B2F5754}"/>
              </a:ext>
            </a:extLst>
          </p:cNvPr>
          <p:cNvSpPr>
            <a:spLocks noGrp="1"/>
          </p:cNvSpPr>
          <p:nvPr>
            <p:ph type="sldNum" sz="quarter" idx="12"/>
          </p:nvPr>
        </p:nvSpPr>
        <p:spPr/>
        <p:txBody>
          <a:bodyPr/>
          <a:lstStyle/>
          <a:p>
            <a:fld id="{1939E361-6CC3-4B93-8D02-0CA414705067}" type="slidenum">
              <a:rPr lang="en-US" smtClean="0">
                <a:solidFill>
                  <a:schemeClr val="tx1"/>
                </a:solidFill>
              </a:rPr>
              <a:pPr/>
              <a:t>9</a:t>
            </a:fld>
            <a:endParaRPr lang="en-US">
              <a:solidFill>
                <a:schemeClr val="tx1"/>
              </a:solidFill>
            </a:endParaRPr>
          </a:p>
        </p:txBody>
      </p:sp>
    </p:spTree>
    <p:extLst>
      <p:ext uri="{BB962C8B-B14F-4D97-AF65-F5344CB8AC3E}">
        <p14:creationId xmlns:p14="http://schemas.microsoft.com/office/powerpoint/2010/main" val="638854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F1380-32FF-A641-F763-749630B16E7C}"/>
              </a:ext>
            </a:extLst>
          </p:cNvPr>
          <p:cNvSpPr>
            <a:spLocks noGrp="1"/>
          </p:cNvSpPr>
          <p:nvPr>
            <p:ph type="title"/>
          </p:nvPr>
        </p:nvSpPr>
        <p:spPr/>
        <p:txBody>
          <a:bodyPr>
            <a:normAutofit fontScale="90000"/>
          </a:bodyPr>
          <a:lstStyle/>
          <a:p>
            <a:r>
              <a:rPr lang="en-US"/>
              <a:t>How does RMA connect to the agency Strategic Plan?</a:t>
            </a:r>
          </a:p>
        </p:txBody>
      </p:sp>
      <p:sp>
        <p:nvSpPr>
          <p:cNvPr id="6" name="TextBox 5">
            <a:extLst>
              <a:ext uri="{FF2B5EF4-FFF2-40B4-BE49-F238E27FC236}">
                <a16:creationId xmlns:a16="http://schemas.microsoft.com/office/drawing/2014/main" id="{136FB8E9-35B2-EB83-2879-2461A187E061}"/>
              </a:ext>
            </a:extLst>
          </p:cNvPr>
          <p:cNvSpPr txBox="1"/>
          <p:nvPr/>
        </p:nvSpPr>
        <p:spPr>
          <a:xfrm>
            <a:off x="557784" y="1706250"/>
            <a:ext cx="6317148" cy="1815882"/>
          </a:xfrm>
          <a:prstGeom prst="rect">
            <a:avLst/>
          </a:prstGeom>
          <a:noFill/>
        </p:spPr>
        <p:txBody>
          <a:bodyPr wrap="square">
            <a:spAutoFit/>
          </a:bodyPr>
          <a:lstStyle/>
          <a:p>
            <a:r>
              <a:rPr lang="en-US" sz="2800" b="1" dirty="0">
                <a:latin typeface="Arial" panose="020B0604020202020204" pitchFamily="34" charset="0"/>
                <a:cs typeface="Arial" panose="020B0604020202020204" pitchFamily="34" charset="0"/>
              </a:rPr>
              <a:t>Goal 3: </a:t>
            </a:r>
            <a:r>
              <a:rPr lang="en-US" sz="2800" dirty="0">
                <a:latin typeface="Arial" panose="020B0604020202020204" pitchFamily="34" charset="0"/>
                <a:cs typeface="Arial" panose="020B0604020202020204" pitchFamily="34" charset="0"/>
              </a:rPr>
              <a:t>Ground DEQ work in environmental justice to address disproportionate environmental and health impacts.</a:t>
            </a:r>
          </a:p>
        </p:txBody>
      </p:sp>
      <p:sp>
        <p:nvSpPr>
          <p:cNvPr id="8" name="TextBox 7">
            <a:extLst>
              <a:ext uri="{FF2B5EF4-FFF2-40B4-BE49-F238E27FC236}">
                <a16:creationId xmlns:a16="http://schemas.microsoft.com/office/drawing/2014/main" id="{04AF7493-94BB-11B4-CC81-99D3C8496844}"/>
              </a:ext>
            </a:extLst>
          </p:cNvPr>
          <p:cNvSpPr txBox="1"/>
          <p:nvPr/>
        </p:nvSpPr>
        <p:spPr>
          <a:xfrm>
            <a:off x="557784" y="3810744"/>
            <a:ext cx="6317148" cy="2246769"/>
          </a:xfrm>
          <a:prstGeom prst="rect">
            <a:avLst/>
          </a:prstGeom>
          <a:noFill/>
        </p:spPr>
        <p:txBody>
          <a:bodyPr wrap="square">
            <a:spAutoFit/>
          </a:bodyPr>
          <a:lstStyle/>
          <a:p>
            <a:r>
              <a:rPr lang="en-US" sz="2800" b="1" dirty="0">
                <a:latin typeface="Arial" panose="020B0604020202020204" pitchFamily="34" charset="0"/>
                <a:cs typeface="Arial" panose="020B0604020202020204" pitchFamily="34" charset="0"/>
              </a:rPr>
              <a:t>Goal 4: </a:t>
            </a:r>
            <a:r>
              <a:rPr lang="en-US" sz="2800" dirty="0">
                <a:latin typeface="Arial" panose="020B0604020202020204" pitchFamily="34" charset="0"/>
                <a:cs typeface="Arial" panose="020B0604020202020204" pitchFamily="34" charset="0"/>
              </a:rPr>
              <a:t>Proactively address complex environmental challenges today and in the future through technology, modernization and innovation within and across programs.</a:t>
            </a:r>
          </a:p>
        </p:txBody>
      </p:sp>
      <p:pic>
        <p:nvPicPr>
          <p:cNvPr id="5" name="Picture 4">
            <a:extLst>
              <a:ext uri="{FF2B5EF4-FFF2-40B4-BE49-F238E27FC236}">
                <a16:creationId xmlns:a16="http://schemas.microsoft.com/office/drawing/2014/main" id="{C59CDAC1-F5F8-1FA4-9BA5-11D1BD719059}"/>
              </a:ext>
            </a:extLst>
          </p:cNvPr>
          <p:cNvPicPr>
            <a:picLocks noChangeAspect="1"/>
          </p:cNvPicPr>
          <p:nvPr/>
        </p:nvPicPr>
        <p:blipFill>
          <a:blip r:embed="rId2"/>
          <a:stretch>
            <a:fillRect/>
          </a:stretch>
        </p:blipFill>
        <p:spPr>
          <a:xfrm>
            <a:off x="7506029" y="1126066"/>
            <a:ext cx="4004817" cy="47921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Slide Number Placeholder 2">
            <a:extLst>
              <a:ext uri="{FF2B5EF4-FFF2-40B4-BE49-F238E27FC236}">
                <a16:creationId xmlns:a16="http://schemas.microsoft.com/office/drawing/2014/main" id="{967134A4-0A96-C5F8-A3C3-50641D3F9078}"/>
              </a:ext>
            </a:extLst>
          </p:cNvPr>
          <p:cNvSpPr>
            <a:spLocks noGrp="1"/>
          </p:cNvSpPr>
          <p:nvPr>
            <p:ph type="sldNum" sz="quarter" idx="12"/>
          </p:nvPr>
        </p:nvSpPr>
        <p:spPr/>
        <p:txBody>
          <a:bodyPr/>
          <a:lstStyle/>
          <a:p>
            <a:fld id="{1939E361-6CC3-4B93-8D02-0CA414705067}" type="slidenum">
              <a:rPr lang="en-US" smtClean="0">
                <a:solidFill>
                  <a:schemeClr val="tx1"/>
                </a:solidFill>
              </a:rPr>
              <a:pPr/>
              <a:t>10</a:t>
            </a:fld>
            <a:endParaRPr lang="en-US">
              <a:solidFill>
                <a:schemeClr val="tx1"/>
              </a:solidFill>
            </a:endParaRPr>
          </a:p>
        </p:txBody>
      </p:sp>
    </p:spTree>
    <p:extLst>
      <p:ext uri="{BB962C8B-B14F-4D97-AF65-F5344CB8AC3E}">
        <p14:creationId xmlns:p14="http://schemas.microsoft.com/office/powerpoint/2010/main" val="130428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F9678-7632-313C-0A4A-738E8B5339E2}"/>
              </a:ext>
            </a:extLst>
          </p:cNvPr>
          <p:cNvSpPr>
            <a:spLocks noGrp="1"/>
          </p:cNvSpPr>
          <p:nvPr>
            <p:ph type="title"/>
          </p:nvPr>
        </p:nvSpPr>
        <p:spPr/>
        <p:txBody>
          <a:bodyPr/>
          <a:lstStyle/>
          <a:p>
            <a:r>
              <a:rPr lang="en-US"/>
              <a:t>Implementation updates</a:t>
            </a:r>
          </a:p>
        </p:txBody>
      </p:sp>
      <p:pic>
        <p:nvPicPr>
          <p:cNvPr id="5" name="Picture 4">
            <a:extLst>
              <a:ext uri="{FF2B5EF4-FFF2-40B4-BE49-F238E27FC236}">
                <a16:creationId xmlns:a16="http://schemas.microsoft.com/office/drawing/2014/main" id="{854FEB33-9B69-D430-4819-6684F5676498}"/>
              </a:ext>
            </a:extLst>
          </p:cNvPr>
          <p:cNvPicPr>
            <a:picLocks noChangeAspect="1"/>
          </p:cNvPicPr>
          <p:nvPr/>
        </p:nvPicPr>
        <p:blipFill>
          <a:blip r:embed="rId2"/>
          <a:stretch>
            <a:fillRect/>
          </a:stretch>
        </p:blipFill>
        <p:spPr>
          <a:xfrm>
            <a:off x="296333" y="1867203"/>
            <a:ext cx="4016200" cy="27946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AF70DF0C-19E6-7A2C-C730-C2BE364172C3}"/>
              </a:ext>
            </a:extLst>
          </p:cNvPr>
          <p:cNvSpPr txBox="1"/>
          <p:nvPr/>
        </p:nvSpPr>
        <p:spPr>
          <a:xfrm>
            <a:off x="258039" y="4797494"/>
            <a:ext cx="4092787" cy="830997"/>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Image from Roseburg Disposal, placement for improved on-route pickup. Recycling cart on left (blue lid).</a:t>
            </a:r>
          </a:p>
        </p:txBody>
      </p:sp>
      <p:pic>
        <p:nvPicPr>
          <p:cNvPr id="9" name="Picture 8">
            <a:extLst>
              <a:ext uri="{FF2B5EF4-FFF2-40B4-BE49-F238E27FC236}">
                <a16:creationId xmlns:a16="http://schemas.microsoft.com/office/drawing/2014/main" id="{9244A0A5-6894-E27B-2577-C80BFB826836}"/>
              </a:ext>
            </a:extLst>
          </p:cNvPr>
          <p:cNvPicPr>
            <a:picLocks noChangeAspect="1"/>
          </p:cNvPicPr>
          <p:nvPr/>
        </p:nvPicPr>
        <p:blipFill>
          <a:blip r:embed="rId3"/>
          <a:stretch>
            <a:fillRect/>
          </a:stretch>
        </p:blipFill>
        <p:spPr>
          <a:xfrm>
            <a:off x="4720657" y="1479193"/>
            <a:ext cx="7104888" cy="3733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extBox 9">
            <a:extLst>
              <a:ext uri="{FF2B5EF4-FFF2-40B4-BE49-F238E27FC236}">
                <a16:creationId xmlns:a16="http://schemas.microsoft.com/office/drawing/2014/main" id="{1CA2289F-E42F-F8CD-5C53-9FA9D3C2094F}"/>
              </a:ext>
            </a:extLst>
          </p:cNvPr>
          <p:cNvSpPr txBox="1"/>
          <p:nvPr/>
        </p:nvSpPr>
        <p:spPr>
          <a:xfrm>
            <a:off x="4921826" y="5378807"/>
            <a:ext cx="6691054" cy="338554"/>
          </a:xfrm>
          <a:prstGeom prst="rect">
            <a:avLst/>
          </a:prstGeom>
          <a:noFill/>
        </p:spPr>
        <p:txBody>
          <a:bodyPr wrap="square" rtlCol="0">
            <a:spAutoFit/>
          </a:bodyPr>
          <a:lstStyle/>
          <a:p>
            <a:pPr algn="ctr"/>
            <a:r>
              <a:rPr lang="en-US" sz="1600" dirty="0">
                <a:latin typeface="Arial" panose="020B0604020202020204" pitchFamily="34" charset="0"/>
                <a:cs typeface="Arial" panose="020B0604020202020204" pitchFamily="34" charset="0"/>
              </a:rPr>
              <a:t>Example of an optical scanner used at a recycling processing facility.</a:t>
            </a:r>
          </a:p>
        </p:txBody>
      </p:sp>
      <p:sp>
        <p:nvSpPr>
          <p:cNvPr id="3" name="Slide Number Placeholder 2">
            <a:extLst>
              <a:ext uri="{FF2B5EF4-FFF2-40B4-BE49-F238E27FC236}">
                <a16:creationId xmlns:a16="http://schemas.microsoft.com/office/drawing/2014/main" id="{E2148A0E-B98B-D3C1-9ACE-5EBEB59FBA51}"/>
              </a:ext>
            </a:extLst>
          </p:cNvPr>
          <p:cNvSpPr>
            <a:spLocks noGrp="1"/>
          </p:cNvSpPr>
          <p:nvPr>
            <p:ph type="sldNum" sz="quarter" idx="12"/>
          </p:nvPr>
        </p:nvSpPr>
        <p:spPr/>
        <p:txBody>
          <a:bodyPr/>
          <a:lstStyle/>
          <a:p>
            <a:fld id="{1939E361-6CC3-4B93-8D02-0CA414705067}" type="slidenum">
              <a:rPr lang="en-US" smtClean="0">
                <a:solidFill>
                  <a:schemeClr val="tx1"/>
                </a:solidFill>
              </a:rPr>
              <a:pPr/>
              <a:t>11</a:t>
            </a:fld>
            <a:endParaRPr lang="en-US">
              <a:solidFill>
                <a:schemeClr val="tx1"/>
              </a:solidFill>
            </a:endParaRPr>
          </a:p>
        </p:txBody>
      </p:sp>
    </p:spTree>
    <p:extLst>
      <p:ext uri="{BB962C8B-B14F-4D97-AF65-F5344CB8AC3E}">
        <p14:creationId xmlns:p14="http://schemas.microsoft.com/office/powerpoint/2010/main" val="547994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C6071-A423-7E16-EC5D-1C72F5F3ADA3}"/>
              </a:ext>
            </a:extLst>
          </p:cNvPr>
          <p:cNvSpPr>
            <a:spLocks noGrp="1"/>
          </p:cNvSpPr>
          <p:nvPr>
            <p:ph type="title"/>
          </p:nvPr>
        </p:nvSpPr>
        <p:spPr>
          <a:xfrm>
            <a:off x="228600" y="274638"/>
            <a:ext cx="11734800" cy="1143000"/>
          </a:xfrm>
        </p:spPr>
        <p:txBody>
          <a:bodyPr anchor="ctr">
            <a:normAutofit/>
          </a:bodyPr>
          <a:lstStyle/>
          <a:p>
            <a:r>
              <a:rPr lang="en-US"/>
              <a:t>What is the commission’s role in RMA?</a:t>
            </a:r>
          </a:p>
        </p:txBody>
      </p:sp>
      <p:sp>
        <p:nvSpPr>
          <p:cNvPr id="3" name="Content Placeholder 2">
            <a:extLst>
              <a:ext uri="{FF2B5EF4-FFF2-40B4-BE49-F238E27FC236}">
                <a16:creationId xmlns:a16="http://schemas.microsoft.com/office/drawing/2014/main" id="{E4BF815B-4060-4197-22E2-6BAF3817A8F3}"/>
              </a:ext>
            </a:extLst>
          </p:cNvPr>
          <p:cNvSpPr>
            <a:spLocks noGrp="1"/>
          </p:cNvSpPr>
          <p:nvPr>
            <p:ph idx="4294967295"/>
          </p:nvPr>
        </p:nvSpPr>
        <p:spPr>
          <a:xfrm>
            <a:off x="189420" y="2165922"/>
            <a:ext cx="7125674" cy="2780982"/>
          </a:xfrm>
        </p:spPr>
        <p:txBody>
          <a:bodyPr anchor="t">
            <a:normAutofit/>
          </a:bodyPr>
          <a:lstStyle/>
          <a:p>
            <a:pPr>
              <a:lnSpc>
                <a:spcPct val="90000"/>
              </a:lnSpc>
            </a:pPr>
            <a:r>
              <a:rPr lang="en-US" sz="2900" kern="1200" dirty="0"/>
              <a:t>Rulemaking 1: Adopted November 2023</a:t>
            </a:r>
          </a:p>
          <a:p>
            <a:pPr>
              <a:lnSpc>
                <a:spcPct val="90000"/>
              </a:lnSpc>
            </a:pPr>
            <a:r>
              <a:rPr lang="en-US" sz="2900" kern="1200" dirty="0"/>
              <a:t>Rulemaking 2: Adopted November 2024</a:t>
            </a:r>
          </a:p>
          <a:p>
            <a:pPr>
              <a:lnSpc>
                <a:spcPct val="90000"/>
              </a:lnSpc>
            </a:pPr>
            <a:r>
              <a:rPr lang="en-US" sz="2900" kern="1200" dirty="0"/>
              <a:t>Rulemaking 3: In-progress, proposed action in January 2027</a:t>
            </a:r>
          </a:p>
          <a:p>
            <a:pPr lvl="1">
              <a:lnSpc>
                <a:spcPct val="90000"/>
              </a:lnSpc>
            </a:pPr>
            <a:r>
              <a:rPr lang="en-US" sz="2400" kern="1200" dirty="0"/>
              <a:t>Temporary rulemaking in September 2026</a:t>
            </a:r>
          </a:p>
        </p:txBody>
      </p:sp>
      <p:pic>
        <p:nvPicPr>
          <p:cNvPr id="6" name="Graphic 5" descr="Tricycle with solid fill">
            <a:extLst>
              <a:ext uri="{FF2B5EF4-FFF2-40B4-BE49-F238E27FC236}">
                <a16:creationId xmlns:a16="http://schemas.microsoft.com/office/drawing/2014/main" id="{945D793B-6E2E-BDF0-F7F8-6DF19FC75241}"/>
              </a:ext>
            </a:extLst>
          </p:cNvPr>
          <p:cNvPicPr>
            <a:picLocks noChangeAspect="1"/>
          </p:cNvPicPr>
          <p:nvPr/>
        </p:nvPicPr>
        <p:blipFill>
          <a:blip r:embed="rId2">
            <a:extLst>
              <a:ext uri="{96DAC541-7B7A-43D3-8B79-37D633B846F1}">
                <asvg:svgBlip xmlns:asvg="http://schemas.microsoft.com/office/drawing/2016/SVG/main" r:embed="rId3"/>
              </a:ext>
            </a:extLst>
          </a:blip>
          <a:stretch/>
        </p:blipFill>
        <p:spPr>
          <a:xfrm>
            <a:off x="7141718" y="1608138"/>
            <a:ext cx="4352544" cy="4352544"/>
          </a:xfrm>
          <a:prstGeom prst="rect">
            <a:avLst/>
          </a:prstGeom>
        </p:spPr>
      </p:pic>
      <p:sp>
        <p:nvSpPr>
          <p:cNvPr id="4" name="Rectangle 3">
            <a:extLst>
              <a:ext uri="{FF2B5EF4-FFF2-40B4-BE49-F238E27FC236}">
                <a16:creationId xmlns:a16="http://schemas.microsoft.com/office/drawing/2014/main" id="{360029A2-7D18-433E-9A75-8913B488B1A3}"/>
              </a:ext>
            </a:extLst>
          </p:cNvPr>
          <p:cNvSpPr/>
          <p:nvPr/>
        </p:nvSpPr>
        <p:spPr>
          <a:xfrm>
            <a:off x="7831667" y="2870200"/>
            <a:ext cx="1058333" cy="558800"/>
          </a:xfrm>
          <a:prstGeom prst="rect">
            <a:avLst/>
          </a:prstGeom>
          <a:solidFill>
            <a:srgbClr val="F4F3EC"/>
          </a:solidFill>
          <a:ln>
            <a:solidFill>
              <a:srgbClr val="F4F3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4659F5F-AFB1-6CA2-4F0A-811932EAE2D9}"/>
              </a:ext>
            </a:extLst>
          </p:cNvPr>
          <p:cNvSpPr/>
          <p:nvPr/>
        </p:nvSpPr>
        <p:spPr>
          <a:xfrm>
            <a:off x="8949267" y="2230966"/>
            <a:ext cx="1312333" cy="897467"/>
          </a:xfrm>
          <a:prstGeom prst="rect">
            <a:avLst/>
          </a:prstGeom>
          <a:solidFill>
            <a:srgbClr val="F4F3EC"/>
          </a:solidFill>
          <a:ln>
            <a:solidFill>
              <a:srgbClr val="F4F3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7" descr="Wrench with solid fill">
            <a:extLst>
              <a:ext uri="{FF2B5EF4-FFF2-40B4-BE49-F238E27FC236}">
                <a16:creationId xmlns:a16="http://schemas.microsoft.com/office/drawing/2014/main" id="{24C1EA43-3870-EC57-C76C-9F6B217AD18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738993" y="1955800"/>
            <a:ext cx="914400" cy="914400"/>
          </a:xfrm>
          <a:prstGeom prst="rect">
            <a:avLst/>
          </a:prstGeom>
        </p:spPr>
      </p:pic>
      <p:sp>
        <p:nvSpPr>
          <p:cNvPr id="7" name="Slide Number Placeholder 6">
            <a:extLst>
              <a:ext uri="{FF2B5EF4-FFF2-40B4-BE49-F238E27FC236}">
                <a16:creationId xmlns:a16="http://schemas.microsoft.com/office/drawing/2014/main" id="{A52EBF1C-4887-81CB-A545-01B564179E57}"/>
              </a:ext>
            </a:extLst>
          </p:cNvPr>
          <p:cNvSpPr>
            <a:spLocks noGrp="1"/>
          </p:cNvSpPr>
          <p:nvPr>
            <p:ph type="sldNum" sz="quarter" idx="12"/>
          </p:nvPr>
        </p:nvSpPr>
        <p:spPr/>
        <p:txBody>
          <a:bodyPr/>
          <a:lstStyle/>
          <a:p>
            <a:fld id="{1939E361-6CC3-4B93-8D02-0CA414705067}" type="slidenum">
              <a:rPr lang="en-US" smtClean="0">
                <a:solidFill>
                  <a:schemeClr val="tx1"/>
                </a:solidFill>
              </a:rPr>
              <a:pPr/>
              <a:t>12</a:t>
            </a:fld>
            <a:endParaRPr lang="en-US">
              <a:solidFill>
                <a:schemeClr val="tx1"/>
              </a:solidFill>
            </a:endParaRPr>
          </a:p>
        </p:txBody>
      </p:sp>
    </p:spTree>
    <p:extLst>
      <p:ext uri="{BB962C8B-B14F-4D97-AF65-F5344CB8AC3E}">
        <p14:creationId xmlns:p14="http://schemas.microsoft.com/office/powerpoint/2010/main" val="406192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47F47-40AF-3020-DFEE-E1C77F65F805}"/>
              </a:ext>
            </a:extLst>
          </p:cNvPr>
          <p:cNvSpPr>
            <a:spLocks noGrp="1"/>
          </p:cNvSpPr>
          <p:nvPr>
            <p:ph type="title"/>
          </p:nvPr>
        </p:nvSpPr>
        <p:spPr/>
        <p:txBody>
          <a:bodyPr/>
          <a:lstStyle/>
          <a:p>
            <a:r>
              <a:rPr lang="en-US"/>
              <a:t>What’s next?</a:t>
            </a:r>
          </a:p>
        </p:txBody>
      </p:sp>
      <p:graphicFrame>
        <p:nvGraphicFramePr>
          <p:cNvPr id="3" name="Diagram 2">
            <a:extLst>
              <a:ext uri="{FF2B5EF4-FFF2-40B4-BE49-F238E27FC236}">
                <a16:creationId xmlns:a16="http://schemas.microsoft.com/office/drawing/2014/main" id="{74D470E0-5442-9D96-0DEC-0FEE826DD6A0}"/>
              </a:ext>
            </a:extLst>
          </p:cNvPr>
          <p:cNvGraphicFramePr/>
          <p:nvPr>
            <p:extLst>
              <p:ext uri="{D42A27DB-BD31-4B8C-83A1-F6EECF244321}">
                <p14:modId xmlns:p14="http://schemas.microsoft.com/office/powerpoint/2010/main" val="2218695477"/>
              </p:ext>
            </p:extLst>
          </p:nvPr>
        </p:nvGraphicFramePr>
        <p:xfrm>
          <a:off x="1646766" y="1574800"/>
          <a:ext cx="8517467" cy="4668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C1FB1A8A-C82B-FBEA-2594-A4B148C06D43}"/>
              </a:ext>
            </a:extLst>
          </p:cNvPr>
          <p:cNvSpPr txBox="1"/>
          <p:nvPr/>
        </p:nvSpPr>
        <p:spPr>
          <a:xfrm>
            <a:off x="2413000" y="5435594"/>
            <a:ext cx="6985000" cy="430887"/>
          </a:xfrm>
          <a:prstGeom prst="rect">
            <a:avLst/>
          </a:prstGeom>
          <a:noFill/>
        </p:spPr>
        <p:txBody>
          <a:bodyPr wrap="square" rtlCol="0">
            <a:spAutoFit/>
          </a:bodyPr>
          <a:lstStyle/>
          <a:p>
            <a:pPr algn="ctr"/>
            <a:r>
              <a:rPr lang="en-US" sz="2200">
                <a:latin typeface="Arial" panose="020B0604020202020204" pitchFamily="34" charset="0"/>
                <a:cs typeface="Arial" panose="020B0604020202020204" pitchFamily="34" charset="0"/>
              </a:rPr>
              <a:t>Ongoing program implementation</a:t>
            </a:r>
          </a:p>
        </p:txBody>
      </p:sp>
      <p:sp>
        <p:nvSpPr>
          <p:cNvPr id="4" name="Slide Number Placeholder 3">
            <a:extLst>
              <a:ext uri="{FF2B5EF4-FFF2-40B4-BE49-F238E27FC236}">
                <a16:creationId xmlns:a16="http://schemas.microsoft.com/office/drawing/2014/main" id="{72CF85F3-90A8-17DD-A1C6-C1E725345AA2}"/>
              </a:ext>
            </a:extLst>
          </p:cNvPr>
          <p:cNvSpPr>
            <a:spLocks noGrp="1"/>
          </p:cNvSpPr>
          <p:nvPr>
            <p:ph type="sldNum" sz="quarter" idx="12"/>
          </p:nvPr>
        </p:nvSpPr>
        <p:spPr/>
        <p:txBody>
          <a:bodyPr/>
          <a:lstStyle/>
          <a:p>
            <a:fld id="{1939E361-6CC3-4B93-8D02-0CA414705067}" type="slidenum">
              <a:rPr lang="en-US" smtClean="0">
                <a:solidFill>
                  <a:schemeClr val="tx1"/>
                </a:solidFill>
              </a:rPr>
              <a:pPr/>
              <a:t>13</a:t>
            </a:fld>
            <a:endParaRPr lang="en-US">
              <a:solidFill>
                <a:schemeClr val="tx1"/>
              </a:solidFill>
            </a:endParaRPr>
          </a:p>
        </p:txBody>
      </p:sp>
    </p:spTree>
    <p:extLst>
      <p:ext uri="{BB962C8B-B14F-4D97-AF65-F5344CB8AC3E}">
        <p14:creationId xmlns:p14="http://schemas.microsoft.com/office/powerpoint/2010/main" val="4206541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33430-D588-36EB-1B96-E53B17109D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00466E-6107-FC50-3640-3C3311B7EE6C}"/>
              </a:ext>
            </a:extLst>
          </p:cNvPr>
          <p:cNvSpPr>
            <a:spLocks noGrp="1"/>
          </p:cNvSpPr>
          <p:nvPr>
            <p:ph type="title"/>
          </p:nvPr>
        </p:nvSpPr>
        <p:spPr/>
        <p:txBody>
          <a:bodyPr/>
          <a:lstStyle/>
          <a:p>
            <a:r>
              <a:rPr lang="en-US" dirty="0"/>
              <a:t>Contact information</a:t>
            </a:r>
          </a:p>
        </p:txBody>
      </p:sp>
      <p:sp>
        <p:nvSpPr>
          <p:cNvPr id="3" name="Content Placeholder 2">
            <a:extLst>
              <a:ext uri="{FF2B5EF4-FFF2-40B4-BE49-F238E27FC236}">
                <a16:creationId xmlns:a16="http://schemas.microsoft.com/office/drawing/2014/main" id="{D60AF400-BD66-35D8-FB80-A637B2EEC096}"/>
              </a:ext>
            </a:extLst>
          </p:cNvPr>
          <p:cNvSpPr>
            <a:spLocks noGrp="1"/>
          </p:cNvSpPr>
          <p:nvPr>
            <p:ph idx="1"/>
          </p:nvPr>
        </p:nvSpPr>
        <p:spPr/>
        <p:txBody>
          <a:bodyPr>
            <a:normAutofit/>
          </a:bodyPr>
          <a:lstStyle/>
          <a:p>
            <a:pPr marL="0" indent="0">
              <a:buNone/>
            </a:pPr>
            <a:r>
              <a:rPr lang="en-US" sz="3600" dirty="0"/>
              <a:t>Project manager: Stephanie Caldera</a:t>
            </a:r>
          </a:p>
          <a:p>
            <a:pPr lvl="1">
              <a:buFont typeface="Arial" panose="020B0604020202020204" pitchFamily="34" charset="0"/>
              <a:buChar char="•"/>
            </a:pPr>
            <a:r>
              <a:rPr lang="en-US" sz="3200" dirty="0"/>
              <a:t>Rulemaking email: </a:t>
            </a:r>
            <a:r>
              <a:rPr lang="en-US" sz="3200" dirty="0">
                <a:hlinkClick r:id="rId2"/>
              </a:rPr>
              <a:t>RMARulemaking3@DEQ.Oregon.gov</a:t>
            </a:r>
            <a:r>
              <a:rPr lang="en-US" sz="3200" dirty="0"/>
              <a:t> </a:t>
            </a:r>
          </a:p>
          <a:p>
            <a:pPr marL="0" indent="0">
              <a:buNone/>
            </a:pPr>
            <a:endParaRPr lang="en-US" dirty="0"/>
          </a:p>
          <a:p>
            <a:pPr marL="0" indent="0">
              <a:buNone/>
            </a:pPr>
            <a:r>
              <a:rPr lang="en-US" sz="3600" dirty="0"/>
              <a:t>Rulemaking website: </a:t>
            </a:r>
            <a:r>
              <a:rPr lang="en-US" dirty="0">
                <a:hlinkClick r:id="rId3"/>
              </a:rPr>
              <a:t>https://www.oregon.gov/deq/rulemaking/Pages/rma2026.aspx</a:t>
            </a:r>
            <a:r>
              <a:rPr lang="en-US" dirty="0"/>
              <a:t> </a:t>
            </a:r>
          </a:p>
          <a:p>
            <a:pPr marL="0" indent="0">
              <a:buNone/>
            </a:pPr>
            <a:endParaRPr lang="en-US" dirty="0"/>
          </a:p>
          <a:p>
            <a:pPr marL="0" indent="0">
              <a:buNone/>
            </a:pPr>
            <a:endParaRPr lang="en-US" dirty="0"/>
          </a:p>
        </p:txBody>
      </p:sp>
      <p:sp>
        <p:nvSpPr>
          <p:cNvPr id="4" name="Slide Number Placeholder 3">
            <a:extLst>
              <a:ext uri="{FF2B5EF4-FFF2-40B4-BE49-F238E27FC236}">
                <a16:creationId xmlns:a16="http://schemas.microsoft.com/office/drawing/2014/main" id="{0F1636C8-672C-483B-E5CC-F4874A23F664}"/>
              </a:ext>
            </a:extLst>
          </p:cNvPr>
          <p:cNvSpPr>
            <a:spLocks noGrp="1"/>
          </p:cNvSpPr>
          <p:nvPr>
            <p:ph type="sldNum" sz="quarter" idx="12"/>
          </p:nvPr>
        </p:nvSpPr>
        <p:spPr/>
        <p:txBody>
          <a:bodyPr/>
          <a:lstStyle/>
          <a:p>
            <a:fld id="{1939E361-6CC3-4B93-8D02-0CA414705067}" type="slidenum">
              <a:rPr lang="en-US" smtClean="0">
                <a:solidFill>
                  <a:schemeClr val="tx1"/>
                </a:solidFill>
              </a:rPr>
              <a:pPr/>
              <a:t>14</a:t>
            </a:fld>
            <a:endParaRPr lang="en-US">
              <a:solidFill>
                <a:schemeClr val="tx1"/>
              </a:solidFill>
            </a:endParaRPr>
          </a:p>
        </p:txBody>
      </p:sp>
    </p:spTree>
    <p:extLst>
      <p:ext uri="{BB962C8B-B14F-4D97-AF65-F5344CB8AC3E}">
        <p14:creationId xmlns:p14="http://schemas.microsoft.com/office/powerpoint/2010/main" val="1865775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A9C08-8656-6EC3-5732-64729AA4B2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0518CD-F9F3-DFA3-46C8-88EBCEB78057}"/>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a:t>Thank you!</a:t>
            </a:r>
          </a:p>
        </p:txBody>
      </p:sp>
      <p:sp>
        <p:nvSpPr>
          <p:cNvPr id="3" name="Content Placeholder 2">
            <a:extLst>
              <a:ext uri="{FF2B5EF4-FFF2-40B4-BE49-F238E27FC236}">
                <a16:creationId xmlns:a16="http://schemas.microsoft.com/office/drawing/2014/main" id="{BC10658B-AF1C-ED3F-F140-E53EDA6FA6BA}"/>
              </a:ext>
              <a:ext uri="{C183D7F6-B498-43B3-948B-1728B52AA6E4}">
                <adec:decorative xmlns:adec="http://schemas.microsoft.com/office/drawing/2017/decorative" val="0"/>
              </a:ext>
            </a:extLst>
          </p:cNvPr>
          <p:cNvSpPr>
            <a:spLocks noGrp="1"/>
          </p:cNvSpPr>
          <p:nvPr>
            <p:ph idx="1"/>
          </p:nvPr>
        </p:nvSpPr>
        <p:spPr>
          <a:xfrm>
            <a:off x="222377" y="4804481"/>
            <a:ext cx="11747241" cy="1600199"/>
          </a:xfrm>
        </p:spPr>
        <p:txBody>
          <a:bodyPr/>
          <a:lstStyle/>
          <a:p>
            <a:pPr marL="0" indent="0">
              <a:spcBef>
                <a:spcPts val="0"/>
              </a:spcBef>
              <a:buNone/>
              <a:tabLst>
                <a:tab pos="2971800" algn="ctr"/>
                <a:tab pos="5943600" algn="r"/>
              </a:tabLst>
            </a:pPr>
            <a:r>
              <a:rPr lang="en-US" sz="1800" b="1" dirty="0"/>
              <a:t>Title VI and alternate formats</a:t>
            </a:r>
            <a:r>
              <a:rPr lang="en-US" sz="1800" dirty="0"/>
              <a:t> </a:t>
            </a:r>
            <a:endParaRPr lang="en-US" sz="1800" dirty="0">
              <a:ea typeface="Times New Roman" panose="02020603050405020304" pitchFamily="18" charset="0"/>
            </a:endParaRPr>
          </a:p>
          <a:p>
            <a:pPr marL="0" indent="0">
              <a:spcBef>
                <a:spcPts val="0"/>
              </a:spcBef>
              <a:buNone/>
              <a:tabLst>
                <a:tab pos="2971800" algn="ctr"/>
                <a:tab pos="5943600" algn="r"/>
              </a:tabLst>
            </a:pPr>
            <a:r>
              <a:rPr lang="en-US" sz="1800" dirty="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Visit DEQ’s </a:t>
            </a:r>
            <a:r>
              <a:rPr lang="en-US" sz="1800" u="sng" dirty="0">
                <a:solidFill>
                  <a:schemeClr val="accent6"/>
                </a:solidFill>
                <a:ea typeface="Times New Roman" panose="02020603050405020304" pitchFamily="18" charset="0"/>
                <a:hlinkClick r:id="rId2"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dirty="0">
                <a:ea typeface="Times New Roman" panose="02020603050405020304" pitchFamily="18" charset="0"/>
              </a:rPr>
              <a:t>.</a:t>
            </a:r>
          </a:p>
        </p:txBody>
      </p:sp>
      <p:pic>
        <p:nvPicPr>
          <p:cNvPr id="4" name="object 4" descr="Chasing arrows ">
            <a:extLst>
              <a:ext uri="{FF2B5EF4-FFF2-40B4-BE49-F238E27FC236}">
                <a16:creationId xmlns:a16="http://schemas.microsoft.com/office/drawing/2014/main" id="{0BCE8B40-75D5-75B0-5D2C-BC278FBC22CE}"/>
              </a:ext>
            </a:extLst>
          </p:cNvPr>
          <p:cNvPicPr/>
          <p:nvPr/>
        </p:nvPicPr>
        <p:blipFill>
          <a:blip r:embed="rId3" cstate="print"/>
          <a:stretch>
            <a:fillRect/>
          </a:stretch>
        </p:blipFill>
        <p:spPr>
          <a:xfrm>
            <a:off x="4300658" y="1253419"/>
            <a:ext cx="3590681" cy="3124187"/>
          </a:xfrm>
          <a:prstGeom prst="rect">
            <a:avLst/>
          </a:prstGeom>
        </p:spPr>
      </p:pic>
      <p:sp>
        <p:nvSpPr>
          <p:cNvPr id="5" name="Slide Number Placeholder 4">
            <a:extLst>
              <a:ext uri="{FF2B5EF4-FFF2-40B4-BE49-F238E27FC236}">
                <a16:creationId xmlns:a16="http://schemas.microsoft.com/office/drawing/2014/main" id="{9840FC96-47A9-D071-0A58-E1CDE9EAF310}"/>
              </a:ext>
            </a:extLst>
          </p:cNvPr>
          <p:cNvSpPr>
            <a:spLocks noGrp="1"/>
          </p:cNvSpPr>
          <p:nvPr>
            <p:ph type="sldNum" sz="quarter" idx="12"/>
          </p:nvPr>
        </p:nvSpPr>
        <p:spPr/>
        <p:txBody>
          <a:bodyPr/>
          <a:lstStyle/>
          <a:p>
            <a:fld id="{1939E361-6CC3-4B93-8D02-0CA414705067}" type="slidenum">
              <a:rPr lang="en-US" smtClean="0">
                <a:solidFill>
                  <a:schemeClr val="tx1"/>
                </a:solidFill>
              </a:rPr>
              <a:pPr/>
              <a:t>15</a:t>
            </a:fld>
            <a:endParaRPr lang="en-US">
              <a:solidFill>
                <a:schemeClr val="tx1"/>
              </a:solidFill>
            </a:endParaRPr>
          </a:p>
        </p:txBody>
      </p:sp>
    </p:spTree>
    <p:extLst>
      <p:ext uri="{BB962C8B-B14F-4D97-AF65-F5344CB8AC3E}">
        <p14:creationId xmlns:p14="http://schemas.microsoft.com/office/powerpoint/2010/main" val="3589631641"/>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2B50B40939EF4CA7B63E968F7225EE" ma:contentTypeVersion="3" ma:contentTypeDescription="Create a new document." ma:contentTypeScope="" ma:versionID="2a7d35e55fa50e45481485a56f4c284b">
  <xsd:schema xmlns:xsd="http://www.w3.org/2001/XMLSchema" xmlns:xs="http://www.w3.org/2001/XMLSchema" xmlns:p="http://schemas.microsoft.com/office/2006/metadata/properties" xmlns:ns2="6b3c66af-2c5e-4a64-b1f0-eca17e4268a6" targetNamespace="http://schemas.microsoft.com/office/2006/metadata/properties" ma:root="true" ma:fieldsID="3683e58581ea1345059d98bdcffe62ed" ns2:_="">
    <xsd:import namespace="6b3c66af-2c5e-4a64-b1f0-eca17e4268a6"/>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3c66af-2c5e-4a64-b1f0-eca17e4268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B75D1B-CC98-49BD-9F12-2F58394D3AC4}">
  <ds:schemaRefs>
    <ds:schemaRef ds:uri="6b3c66af-2c5e-4a64-b1f0-eca17e4268a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FE05AC8-6681-48F2-B275-2175FFF4586A}">
  <ds:schemaRefs>
    <ds:schemaRef ds:uri="6b3c66af-2c5e-4a64-b1f0-eca17e4268a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2739B4D-513D-4335-9CAC-01E8979F3510}">
  <ds:schemaRefs>
    <ds:schemaRef ds:uri="http://schemas.microsoft.com/sharepoint/v3/contenttype/forms"/>
  </ds:schemaRefs>
</ds:datastoreItem>
</file>

<file path=docMetadata/LabelInfo.xml><?xml version="1.0" encoding="utf-8"?>
<clbl:labelList xmlns:clbl="http://schemas.microsoft.com/office/2020/mipLabelMetadata">
  <clbl:label id="{09b73270-2993-4076-be47-9c78f42a1e84}" enabled="1" method="Privileged" siteId="{aa3f6932-fa7c-47b4-a0ce-a598cad161cf}" removed="0"/>
</clbl:labelList>
</file>

<file path=docProps/app.xml><?xml version="1.0" encoding="utf-8"?>
<Properties xmlns="http://schemas.openxmlformats.org/officeDocument/2006/extended-properties" xmlns:vt="http://schemas.openxmlformats.org/officeDocument/2006/docPropsVTypes">
  <Template>PPTtemplateDark</Template>
  <TotalTime>13</TotalTime>
  <Words>559</Words>
  <Application>Microsoft Office PowerPoint</Application>
  <PresentationFormat>Widescreen</PresentationFormat>
  <Paragraphs>81</Paragraphs>
  <Slides>15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Times New Roman</vt:lpstr>
      <vt:lpstr>DEQSimpleTheme</vt:lpstr>
      <vt:lpstr>Informational item: Recycling Modernization Act updates    Presented to the Oregon Environmental Quality Commission July 9, 2026</vt:lpstr>
      <vt:lpstr>Presentation overview</vt:lpstr>
      <vt:lpstr>A glossary of helpful terms</vt:lpstr>
      <vt:lpstr>What is the Recycling Modernization Act?</vt:lpstr>
      <vt:lpstr>Extended producer responsibility</vt:lpstr>
      <vt:lpstr>How does RMA function, and who’s involved?</vt:lpstr>
      <vt:lpstr>Accountability and reporting</vt:lpstr>
      <vt:lpstr>Why is Oregon modernizing its recycling system?</vt:lpstr>
      <vt:lpstr>RMA’s “Big 5”</vt:lpstr>
      <vt:lpstr>How does RMA connect to the agency Strategic Plan?</vt:lpstr>
      <vt:lpstr>Implementation updates</vt:lpstr>
      <vt:lpstr>What is the commission’s role in RMA?</vt:lpstr>
      <vt:lpstr>What’s next?</vt:lpstr>
      <vt:lpstr>Contact information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RMARulemaking3_RAC3_Slides</dc:title>
  <dc:creator>THOMPSON Michele * DEQ</dc:creator>
  <cp:lastModifiedBy>TRAPP Lindsay * DEQ</cp:lastModifiedBy>
  <cp:revision>2</cp:revision>
  <dcterms:created xsi:type="dcterms:W3CDTF">2023-01-26T00:57:50Z</dcterms:created>
  <dcterms:modified xsi:type="dcterms:W3CDTF">2026-07-01T22:30:51Z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0x0101003D2B50B40939EF4CA7B63E968F7225EE</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