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9">
  <p:sldMasterIdLst>
    <p:sldMasterId id="2147483756" r:id="rId4"/>
  </p:sldMasterIdLst>
  <p:notesMasterIdLst>
    <p:notesMasterId r:id="rId47"/>
  </p:notesMasterIdLst>
  <p:handoutMasterIdLst>
    <p:handoutMasterId r:id="rId48"/>
  </p:handoutMasterIdLst>
  <p:sldIdLst>
    <p:sldId id="256" r:id="rId5"/>
    <p:sldId id="918" r:id="rId6"/>
    <p:sldId id="636" r:id="rId7"/>
    <p:sldId id="919" r:id="rId8"/>
    <p:sldId id="269" r:id="rId9"/>
    <p:sldId id="259" r:id="rId10"/>
    <p:sldId id="870" r:id="rId11"/>
    <p:sldId id="920" r:id="rId12"/>
    <p:sldId id="868" r:id="rId13"/>
    <p:sldId id="907" r:id="rId14"/>
    <p:sldId id="943" r:id="rId15"/>
    <p:sldId id="933" r:id="rId16"/>
    <p:sldId id="617" r:id="rId17"/>
    <p:sldId id="931" r:id="rId18"/>
    <p:sldId id="930" r:id="rId19"/>
    <p:sldId id="629" r:id="rId20"/>
    <p:sldId id="926" r:id="rId21"/>
    <p:sldId id="925" r:id="rId22"/>
    <p:sldId id="950" r:id="rId23"/>
    <p:sldId id="951" r:id="rId24"/>
    <p:sldId id="946" r:id="rId25"/>
    <p:sldId id="927" r:id="rId26"/>
    <p:sldId id="584" r:id="rId27"/>
    <p:sldId id="553" r:id="rId28"/>
    <p:sldId id="908" r:id="rId29"/>
    <p:sldId id="909" r:id="rId30"/>
    <p:sldId id="934" r:id="rId31"/>
    <p:sldId id="940" r:id="rId32"/>
    <p:sldId id="941" r:id="rId33"/>
    <p:sldId id="935" r:id="rId34"/>
    <p:sldId id="942" r:id="rId35"/>
    <p:sldId id="936" r:id="rId36"/>
    <p:sldId id="921" r:id="rId37"/>
    <p:sldId id="922" r:id="rId38"/>
    <p:sldId id="923" r:id="rId39"/>
    <p:sldId id="937" r:id="rId40"/>
    <p:sldId id="938" r:id="rId41"/>
    <p:sldId id="901" r:id="rId42"/>
    <p:sldId id="939" r:id="rId43"/>
    <p:sldId id="692" r:id="rId44"/>
    <p:sldId id="695" r:id="rId45"/>
    <p:sldId id="262"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5DF8322-A6C8-CA4C-7DC7-1BF9CC0C2E9D}" name="TUGAW Heather * DEQ" initials="TD" userId="S::heather.tugaw@deq.oregon.gov::d2cb1279-7531-4508-8c0a-d9f45098e580" providerId="AD"/>
  <p188:author id="{B7232949-5DE2-B135-4EFB-93EDEE741260}" name="TUGAW Heather * DEQ" initials="HT" userId="S::Heather.TUGAW@deq.oregon.gov::d2cb1279-7531-4508-8c0a-d9f45098e580" providerId="AD"/>
  <p188:author id="{914AFE4F-DD68-D1D9-4301-8B9BA1A5739D}" name="WOODS Ellen * DEQ" initials="EW" userId="S::Ellen.Woods@deq.oregon.gov::1939a766-0a9d-400d-bc7d-c3cb57e50363" providerId="AD"/>
  <p188:author id="{03A1C975-CF3E-6839-A7FF-95CA2C1F84B4}" name="BURKHART Robert * DEQ" initials="BD" userId="S::robert.burkhart@deq.oregon.gov::fe80518d-8fd9-4484-83e4-36e4592b7c3c" providerId="AD"/>
  <p188:author id="{04B26683-BE66-D391-274E-216D86C645B8}" name="MEYERS Bill * DEQ" initials="MD" userId="S::bill.meyers@deq.oregon.gov::77a77a57-10ac-43d9-ae39-0bcfd61aa498" providerId="AD"/>
  <p188:author id="{4A3FE296-76DD-B2FD-452F-9258946631A0}" name="FAIRBAIRN David * DEQ" initials="DF" userId="S::David.FAIRBAIRN@deq.oregon.gov::c6e55000-1f81-42a9-b4e7-3e0b50d64f8f" providerId="AD"/>
  <p188:author id="{87688D97-8E81-E7C4-25E6-9349DFB4A025}" name="NORPCHEN Sarah * DEQ" initials="SN" userId="S::Sarah.NORPCHEN@deq.oregon.gov::91680fe8-cbbf-4b78-9464-62ed6a2612fc" providerId="AD"/>
  <p188:author id="{AC0F5CA5-E1AC-32BE-3532-FFFD8B4243BD}" name="BURKHART Robert * DEQ" initials="RB" userId="S::Robert.BURKHART@deq.oregon.gov::fe80518d-8fd9-4484-83e4-36e4592b7c3c" providerId="AD"/>
  <p188:author id="{5E80B2BC-33D8-C459-5404-2EF9E68BB2A6}" name="WILLITS Karissa * DEQ" initials="WD" userId="S::karissa.willits@deq.oregon.gov::ab362b4b-c30c-4012-ac5d-0720e08be8cc" providerId="AD"/>
  <p188:author id="{82CF56E5-56DB-F63C-95AD-3F1F19525791}" name="WOODS Ellen * DEQ" initials="WD" userId="S::ellen.woods@deq.oregon.gov::1939a766-0a9d-400d-bc7d-c3cb57e50363" providerId="AD"/>
  <p188:author id="{B143F5EF-17A5-D8EA-CBE1-ED9206CDF8F7}" name="NANCE Trea * DEQ" initials="TN" userId="S::Trea.Nance@deq.oregon.gov::b757d372-597b-4dbf-b2a7-452126db5bab" providerId="AD"/>
  <p188:author id="{C0FAEAFD-D436-A0C6-7142-0368A009D587}" name="MEYERS Bill * DEQ" initials="BM" userId="S::Bill.MEYERS@deq.oregon.gov::77a77a57-10ac-43d9-ae39-0bcfd61aa49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1C11"/>
    <a:srgbClr val="DDD9C3"/>
    <a:srgbClr val="E4E4E4"/>
    <a:srgbClr val="FAFECA"/>
    <a:srgbClr val="E9F0DC"/>
    <a:srgbClr val="005A9E"/>
    <a:srgbClr val="2D2D2D"/>
    <a:srgbClr val="006C5F"/>
    <a:srgbClr val="F4F3EC"/>
    <a:srgbClr val="2376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RLING Dylan * DEQ" userId="6770ac89-1aa4-4b56-9440-17040c5e9ad8" providerId="ADAL" clId="{54E85CC1-1D15-474C-93EA-3F6B2F51835A}"/>
    <pc:docChg chg="modSld">
      <pc:chgData name="DARLING Dylan * DEQ" userId="6770ac89-1aa4-4b56-9440-17040c5e9ad8" providerId="ADAL" clId="{54E85CC1-1D15-474C-93EA-3F6B2F51835A}" dt="2026-06-15T16:53:18.176" v="21" actId="14100"/>
      <pc:docMkLst>
        <pc:docMk/>
      </pc:docMkLst>
      <pc:sldChg chg="modSp mod">
        <pc:chgData name="DARLING Dylan * DEQ" userId="6770ac89-1aa4-4b56-9440-17040c5e9ad8" providerId="ADAL" clId="{54E85CC1-1D15-474C-93EA-3F6B2F51835A}" dt="2026-06-15T16:52:31.417" v="6" actId="20577"/>
        <pc:sldMkLst>
          <pc:docMk/>
          <pc:sldMk cId="0" sldId="256"/>
        </pc:sldMkLst>
        <pc:spChg chg="mod">
          <ac:chgData name="DARLING Dylan * DEQ" userId="6770ac89-1aa4-4b56-9440-17040c5e9ad8" providerId="ADAL" clId="{54E85CC1-1D15-474C-93EA-3F6B2F51835A}" dt="2026-06-15T16:52:31.417" v="6" actId="20577"/>
          <ac:spMkLst>
            <pc:docMk/>
            <pc:sldMk cId="0" sldId="256"/>
            <ac:spMk id="3" creationId="{00000000-0000-0000-0000-000000000000}"/>
          </ac:spMkLst>
        </pc:spChg>
      </pc:sldChg>
      <pc:sldChg chg="modSp mod">
        <pc:chgData name="DARLING Dylan * DEQ" userId="6770ac89-1aa4-4b56-9440-17040c5e9ad8" providerId="ADAL" clId="{54E85CC1-1D15-474C-93EA-3F6B2F51835A}" dt="2026-06-15T16:53:18.176" v="21" actId="14100"/>
        <pc:sldMkLst>
          <pc:docMk/>
          <pc:sldMk cId="4103857057" sldId="636"/>
        </pc:sldMkLst>
        <pc:graphicFrameChg chg="modGraphic">
          <ac:chgData name="DARLING Dylan * DEQ" userId="6770ac89-1aa4-4b56-9440-17040c5e9ad8" providerId="ADAL" clId="{54E85CC1-1D15-474C-93EA-3F6B2F51835A}" dt="2026-06-15T16:53:18.176" v="21" actId="14100"/>
          <ac:graphicFrameMkLst>
            <pc:docMk/>
            <pc:sldMk cId="4103857057" sldId="636"/>
            <ac:graphicFrameMk id="3" creationId="{39B6B7C3-E782-6012-9A61-002A4C480393}"/>
          </ac:graphicFrameMkLst>
        </pc:graphicFrameChg>
      </pc:sldChg>
    </pc:docChg>
  </pc:docChgLst>
  <pc:docChgLst>
    <pc:chgData name="WOODS Ellen * DEQ" userId="1939a766-0a9d-400d-bc7d-c3cb57e50363" providerId="ADAL" clId="{56A3A29B-4937-417E-ADD7-546A4E198DC6}"/>
    <pc:docChg chg="modSld">
      <pc:chgData name="WOODS Ellen * DEQ" userId="1939a766-0a9d-400d-bc7d-c3cb57e50363" providerId="ADAL" clId="{56A3A29B-4937-417E-ADD7-546A4E198DC6}" dt="2026-06-15T17:26:10.603" v="12" actId="20577"/>
      <pc:docMkLst>
        <pc:docMk/>
      </pc:docMkLst>
      <pc:sldChg chg="modSp mod">
        <pc:chgData name="WOODS Ellen * DEQ" userId="1939a766-0a9d-400d-bc7d-c3cb57e50363" providerId="ADAL" clId="{56A3A29B-4937-417E-ADD7-546A4E198DC6}" dt="2026-06-15T17:26:10.603" v="12" actId="20577"/>
        <pc:sldMkLst>
          <pc:docMk/>
          <pc:sldMk cId="1364413632" sldId="939"/>
        </pc:sldMkLst>
        <pc:spChg chg="mod">
          <ac:chgData name="WOODS Ellen * DEQ" userId="1939a766-0a9d-400d-bc7d-c3cb57e50363" providerId="ADAL" clId="{56A3A29B-4937-417E-ADD7-546A4E198DC6}" dt="2026-06-15T17:26:10.603" v="12" actId="20577"/>
          <ac:spMkLst>
            <pc:docMk/>
            <pc:sldMk cId="1364413632" sldId="939"/>
            <ac:spMk id="4" creationId="{479E53FB-281B-095F-72FA-9A3031B9ED68}"/>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C4F0FC5-6E86-E600-2C84-A0CE3137F6D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2C2BAB0-15B9-CF2C-EC5B-51FF280F0A8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114043E-6EE5-4A65-BE90-B11F791CCC34}" type="datetimeFigureOut">
              <a:rPr lang="en-US" smtClean="0"/>
              <a:t>6/15/2026</a:t>
            </a:fld>
            <a:endParaRPr lang="en-US"/>
          </a:p>
        </p:txBody>
      </p:sp>
      <p:sp>
        <p:nvSpPr>
          <p:cNvPr id="4" name="Footer Placeholder 3">
            <a:extLst>
              <a:ext uri="{FF2B5EF4-FFF2-40B4-BE49-F238E27FC236}">
                <a16:creationId xmlns:a16="http://schemas.microsoft.com/office/drawing/2014/main" id="{C59CDB57-1FDB-8A7F-A993-7AA1C47E228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093CEAD-9D29-0495-3455-31FD776D520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D1D6940-A166-448D-B2EC-544FC7C0D950}" type="slidenum">
              <a:rPr lang="en-US" smtClean="0"/>
              <a:t>‹#›</a:t>
            </a:fld>
            <a:endParaRPr lang="en-US"/>
          </a:p>
        </p:txBody>
      </p:sp>
    </p:spTree>
    <p:extLst>
      <p:ext uri="{BB962C8B-B14F-4D97-AF65-F5344CB8AC3E}">
        <p14:creationId xmlns:p14="http://schemas.microsoft.com/office/powerpoint/2010/main" val="14343599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40DCEB-E0DC-4ADD-9BF3-326A5B6F645B}" type="datetimeFigureOut">
              <a:rPr lang="en-US" smtClean="0"/>
              <a:t>6/15/2026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3981EC-B6E6-4B85-93C1-B50A6F43896D}" type="slidenum">
              <a:rPr lang="en-US" smtClean="0"/>
              <a:t>‹#›</a:t>
            </a:fld>
            <a:endParaRPr lang="en-US"/>
          </a:p>
        </p:txBody>
      </p:sp>
    </p:spTree>
    <p:extLst>
      <p:ext uri="{BB962C8B-B14F-4D97-AF65-F5344CB8AC3E}">
        <p14:creationId xmlns:p14="http://schemas.microsoft.com/office/powerpoint/2010/main" val="2064175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mailto:JohnDay.TemperatureTMDL@deq.Oregon.gov"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cs typeface="Calibri"/>
              </a:rPr>
              <a:t>Heather</a:t>
            </a:r>
          </a:p>
          <a:p>
            <a:r>
              <a:rPr lang="en-US">
                <a:cs typeface="Calibri"/>
              </a:rPr>
              <a:t>Welcome</a:t>
            </a:r>
            <a:r>
              <a:rPr lang="en-US" b="0">
                <a:cs typeface="Calibri"/>
              </a:rPr>
              <a:t> to the second Rogue River Basin temperature TMDL replacement Rule Advisory Committee Meeting. </a:t>
            </a:r>
            <a:r>
              <a:rPr lang="en-US"/>
              <a:t>My name is Heather Tugaw and I’ll be your facilitator today along with Trina Mayberry. Joining us from DEQ are </a:t>
            </a:r>
            <a:r>
              <a:rPr lang="en-US" b="0"/>
              <a:t>David Fairbairn, Water Quality Analyst, Rob Burkhart, Water Quality Analyst, Ellen Woods – project manager and Bill Meyers, Basin Coordinator for the Rogue River. We also have DEQ managers Steve </a:t>
            </a:r>
            <a:r>
              <a:rPr lang="en-US" b="0" err="1"/>
              <a:t>Mrazik</a:t>
            </a:r>
            <a:r>
              <a:rPr lang="en-US" b="0"/>
              <a:t> and Ranei Nomura.</a:t>
            </a:r>
            <a:r>
              <a:rPr lang="en-US" b="1"/>
              <a:t> </a:t>
            </a:r>
            <a:endParaRPr lang="en-US" b="1">
              <a:ea typeface="Calibri"/>
              <a:cs typeface="Calibri"/>
            </a:endParaRPr>
          </a:p>
          <a:p>
            <a:pPr defTabSz="914285">
              <a:defRPr/>
            </a:pPr>
            <a:endParaRPr lang="en-US">
              <a:cs typeface="Calibri"/>
            </a:endParaRPr>
          </a:p>
          <a:p>
            <a:pPr fontAlgn="t"/>
            <a:r>
              <a:rPr lang="en-US"/>
              <a:t>This meeting is being recorded for public record. A PDF of the presentation will be posted online. The recording will be available from DEQ upon request. </a:t>
            </a:r>
          </a:p>
        </p:txBody>
      </p:sp>
      <p:sp>
        <p:nvSpPr>
          <p:cNvPr id="4" name="Slide Number Placeholder 3"/>
          <p:cNvSpPr>
            <a:spLocks noGrp="1"/>
          </p:cNvSpPr>
          <p:nvPr>
            <p:ph type="sldNum" sz="quarter" idx="5"/>
          </p:nvPr>
        </p:nvSpPr>
        <p:spPr/>
        <p:txBody>
          <a:bodyPr/>
          <a:lstStyle/>
          <a:p>
            <a:fld id="{783981EC-B6E6-4B85-93C1-B50A6F43896D}" type="slidenum">
              <a:rPr lang="en-US" smtClean="0"/>
              <a:t>1</a:t>
            </a:fld>
            <a:endParaRPr lang="en-US"/>
          </a:p>
        </p:txBody>
      </p:sp>
    </p:spTree>
    <p:extLst>
      <p:ext uri="{BB962C8B-B14F-4D97-AF65-F5344CB8AC3E}">
        <p14:creationId xmlns:p14="http://schemas.microsoft.com/office/powerpoint/2010/main" val="88903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7951">
              <a:defRPr/>
            </a:pPr>
            <a:r>
              <a:rPr lang="en-US" b="1">
                <a:ea typeface="Calibri"/>
                <a:cs typeface="Calibri"/>
              </a:rPr>
              <a:t>Heather</a:t>
            </a:r>
            <a:endParaRPr lang="en-US" b="1">
              <a:latin typeface="+mn-lt"/>
              <a:ea typeface="Calibri"/>
              <a:cs typeface="Calibri"/>
            </a:endParaRPr>
          </a:p>
          <a:p>
            <a:pPr marL="0" marR="0" lvl="0" indent="0" algn="l" defTabSz="949359" rtl="0" eaLnBrk="1" fontAlgn="auto" latinLnBrk="0" hangingPunct="1">
              <a:lnSpc>
                <a:spcPct val="100000"/>
              </a:lnSpc>
              <a:spcBef>
                <a:spcPts val="0"/>
              </a:spcBef>
              <a:spcAft>
                <a:spcPts val="0"/>
              </a:spcAft>
              <a:buClrTx/>
              <a:buSzTx/>
              <a:buFontTx/>
              <a:buNone/>
              <a:tabLst/>
              <a:defRPr/>
            </a:pPr>
            <a:r>
              <a:rPr lang="en-US" sz="1200"/>
              <a:t>Before we get started, let’s cover a few logistics. </a:t>
            </a:r>
          </a:p>
          <a:p>
            <a:pPr defTabSz="949359">
              <a:defRPr/>
            </a:pPr>
            <a:endParaRPr lang="en-US" sz="1200"/>
          </a:p>
          <a:p>
            <a:pPr marL="0" marR="0" lvl="0" indent="0" algn="l" defTabSz="949359" rtl="0" eaLnBrk="1" fontAlgn="auto" latinLnBrk="0" hangingPunct="1">
              <a:lnSpc>
                <a:spcPct val="100000"/>
              </a:lnSpc>
              <a:spcBef>
                <a:spcPts val="0"/>
              </a:spcBef>
              <a:spcAft>
                <a:spcPts val="0"/>
              </a:spcAft>
              <a:buClrTx/>
              <a:buSzTx/>
              <a:buFontTx/>
              <a:buNone/>
              <a:tabLst/>
              <a:defRPr/>
            </a:pPr>
            <a:r>
              <a:rPr lang="en-US" sz="1200" b="0" i="0" kern="1200">
                <a:solidFill>
                  <a:schemeClr val="tx1"/>
                </a:solidFill>
                <a:effectLst/>
                <a:latin typeface="+mn-lt"/>
                <a:ea typeface="+mn-ea"/>
                <a:cs typeface="+mn-cs"/>
              </a:rPr>
              <a:t>As a reminder, today’s meeting is intended to gather RAC feedback on the draft rule. For non‑RAC members, we will take questions at the end if we have time.</a:t>
            </a:r>
          </a:p>
          <a:p>
            <a:pPr defTabSz="949359">
              <a:defRPr/>
            </a:pPr>
            <a:endParaRPr lang="en-US" sz="1200"/>
          </a:p>
          <a:p>
            <a:pPr defTabSz="949359">
              <a:defRPr/>
            </a:pPr>
            <a:r>
              <a:rPr lang="en-US" sz="1200"/>
              <a:t>For those joining online, you’re welcome to submit questions anytime through the chat. If you’d like to speak during the Q&amp;A portions, please use the raise hand feature. We won’t pause the presentation to answer questions live, but we’ve built in time throughout the meeting and at the end to respond. Keeping questions brief will help us hear from as many RAC </a:t>
            </a:r>
            <a:r>
              <a:rPr lang="en-US" sz="1200" err="1"/>
              <a:t>memebers</a:t>
            </a:r>
            <a:r>
              <a:rPr lang="en-US" sz="1200"/>
              <a:t> as possible. We’ll keep an eye on the chat, and questions will be addressed during the Q&amp;A.</a:t>
            </a:r>
          </a:p>
          <a:p>
            <a:pPr defTabSz="949359">
              <a:defRPr/>
            </a:pPr>
            <a:endParaRPr lang="en-US" sz="1200"/>
          </a:p>
          <a:p>
            <a:pPr marL="0" marR="0" lvl="0" indent="0" algn="l" defTabSz="949359" rtl="0" eaLnBrk="1" fontAlgn="auto" latinLnBrk="0" hangingPunct="1">
              <a:lnSpc>
                <a:spcPct val="100000"/>
              </a:lnSpc>
              <a:spcBef>
                <a:spcPts val="0"/>
              </a:spcBef>
              <a:spcAft>
                <a:spcPts val="0"/>
              </a:spcAft>
              <a:buClrTx/>
              <a:buSzTx/>
              <a:buFontTx/>
              <a:buNone/>
              <a:tabLst/>
              <a:defRPr/>
            </a:pPr>
            <a:r>
              <a:rPr lang="en-US" sz="1200" b="0" i="0" kern="1200">
                <a:solidFill>
                  <a:schemeClr val="tx1"/>
                </a:solidFill>
                <a:effectLst/>
                <a:latin typeface="+mn-lt"/>
                <a:ea typeface="+mn-ea"/>
                <a:cs typeface="+mn-cs"/>
              </a:rPr>
              <a:t>For those joining by phone, you can use </a:t>
            </a:r>
            <a:r>
              <a:rPr lang="en-US" sz="1200" b="0" i="1" kern="1200">
                <a:solidFill>
                  <a:schemeClr val="tx1"/>
                </a:solidFill>
                <a:effectLst/>
                <a:latin typeface="+mn-lt"/>
                <a:ea typeface="+mn-ea"/>
                <a:cs typeface="+mn-cs"/>
              </a:rPr>
              <a:t>*9</a:t>
            </a:r>
            <a:r>
              <a:rPr lang="en-US" sz="1200" b="0" i="0" kern="1200">
                <a:solidFill>
                  <a:schemeClr val="tx1"/>
                </a:solidFill>
                <a:effectLst/>
                <a:latin typeface="+mn-lt"/>
                <a:ea typeface="+mn-ea"/>
                <a:cs typeface="+mn-cs"/>
              </a:rPr>
              <a:t> to raise your hand and </a:t>
            </a:r>
            <a:r>
              <a:rPr lang="en-US" sz="1200" b="0" i="1" kern="1200">
                <a:solidFill>
                  <a:schemeClr val="tx1"/>
                </a:solidFill>
                <a:effectLst/>
                <a:latin typeface="+mn-lt"/>
                <a:ea typeface="+mn-ea"/>
                <a:cs typeface="+mn-cs"/>
              </a:rPr>
              <a:t>*6</a:t>
            </a:r>
            <a:r>
              <a:rPr lang="en-US" sz="1200" b="0" i="0" kern="1200">
                <a:solidFill>
                  <a:schemeClr val="tx1"/>
                </a:solidFill>
                <a:effectLst/>
                <a:latin typeface="+mn-lt"/>
                <a:ea typeface="+mn-ea"/>
                <a:cs typeface="+mn-cs"/>
              </a:rPr>
              <a:t> to mute or unmute. </a:t>
            </a:r>
          </a:p>
          <a:p>
            <a:pPr defTabSz="949359">
              <a:defRPr/>
            </a:pPr>
            <a:endParaRPr lang="en-US" sz="1200"/>
          </a:p>
          <a:p>
            <a:pPr marL="0" marR="0" lvl="0" indent="0" algn="l" defTabSz="949359" rtl="0" eaLnBrk="1" fontAlgn="auto" latinLnBrk="0" hangingPunct="1">
              <a:lnSpc>
                <a:spcPct val="100000"/>
              </a:lnSpc>
              <a:spcBef>
                <a:spcPts val="0"/>
              </a:spcBef>
              <a:spcAft>
                <a:spcPts val="0"/>
              </a:spcAft>
              <a:buClrTx/>
              <a:buSzTx/>
              <a:buFontTx/>
              <a:buNone/>
              <a:tabLst/>
              <a:defRPr/>
            </a:pPr>
            <a:r>
              <a:rPr lang="en-US" sz="1200"/>
              <a:t>For those attending in person, when speaking, please start by stating your name and the organization you represent so our online audience can follow along. You are welcome to raise your hand and ask questions during the designated Q&amp;A times. We ask that you please to keep side conversations to a minimum so those joining online can hear the presentation. </a:t>
            </a:r>
          </a:p>
          <a:p>
            <a:pPr marL="0" marR="0" lvl="0" indent="0" algn="l" defTabSz="914400" rtl="0" eaLnBrk="1" fontAlgn="t" latinLnBrk="0" hangingPunct="1">
              <a:lnSpc>
                <a:spcPct val="100000"/>
              </a:lnSpc>
              <a:spcBef>
                <a:spcPts val="0"/>
              </a:spcBef>
              <a:spcAft>
                <a:spcPts val="0"/>
              </a:spcAft>
              <a:buClrTx/>
              <a:buSzTx/>
              <a:buFontTx/>
              <a:buNone/>
              <a:tabLst/>
              <a:defRPr/>
            </a:pPr>
            <a:br>
              <a:rPr lang="en-US" sz="1200" b="0" i="0" kern="1200">
                <a:effectLst/>
                <a:cs typeface="+mn-lt"/>
              </a:rPr>
            </a:br>
            <a:r>
              <a:rPr lang="en-US"/>
              <a:t>Today's </a:t>
            </a:r>
            <a:r>
              <a:rPr lang="en-US" sz="1200" i="0" kern="1200">
                <a:solidFill>
                  <a:schemeClr val="tx1"/>
                </a:solidFill>
                <a:effectLst/>
                <a:latin typeface="+mn-lt"/>
                <a:ea typeface="+mn-ea"/>
                <a:cs typeface="+mn-cs"/>
              </a:rPr>
              <a:t>meeting</a:t>
            </a:r>
            <a:r>
              <a:rPr lang="en-US"/>
              <a:t> is being recorded</a:t>
            </a:r>
            <a:r>
              <a:rPr lang="en-US" sz="1200" i="0" kern="1200">
                <a:solidFill>
                  <a:schemeClr val="tx1"/>
                </a:solidFill>
                <a:effectLst/>
                <a:latin typeface="+mn-lt"/>
                <a:ea typeface="+mn-ea"/>
                <a:cs typeface="+mn-cs"/>
              </a:rPr>
              <a:t>, and we’ll post a PDF of this presentation online. </a:t>
            </a:r>
            <a:r>
              <a:rPr lang="en-US"/>
              <a:t>With that, let’s take a look at today’s agenda.</a:t>
            </a:r>
            <a:endParaRPr lang="en-US" sz="1200" i="0" kern="1200">
              <a:solidFill>
                <a:schemeClr val="tx1"/>
              </a:solidFill>
              <a:effectLst/>
              <a:latin typeface="+mn-lt"/>
              <a:ea typeface="Calibri"/>
              <a:cs typeface="Calibri"/>
            </a:endParaRPr>
          </a:p>
          <a:p>
            <a:endParaRPr lang="en-US"/>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2</a:t>
            </a:fld>
            <a:endParaRPr lang="en-US"/>
          </a:p>
        </p:txBody>
      </p:sp>
    </p:spTree>
    <p:extLst>
      <p:ext uri="{BB962C8B-B14F-4D97-AF65-F5344CB8AC3E}">
        <p14:creationId xmlns:p14="http://schemas.microsoft.com/office/powerpoint/2010/main" val="30150802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US" b="1"/>
              <a:t>Heather</a:t>
            </a:r>
          </a:p>
          <a:p>
            <a:r>
              <a:rPr lang="en-US"/>
              <a:t>Before we get started, let’s review today’s agenda. We’ll begin with a brief project background, then talk about the fiscal and economic impacts from the draft rule. From there, we’ll look at what’s changed in the Fiscal Impact Statement and TMDL since we last met. We’ll take a quick 10-minute break before reviewing the WQMP updates. </a:t>
            </a:r>
            <a:r>
              <a:rPr lang="en-US" sz="1200" b="0" i="0" kern="1200">
                <a:solidFill>
                  <a:schemeClr val="tx1"/>
                </a:solidFill>
                <a:effectLst/>
                <a:latin typeface="+mn-lt"/>
                <a:ea typeface="+mn-ea"/>
                <a:cs typeface="+mn-cs"/>
              </a:rPr>
              <a:t>We’ll close with next steps, and if we have time, we can take questions at the end.</a:t>
            </a:r>
            <a:endParaRPr lang="en-US">
              <a:ea typeface="+mn-ea"/>
              <a:cs typeface="+mn-cs"/>
            </a:endParaRPr>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3</a:t>
            </a:fld>
            <a:endParaRPr lang="en-US"/>
          </a:p>
        </p:txBody>
      </p:sp>
    </p:spTree>
    <p:extLst>
      <p:ext uri="{BB962C8B-B14F-4D97-AF65-F5344CB8AC3E}">
        <p14:creationId xmlns:p14="http://schemas.microsoft.com/office/powerpoint/2010/main" val="16614643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Heather</a:t>
            </a:r>
          </a:p>
          <a:p>
            <a:pPr fontAlgn="t"/>
            <a:r>
              <a:rPr lang="en-US" sz="1200" b="0" i="0" kern="1200">
                <a:solidFill>
                  <a:schemeClr val="tx1"/>
                </a:solidFill>
                <a:effectLst/>
                <a:latin typeface="+mn-lt"/>
                <a:ea typeface="+mn-ea"/>
                <a:cs typeface="+mn-cs"/>
              </a:rPr>
              <a:t>Before we continue, </a:t>
            </a:r>
            <a:r>
              <a:rPr lang="en-US"/>
              <a:t>it would be helpful for me to know who is a RAC member. RAC members, you can do this by opening the participants list, selecting your name, and adding 'AC--' to the beginning of your display name.</a:t>
            </a:r>
            <a:endParaRPr lang="en-US" sz="1200" b="0" i="0" kern="1200">
              <a:solidFill>
                <a:schemeClr val="tx1"/>
              </a:solidFill>
              <a:effectLst/>
              <a:latin typeface="+mn-lt"/>
              <a:ea typeface="+mn-ea"/>
              <a:cs typeface="+mn-cs"/>
            </a:endParaRPr>
          </a:p>
          <a:p>
            <a:endParaRPr lang="en-US" b="1"/>
          </a:p>
          <a:p>
            <a:pPr fontAlgn="t"/>
            <a:r>
              <a:rPr lang="en-US" sz="1200" b="0" i="0" kern="1200">
                <a:solidFill>
                  <a:schemeClr val="tx1"/>
                </a:solidFill>
                <a:effectLst/>
                <a:latin typeface="+mn-lt"/>
                <a:ea typeface="+mn-ea"/>
                <a:cs typeface="+mn-cs"/>
              </a:rPr>
              <a:t>Now </a:t>
            </a:r>
            <a:r>
              <a:rPr lang="en-US"/>
              <a:t>I’m going to</a:t>
            </a:r>
            <a:r>
              <a:rPr lang="en-US" sz="1200" b="0" i="0" kern="1200">
                <a:solidFill>
                  <a:schemeClr val="tx1"/>
                </a:solidFill>
                <a:effectLst/>
                <a:latin typeface="+mn-lt"/>
                <a:ea typeface="+mn-ea"/>
                <a:cs typeface="+mn-cs"/>
              </a:rPr>
              <a:t> read through the list of RAC members for roll call. </a:t>
            </a:r>
            <a:r>
              <a:rPr lang="en-US"/>
              <a:t>We'll go through this pretty quickly so feel free to unmute before your name is called and confirm that you’re here.</a:t>
            </a:r>
          </a:p>
          <a:p>
            <a:pPr fontAlgn="t"/>
            <a:endParaRPr lang="en-US"/>
          </a:p>
          <a:p>
            <a:r>
              <a:rPr lang="en-US" sz="1200" b="0" i="0" u="none" strike="noStrike" kern="1200">
                <a:solidFill>
                  <a:schemeClr val="tx1"/>
                </a:solidFill>
                <a:effectLst/>
                <a:latin typeface="+mn-lt"/>
                <a:ea typeface="+mn-ea"/>
                <a:cs typeface="+mn-cs"/>
              </a:rPr>
              <a:t>Shawn Simpson</a:t>
            </a:r>
          </a:p>
          <a:p>
            <a:r>
              <a:rPr lang="en-US" sz="1200" b="0" i="0" u="none" strike="noStrike" kern="1200">
                <a:solidFill>
                  <a:schemeClr val="tx1"/>
                </a:solidFill>
                <a:effectLst/>
                <a:latin typeface="+mn-lt"/>
                <a:ea typeface="+mn-ea"/>
                <a:cs typeface="+mn-cs"/>
              </a:rPr>
              <a:t>Scott </a:t>
            </a:r>
            <a:r>
              <a:rPr lang="en-US" sz="1200" b="0" i="0" u="none" strike="noStrike" kern="1200" err="1">
                <a:solidFill>
                  <a:schemeClr val="tx1"/>
                </a:solidFill>
                <a:effectLst/>
                <a:latin typeface="+mn-lt"/>
                <a:ea typeface="+mn-ea"/>
                <a:cs typeface="+mn-cs"/>
              </a:rPr>
              <a:t>Fluery</a:t>
            </a:r>
            <a:endParaRPr lang="en-US" sz="1200" b="0" i="0" u="none" strike="noStrike" kern="1200">
              <a:solidFill>
                <a:schemeClr val="tx1"/>
              </a:solidFill>
              <a:effectLst/>
              <a:latin typeface="+mn-lt"/>
              <a:ea typeface="+mn-ea"/>
              <a:cs typeface="+mn-cs"/>
            </a:endParaRPr>
          </a:p>
          <a:p>
            <a:r>
              <a:rPr lang="en-US" sz="1200" b="0" i="0" u="none" strike="noStrike" kern="1200">
                <a:solidFill>
                  <a:schemeClr val="tx1"/>
                </a:solidFill>
                <a:effectLst/>
                <a:latin typeface="+mn-lt"/>
                <a:ea typeface="+mn-ea"/>
                <a:cs typeface="+mn-cs"/>
              </a:rPr>
              <a:t>Wade Elliott</a:t>
            </a:r>
            <a:r>
              <a:rPr lang="en-US" b="0">
                <a:effectLst/>
              </a:rPr>
              <a:t> </a:t>
            </a:r>
            <a:endParaRPr lang="en-US" b="0"/>
          </a:p>
          <a:p>
            <a:r>
              <a:rPr lang="en-US"/>
              <a:t>Alena Beltz </a:t>
            </a:r>
          </a:p>
          <a:p>
            <a:r>
              <a:rPr lang="en-US"/>
              <a:t>Johnny Leavy</a:t>
            </a:r>
          </a:p>
          <a:p>
            <a:r>
              <a:rPr lang="en-US"/>
              <a:t>Dawn Cox</a:t>
            </a:r>
          </a:p>
          <a:p>
            <a:r>
              <a:rPr lang="en-US"/>
              <a:t>Shavon Haynes</a:t>
            </a:r>
          </a:p>
          <a:p>
            <a:r>
              <a:rPr lang="en-US"/>
              <a:t>Paul DeMaggio</a:t>
            </a:r>
          </a:p>
          <a:p>
            <a:r>
              <a:rPr lang="en-US"/>
              <a:t>Elizabeth Pietrzak</a:t>
            </a:r>
          </a:p>
          <a:p>
            <a:r>
              <a:rPr lang="en-US"/>
              <a:t>Frank Drake</a:t>
            </a:r>
          </a:p>
          <a:p>
            <a:r>
              <a:rPr lang="en-US"/>
              <a:t>Tyler Ernst</a:t>
            </a:r>
          </a:p>
          <a:p>
            <a:r>
              <a:rPr lang="en-US"/>
              <a:t>Brian Hampson</a:t>
            </a:r>
          </a:p>
          <a:p>
            <a:r>
              <a:rPr lang="en-US"/>
              <a:t>Sydney Wilkins </a:t>
            </a:r>
          </a:p>
          <a:p>
            <a:r>
              <a:rPr lang="en-US"/>
              <a:t>Greg </a:t>
            </a:r>
            <a:r>
              <a:rPr lang="en-US" err="1"/>
              <a:t>Stabach</a:t>
            </a:r>
            <a:r>
              <a:rPr lang="en-US"/>
              <a:t> </a:t>
            </a:r>
            <a:endParaRPr lang="en-US">
              <a:ea typeface="Calibri"/>
              <a:cs typeface="Calibri"/>
            </a:endParaRPr>
          </a:p>
          <a:p>
            <a:r>
              <a:rPr lang="en-US"/>
              <a:t>Norm Buccola</a:t>
            </a:r>
          </a:p>
          <a:p>
            <a:r>
              <a:rPr lang="en-US"/>
              <a:t>Matt Martin</a:t>
            </a:r>
          </a:p>
          <a:p>
            <a:r>
              <a:rPr lang="en-US"/>
              <a:t>Arlo Todd </a:t>
            </a:r>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4</a:t>
            </a:fld>
            <a:endParaRPr lang="en-US"/>
          </a:p>
        </p:txBody>
      </p:sp>
    </p:spTree>
    <p:extLst>
      <p:ext uri="{BB962C8B-B14F-4D97-AF65-F5344CB8AC3E}">
        <p14:creationId xmlns:p14="http://schemas.microsoft.com/office/powerpoint/2010/main" val="29914256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US" b="1"/>
              <a:t>Heather</a:t>
            </a:r>
            <a:endParaRPr lang="en-US"/>
          </a:p>
          <a:p>
            <a:pPr marL="0" marR="0" lvl="0" indent="0" algn="l" defTabSz="914400" rtl="0" eaLnBrk="1" fontAlgn="t" latinLnBrk="0" hangingPunct="1">
              <a:lnSpc>
                <a:spcPct val="100000"/>
              </a:lnSpc>
              <a:spcBef>
                <a:spcPts val="0"/>
              </a:spcBef>
              <a:spcAft>
                <a:spcPts val="0"/>
              </a:spcAft>
              <a:buClrTx/>
              <a:buSzTx/>
              <a:buFontTx/>
              <a:buNone/>
              <a:tabLst/>
              <a:defRPr/>
            </a:pPr>
            <a:r>
              <a:rPr lang="en-US"/>
              <a:t>As many of you know, in</a:t>
            </a:r>
            <a:r>
              <a:rPr lang="en-US" sz="1200" b="0" i="0" kern="1200">
                <a:solidFill>
                  <a:schemeClr val="tx1"/>
                </a:solidFill>
                <a:effectLst/>
                <a:latin typeface="+mn-lt"/>
                <a:ea typeface="+mn-ea"/>
                <a:cs typeface="+mn-cs"/>
              </a:rPr>
              <a:t> 2012, a federal court decision resulted in EPA disapproving Oregon’s Natural Conditions Criterion. This element of the temperature standards allowed </a:t>
            </a:r>
            <a:r>
              <a:rPr lang="en-US"/>
              <a:t>for naturally</a:t>
            </a:r>
            <a:r>
              <a:rPr lang="en-US" sz="1200" b="0" i="0" kern="1200">
                <a:solidFill>
                  <a:schemeClr val="tx1"/>
                </a:solidFill>
                <a:effectLst/>
                <a:latin typeface="+mn-lt"/>
                <a:ea typeface="+mn-ea"/>
                <a:cs typeface="+mn-cs"/>
              </a:rPr>
              <a:t> warmer stream temperatures to be used as the standard. A second court decision in 2019 required EPA and DEQ to revise 15 temperature TMDLs that relied on the now disapproved Natural Conditions Criterion, including the Rogue River Basin.  </a:t>
            </a:r>
          </a:p>
          <a:p>
            <a:pPr fontAlgn="t"/>
            <a:endParaRPr lang="en-US" sz="1200" b="0" i="0" kern="1200">
              <a:solidFill>
                <a:schemeClr val="tx1"/>
              </a:solidFill>
              <a:effectLst/>
              <a:latin typeface="+mn-lt"/>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lang="en-US" sz="1200" b="0" i="0" kern="1200">
                <a:solidFill>
                  <a:schemeClr val="tx1"/>
                </a:solidFill>
                <a:effectLst/>
                <a:latin typeface="+mn-lt"/>
                <a:ea typeface="+mn-ea"/>
                <a:cs typeface="+mn-cs"/>
              </a:rPr>
              <a:t>Next, we’ll look at where we are in the overall process and key milestones.  </a:t>
            </a:r>
          </a:p>
          <a:p>
            <a:pPr fontAlgn="t"/>
            <a:r>
              <a:rPr lang="en-US"/>
              <a:t> </a:t>
            </a:r>
            <a:endParaRPr lang="en-US">
              <a:ea typeface="Calibri"/>
              <a:cs typeface="Calibri"/>
            </a:endParaRPr>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5</a:t>
            </a:fld>
            <a:endParaRPr lang="en-US"/>
          </a:p>
        </p:txBody>
      </p:sp>
    </p:spTree>
    <p:extLst>
      <p:ext uri="{BB962C8B-B14F-4D97-AF65-F5344CB8AC3E}">
        <p14:creationId xmlns:p14="http://schemas.microsoft.com/office/powerpoint/2010/main" val="27674232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US" b="1"/>
              <a:t>Heather</a:t>
            </a:r>
          </a:p>
          <a:p>
            <a:pPr fontAlgn="t"/>
            <a:r>
              <a:rPr lang="en-US"/>
              <a:t>This slide shows the key opportunities for public participation throughout the Rogue River Basin Temperature TMDL replacement process. </a:t>
            </a:r>
          </a:p>
          <a:p>
            <a:pPr fontAlgn="t"/>
            <a:endParaRPr lang="en-US"/>
          </a:p>
          <a:p>
            <a:pPr fontAlgn="t"/>
            <a:r>
              <a:rPr lang="en-US"/>
              <a:t>We held an informational webinar on February 12</a:t>
            </a:r>
            <a:r>
              <a:rPr lang="en-US" baseline="30000"/>
              <a:t>th</a:t>
            </a:r>
            <a:r>
              <a:rPr lang="en-US"/>
              <a:t> and the first Rule Advisory Committee meeting on February 26th. Today is the second and final RAC meeting. These meetings are a chance for committee members and the public to provide input on fiscal impacts and the draft TMDL and WQMP. After today, we plan open a 45-day public comment period in October 2026, which will include a public hearing. In July 2027, DEQ will bring the final draft proposed rule to the Environmental Quality Commission for rule adoption. Once EQC adopts the rule, we’ll submit the final TMDL to EPA for approval or disapproval by the court-ordered deadline of October 18, 2027.</a:t>
            </a:r>
          </a:p>
          <a:p>
            <a:pPr fontAlgn="t"/>
            <a:endParaRPr lang="en-US"/>
          </a:p>
          <a:p>
            <a:pPr fontAlgn="t"/>
            <a:r>
              <a:rPr lang="en-US"/>
              <a:t>To stay informed, sign up for GovDelivery email updates using the link Trina will provide in the chat.</a:t>
            </a:r>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6</a:t>
            </a:fld>
            <a:endParaRPr lang="en-US"/>
          </a:p>
        </p:txBody>
      </p:sp>
    </p:spTree>
    <p:extLst>
      <p:ext uri="{BB962C8B-B14F-4D97-AF65-F5344CB8AC3E}">
        <p14:creationId xmlns:p14="http://schemas.microsoft.com/office/powerpoint/2010/main" val="6848063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Heather</a:t>
            </a:r>
            <a:endParaRPr lang="en-US" b="1">
              <a:ea typeface="Calibri"/>
              <a:cs typeface="Calibri"/>
            </a:endParaRPr>
          </a:p>
          <a:p>
            <a:pPr>
              <a:defRPr/>
            </a:pPr>
            <a:r>
              <a:rPr lang="en-US"/>
              <a:t>Here’s a list of the draft rulemaking documents we are going to discuss today, including versions of the draft TMDL, WQMP, and FIS. We posted a copy of these documents on the Rogue Basin TMDL Rulemaking webpage on May 7. </a:t>
            </a:r>
          </a:p>
        </p:txBody>
      </p:sp>
      <p:sp>
        <p:nvSpPr>
          <p:cNvPr id="4" name="Slide Number Placeholder 3"/>
          <p:cNvSpPr>
            <a:spLocks noGrp="1"/>
          </p:cNvSpPr>
          <p:nvPr>
            <p:ph type="sldNum" sz="quarter" idx="5"/>
          </p:nvPr>
        </p:nvSpPr>
        <p:spPr/>
        <p:txBody>
          <a:bodyPr/>
          <a:lstStyle/>
          <a:p>
            <a:fld id="{783981EC-B6E6-4B85-93C1-B50A6F43896D}" type="slidenum">
              <a:rPr lang="en-US" smtClean="0"/>
              <a:t>7</a:t>
            </a:fld>
            <a:endParaRPr lang="en-US"/>
          </a:p>
        </p:txBody>
      </p:sp>
    </p:spTree>
    <p:extLst>
      <p:ext uri="{BB962C8B-B14F-4D97-AF65-F5344CB8AC3E}">
        <p14:creationId xmlns:p14="http://schemas.microsoft.com/office/powerpoint/2010/main" val="39700666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US" b="1"/>
              <a:t>Heather</a:t>
            </a:r>
          </a:p>
          <a:p>
            <a:pPr fontAlgn="t"/>
            <a:r>
              <a:rPr lang="en-US" sz="1200" b="0" i="0" kern="1200">
                <a:solidFill>
                  <a:schemeClr val="tx1"/>
                </a:solidFill>
                <a:effectLst/>
                <a:latin typeface="+mn-lt"/>
                <a:ea typeface="+mn-ea"/>
                <a:cs typeface="+mn-cs"/>
              </a:rPr>
              <a:t>As discussed at the previous RAC, the Rule Advisory Committee helps DEQ understand potential impacts of the proposed rule. Because DEQ will adopt the WQMP by rule, we must follow the formal rulemaking process under Oregon law. As part of that process, DEQ convenes advisory committees representing a range of affected interests </a:t>
            </a:r>
            <a:r>
              <a:rPr lang="en-US"/>
              <a:t>for</a:t>
            </a:r>
            <a:r>
              <a:rPr lang="en-US" sz="1200" b="0" i="0" kern="1200">
                <a:solidFill>
                  <a:schemeClr val="tx1"/>
                </a:solidFill>
                <a:effectLst/>
                <a:latin typeface="+mn-lt"/>
                <a:ea typeface="+mn-ea"/>
                <a:cs typeface="+mn-cs"/>
              </a:rPr>
              <a:t> their input.</a:t>
            </a:r>
          </a:p>
          <a:p>
            <a:pPr fontAlgn="t"/>
            <a:endParaRPr lang="en-US" sz="1200" b="0" i="0" kern="1200">
              <a:solidFill>
                <a:schemeClr val="tx1"/>
              </a:solidFill>
              <a:effectLst/>
              <a:latin typeface="+mn-lt"/>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lang="en-US"/>
              <a:t>Today, we’re asking for your feedback on potential fiscal impacts, especially for small businesses, and on whether the rule may affect racial equity and environmental justice.</a:t>
            </a:r>
          </a:p>
          <a:p>
            <a:pPr marL="0" marR="0" lvl="0" indent="0" algn="l" defTabSz="914400" rtl="0" eaLnBrk="1" fontAlgn="t" latinLnBrk="0" hangingPunct="1">
              <a:lnSpc>
                <a:spcPct val="100000"/>
              </a:lnSpc>
              <a:spcBef>
                <a:spcPts val="0"/>
              </a:spcBef>
              <a:spcAft>
                <a:spcPts val="0"/>
              </a:spcAft>
              <a:buClrTx/>
              <a:buSzTx/>
              <a:buFontTx/>
              <a:buNone/>
              <a:tabLst/>
              <a:defRPr/>
            </a:pPr>
            <a:endParaRPr lang="en-US" sz="1200" b="0" i="0" kern="1200">
              <a:solidFill>
                <a:schemeClr val="tx1"/>
              </a:solidFill>
              <a:effectLst/>
              <a:latin typeface="+mn-lt"/>
              <a:ea typeface="+mn-ea"/>
              <a:cs typeface="+mn-cs"/>
            </a:endParaRPr>
          </a:p>
          <a:p>
            <a:pPr fontAlgn="t"/>
            <a:r>
              <a:rPr lang="en-US"/>
              <a:t>With that context, we’ll move into fiscal impact questions for RAC feedback. </a:t>
            </a:r>
            <a:endParaRPr lang="en-US" b="0"/>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8</a:t>
            </a:fld>
            <a:endParaRPr lang="en-US"/>
          </a:p>
        </p:txBody>
      </p:sp>
    </p:spTree>
    <p:extLst>
      <p:ext uri="{BB962C8B-B14F-4D97-AF65-F5344CB8AC3E}">
        <p14:creationId xmlns:p14="http://schemas.microsoft.com/office/powerpoint/2010/main" val="35615948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50000"/>
              </a:lnSpc>
              <a:buFont typeface="+mj-lt"/>
              <a:buNone/>
            </a:pPr>
            <a:r>
              <a:rPr lang="en-US" b="1"/>
              <a:t>Heather</a:t>
            </a:r>
            <a:r>
              <a:rPr lang="en-US"/>
              <a:t> – As presented at the first RAC, the agency is seeking RAC feedback to the following fiscal impact analysis questions. I will read these questions and then Bill will provide a summary of changes made to the FIS based on RAC feedback. Then we will open it up for additional comments and questions. </a:t>
            </a:r>
          </a:p>
          <a:p>
            <a:pPr marL="508000" indent="-508000">
              <a:lnSpc>
                <a:spcPct val="150000"/>
              </a:lnSpc>
              <a:buFont typeface="+mj-lt"/>
              <a:buAutoNum type="arabicPeriod"/>
            </a:pPr>
            <a:r>
              <a:rPr lang="en-US"/>
              <a:t>Will the draft rule have a significant adverse impact on small businesses?</a:t>
            </a:r>
            <a:endParaRPr lang="en-US">
              <a:ea typeface="Calibri" panose="020F0502020204030204"/>
              <a:cs typeface="Calibri" panose="020F0502020204030204"/>
            </a:endParaRPr>
          </a:p>
          <a:p>
            <a:pPr marL="508000" indent="-508000">
              <a:lnSpc>
                <a:spcPct val="150000"/>
              </a:lnSpc>
              <a:buFont typeface="+mj-lt"/>
              <a:buAutoNum type="arabicPeriod"/>
            </a:pPr>
            <a:r>
              <a:rPr lang="en-US"/>
              <a:t>If a significant impact is identified, how could DEQ reduce the fiscal impact on small business?</a:t>
            </a:r>
            <a:endParaRPr lang="en-US">
              <a:ea typeface="Calibri" panose="020F0502020204030204"/>
              <a:cs typeface="Calibri" panose="020F0502020204030204"/>
            </a:endParaRPr>
          </a:p>
          <a:p>
            <a:pPr marL="508000" indent="-508000">
              <a:lnSpc>
                <a:spcPct val="150000"/>
              </a:lnSpc>
              <a:buFont typeface="+mj-lt"/>
              <a:buAutoNum type="arabicPeriod"/>
            </a:pPr>
            <a:r>
              <a:rPr lang="en-US"/>
              <a:t>Will the proposed rule impact racial equity? </a:t>
            </a:r>
            <a:endParaRPr lang="en-US">
              <a:ea typeface="Calibri" panose="020F0502020204030204"/>
              <a:cs typeface="Calibri" panose="020F0502020204030204"/>
            </a:endParaRPr>
          </a:p>
          <a:p>
            <a:pPr marL="508000" indent="-508000">
              <a:lnSpc>
                <a:spcPct val="150000"/>
              </a:lnSpc>
              <a:buFont typeface="+mj-lt"/>
              <a:buAutoNum type="arabicPeriod"/>
            </a:pPr>
            <a:r>
              <a:rPr lang="en-US"/>
              <a:t>What are additional considerations for environmental justice for this draft rule? </a:t>
            </a:r>
            <a:endParaRPr lang="en-US">
              <a:ea typeface="Calibri" panose="020F0502020204030204"/>
              <a:cs typeface="Calibri" panose="020F0502020204030204"/>
            </a:endParaRPr>
          </a:p>
          <a:p>
            <a:pPr marL="508000" indent="-508000">
              <a:lnSpc>
                <a:spcPct val="150000"/>
              </a:lnSpc>
              <a:buFont typeface="+mj-lt"/>
              <a:buAutoNum type="arabicPeriod"/>
            </a:pPr>
            <a:r>
              <a:rPr lang="en-US"/>
              <a:t>What types of entities will be impacted by the proposed rule?</a:t>
            </a:r>
            <a:endParaRPr lang="en-US">
              <a:ea typeface="Calibri" panose="020F0502020204030204"/>
              <a:cs typeface="Calibri" panose="020F0502020204030204"/>
            </a:endParaRPr>
          </a:p>
          <a:p>
            <a:pPr marL="508000" indent="-508000">
              <a:lnSpc>
                <a:spcPct val="150000"/>
              </a:lnSpc>
              <a:buFont typeface="+mj-lt"/>
              <a:buAutoNum type="arabicPeriod"/>
            </a:pPr>
            <a:r>
              <a:rPr lang="en-US"/>
              <a:t>How and to what extent will the proposed rule have a positive, negative, or no impact on these entities? </a:t>
            </a:r>
            <a:endParaRPr lang="en-US">
              <a:ea typeface="Calibri" panose="020F0502020204030204"/>
              <a:cs typeface="Calibri" panose="020F0502020204030204"/>
            </a:endParaRPr>
          </a:p>
          <a:p>
            <a:pPr marL="508589" indent="-508589">
              <a:lnSpc>
                <a:spcPct val="150000"/>
              </a:lnSpc>
              <a:buFont typeface="+mj-lt"/>
              <a:buAutoNum type="arabicPeriod"/>
            </a:pPr>
            <a:endParaRPr lang="en-US"/>
          </a:p>
          <a:p>
            <a:pPr marL="0" indent="0">
              <a:lnSpc>
                <a:spcPct val="150000"/>
              </a:lnSpc>
              <a:buFont typeface="+mj-lt"/>
              <a:buNone/>
            </a:pPr>
            <a:r>
              <a:rPr lang="en-US"/>
              <a:t>Thank you to those who have provided input. Now I’m going to hand it over to Bill to discuss updates to the draft Fiscal Impact Statement. </a:t>
            </a:r>
          </a:p>
        </p:txBody>
      </p:sp>
      <p:sp>
        <p:nvSpPr>
          <p:cNvPr id="4" name="Slide Number Placeholder 3"/>
          <p:cNvSpPr>
            <a:spLocks noGrp="1"/>
          </p:cNvSpPr>
          <p:nvPr>
            <p:ph type="sldNum" sz="quarter" idx="5"/>
          </p:nvPr>
        </p:nvSpPr>
        <p:spPr/>
        <p:txBody>
          <a:bodyPr/>
          <a:lstStyle/>
          <a:p>
            <a:fld id="{7226EA3A-3E84-401C-8B52-EA562DB9EDCA}" type="slidenum">
              <a:rPr lang="en-US" smtClean="0"/>
              <a:t>9</a:t>
            </a:fld>
            <a:endParaRPr lang="en-US"/>
          </a:p>
        </p:txBody>
      </p:sp>
    </p:spTree>
    <p:extLst>
      <p:ext uri="{BB962C8B-B14F-4D97-AF65-F5344CB8AC3E}">
        <p14:creationId xmlns:p14="http://schemas.microsoft.com/office/powerpoint/2010/main" val="38895196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B78A6-C256-7BFA-DC8C-2FE8A6A8D3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2EA805-D7C8-F564-5477-67FA982326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235FE-59AE-9F5B-0BD7-500B8D66C8CA}"/>
              </a:ext>
            </a:extLst>
          </p:cNvPr>
          <p:cNvSpPr>
            <a:spLocks noGrp="1"/>
          </p:cNvSpPr>
          <p:nvPr>
            <p:ph type="body" idx="1"/>
          </p:nvPr>
        </p:nvSpPr>
        <p:spPr/>
        <p:txBody>
          <a:bodyPr/>
          <a:lstStyle/>
          <a:p>
            <a:pPr defTabSz="904159"/>
            <a:r>
              <a:rPr lang="en-US" b="0"/>
              <a:t>Thanks </a:t>
            </a:r>
            <a:r>
              <a:rPr lang="en-US"/>
              <a:t>Heather – I am Bill Meyers, basin coordinator for the Rogue Basin.  </a:t>
            </a:r>
            <a:r>
              <a:rPr lang="en-US" b="0"/>
              <a:t>Although we did not have time to specifically discuss the Fiscal Impact Statement at the first RAC meeting </a:t>
            </a:r>
            <a:r>
              <a:rPr lang="en-US"/>
              <a:t>on</a:t>
            </a:r>
            <a:r>
              <a:rPr lang="en-US" b="0"/>
              <a:t> </a:t>
            </a:r>
            <a:r>
              <a:rPr lang="en-US"/>
              <a:t>February 26th</a:t>
            </a:r>
            <a:r>
              <a:rPr lang="en-US" b="0"/>
              <a:t> we did get a number of </a:t>
            </a:r>
            <a:r>
              <a:rPr lang="en-US"/>
              <a:t>comments and updates</a:t>
            </a:r>
            <a:r>
              <a:rPr lang="en-US" b="0"/>
              <a:t> have been made to the document.  I’ll go through the primary </a:t>
            </a:r>
            <a:r>
              <a:rPr lang="en-US"/>
              <a:t>changes</a:t>
            </a:r>
            <a:r>
              <a:rPr lang="en-US" b="0"/>
              <a:t>: </a:t>
            </a:r>
          </a:p>
          <a:p>
            <a:pPr marL="171450" indent="-171450">
              <a:lnSpc>
                <a:spcPct val="150000"/>
              </a:lnSpc>
              <a:buFont typeface="Arial" panose="020B0604020202020204" pitchFamily="34" charset="0"/>
              <a:buChar char="•"/>
            </a:pPr>
            <a:r>
              <a:rPr lang="en-US">
                <a:solidFill>
                  <a:srgbClr val="1E1C11"/>
                </a:solidFill>
                <a:latin typeface="Arial"/>
                <a:cs typeface="Arial"/>
              </a:rPr>
              <a:t>The</a:t>
            </a:r>
            <a:r>
              <a:rPr lang="en-US" sz="1200">
                <a:solidFill>
                  <a:srgbClr val="1E1C11"/>
                </a:solidFill>
                <a:latin typeface="Arial"/>
                <a:cs typeface="Arial"/>
              </a:rPr>
              <a:t> cost of riparian </a:t>
            </a:r>
            <a:r>
              <a:rPr lang="en-US">
                <a:solidFill>
                  <a:srgbClr val="1E1C11"/>
                </a:solidFill>
                <a:latin typeface="Arial"/>
                <a:cs typeface="Arial"/>
              </a:rPr>
              <a:t>vegetation restoration</a:t>
            </a:r>
            <a:r>
              <a:rPr lang="en-US" sz="1200">
                <a:solidFill>
                  <a:srgbClr val="1E1C11"/>
                </a:solidFill>
                <a:latin typeface="Arial"/>
                <a:cs typeface="Arial"/>
              </a:rPr>
              <a:t> and maintenance </a:t>
            </a:r>
            <a:r>
              <a:rPr lang="en-US">
                <a:solidFill>
                  <a:srgbClr val="1E1C11"/>
                </a:solidFill>
                <a:latin typeface="Arial"/>
                <a:cs typeface="Arial"/>
              </a:rPr>
              <a:t>can vary widely based on site conditions, access, and scale.  Per acre cost estimates for the</a:t>
            </a:r>
            <a:r>
              <a:rPr lang="en-US" sz="1200">
                <a:solidFill>
                  <a:srgbClr val="1E1C11"/>
                </a:solidFill>
                <a:latin typeface="Arial"/>
                <a:cs typeface="Arial"/>
              </a:rPr>
              <a:t> City of Medford and Jackson SWCD have been added to give </a:t>
            </a:r>
            <a:r>
              <a:rPr lang="en-US">
                <a:solidFill>
                  <a:srgbClr val="1E1C11"/>
                </a:solidFill>
                <a:latin typeface="Arial"/>
                <a:cs typeface="Arial"/>
              </a:rPr>
              <a:t>better insight into the</a:t>
            </a:r>
            <a:r>
              <a:rPr lang="en-US" sz="1200">
                <a:solidFill>
                  <a:srgbClr val="1E1C11"/>
                </a:solidFill>
                <a:latin typeface="Arial"/>
                <a:cs typeface="Arial"/>
              </a:rPr>
              <a:t> range of costs to do riparian restoration </a:t>
            </a:r>
            <a:r>
              <a:rPr lang="en-US">
                <a:solidFill>
                  <a:srgbClr val="1E1C11"/>
                </a:solidFill>
                <a:latin typeface="Arial"/>
                <a:cs typeface="Arial"/>
              </a:rPr>
              <a:t>in both rural and urban settings including the cost of maintenance on a 5-10 year scale. </a:t>
            </a:r>
            <a:r>
              <a:rPr lang="en-US" sz="1200">
                <a:solidFill>
                  <a:srgbClr val="1E1C11"/>
                </a:solidFill>
                <a:latin typeface="Arial"/>
                <a:cs typeface="Arial"/>
              </a:rPr>
              <a:t> </a:t>
            </a:r>
          </a:p>
          <a:p>
            <a:pPr marL="171450" indent="-171450">
              <a:lnSpc>
                <a:spcPct val="150000"/>
              </a:lnSpc>
              <a:buFont typeface="Arial" panose="020B0604020202020204" pitchFamily="34" charset="0"/>
              <a:buChar char="•"/>
            </a:pPr>
            <a:r>
              <a:rPr lang="en-US" sz="1200">
                <a:solidFill>
                  <a:srgbClr val="1E1C11"/>
                </a:solidFill>
                <a:latin typeface="Arial"/>
                <a:cs typeface="Arial"/>
              </a:rPr>
              <a:t>Acknowledge that the cost of TMDL implementation will impact local governments including extended maintenance of planted riparian areas </a:t>
            </a:r>
          </a:p>
          <a:p>
            <a:pPr marL="171450" indent="-171450">
              <a:lnSpc>
                <a:spcPct val="150000"/>
              </a:lnSpc>
              <a:buFont typeface="Arial" panose="020B0604020202020204" pitchFamily="34" charset="0"/>
              <a:buChar char="•"/>
            </a:pPr>
            <a:r>
              <a:rPr lang="en-US">
                <a:solidFill>
                  <a:srgbClr val="1E1C11"/>
                </a:solidFill>
                <a:latin typeface="Arial"/>
                <a:cs typeface="Arial"/>
              </a:rPr>
              <a:t>Acknowledge a perception that fire risk </a:t>
            </a:r>
            <a:r>
              <a:rPr lang="en-US" sz="1200">
                <a:solidFill>
                  <a:srgbClr val="1E1C11"/>
                </a:solidFill>
                <a:latin typeface="Arial"/>
                <a:cs typeface="Arial"/>
              </a:rPr>
              <a:t>due to increased density of riparian vegetation within urban areas may </a:t>
            </a:r>
            <a:r>
              <a:rPr lang="en-US">
                <a:solidFill>
                  <a:srgbClr val="1E1C11"/>
                </a:solidFill>
                <a:latin typeface="Arial"/>
                <a:cs typeface="Arial"/>
              </a:rPr>
              <a:t>lower home values. We’re acknowledging the perception and not it’s accuracy    </a:t>
            </a:r>
            <a:endParaRPr lang="en-US" sz="1200">
              <a:solidFill>
                <a:srgbClr val="1E1C11"/>
              </a:solidFill>
              <a:latin typeface="Arial"/>
              <a:cs typeface="Arial"/>
            </a:endParaRPr>
          </a:p>
          <a:p>
            <a:pPr marL="171450" indent="-171450">
              <a:lnSpc>
                <a:spcPct val="150000"/>
              </a:lnSpc>
              <a:buFont typeface="Arial" panose="020B0604020202020204" pitchFamily="34" charset="0"/>
              <a:buChar char="•"/>
            </a:pPr>
            <a:r>
              <a:rPr lang="en-US" sz="1200">
                <a:solidFill>
                  <a:srgbClr val="1E1C11"/>
                </a:solidFill>
                <a:latin typeface="Arial"/>
                <a:cs typeface="Arial"/>
              </a:rPr>
              <a:t>Additional costs to state agencies for riparian planting, protection and long-term maintenance</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200">
                <a:solidFill>
                  <a:srgbClr val="1E1C11"/>
                </a:solidFill>
                <a:latin typeface="Arial"/>
                <a:cs typeface="Arial"/>
              </a:rPr>
              <a:t>Specifically acknowledge the potential costs to meet the NPDES permitted waste load allocations.  This applies to local communities as well as agencies such as ODFW for the fish hatchery at Lost Creek Lake</a:t>
            </a: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en-US">
              <a:solidFill>
                <a:srgbClr val="1E1C11"/>
              </a:solidFill>
              <a:latin typeface="Arial"/>
              <a:cs typeface="Arial"/>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lang="en-US">
                <a:solidFill>
                  <a:srgbClr val="1E1C11"/>
                </a:solidFill>
                <a:latin typeface="Arial"/>
                <a:cs typeface="Arial"/>
              </a:rPr>
              <a:t>Next slide please</a:t>
            </a:r>
            <a:endParaRPr lang="en-US" sz="1200">
              <a:solidFill>
                <a:srgbClr val="1E1C11"/>
              </a:solidFill>
            </a:endParaRPr>
          </a:p>
          <a:p>
            <a:pPr defTabSz="904159"/>
            <a:endParaRPr lang="en-US" b="1"/>
          </a:p>
        </p:txBody>
      </p:sp>
      <p:sp>
        <p:nvSpPr>
          <p:cNvPr id="4" name="Slide Number Placeholder 3">
            <a:extLst>
              <a:ext uri="{FF2B5EF4-FFF2-40B4-BE49-F238E27FC236}">
                <a16:creationId xmlns:a16="http://schemas.microsoft.com/office/drawing/2014/main" id="{9E0812C2-AF7E-9B96-CAF3-6427D3557952}"/>
              </a:ext>
            </a:extLst>
          </p:cNvPr>
          <p:cNvSpPr>
            <a:spLocks noGrp="1"/>
          </p:cNvSpPr>
          <p:nvPr>
            <p:ph type="sldNum" sz="quarter" idx="5"/>
          </p:nvPr>
        </p:nvSpPr>
        <p:spPr/>
        <p:txBody>
          <a:bodyPr/>
          <a:lstStyle/>
          <a:p>
            <a:fld id="{7226EA3A-3E84-401C-8B52-EA562DB9EDCA}" type="slidenum">
              <a:rPr lang="en-US" smtClean="0"/>
              <a:t>10</a:t>
            </a:fld>
            <a:endParaRPr lang="en-US"/>
          </a:p>
        </p:txBody>
      </p:sp>
    </p:spTree>
    <p:extLst>
      <p:ext uri="{BB962C8B-B14F-4D97-AF65-F5344CB8AC3E}">
        <p14:creationId xmlns:p14="http://schemas.microsoft.com/office/powerpoint/2010/main" val="17492354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lang="en-US"/>
              <a:t>Bill –  </a:t>
            </a:r>
            <a:r>
              <a:rPr lang="en-US" sz="1200">
                <a:solidFill>
                  <a:srgbClr val="1E1C11"/>
                </a:solidFill>
                <a:latin typeface="Arial"/>
                <a:cs typeface="Arial"/>
              </a:rPr>
              <a:t> thanks and now I’ll open it up for questions.  Are there any questions or comments regarding Heather’s or my slide regarding the fiscal impact statement </a:t>
            </a:r>
            <a:endParaRPr lang="en-US"/>
          </a:p>
          <a:p>
            <a:endParaRPr lang="en-US"/>
          </a:p>
          <a:p>
            <a:r>
              <a:rPr lang="en-US"/>
              <a:t>Bill – Thanks and now I am going to hand it over to Rob to discuss revisions made to the TMDL.</a:t>
            </a:r>
          </a:p>
        </p:txBody>
      </p:sp>
      <p:sp>
        <p:nvSpPr>
          <p:cNvPr id="4" name="Slide Number Placeholder 3"/>
          <p:cNvSpPr>
            <a:spLocks noGrp="1"/>
          </p:cNvSpPr>
          <p:nvPr>
            <p:ph type="sldNum" sz="quarter" idx="5"/>
          </p:nvPr>
        </p:nvSpPr>
        <p:spPr/>
        <p:txBody>
          <a:bodyPr/>
          <a:lstStyle/>
          <a:p>
            <a:fld id="{783981EC-B6E6-4B85-93C1-B50A6F43896D}" type="slidenum">
              <a:rPr lang="en-US" smtClean="0"/>
              <a:t>11</a:t>
            </a:fld>
            <a:endParaRPr lang="en-US"/>
          </a:p>
        </p:txBody>
      </p:sp>
    </p:spTree>
    <p:extLst>
      <p:ext uri="{BB962C8B-B14F-4D97-AF65-F5344CB8AC3E}">
        <p14:creationId xmlns:p14="http://schemas.microsoft.com/office/powerpoint/2010/main" val="23802388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Rob: </a:t>
            </a:r>
          </a:p>
          <a:p>
            <a:r>
              <a:rPr lang="en-US" sz="1400" baseline="0"/>
              <a:t>Hello everyone. I'm Rob Burkhart, a water quality analyst at DEQ’s headquarters. David and I will now give an overview of the updates that have been made to the Rogue TMDL and supporting documents.  We will have some time after our slides to answer any questions </a:t>
            </a:r>
            <a:r>
              <a:rPr lang="en-US" sz="1400"/>
              <a:t>or comments you</a:t>
            </a:r>
            <a:r>
              <a:rPr lang="en-US" sz="1400" baseline="0"/>
              <a:t> may have on these.</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b="1"/>
              <a:t>Next Slide Please</a:t>
            </a:r>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12</a:t>
            </a:fld>
            <a:endParaRPr lang="en-US"/>
          </a:p>
        </p:txBody>
      </p:sp>
    </p:spTree>
    <p:extLst>
      <p:ext uri="{BB962C8B-B14F-4D97-AF65-F5344CB8AC3E}">
        <p14:creationId xmlns:p14="http://schemas.microsoft.com/office/powerpoint/2010/main" val="3242471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t>As a reminder, we presented a draft of the TMDL document at our first advisory committee meeting.  Since then, we have made updates to the TMDL and have also developed a TMDL technical support document along with four appendices.  I’ll briefly highlight the TMDL updates before handing it over to David for a summary of the TSD.</a:t>
            </a:r>
          </a:p>
          <a:p>
            <a:pPr>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b="1"/>
              <a:t>Next Slide Please</a:t>
            </a:r>
          </a:p>
        </p:txBody>
      </p:sp>
      <p:sp>
        <p:nvSpPr>
          <p:cNvPr id="4" name="Slide Number Placeholder 3"/>
          <p:cNvSpPr>
            <a:spLocks noGrp="1"/>
          </p:cNvSpPr>
          <p:nvPr>
            <p:ph type="sldNum" sz="quarter" idx="5"/>
          </p:nvPr>
        </p:nvSpPr>
        <p:spPr/>
        <p:txBody>
          <a:bodyPr/>
          <a:lstStyle/>
          <a:p>
            <a:fld id="{7226EA3A-3E84-401C-8B52-EA562DB9EDCA}" type="slidenum">
              <a:rPr lang="en-US" smtClean="0"/>
              <a:t>13</a:t>
            </a:fld>
            <a:endParaRPr lang="en-US"/>
          </a:p>
        </p:txBody>
      </p:sp>
    </p:spTree>
    <p:extLst>
      <p:ext uri="{BB962C8B-B14F-4D97-AF65-F5344CB8AC3E}">
        <p14:creationId xmlns:p14="http://schemas.microsoft.com/office/powerpoint/2010/main" val="20741880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50BF8B-3ABD-A328-9E56-FA27834E1A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3FE23E-184E-F1DE-9463-97FE9508D4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B827A5-10C6-BA88-9399-A06FE2DDFFB1}"/>
              </a:ext>
            </a:extLst>
          </p:cNvPr>
          <p:cNvSpPr>
            <a:spLocks noGrp="1"/>
          </p:cNvSpPr>
          <p:nvPr>
            <p:ph type="body" idx="1"/>
          </p:nvPr>
        </p:nvSpPr>
        <p:spPr/>
        <p:txBody>
          <a:bodyPr/>
          <a:lstStyle/>
          <a:p>
            <a:pPr>
              <a:defRPr/>
            </a:pPr>
            <a:r>
              <a:rPr lang="en-US"/>
              <a:t>Rob: </a:t>
            </a:r>
          </a:p>
          <a:p>
            <a:pPr marL="0" lvl="0" indent="-57150">
              <a:spcBef>
                <a:spcPts val="0"/>
              </a:spcBef>
              <a:spcAft>
                <a:spcPts val="800"/>
              </a:spcAft>
              <a:buFont typeface="Arial" panose="020B0604020202020204" pitchFamily="34" charset="0"/>
              <a:buNone/>
            </a:pPr>
            <a:r>
              <a:rPr lang="en-US"/>
              <a:t>Throughout the TMDL document we’ve made minor edits that you can see in the redline version of the new draft TMDL.  We’ve also added a new, brief section – Section 6.2 - which is an overview of the data used in development of the TMDL.  Section 6.3 of the TMDL (which was previously Section 6.2) has been updated with an overview of the shade-only modeling performed for Bear Creek and the Applegate subbasin. </a:t>
            </a:r>
            <a:endParaRPr lang="en-US">
              <a:latin typeface="Arial"/>
              <a:ea typeface="Times" panose="02020603050405020304" pitchFamily="18" charset="0"/>
              <a:cs typeface="Arial"/>
            </a:endParaRPr>
          </a:p>
          <a:p>
            <a:pPr>
              <a:defRPr/>
            </a:pPr>
            <a:endParaRPr lang="en-US">
              <a:latin typeface="Arial"/>
              <a:cs typeface="Arial"/>
            </a:endParaRPr>
          </a:p>
          <a:p>
            <a:pPr>
              <a:defRPr/>
            </a:pPr>
            <a:r>
              <a:rPr lang="en-US"/>
              <a:t>Table 8-1, in section 8, was updated to include a corrected Rogue River low flow value and associated loading capacity values.  Table 8-2 was also updated to include values for applicable criteria, excess temperatures and percent load reductions that were missing for two assessment units in the earlier draft of the TMDL.</a:t>
            </a:r>
            <a:endParaRPr lang="en-US">
              <a:ea typeface="Calibri"/>
              <a:cs typeface="Calibri"/>
            </a:endParaRPr>
          </a:p>
          <a:p>
            <a:pPr>
              <a:defRPr/>
            </a:pPr>
            <a:endParaRPr lang="en-US">
              <a:ea typeface="Calibri"/>
              <a:cs typeface="Calibri"/>
            </a:endParaRPr>
          </a:p>
          <a:p>
            <a:pPr>
              <a:defRPr/>
            </a:pPr>
            <a:r>
              <a:rPr lang="en-US" u="none"/>
              <a:t>In addition to those changes, Tables 9-7 and 9-8 have been updated.  These tables include the load allocations for background and anthropogenic nonpoint sources. </a:t>
            </a:r>
            <a:endParaRPr lang="en-US" u="none">
              <a:highlight>
                <a:srgbClr val="FFFF00"/>
              </a:highlight>
              <a:ea typeface="Calibri"/>
              <a:cs typeface="Calibri"/>
            </a:endParaRPr>
          </a:p>
          <a:p>
            <a:pPr>
              <a:defRPr/>
            </a:pPr>
            <a:endParaRPr lang="en-US"/>
          </a:p>
          <a:p>
            <a:pPr>
              <a:defRPr/>
            </a:pPr>
            <a:r>
              <a:rPr lang="en-US" b="1"/>
              <a:t>Next Slide Please</a:t>
            </a:r>
          </a:p>
        </p:txBody>
      </p:sp>
      <p:sp>
        <p:nvSpPr>
          <p:cNvPr id="4" name="Slide Number Placeholder 3">
            <a:extLst>
              <a:ext uri="{FF2B5EF4-FFF2-40B4-BE49-F238E27FC236}">
                <a16:creationId xmlns:a16="http://schemas.microsoft.com/office/drawing/2014/main" id="{59470F97-9DF3-A9FF-66AF-3385A85835D5}"/>
              </a:ext>
            </a:extLst>
          </p:cNvPr>
          <p:cNvSpPr>
            <a:spLocks noGrp="1"/>
          </p:cNvSpPr>
          <p:nvPr>
            <p:ph type="sldNum" sz="quarter" idx="5"/>
          </p:nvPr>
        </p:nvSpPr>
        <p:spPr/>
        <p:txBody>
          <a:bodyPr/>
          <a:lstStyle/>
          <a:p>
            <a:fld id="{7226EA3A-3E84-401C-8B52-EA562DB9EDCA}" type="slidenum">
              <a:rPr lang="en-US" smtClean="0"/>
              <a:t>14</a:t>
            </a:fld>
            <a:endParaRPr lang="en-US"/>
          </a:p>
        </p:txBody>
      </p:sp>
    </p:spTree>
    <p:extLst>
      <p:ext uri="{BB962C8B-B14F-4D97-AF65-F5344CB8AC3E}">
        <p14:creationId xmlns:p14="http://schemas.microsoft.com/office/powerpoint/2010/main" val="23364340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1034B-3226-8F76-2032-E5B39FEB13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F0B443-BEFC-C22D-BF98-6F495D6F3F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D761EC-DBD3-673A-1B1D-9DC6A5481E95}"/>
              </a:ext>
            </a:extLst>
          </p:cNvPr>
          <p:cNvSpPr>
            <a:spLocks noGrp="1"/>
          </p:cNvSpPr>
          <p:nvPr>
            <p:ph type="body" idx="1"/>
          </p:nvPr>
        </p:nvSpPr>
        <p:spPr/>
        <p:txBody>
          <a:bodyPr/>
          <a:lstStyle/>
          <a:p>
            <a:pPr>
              <a:defRPr/>
            </a:pPr>
            <a:r>
              <a:rPr lang="en-US"/>
              <a:t>Continuing on with the TMDL changes: </a:t>
            </a:r>
          </a:p>
          <a:p>
            <a:pPr>
              <a:defRPr/>
            </a:pPr>
            <a:r>
              <a:rPr lang="en-US"/>
              <a:t>The narrative portion of Section 9.2 has been edited and expanded to help explain the human use allowance assignment tables.  These tables, 9-1 to 9-5, have each been edited and corrected to show the human use allowance assignments for each assessment unit in the basin. </a:t>
            </a:r>
          </a:p>
          <a:p>
            <a:pPr>
              <a:defRPr/>
            </a:pPr>
            <a:endParaRPr lang="en-US" u="none">
              <a:solidFill>
                <a:srgbClr val="FF0000"/>
              </a:solidFill>
              <a:highlight>
                <a:srgbClr val="FFFF00"/>
              </a:highlight>
            </a:endParaRPr>
          </a:p>
          <a:p>
            <a:pPr>
              <a:defRPr/>
            </a:pPr>
            <a:r>
              <a:rPr lang="en-US" u="none"/>
              <a:t>Table 9-6, which is the table containing the point source </a:t>
            </a:r>
            <a:r>
              <a:rPr lang="en-US" u="none" err="1"/>
              <a:t>wasteload</a:t>
            </a:r>
            <a:r>
              <a:rPr lang="en-US" u="none"/>
              <a:t> allocations in TMDL Section 9.2, was also updated. </a:t>
            </a:r>
            <a:endParaRPr lang="en-US" u="none">
              <a:ea typeface="Calibri"/>
              <a:cs typeface="Calibri"/>
            </a:endParaRPr>
          </a:p>
          <a:p>
            <a:pPr>
              <a:defRPr/>
            </a:pPr>
            <a:endParaRPr lang="en-US" u="none">
              <a:ea typeface="Calibri"/>
              <a:cs typeface="Calibri"/>
            </a:endParaRPr>
          </a:p>
          <a:p>
            <a:pPr>
              <a:defRPr/>
            </a:pPr>
            <a:r>
              <a:rPr lang="en-US" u="none"/>
              <a:t>Another change is in Section 9.2.1 of the TMDL.  Here while we have retained allocations for existing 100-J cooling water general permits, we have removed the explicit allocations for future registrants of the permit. The portions of the human use allocations freed up by this action have been assigned to reserve capacity.  As a reminder, reserve capacity may be used to assign allocations to future anthropogenic sources – including point sources.</a:t>
            </a:r>
            <a:endParaRPr lang="en-US" u="none">
              <a:ea typeface="Calibri"/>
              <a:cs typeface="Calibri"/>
            </a:endParaRPr>
          </a:p>
          <a:p>
            <a:pPr>
              <a:defRPr/>
            </a:pPr>
            <a:endParaRPr lang="en-US" u="none">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u="none"/>
              <a:t>Several tables within Section 9.4.2 have been added or updated with new shade table results for multiple assessment units. And, finally, the example for using a </a:t>
            </a:r>
            <a:r>
              <a:rPr lang="en-US" u="none" err="1"/>
              <a:t>a</a:t>
            </a:r>
            <a:r>
              <a:rPr lang="en-US" u="none"/>
              <a:t> shade curve in Section 9.4.3 has been updated.</a:t>
            </a:r>
            <a:endParaRPr lang="en-US" u="none">
              <a:ea typeface="Calibri"/>
              <a:cs typeface="Calibri"/>
            </a:endParaRPr>
          </a:p>
          <a:p>
            <a:pPr>
              <a:defRPr/>
            </a:pPr>
            <a:endParaRPr lang="en-US" u="none">
              <a:ea typeface="Calibri"/>
              <a:cs typeface="Calibri"/>
            </a:endParaRPr>
          </a:p>
          <a:p>
            <a:pPr>
              <a:defRPr/>
            </a:pPr>
            <a:endParaRPr lang="en-US" u="none">
              <a:ea typeface="Calibri"/>
              <a:cs typeface="Calibri"/>
            </a:endParaRPr>
          </a:p>
          <a:p>
            <a:pPr>
              <a:defRPr/>
            </a:pPr>
            <a:r>
              <a:rPr lang="en-US" u="none"/>
              <a:t>That covers the updates that have been made to the TMDL document since our first meeting, now I will hand it off to David to discuss the TMDL technical support document.</a:t>
            </a:r>
            <a:endParaRPr lang="en-US" u="none">
              <a:ea typeface="Calibri"/>
              <a:cs typeface="Calibri"/>
            </a:endParaRPr>
          </a:p>
          <a:p>
            <a:pPr>
              <a:defRPr/>
            </a:pPr>
            <a:endParaRPr lang="en-US" u="none">
              <a:ea typeface="Calibri"/>
              <a:cs typeface="Calibri"/>
            </a:endParaRPr>
          </a:p>
          <a:p>
            <a:pPr>
              <a:defRPr/>
            </a:pPr>
            <a:r>
              <a:rPr lang="en-US" b="1" u="none"/>
              <a:t>Next Slide Please</a:t>
            </a:r>
            <a:endParaRPr lang="en-US" b="1" u="none">
              <a:ea typeface="Calibri"/>
              <a:cs typeface="Calibri"/>
            </a:endParaRPr>
          </a:p>
        </p:txBody>
      </p:sp>
      <p:sp>
        <p:nvSpPr>
          <p:cNvPr id="4" name="Slide Number Placeholder 3">
            <a:extLst>
              <a:ext uri="{FF2B5EF4-FFF2-40B4-BE49-F238E27FC236}">
                <a16:creationId xmlns:a16="http://schemas.microsoft.com/office/drawing/2014/main" id="{B8F4EAA6-2B30-E184-33AF-1DB8546F88B9}"/>
              </a:ext>
            </a:extLst>
          </p:cNvPr>
          <p:cNvSpPr>
            <a:spLocks noGrp="1"/>
          </p:cNvSpPr>
          <p:nvPr>
            <p:ph type="sldNum" sz="quarter" idx="5"/>
          </p:nvPr>
        </p:nvSpPr>
        <p:spPr/>
        <p:txBody>
          <a:bodyPr/>
          <a:lstStyle/>
          <a:p>
            <a:fld id="{7226EA3A-3E84-401C-8B52-EA562DB9EDCA}" type="slidenum">
              <a:rPr lang="en-US" smtClean="0"/>
              <a:t>15</a:t>
            </a:fld>
            <a:endParaRPr lang="en-US"/>
          </a:p>
        </p:txBody>
      </p:sp>
    </p:spTree>
    <p:extLst>
      <p:ext uri="{BB962C8B-B14F-4D97-AF65-F5344CB8AC3E}">
        <p14:creationId xmlns:p14="http://schemas.microsoft.com/office/powerpoint/2010/main" val="31935473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David: </a:t>
            </a:r>
            <a:r>
              <a:rPr lang="en-US" b="0"/>
              <a:t>Hi, I’m …  Today, I’ll discuss the new, </a:t>
            </a:r>
            <a:r>
              <a:rPr lang="en-US" b="1"/>
              <a:t>draft</a:t>
            </a:r>
            <a:r>
              <a:rPr lang="en-US" b="0"/>
              <a:t> Technical Support Document and its appendices, which provide supporting information for the TMDL report and project. </a:t>
            </a:r>
          </a:p>
          <a:p>
            <a:endParaRPr lang="en-US" b="0"/>
          </a:p>
          <a:p>
            <a:r>
              <a:rPr lang="en-US" b="0"/>
              <a:t>For introduction, let’s take a minute on </a:t>
            </a:r>
            <a:r>
              <a:rPr lang="en-US" b="1" i="1"/>
              <a:t>why</a:t>
            </a:r>
            <a:r>
              <a:rPr lang="en-US" b="0"/>
              <a:t> we have these separate files. </a:t>
            </a:r>
          </a:p>
          <a:p>
            <a:endParaRPr lang="en-US" b="0"/>
          </a:p>
          <a:p>
            <a:r>
              <a:rPr lang="en-US" b="0"/>
              <a:t>Basically, the TMDL project includes major and multifaceted technical work and data. </a:t>
            </a:r>
          </a:p>
          <a:p>
            <a:r>
              <a:rPr lang="en-US" b="0"/>
              <a:t>To properly document and reference this, technical reporting is needed. </a:t>
            </a:r>
          </a:p>
          <a:p>
            <a:endParaRPr lang="en-US" b="0"/>
          </a:p>
          <a:p>
            <a:r>
              <a:rPr lang="en-US" b="0"/>
              <a:t>But the TMDL itself, which eventually </a:t>
            </a:r>
            <a:r>
              <a:rPr lang="en-US" b="0" i="0"/>
              <a:t>becomes Oregon rule, is not the place for that technical detail. </a:t>
            </a:r>
          </a:p>
          <a:p>
            <a:r>
              <a:rPr lang="en-US" b="0" i="0"/>
              <a:t>For these replacement temperature TMDLs, we feel it’s best if the TMDL itself is </a:t>
            </a:r>
            <a:r>
              <a:rPr lang="en-US" b="0" i="1"/>
              <a:t>clear and concise</a:t>
            </a:r>
            <a:r>
              <a:rPr lang="en-US" b="0" i="0"/>
              <a:t>.</a:t>
            </a:r>
          </a:p>
          <a:p>
            <a:endParaRPr lang="en-US" b="0" i="0"/>
          </a:p>
          <a:p>
            <a:r>
              <a:rPr lang="en-US" b="0" i="0"/>
              <a:t>TMDLs often have a </a:t>
            </a:r>
            <a:r>
              <a:rPr lang="en-US" b="1"/>
              <a:t>Technical Support Document, or TSD for short, </a:t>
            </a:r>
            <a:r>
              <a:rPr lang="en-US" b="0"/>
              <a:t>to provide info that’s not in the main report. </a:t>
            </a:r>
          </a:p>
          <a:p>
            <a:r>
              <a:rPr lang="en-US" b="0"/>
              <a:t>That’s what the Rogue TSD does. And moreover, we decided to minimize duplication between the TMDL and TSD. </a:t>
            </a:r>
          </a:p>
          <a:p>
            <a:r>
              <a:rPr lang="en-US" b="0"/>
              <a:t>Basically, the TSD shouldn’t restate the TMDL. The documents are already long enough; and reiteration tends to muck things up for the reader (and writer).</a:t>
            </a:r>
          </a:p>
          <a:p>
            <a:endParaRPr lang="en-US" b="0"/>
          </a:p>
          <a:p>
            <a:r>
              <a:rPr lang="en-US" b="0"/>
              <a:t>The TSD is structured to complement and support the TMDL. The TMDL often references the TSD and its appendices. </a:t>
            </a:r>
          </a:p>
          <a:p>
            <a:r>
              <a:rPr lang="en-US" b="0"/>
              <a:t>Depending on your roles and goals, some folks may use these supporting documents primarily to look up specific references from the TMDL. </a:t>
            </a:r>
          </a:p>
          <a:p>
            <a:r>
              <a:rPr lang="en-US" b="0"/>
              <a:t>Others may use the documents as standalone resources and will want to read them in their entirety.</a:t>
            </a:r>
          </a:p>
          <a:p>
            <a:endParaRPr lang="en-US" b="0"/>
          </a:p>
          <a:p>
            <a:r>
              <a:rPr lang="en-US" b="0" i="0"/>
              <a:t>Now, regarding the Appendices to the TSD: There’s </a:t>
            </a:r>
            <a:r>
              <a:rPr lang="en-US" b="1" i="1"/>
              <a:t>a lot </a:t>
            </a:r>
            <a:r>
              <a:rPr lang="en-US" b="1" i="0"/>
              <a:t>of info </a:t>
            </a:r>
            <a:r>
              <a:rPr lang="en-US" b="0" i="0"/>
              <a:t>of various types. </a:t>
            </a:r>
          </a:p>
          <a:p>
            <a:r>
              <a:rPr lang="en-US" b="0" i="0"/>
              <a:t>So, we have a few appendices to present this.  Two appendices are basically data spreadsheets. And two are Word documents. It’s not too crazy.</a:t>
            </a:r>
          </a:p>
          <a:p>
            <a:r>
              <a:rPr lang="en-US" b="0" i="0"/>
              <a:t>  </a:t>
            </a:r>
          </a:p>
          <a:p>
            <a:r>
              <a:rPr lang="en-US" b="1" i="0" u="sng"/>
              <a:t>So, what does the TSD itself do? </a:t>
            </a:r>
          </a:p>
          <a:p>
            <a:r>
              <a:rPr lang="en-US" b="0" i="0"/>
              <a:t>The </a:t>
            </a:r>
            <a:r>
              <a:rPr lang="en-US" b="1" i="0"/>
              <a:t>TSD describes</a:t>
            </a:r>
            <a:r>
              <a:rPr lang="en-US" b="0" i="0"/>
              <a:t> the TMDL geographic region and </a:t>
            </a:r>
            <a:r>
              <a:rPr lang="en-US" b="1" i="0"/>
              <a:t>explains</a:t>
            </a:r>
            <a:r>
              <a:rPr lang="en-US" b="0" i="0"/>
              <a:t> the various components and values that are </a:t>
            </a:r>
            <a:r>
              <a:rPr lang="en-US" b="1" i="0"/>
              <a:t>part</a:t>
            </a:r>
            <a:r>
              <a:rPr lang="en-US" b="0" i="0"/>
              <a:t> of the required TMDL elements; </a:t>
            </a:r>
            <a:r>
              <a:rPr lang="en-US" b="1" i="0"/>
              <a:t>this includes equations, and summaries </a:t>
            </a:r>
            <a:r>
              <a:rPr lang="en-US" b="0" i="0"/>
              <a:t>of various permitted discharges. </a:t>
            </a:r>
          </a:p>
          <a:p>
            <a:endParaRPr lang="en-US" b="1" i="0"/>
          </a:p>
          <a:p>
            <a:r>
              <a:rPr lang="en-US" b="1" i="0"/>
              <a:t>And what about the Appendices? </a:t>
            </a:r>
            <a:r>
              <a:rPr lang="en-US" b="0" i="0"/>
              <a:t>They </a:t>
            </a:r>
            <a:r>
              <a:rPr lang="en-US" b="1" i="0"/>
              <a:t>report</a:t>
            </a:r>
            <a:r>
              <a:rPr lang="en-US" b="0" i="0"/>
              <a:t> on all the </a:t>
            </a:r>
            <a:r>
              <a:rPr lang="en-US" b="1" i="0"/>
              <a:t>data, models, and finer-scale results </a:t>
            </a:r>
            <a:r>
              <a:rPr lang="en-US" b="0" i="0"/>
              <a:t>that inform the </a:t>
            </a:r>
            <a:r>
              <a:rPr lang="en-US" b="1" i="0"/>
              <a:t>loading assessments </a:t>
            </a:r>
            <a:r>
              <a:rPr lang="en-US" b="0" i="0"/>
              <a:t>and </a:t>
            </a:r>
            <a:r>
              <a:rPr lang="en-US" b="1" i="0"/>
              <a:t>allocations</a:t>
            </a:r>
            <a:r>
              <a:rPr lang="en-US" b="0" i="0"/>
              <a:t> presented in the main TMDL and described in the TSD.</a:t>
            </a:r>
          </a:p>
          <a:p>
            <a:endParaRPr lang="en-US" b="0" i="0"/>
          </a:p>
          <a:p>
            <a:r>
              <a:rPr lang="en-US" b="0" i="0"/>
              <a:t>While we can’t go in-depth today, I’ll mention some </a:t>
            </a:r>
            <a:r>
              <a:rPr lang="en-US" b="1" i="0"/>
              <a:t>key information in each document</a:t>
            </a:r>
            <a:r>
              <a:rPr lang="en-US" b="0" i="0"/>
              <a:t>.</a:t>
            </a:r>
          </a:p>
          <a:p>
            <a:r>
              <a:rPr lang="en-US" b="0" i="0"/>
              <a:t>Our </a:t>
            </a:r>
            <a:r>
              <a:rPr lang="en-US" b="1" i="0"/>
              <a:t>intention today is to provide a little roadmap</a:t>
            </a:r>
            <a:r>
              <a:rPr lang="en-US" b="0" i="0"/>
              <a:t>, so you can focus on and absorb what you need afterwards - and then provide informed feedback and questions at your discretion.</a:t>
            </a:r>
          </a:p>
          <a:p>
            <a:endParaRPr lang="en-US" b="0" i="0"/>
          </a:p>
          <a:p>
            <a:r>
              <a:rPr lang="en-US" b="1" i="0"/>
              <a:t>So, for the TSD, I’ll mention (READ BULLETS).</a:t>
            </a:r>
          </a:p>
          <a:p>
            <a:endParaRPr lang="en-US" b="1" i="0"/>
          </a:p>
          <a:p>
            <a:r>
              <a:rPr lang="en-US" b="1" i="0" u="sng"/>
              <a:t>Next Slide, please. </a:t>
            </a:r>
          </a:p>
          <a:p>
            <a:endParaRPr lang="en-US" b="0" i="0"/>
          </a:p>
        </p:txBody>
      </p:sp>
      <p:sp>
        <p:nvSpPr>
          <p:cNvPr id="4" name="Slide Number Placeholder 3"/>
          <p:cNvSpPr>
            <a:spLocks noGrp="1"/>
          </p:cNvSpPr>
          <p:nvPr>
            <p:ph type="sldNum" sz="quarter" idx="5"/>
          </p:nvPr>
        </p:nvSpPr>
        <p:spPr/>
        <p:txBody>
          <a:bodyPr/>
          <a:lstStyle/>
          <a:p>
            <a:fld id="{783981EC-B6E6-4B85-93C1-B50A6F43896D}" type="slidenum">
              <a:rPr lang="en-US" smtClean="0"/>
              <a:t>16</a:t>
            </a:fld>
            <a:endParaRPr lang="en-US"/>
          </a:p>
        </p:txBody>
      </p:sp>
    </p:spTree>
    <p:extLst>
      <p:ext uri="{BB962C8B-B14F-4D97-AF65-F5344CB8AC3E}">
        <p14:creationId xmlns:p14="http://schemas.microsoft.com/office/powerpoint/2010/main" val="28246728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2400"/>
              </a:spcBef>
            </a:pPr>
            <a:r>
              <a:rPr lang="en-US" b="1">
                <a:latin typeface="Arial"/>
                <a:ea typeface="Times" panose="02020603050405020304" pitchFamily="18" charset="0"/>
                <a:cs typeface="Arial"/>
              </a:rPr>
              <a:t>For the Appendices, I’ll start with B through D because they’re quick, and I’ll discuss Appendix A afterward.</a:t>
            </a:r>
          </a:p>
          <a:p>
            <a:pPr>
              <a:spcBef>
                <a:spcPts val="2400"/>
              </a:spcBef>
            </a:pPr>
            <a:endParaRPr lang="en-US" b="1">
              <a:latin typeface="Arial"/>
              <a:ea typeface="Times" panose="02020603050405020304" pitchFamily="18" charset="0"/>
              <a:cs typeface="Arial"/>
            </a:endParaRPr>
          </a:p>
          <a:p>
            <a:pPr>
              <a:spcBef>
                <a:spcPts val="2400"/>
              </a:spcBef>
            </a:pPr>
            <a:r>
              <a:rPr lang="en-US" b="1">
                <a:latin typeface="Arial"/>
                <a:ea typeface="Times" panose="02020603050405020304" pitchFamily="18" charset="0"/>
                <a:cs typeface="Arial"/>
              </a:rPr>
              <a:t>Appendix B </a:t>
            </a:r>
            <a:r>
              <a:rPr lang="en-US" b="0">
                <a:latin typeface="Arial"/>
                <a:ea typeface="Times" panose="02020603050405020304" pitchFamily="18" charset="0"/>
                <a:cs typeface="Arial"/>
              </a:rPr>
              <a:t>is a spreadsheet that lists each Assessment Unit (AU) within the scope of this TMDL and provides relevant information.</a:t>
            </a:r>
            <a:r>
              <a:rPr lang="en-US" sz="1200" b="0">
                <a:latin typeface="Arial"/>
                <a:ea typeface="Times" panose="02020603050405020304" pitchFamily="18" charset="0"/>
                <a:cs typeface="Arial"/>
              </a:rPr>
              <a:t> </a:t>
            </a:r>
          </a:p>
          <a:p>
            <a:pPr>
              <a:spcBef>
                <a:spcPts val="2400"/>
              </a:spcBef>
            </a:pPr>
            <a:r>
              <a:rPr lang="en-US" sz="1200" b="0">
                <a:latin typeface="Arial"/>
                <a:ea typeface="Times" panose="02020603050405020304" pitchFamily="18" charset="0"/>
                <a:cs typeface="Arial"/>
              </a:rPr>
              <a:t>For each of roughly 500 AUs, this includes the AU’s identifiers, categorical HUAs, and applicable criteria and dates.</a:t>
            </a:r>
          </a:p>
          <a:p>
            <a:pPr>
              <a:spcBef>
                <a:spcPts val="2400"/>
              </a:spcBef>
            </a:pPr>
            <a:r>
              <a:rPr lang="en-US" sz="1200" b="0">
                <a:latin typeface="Arial"/>
                <a:ea typeface="Times" panose="02020603050405020304" pitchFamily="18" charset="0"/>
                <a:cs typeface="Arial"/>
              </a:rPr>
              <a:t>There is also a list that links each permitted point source to its receiving AU.</a:t>
            </a:r>
          </a:p>
          <a:p>
            <a:pPr>
              <a:spcBef>
                <a:spcPts val="2400"/>
              </a:spcBef>
            </a:pPr>
            <a:endParaRPr lang="en-US" b="0">
              <a:latin typeface="Arial"/>
              <a:ea typeface="Times" panose="02020603050405020304" pitchFamily="18" charset="0"/>
              <a:cs typeface="Arial"/>
            </a:endParaRPr>
          </a:p>
          <a:p>
            <a:pPr>
              <a:spcBef>
                <a:spcPts val="2400"/>
              </a:spcBef>
            </a:pPr>
            <a:r>
              <a:rPr lang="en-US" b="1">
                <a:latin typeface="Arial"/>
                <a:ea typeface="Times" panose="02020603050405020304" pitchFamily="18" charset="0"/>
                <a:cs typeface="Arial"/>
              </a:rPr>
              <a:t>Appendix C </a:t>
            </a:r>
            <a:r>
              <a:rPr lang="en-US" b="0">
                <a:latin typeface="Arial"/>
                <a:ea typeface="Times" panose="02020603050405020304" pitchFamily="18" charset="0"/>
                <a:cs typeface="Arial"/>
              </a:rPr>
              <a:t>is the Little Butte Creek Geomorphology and Groundwater Connectivity Assessment report. </a:t>
            </a:r>
            <a:r>
              <a:rPr lang="en-US" b="1" err="1">
                <a:latin typeface="Arial"/>
                <a:ea typeface="Times" panose="02020603050405020304" pitchFamily="18" charset="0"/>
                <a:cs typeface="Arial"/>
              </a:rPr>
              <a:t>TetraTech</a:t>
            </a:r>
            <a:r>
              <a:rPr lang="en-US" b="1">
                <a:latin typeface="Arial"/>
                <a:ea typeface="Times" panose="02020603050405020304" pitchFamily="18" charset="0"/>
                <a:cs typeface="Arial"/>
              </a:rPr>
              <a:t> </a:t>
            </a:r>
            <a:r>
              <a:rPr lang="en-US" b="0">
                <a:latin typeface="Arial"/>
                <a:ea typeface="Times" panose="02020603050405020304" pitchFamily="18" charset="0"/>
                <a:cs typeface="Arial"/>
              </a:rPr>
              <a:t>completed this for the original </a:t>
            </a:r>
            <a:r>
              <a:rPr lang="en-US" b="1">
                <a:latin typeface="Arial"/>
                <a:ea typeface="Times" panose="02020603050405020304" pitchFamily="18" charset="0"/>
                <a:cs typeface="Arial"/>
              </a:rPr>
              <a:t>2008 Rogue </a:t>
            </a:r>
            <a:r>
              <a:rPr lang="en-US" b="0">
                <a:latin typeface="Arial"/>
                <a:ea typeface="Times" panose="02020603050405020304" pitchFamily="18" charset="0"/>
                <a:cs typeface="Arial"/>
              </a:rPr>
              <a:t>temperature TMDL</a:t>
            </a:r>
            <a:r>
              <a:rPr lang="en-US" b="1">
                <a:latin typeface="Arial"/>
                <a:ea typeface="Times" panose="02020603050405020304" pitchFamily="18" charset="0"/>
                <a:cs typeface="Arial"/>
              </a:rPr>
              <a:t>. </a:t>
            </a:r>
          </a:p>
          <a:p>
            <a:pPr>
              <a:spcBef>
                <a:spcPts val="2400"/>
              </a:spcBef>
            </a:pPr>
            <a:r>
              <a:rPr lang="en-US" b="0">
                <a:latin typeface="Arial"/>
                <a:ea typeface="Times" panose="02020603050405020304" pitchFamily="18" charset="0"/>
                <a:cs typeface="Arial"/>
              </a:rPr>
              <a:t>Basically, it’s a high-level assessment of Little Butte Creek temperatures changes over the last 150 years [pause] due to human changes that have affected subsurface and surface flows and connectivity. By changes I mean things like roads, dams, reservoirs, construction, drainage alterations, and other activities. </a:t>
            </a:r>
          </a:p>
          <a:p>
            <a:pPr>
              <a:spcBef>
                <a:spcPts val="2400"/>
              </a:spcBef>
            </a:pPr>
            <a:r>
              <a:rPr lang="en-US" b="0">
                <a:latin typeface="Arial"/>
                <a:ea typeface="Times" panose="02020603050405020304" pitchFamily="18" charset="0"/>
                <a:cs typeface="Arial"/>
              </a:rPr>
              <a:t>It’s an interesting report that’s worth a read.</a:t>
            </a:r>
          </a:p>
          <a:p>
            <a:pPr>
              <a:spcBef>
                <a:spcPts val="2400"/>
              </a:spcBef>
            </a:pPr>
            <a:endParaRPr lang="en-US" b="0">
              <a:latin typeface="Arial"/>
              <a:ea typeface="Times" panose="02020603050405020304" pitchFamily="18" charset="0"/>
              <a:cs typeface="Arial"/>
            </a:endParaRPr>
          </a:p>
          <a:p>
            <a:pPr>
              <a:spcBef>
                <a:spcPts val="2400"/>
              </a:spcBef>
            </a:pPr>
            <a:r>
              <a:rPr lang="en-US" b="0">
                <a:latin typeface="Arial"/>
                <a:ea typeface="Times" panose="02020603050405020304" pitchFamily="18" charset="0"/>
                <a:cs typeface="Arial"/>
              </a:rPr>
              <a:t>And </a:t>
            </a:r>
            <a:r>
              <a:rPr lang="en-US" b="1">
                <a:latin typeface="Arial"/>
                <a:ea typeface="Times" panose="02020603050405020304" pitchFamily="18" charset="0"/>
                <a:cs typeface="Arial"/>
              </a:rPr>
              <a:t>Appendix D </a:t>
            </a:r>
            <a:r>
              <a:rPr lang="en-US" b="0">
                <a:latin typeface="Arial"/>
                <a:ea typeface="Times" panose="02020603050405020304" pitchFamily="18" charset="0"/>
                <a:cs typeface="Arial"/>
              </a:rPr>
              <a:t>presents the project’s Effective Shade Results, broken down differently than in the TMDL itself. </a:t>
            </a:r>
          </a:p>
          <a:p>
            <a:pPr>
              <a:spcBef>
                <a:spcPts val="2400"/>
              </a:spcBef>
            </a:pPr>
            <a:r>
              <a:rPr lang="en-US" b="0">
                <a:latin typeface="Arial"/>
                <a:ea typeface="Times" panose="02020603050405020304" pitchFamily="18" charset="0"/>
                <a:cs typeface="Arial"/>
              </a:rPr>
              <a:t>It includes </a:t>
            </a:r>
            <a:r>
              <a:rPr lang="en-US" b="1">
                <a:latin typeface="Arial"/>
                <a:ea typeface="Times" panose="02020603050405020304" pitchFamily="18" charset="0"/>
                <a:cs typeface="Arial"/>
              </a:rPr>
              <a:t>shade results for </a:t>
            </a:r>
            <a:r>
              <a:rPr lang="en-US" sz="1200" b="1">
                <a:latin typeface="Arial"/>
                <a:ea typeface="Times" panose="02020603050405020304" pitchFamily="18" charset="0"/>
                <a:cs typeface="Arial"/>
              </a:rPr>
              <a:t>ea</a:t>
            </a:r>
            <a:r>
              <a:rPr lang="en-US" sz="1200" b="0">
                <a:latin typeface="Arial"/>
                <a:ea typeface="Times" panose="02020603050405020304" pitchFamily="18" charset="0"/>
                <a:cs typeface="Arial"/>
              </a:rPr>
              <a:t>ch modeled AU, </a:t>
            </a:r>
            <a:r>
              <a:rPr lang="en-US" sz="1200" b="1">
                <a:latin typeface="Arial"/>
                <a:ea typeface="Times" panose="02020603050405020304" pitchFamily="18" charset="0"/>
                <a:cs typeface="Arial"/>
              </a:rPr>
              <a:t>and for </a:t>
            </a:r>
            <a:r>
              <a:rPr lang="en-US" b="1">
                <a:latin typeface="Arial"/>
                <a:ea typeface="Times" panose="02020603050405020304" pitchFamily="18" charset="0"/>
                <a:cs typeface="Arial"/>
              </a:rPr>
              <a:t>each </a:t>
            </a:r>
            <a:r>
              <a:rPr lang="en-US" b="0">
                <a:latin typeface="Arial"/>
                <a:ea typeface="Times" panose="02020603050405020304" pitchFamily="18" charset="0"/>
                <a:cs typeface="Arial"/>
              </a:rPr>
              <a:t>DMA on each stream </a:t>
            </a:r>
            <a:r>
              <a:rPr lang="en-US" sz="1200" b="1">
                <a:latin typeface="Arial"/>
                <a:ea typeface="Times" panose="02020603050405020304" pitchFamily="18" charset="0"/>
                <a:cs typeface="Arial"/>
              </a:rPr>
              <a:t>AND</a:t>
            </a:r>
            <a:r>
              <a:rPr lang="en-US" sz="1200" b="0">
                <a:latin typeface="Arial"/>
                <a:ea typeface="Times" panose="02020603050405020304" pitchFamily="18" charset="0"/>
                <a:cs typeface="Arial"/>
              </a:rPr>
              <a:t> over the TMDL area. </a:t>
            </a:r>
          </a:p>
          <a:p>
            <a:pPr>
              <a:spcBef>
                <a:spcPts val="2400"/>
              </a:spcBef>
            </a:pPr>
            <a:endParaRPr lang="en-US" sz="1200" b="0">
              <a:latin typeface="Arial"/>
              <a:ea typeface="Times" panose="02020603050405020304" pitchFamily="18" charset="0"/>
              <a:cs typeface="Arial"/>
            </a:endParaRPr>
          </a:p>
          <a:p>
            <a:pPr>
              <a:spcBef>
                <a:spcPts val="2400"/>
              </a:spcBef>
            </a:pPr>
            <a:endParaRPr lang="en-US" sz="1200" b="0">
              <a:latin typeface="Arial"/>
              <a:ea typeface="Times" panose="02020603050405020304" pitchFamily="18" charset="0"/>
              <a:cs typeface="Arial"/>
            </a:endParaRPr>
          </a:p>
          <a:p>
            <a:pPr>
              <a:spcBef>
                <a:spcPts val="2400"/>
              </a:spcBef>
            </a:pPr>
            <a:r>
              <a:rPr lang="en-US" sz="1200" b="1" u="sng">
                <a:latin typeface="Arial"/>
                <a:ea typeface="Times" panose="02020603050405020304" pitchFamily="18" charset="0"/>
                <a:cs typeface="Arial"/>
              </a:rPr>
              <a:t>Next Slide, please.</a:t>
            </a:r>
          </a:p>
        </p:txBody>
      </p:sp>
      <p:sp>
        <p:nvSpPr>
          <p:cNvPr id="4" name="Slide Number Placeholder 3"/>
          <p:cNvSpPr>
            <a:spLocks noGrp="1"/>
          </p:cNvSpPr>
          <p:nvPr>
            <p:ph type="sldNum" sz="quarter" idx="5"/>
          </p:nvPr>
        </p:nvSpPr>
        <p:spPr/>
        <p:txBody>
          <a:bodyPr/>
          <a:lstStyle/>
          <a:p>
            <a:fld id="{783981EC-B6E6-4B85-93C1-B50A6F43896D}" type="slidenum">
              <a:rPr lang="en-US" smtClean="0"/>
              <a:t>17</a:t>
            </a:fld>
            <a:endParaRPr lang="en-US"/>
          </a:p>
        </p:txBody>
      </p:sp>
    </p:spTree>
    <p:extLst>
      <p:ext uri="{BB962C8B-B14F-4D97-AF65-F5344CB8AC3E}">
        <p14:creationId xmlns:p14="http://schemas.microsoft.com/office/powerpoint/2010/main" val="11288602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Now I’ll discuss Appendix A to the TSD</a:t>
            </a:r>
            <a:r>
              <a:rPr lang="en-US" b="0"/>
              <a:t>, which is the </a:t>
            </a:r>
            <a:r>
              <a:rPr lang="en-US" b="1"/>
              <a:t>Modeling Report. </a:t>
            </a:r>
          </a:p>
          <a:p>
            <a:r>
              <a:rPr lang="en-US" b="1"/>
              <a:t>This Appendix reports on: (Summarize slide bullets).</a:t>
            </a:r>
            <a:r>
              <a:rPr lang="en-US" b="0"/>
              <a:t> </a:t>
            </a:r>
          </a:p>
          <a:p>
            <a:r>
              <a:rPr lang="en-US" b="1"/>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a:t>I’d like to </a:t>
            </a:r>
            <a:r>
              <a:rPr lang="en-US" b="1" u="sng"/>
              <a:t>briefly</a:t>
            </a:r>
            <a:r>
              <a:rPr lang="en-US" b="0"/>
              <a:t> describe some of </a:t>
            </a:r>
            <a:r>
              <a:rPr lang="en-US" b="1"/>
              <a:t>our recent technical work. </a:t>
            </a:r>
          </a:p>
          <a:p>
            <a:endParaRPr lang="en-US"/>
          </a:p>
          <a:p>
            <a:r>
              <a:rPr lang="en-US" b="1" u="sng"/>
              <a:t>Next Slide, please.</a:t>
            </a:r>
          </a:p>
        </p:txBody>
      </p:sp>
      <p:sp>
        <p:nvSpPr>
          <p:cNvPr id="4" name="Slide Number Placeholder 3"/>
          <p:cNvSpPr>
            <a:spLocks noGrp="1"/>
          </p:cNvSpPr>
          <p:nvPr>
            <p:ph type="sldNum" sz="quarter" idx="5"/>
          </p:nvPr>
        </p:nvSpPr>
        <p:spPr/>
        <p:txBody>
          <a:bodyPr/>
          <a:lstStyle/>
          <a:p>
            <a:fld id="{783981EC-B6E6-4B85-93C1-B50A6F43896D}" type="slidenum">
              <a:rPr lang="en-US" smtClean="0"/>
              <a:t>18</a:t>
            </a:fld>
            <a:endParaRPr lang="en-US"/>
          </a:p>
        </p:txBody>
      </p:sp>
    </p:spTree>
    <p:extLst>
      <p:ext uri="{BB962C8B-B14F-4D97-AF65-F5344CB8AC3E}">
        <p14:creationId xmlns:p14="http://schemas.microsoft.com/office/powerpoint/2010/main" val="525025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6B314-5F94-1CDC-1F98-C08891242E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023B87-6F45-1B76-50E7-2C1E94F53D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1002B0-A002-623A-A45C-BEAFF7357B5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a:t>This relates mainly to 2 Point Sources </a:t>
            </a:r>
            <a:r>
              <a:rPr lang="en-US"/>
              <a:t>on the Rogue River: the Medford and Grants Pass </a:t>
            </a:r>
            <a:r>
              <a:rPr lang="en-US" b="1"/>
              <a:t>Wastewater Treatment Plants</a:t>
            </a:r>
            <a:r>
              <a:rPr lang="en-US"/>
              <a:t>.</a:t>
            </a:r>
          </a:p>
          <a:p>
            <a:endParaRPr lang="en-US" b="1"/>
          </a:p>
          <a:p>
            <a:r>
              <a:rPr lang="en-US" b="1"/>
              <a:t>Based on discussion and follow-up </a:t>
            </a:r>
            <a:r>
              <a:rPr lang="en-US"/>
              <a:t>after the 1</a:t>
            </a:r>
            <a:r>
              <a:rPr lang="en-US" baseline="30000"/>
              <a:t>st</a:t>
            </a:r>
            <a:r>
              <a:rPr lang="en-US"/>
              <a:t> RAC meeting, we updated the </a:t>
            </a:r>
            <a:r>
              <a:rPr lang="en-US" b="1"/>
              <a:t>warming assessments </a:t>
            </a:r>
            <a:r>
              <a:rPr lang="en-US"/>
              <a:t>for these </a:t>
            </a:r>
            <a:r>
              <a:rPr lang="en-US" b="1"/>
              <a:t>2 WWTPs</a:t>
            </a:r>
            <a:r>
              <a:rPr lang="en-US"/>
              <a:t>. </a:t>
            </a:r>
          </a:p>
          <a:p>
            <a:endParaRPr lang="en-US"/>
          </a:p>
          <a:p>
            <a:r>
              <a:rPr lang="en-US" b="1"/>
              <a:t>For background, for a given facility, we use a “warming assessment” procedure </a:t>
            </a:r>
            <a:r>
              <a:rPr lang="en-US" b="0"/>
              <a:t>to calculate any Excess Thermal Loads and translate them into instream Temp effects, based on a facility’s data. </a:t>
            </a:r>
            <a:endParaRPr lang="en-US" b="1"/>
          </a:p>
          <a:p>
            <a:endParaRPr lang="en-US"/>
          </a:p>
          <a:p>
            <a:r>
              <a:rPr lang="en-US"/>
              <a:t>As presented in the 1st draft documents at our last meeting, these </a:t>
            </a:r>
            <a:r>
              <a:rPr lang="en-US" b="1"/>
              <a:t>2 facilities had </a:t>
            </a:r>
            <a:r>
              <a:rPr lang="en-US"/>
              <a:t>the greatest thermal discharges and required reductions.</a:t>
            </a:r>
          </a:p>
          <a:p>
            <a:endParaRPr lang="en-US"/>
          </a:p>
          <a:p>
            <a:r>
              <a:rPr lang="en-US"/>
              <a:t>- When considered over the entire critical period, their maximum instream temperature changes would cause instream WQS exceedances.</a:t>
            </a:r>
          </a:p>
          <a:p>
            <a:r>
              <a:rPr lang="en-US"/>
              <a:t>- And we </a:t>
            </a:r>
            <a:r>
              <a:rPr lang="en-US" b="1"/>
              <a:t>have to </a:t>
            </a:r>
            <a:r>
              <a:rPr lang="en-US"/>
              <a:t>propose allocations that will NOT result in exceedances.</a:t>
            </a:r>
          </a:p>
          <a:p>
            <a:r>
              <a:rPr lang="en-US"/>
              <a:t>- So, we had to propose reductions for these facilities. </a:t>
            </a:r>
          </a:p>
          <a:p>
            <a:endParaRPr lang="en-US"/>
          </a:p>
          <a:p>
            <a:r>
              <a:rPr lang="en-US"/>
              <a:t>In these tables, the </a:t>
            </a:r>
            <a:r>
              <a:rPr lang="en-US" b="1"/>
              <a:t>white rows </a:t>
            </a:r>
            <a:r>
              <a:rPr lang="en-US"/>
              <a:t>show the </a:t>
            </a:r>
            <a:r>
              <a:rPr lang="en-US" b="1"/>
              <a:t>warming assessment </a:t>
            </a:r>
            <a:r>
              <a:rPr lang="en-US"/>
              <a:t>results the for these facilities, as reported for RAC1. </a:t>
            </a:r>
          </a:p>
          <a:p>
            <a:r>
              <a:rPr lang="en-US"/>
              <a:t>- And the </a:t>
            </a:r>
            <a:r>
              <a:rPr lang="en-US" b="1"/>
              <a:t>yellow rows </a:t>
            </a:r>
            <a:r>
              <a:rPr lang="en-US"/>
              <a:t>show the </a:t>
            </a:r>
            <a:r>
              <a:rPr lang="en-US" b="1"/>
              <a:t>proposed</a:t>
            </a:r>
            <a:r>
              <a:rPr lang="en-US"/>
              <a:t> HUA assignments from RAC1, </a:t>
            </a:r>
            <a:r>
              <a:rPr lang="en-US" b="1"/>
              <a:t>which</a:t>
            </a:r>
            <a:r>
              <a:rPr lang="en-US"/>
              <a:t> at this scale were the </a:t>
            </a:r>
            <a:r>
              <a:rPr lang="en-US" b="1"/>
              <a:t>maximum values </a:t>
            </a:r>
            <a:r>
              <a:rPr lang="en-US"/>
              <a:t>that would still </a:t>
            </a:r>
            <a:r>
              <a:rPr lang="en-US" b="1"/>
              <a:t>meet instream WQS </a:t>
            </a:r>
            <a:r>
              <a:rPr lang="en-US" b="0"/>
              <a:t>when considering the real-world situation </a:t>
            </a:r>
            <a:r>
              <a:rPr lang="en-US"/>
              <a:t>of </a:t>
            </a:r>
            <a:r>
              <a:rPr lang="en-US" b="1"/>
              <a:t>other human heat sources </a:t>
            </a:r>
            <a:r>
              <a:rPr lang="en-US"/>
              <a:t>to the river.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As you can see, for </a:t>
            </a:r>
            <a:r>
              <a:rPr lang="en-US" b="1"/>
              <a:t>RAC 1 this was a single HUA, </a:t>
            </a:r>
            <a:r>
              <a:rPr lang="en-US" b="0"/>
              <a:t>and thus a </a:t>
            </a:r>
            <a:r>
              <a:rPr lang="en-US" b="1"/>
              <a:t>single WLA</a:t>
            </a:r>
            <a:r>
              <a:rPr lang="en-US" b="0"/>
              <a:t>, for each facility, that would be </a:t>
            </a:r>
            <a:r>
              <a:rPr lang="en-US" b="1"/>
              <a:t>protective</a:t>
            </a:r>
            <a:r>
              <a:rPr lang="en-US" b="0"/>
              <a:t> over the whole TMDL period</a:t>
            </a:r>
            <a:r>
              <a:rPr lang="en-US"/>
              <a:t>.</a:t>
            </a:r>
          </a:p>
          <a:p>
            <a:r>
              <a:rPr lang="en-US"/>
              <a:t>- The </a:t>
            </a:r>
            <a:r>
              <a:rPr lang="en-US" b="1"/>
              <a:t>required reduction </a:t>
            </a:r>
            <a:r>
              <a:rPr lang="en-US"/>
              <a:t>is basically the </a:t>
            </a:r>
            <a:r>
              <a:rPr lang="en-US" b="1"/>
              <a:t>difference</a:t>
            </a:r>
            <a:r>
              <a:rPr lang="en-US"/>
              <a:t> between the </a:t>
            </a:r>
            <a:r>
              <a:rPr lang="en-US" b="1"/>
              <a:t>actual and proposed </a:t>
            </a:r>
            <a:r>
              <a:rPr lang="en-US"/>
              <a:t>values </a:t>
            </a:r>
            <a:r>
              <a:rPr lang="en-US" b="0"/>
              <a:t>for each facility</a:t>
            </a:r>
            <a:r>
              <a:rPr lang="en-US"/>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r>
              <a:rPr lang="en-US" b="1"/>
              <a:t>Because these facilities faced reductions</a:t>
            </a:r>
            <a:r>
              <a:rPr lang="en-US"/>
              <a:t>, since our last meeting </a:t>
            </a:r>
            <a:r>
              <a:rPr lang="en-US" b="1"/>
              <a:t>we have tested if </a:t>
            </a:r>
            <a:r>
              <a:rPr lang="en-US"/>
              <a:t>we could distribute the HUA in </a:t>
            </a:r>
            <a:r>
              <a:rPr lang="en-US" b="1"/>
              <a:t>another way, </a:t>
            </a:r>
            <a:r>
              <a:rPr lang="en-US" b="0"/>
              <a:t>t</a:t>
            </a:r>
            <a:r>
              <a:rPr lang="en-US"/>
              <a:t>hat wouldn’t </a:t>
            </a:r>
            <a:r>
              <a:rPr lang="en-US" b="1"/>
              <a:t>require</a:t>
            </a:r>
            <a:r>
              <a:rPr lang="en-US"/>
              <a:t> these reductions, but </a:t>
            </a:r>
            <a:r>
              <a:rPr lang="en-US" b="1"/>
              <a:t>would still attain WQSs. </a:t>
            </a:r>
          </a:p>
          <a:p>
            <a:endParaRPr lang="en-US"/>
          </a:p>
          <a:p>
            <a:endParaRPr lang="en-US"/>
          </a:p>
          <a:p>
            <a:r>
              <a:rPr lang="en-US" b="1" u="sng"/>
              <a:t>Next slide, please.</a:t>
            </a:r>
          </a:p>
        </p:txBody>
      </p:sp>
      <p:sp>
        <p:nvSpPr>
          <p:cNvPr id="4" name="Slide Number Placeholder 3">
            <a:extLst>
              <a:ext uri="{FF2B5EF4-FFF2-40B4-BE49-F238E27FC236}">
                <a16:creationId xmlns:a16="http://schemas.microsoft.com/office/drawing/2014/main" id="{37A73483-63E8-5A84-5854-26697A9984B1}"/>
              </a:ext>
            </a:extLst>
          </p:cNvPr>
          <p:cNvSpPr>
            <a:spLocks noGrp="1"/>
          </p:cNvSpPr>
          <p:nvPr>
            <p:ph type="sldNum" sz="quarter" idx="5"/>
          </p:nvPr>
        </p:nvSpPr>
        <p:spPr/>
        <p:txBody>
          <a:bodyPr/>
          <a:lstStyle/>
          <a:p>
            <a:fld id="{783981EC-B6E6-4B85-93C1-B50A6F43896D}" type="slidenum">
              <a:rPr lang="en-US" smtClean="0"/>
              <a:t>19</a:t>
            </a:fld>
            <a:endParaRPr lang="en-US"/>
          </a:p>
        </p:txBody>
      </p:sp>
    </p:spTree>
    <p:extLst>
      <p:ext uri="{BB962C8B-B14F-4D97-AF65-F5344CB8AC3E}">
        <p14:creationId xmlns:p14="http://schemas.microsoft.com/office/powerpoint/2010/main" val="13228644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1DD4B-AAB4-2C75-7596-A5837D9284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5195D9-9CEE-A119-9BC8-8BECC51FA9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078E30-37B1-D76E-D159-76A9153063CF}"/>
              </a:ext>
            </a:extLst>
          </p:cNvPr>
          <p:cNvSpPr>
            <a:spLocks noGrp="1"/>
          </p:cNvSpPr>
          <p:nvPr>
            <p:ph type="body" idx="1"/>
          </p:nvPr>
        </p:nvSpPr>
        <p:spPr/>
        <p:txBody>
          <a:bodyPr/>
          <a:lstStyle/>
          <a:p>
            <a:r>
              <a:rPr lang="en-US" sz="1200" b="1" kern="1200">
                <a:solidFill>
                  <a:schemeClr val="tx1"/>
                </a:solidFill>
                <a:effectLst/>
                <a:latin typeface="+mn-lt"/>
                <a:ea typeface="+mn-ea"/>
                <a:cs typeface="+mn-cs"/>
              </a:rPr>
              <a:t>To do this, we </a:t>
            </a:r>
            <a:r>
              <a:rPr lang="en-US" sz="1200" b="1" u="sng" kern="1200">
                <a:solidFill>
                  <a:schemeClr val="tx1"/>
                </a:solidFill>
                <a:effectLst/>
                <a:latin typeface="+mn-lt"/>
                <a:ea typeface="+mn-ea"/>
                <a:cs typeface="+mn-cs"/>
              </a:rPr>
              <a:t>adjusted</a:t>
            </a:r>
            <a:r>
              <a:rPr lang="en-US" sz="1200" b="1" kern="1200">
                <a:solidFill>
                  <a:schemeClr val="tx1"/>
                </a:solidFill>
                <a:effectLst/>
                <a:latin typeface="+mn-lt"/>
                <a:ea typeface="+mn-ea"/>
                <a:cs typeface="+mn-cs"/>
              </a:rPr>
              <a:t> </a:t>
            </a:r>
            <a:r>
              <a:rPr lang="en-US" sz="1200" kern="1200">
                <a:solidFill>
                  <a:schemeClr val="tx1"/>
                </a:solidFill>
                <a:effectLst/>
                <a:latin typeface="+mn-lt"/>
                <a:ea typeface="+mn-ea"/>
                <a:cs typeface="+mn-cs"/>
              </a:rPr>
              <a:t>our warming analysis, and </a:t>
            </a:r>
            <a:r>
              <a:rPr lang="en-US" sz="1200" b="1" kern="1200">
                <a:solidFill>
                  <a:schemeClr val="tx1"/>
                </a:solidFill>
                <a:effectLst/>
                <a:latin typeface="+mn-lt"/>
                <a:ea typeface="+mn-ea"/>
                <a:cs typeface="+mn-cs"/>
              </a:rPr>
              <a:t>thus </a:t>
            </a:r>
            <a:r>
              <a:rPr lang="en-US" sz="1200" kern="1200">
                <a:solidFill>
                  <a:schemeClr val="tx1"/>
                </a:solidFill>
                <a:effectLst/>
                <a:latin typeface="+mn-lt"/>
                <a:ea typeface="+mn-ea"/>
                <a:cs typeface="+mn-cs"/>
              </a:rPr>
              <a:t>our </a:t>
            </a:r>
            <a:r>
              <a:rPr lang="en-US" sz="1200" b="1" kern="1200">
                <a:solidFill>
                  <a:schemeClr val="tx1"/>
                </a:solidFill>
                <a:effectLst/>
                <a:latin typeface="+mn-lt"/>
                <a:ea typeface="+mn-ea"/>
                <a:cs typeface="+mn-cs"/>
              </a:rPr>
              <a:t>proposed allocations</a:t>
            </a:r>
            <a:r>
              <a:rPr lang="en-US" sz="1200" kern="1200">
                <a:solidFill>
                  <a:schemeClr val="tx1"/>
                </a:solidFill>
                <a:effectLst/>
                <a:latin typeface="+mn-lt"/>
                <a:ea typeface="+mn-ea"/>
                <a:cs typeface="+mn-cs"/>
              </a:rPr>
              <a:t>, for </a:t>
            </a:r>
            <a:r>
              <a:rPr lang="en-US" sz="1200" b="1" kern="1200">
                <a:solidFill>
                  <a:schemeClr val="tx1"/>
                </a:solidFill>
                <a:effectLst/>
                <a:latin typeface="+mn-lt"/>
                <a:ea typeface="+mn-ea"/>
                <a:cs typeface="+mn-cs"/>
              </a:rPr>
              <a:t>each facility </a:t>
            </a:r>
            <a:r>
              <a:rPr lang="en-US" sz="1200" kern="1200">
                <a:solidFill>
                  <a:schemeClr val="tx1"/>
                </a:solidFill>
                <a:effectLst/>
                <a:latin typeface="+mn-lt"/>
                <a:ea typeface="+mn-ea"/>
                <a:cs typeface="+mn-cs"/>
              </a:rPr>
              <a:t>as follows: </a:t>
            </a:r>
          </a:p>
          <a:p>
            <a:pPr lvl="0"/>
            <a:r>
              <a:rPr lang="en-US" sz="1200" kern="1200">
                <a:solidFill>
                  <a:schemeClr val="tx1"/>
                </a:solidFill>
                <a:effectLst/>
                <a:latin typeface="+mn-lt"/>
                <a:ea typeface="+mn-ea"/>
                <a:cs typeface="+mn-cs"/>
              </a:rPr>
              <a:t>- Instead of simply using the facility’s maximum warming over the </a:t>
            </a:r>
            <a:r>
              <a:rPr lang="en-US" sz="1200" b="1" kern="1200">
                <a:solidFill>
                  <a:schemeClr val="tx1"/>
                </a:solidFill>
                <a:effectLst/>
                <a:latin typeface="+mn-lt"/>
                <a:ea typeface="+mn-ea"/>
                <a:cs typeface="+mn-cs"/>
              </a:rPr>
              <a:t>whole</a:t>
            </a:r>
            <a:r>
              <a:rPr lang="en-US" sz="1200" kern="1200">
                <a:solidFill>
                  <a:schemeClr val="tx1"/>
                </a:solidFill>
                <a:effectLst/>
                <a:latin typeface="+mn-lt"/>
                <a:ea typeface="+mn-ea"/>
                <a:cs typeface="+mn-cs"/>
              </a:rPr>
              <a:t> </a:t>
            </a:r>
            <a:r>
              <a:rPr lang="en-US" sz="1200" b="1" kern="1200">
                <a:solidFill>
                  <a:schemeClr val="tx1"/>
                </a:solidFill>
                <a:effectLst/>
                <a:latin typeface="+mn-lt"/>
                <a:ea typeface="+mn-ea"/>
                <a:cs typeface="+mn-cs"/>
              </a:rPr>
              <a:t>TMDL period</a:t>
            </a:r>
            <a:r>
              <a:rPr lang="en-US" sz="1200" kern="1200">
                <a:solidFill>
                  <a:schemeClr val="tx1"/>
                </a:solidFill>
                <a:effectLst/>
                <a:latin typeface="+mn-lt"/>
                <a:ea typeface="+mn-ea"/>
                <a:cs typeface="+mn-cs"/>
              </a:rPr>
              <a:t> to develop a </a:t>
            </a:r>
            <a:r>
              <a:rPr lang="en-US" sz="1200" b="1" kern="1200">
                <a:solidFill>
                  <a:schemeClr val="tx1"/>
                </a:solidFill>
                <a:effectLst/>
                <a:latin typeface="+mn-lt"/>
                <a:ea typeface="+mn-ea"/>
                <a:cs typeface="+mn-cs"/>
              </a:rPr>
              <a:t>single </a:t>
            </a:r>
            <a:r>
              <a:rPr lang="en-US" sz="1200" kern="1200">
                <a:solidFill>
                  <a:schemeClr val="tx1"/>
                </a:solidFill>
                <a:effectLst/>
                <a:latin typeface="+mn-lt"/>
                <a:ea typeface="+mn-ea"/>
                <a:cs typeface="+mn-cs"/>
              </a:rPr>
              <a:t>allocation, we considered the warming in </a:t>
            </a:r>
            <a:r>
              <a:rPr lang="en-US" sz="1200" b="1" kern="1200">
                <a:solidFill>
                  <a:schemeClr val="tx1"/>
                </a:solidFill>
                <a:effectLst/>
                <a:latin typeface="+mn-lt"/>
                <a:ea typeface="+mn-ea"/>
                <a:cs typeface="+mn-cs"/>
              </a:rPr>
              <a:t>spawning and non-spawning periods, </a:t>
            </a:r>
            <a:r>
              <a:rPr lang="en-US" sz="1200" b="1" u="sng" kern="1200">
                <a:solidFill>
                  <a:schemeClr val="tx1"/>
                </a:solidFill>
                <a:effectLst/>
                <a:latin typeface="+mn-lt"/>
                <a:ea typeface="+mn-ea"/>
                <a:cs typeface="+mn-cs"/>
              </a:rPr>
              <a:t>separately</a:t>
            </a:r>
            <a:r>
              <a:rPr lang="en-US" sz="1200" kern="1200">
                <a:solidFill>
                  <a:schemeClr val="tx1"/>
                </a:solidFill>
                <a:effectLst/>
                <a:latin typeface="+mn-lt"/>
                <a:ea typeface="+mn-ea"/>
                <a:cs typeface="+mn-cs"/>
              </a:rPr>
              <a:t>.</a:t>
            </a:r>
          </a:p>
          <a:p>
            <a:pPr lvl="0"/>
            <a:r>
              <a:rPr lang="en-US" sz="1200" kern="1200">
                <a:solidFill>
                  <a:schemeClr val="tx1"/>
                </a:solidFill>
                <a:effectLst/>
                <a:latin typeface="+mn-lt"/>
                <a:ea typeface="+mn-ea"/>
                <a:cs typeface="+mn-cs"/>
              </a:rPr>
              <a:t>- The </a:t>
            </a:r>
            <a:r>
              <a:rPr lang="en-US" sz="1200" b="1" kern="1200">
                <a:solidFill>
                  <a:schemeClr val="tx1"/>
                </a:solidFill>
                <a:effectLst/>
                <a:latin typeface="+mn-lt"/>
                <a:ea typeface="+mn-ea"/>
                <a:cs typeface="+mn-cs"/>
              </a:rPr>
              <a:t>results</a:t>
            </a:r>
            <a:r>
              <a:rPr lang="en-US" sz="1200" kern="1200">
                <a:solidFill>
                  <a:schemeClr val="tx1"/>
                </a:solidFill>
                <a:effectLst/>
                <a:latin typeface="+mn-lt"/>
                <a:ea typeface="+mn-ea"/>
                <a:cs typeface="+mn-cs"/>
              </a:rPr>
              <a:t> of this </a:t>
            </a:r>
            <a:r>
              <a:rPr lang="en-US" sz="1200" b="1" kern="1200">
                <a:solidFill>
                  <a:schemeClr val="tx1"/>
                </a:solidFill>
                <a:effectLst/>
                <a:latin typeface="+mn-lt"/>
                <a:ea typeface="+mn-ea"/>
                <a:cs typeface="+mn-cs"/>
              </a:rPr>
              <a:t>categorical analysis </a:t>
            </a:r>
            <a:r>
              <a:rPr lang="en-US" sz="1200" kern="1200">
                <a:solidFill>
                  <a:schemeClr val="tx1"/>
                </a:solidFill>
                <a:effectLst/>
                <a:latin typeface="+mn-lt"/>
                <a:ea typeface="+mn-ea"/>
                <a:cs typeface="+mn-cs"/>
              </a:rPr>
              <a:t>are shown in the tables on this slide. </a:t>
            </a:r>
            <a:r>
              <a:rPr lang="en-US" sz="1200" b="1" i="1" u="sng" kern="1200">
                <a:solidFill>
                  <a:schemeClr val="tx1"/>
                </a:solidFill>
                <a:effectLst/>
                <a:latin typeface="+mn-lt"/>
                <a:ea typeface="+mn-ea"/>
                <a:cs typeface="+mn-cs"/>
              </a:rPr>
              <a:t>PAUSE</a:t>
            </a:r>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 </a:t>
            </a:r>
          </a:p>
          <a:p>
            <a:pPr lvl="0"/>
            <a:r>
              <a:rPr lang="en-US" sz="1200" kern="1200">
                <a:solidFill>
                  <a:schemeClr val="tx1"/>
                </a:solidFill>
                <a:effectLst/>
                <a:latin typeface="+mn-lt"/>
                <a:ea typeface="+mn-ea"/>
                <a:cs typeface="+mn-cs"/>
              </a:rPr>
              <a:t>Again, the </a:t>
            </a:r>
            <a:r>
              <a:rPr lang="en-US" sz="1200" b="1" kern="1200">
                <a:solidFill>
                  <a:schemeClr val="tx1"/>
                </a:solidFill>
                <a:effectLst/>
                <a:latin typeface="+mn-lt"/>
                <a:ea typeface="+mn-ea"/>
                <a:cs typeface="+mn-cs"/>
              </a:rPr>
              <a:t>white rows </a:t>
            </a:r>
            <a:r>
              <a:rPr lang="en-US" sz="1200" kern="1200">
                <a:solidFill>
                  <a:schemeClr val="tx1"/>
                </a:solidFill>
                <a:effectLst/>
                <a:latin typeface="+mn-lt"/>
                <a:ea typeface="+mn-ea"/>
                <a:cs typeface="+mn-cs"/>
              </a:rPr>
              <a:t>show the warming assessment </a:t>
            </a:r>
            <a:r>
              <a:rPr lang="en-US" sz="1200" b="1" kern="1200">
                <a:solidFill>
                  <a:schemeClr val="tx1"/>
                </a:solidFill>
                <a:effectLst/>
                <a:latin typeface="+mn-lt"/>
                <a:ea typeface="+mn-ea"/>
                <a:cs typeface="+mn-cs"/>
              </a:rPr>
              <a:t>results</a:t>
            </a:r>
            <a:r>
              <a:rPr lang="en-US" sz="1200" kern="1200">
                <a:solidFill>
                  <a:schemeClr val="tx1"/>
                </a:solidFill>
                <a:effectLst/>
                <a:latin typeface="+mn-lt"/>
                <a:ea typeface="+mn-ea"/>
                <a:cs typeface="+mn-cs"/>
              </a:rPr>
              <a:t>, and the </a:t>
            </a:r>
            <a:r>
              <a:rPr lang="en-US" sz="1200" b="1" kern="1200">
                <a:solidFill>
                  <a:schemeClr val="tx1"/>
                </a:solidFill>
                <a:effectLst/>
                <a:latin typeface="+mn-lt"/>
                <a:ea typeface="+mn-ea"/>
                <a:cs typeface="+mn-cs"/>
              </a:rPr>
              <a:t>yellow rows </a:t>
            </a:r>
            <a:r>
              <a:rPr lang="en-US" sz="1200" kern="1200">
                <a:solidFill>
                  <a:schemeClr val="tx1"/>
                </a:solidFill>
                <a:effectLst/>
                <a:latin typeface="+mn-lt"/>
                <a:ea typeface="+mn-ea"/>
                <a:cs typeface="+mn-cs"/>
              </a:rPr>
              <a:t>show the proposed </a:t>
            </a:r>
            <a:r>
              <a:rPr lang="en-US" sz="1200" b="1" kern="1200">
                <a:solidFill>
                  <a:schemeClr val="tx1"/>
                </a:solidFill>
                <a:effectLst/>
                <a:latin typeface="+mn-lt"/>
                <a:ea typeface="+mn-ea"/>
                <a:cs typeface="+mn-cs"/>
              </a:rPr>
              <a:t>allocations</a:t>
            </a:r>
            <a:r>
              <a:rPr lang="en-US" sz="1200" kern="1200">
                <a:solidFill>
                  <a:schemeClr val="tx1"/>
                </a:solidFill>
                <a:effectLst/>
                <a:latin typeface="+mn-lt"/>
                <a:ea typeface="+mn-ea"/>
                <a:cs typeface="+mn-cs"/>
              </a:rPr>
              <a:t>. These </a:t>
            </a:r>
            <a:r>
              <a:rPr lang="en-US" sz="1200" b="1" kern="1200">
                <a:solidFill>
                  <a:schemeClr val="tx1"/>
                </a:solidFill>
                <a:effectLst/>
                <a:latin typeface="+mn-lt"/>
                <a:ea typeface="+mn-ea"/>
                <a:cs typeface="+mn-cs"/>
              </a:rPr>
              <a:t>have been updated </a:t>
            </a:r>
            <a:r>
              <a:rPr lang="en-US" sz="1200" kern="1200">
                <a:solidFill>
                  <a:schemeClr val="tx1"/>
                </a:solidFill>
                <a:effectLst/>
                <a:latin typeface="+mn-lt"/>
                <a:ea typeface="+mn-ea"/>
                <a:cs typeface="+mn-cs"/>
              </a:rPr>
              <a:t>from the values shown on the previous slide.</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As we might expect, these facilities exert the </a:t>
            </a:r>
            <a:r>
              <a:rPr lang="en-US" sz="1200" b="1" kern="1200">
                <a:solidFill>
                  <a:schemeClr val="tx1"/>
                </a:solidFill>
                <a:effectLst/>
                <a:latin typeface="+mn-lt"/>
                <a:ea typeface="+mn-ea"/>
                <a:cs typeface="+mn-cs"/>
              </a:rPr>
              <a:t>greatest instream effects </a:t>
            </a:r>
            <a:r>
              <a:rPr lang="en-US" sz="1200" kern="1200">
                <a:solidFill>
                  <a:schemeClr val="tx1"/>
                </a:solidFill>
                <a:effectLst/>
                <a:latin typeface="+mn-lt"/>
                <a:ea typeface="+mn-ea"/>
                <a:cs typeface="+mn-cs"/>
              </a:rPr>
              <a:t>during </a:t>
            </a:r>
            <a:r>
              <a:rPr lang="en-US" sz="1200" b="1" kern="1200">
                <a:solidFill>
                  <a:schemeClr val="tx1"/>
                </a:solidFill>
                <a:effectLst/>
                <a:latin typeface="+mn-lt"/>
                <a:ea typeface="+mn-ea"/>
                <a:cs typeface="+mn-cs"/>
              </a:rPr>
              <a:t>fall spawning</a:t>
            </a:r>
            <a:r>
              <a:rPr lang="en-US" sz="1200" kern="1200">
                <a:solidFill>
                  <a:schemeClr val="tx1"/>
                </a:solidFill>
                <a:effectLst/>
                <a:latin typeface="+mn-lt"/>
                <a:ea typeface="+mn-ea"/>
                <a:cs typeface="+mn-cs"/>
              </a:rPr>
              <a:t>, when the river has </a:t>
            </a:r>
            <a:r>
              <a:rPr lang="en-US" sz="1200" b="1" kern="1200">
                <a:solidFill>
                  <a:schemeClr val="tx1"/>
                </a:solidFill>
                <a:effectLst/>
                <a:latin typeface="+mn-lt"/>
                <a:ea typeface="+mn-ea"/>
                <a:cs typeface="+mn-cs"/>
              </a:rPr>
              <a:t>less capacity </a:t>
            </a:r>
            <a:r>
              <a:rPr lang="en-US" sz="1200" kern="1200">
                <a:solidFill>
                  <a:schemeClr val="tx1"/>
                </a:solidFill>
                <a:effectLst/>
                <a:latin typeface="+mn-lt"/>
                <a:ea typeface="+mn-ea"/>
                <a:cs typeface="+mn-cs"/>
              </a:rPr>
              <a:t>to absorb loads.</a:t>
            </a:r>
          </a:p>
          <a:p>
            <a:r>
              <a:rPr lang="en-US" sz="1200" b="1" kern="1200">
                <a:solidFill>
                  <a:schemeClr val="tx1"/>
                </a:solidFill>
                <a:effectLst/>
                <a:latin typeface="+mn-lt"/>
                <a:ea typeface="+mn-ea"/>
                <a:cs typeface="+mn-cs"/>
              </a:rPr>
              <a:t> </a:t>
            </a:r>
            <a:endParaRPr lang="en-US" sz="1200" kern="1200">
              <a:solidFill>
                <a:schemeClr val="tx1"/>
              </a:solidFill>
              <a:effectLst/>
              <a:latin typeface="+mn-lt"/>
              <a:ea typeface="+mn-ea"/>
              <a:cs typeface="+mn-cs"/>
            </a:endParaRPr>
          </a:p>
          <a:p>
            <a:r>
              <a:rPr lang="en-US" sz="1200" b="1" kern="1200">
                <a:solidFill>
                  <a:schemeClr val="tx1"/>
                </a:solidFill>
                <a:effectLst/>
                <a:latin typeface="+mn-lt"/>
                <a:ea typeface="+mn-ea"/>
                <a:cs typeface="+mn-cs"/>
              </a:rPr>
              <a:t>Based on this updated analysis</a:t>
            </a:r>
            <a:r>
              <a:rPr lang="en-US" sz="1200" kern="1200">
                <a:solidFill>
                  <a:schemeClr val="tx1"/>
                </a:solidFill>
                <a:effectLst/>
                <a:latin typeface="+mn-lt"/>
                <a:ea typeface="+mn-ea"/>
                <a:cs typeface="+mn-cs"/>
              </a:rPr>
              <a:t>, for </a:t>
            </a:r>
            <a:r>
              <a:rPr lang="en-US" sz="1200" b="1" u="sng" kern="1200">
                <a:solidFill>
                  <a:schemeClr val="tx1"/>
                </a:solidFill>
                <a:effectLst/>
                <a:latin typeface="+mn-lt"/>
                <a:ea typeface="+mn-ea"/>
                <a:cs typeface="+mn-cs"/>
              </a:rPr>
              <a:t>each</a:t>
            </a:r>
            <a:r>
              <a:rPr lang="en-US" sz="1200" kern="1200">
                <a:solidFill>
                  <a:schemeClr val="tx1"/>
                </a:solidFill>
                <a:effectLst/>
                <a:latin typeface="+mn-lt"/>
                <a:ea typeface="+mn-ea"/>
                <a:cs typeface="+mn-cs"/>
              </a:rPr>
              <a:t> facility, we’re proposing </a:t>
            </a:r>
            <a:r>
              <a:rPr lang="en-US" sz="1200" b="1" kern="1200">
                <a:solidFill>
                  <a:schemeClr val="tx1"/>
                </a:solidFill>
                <a:effectLst/>
                <a:latin typeface="+mn-lt"/>
                <a:ea typeface="+mn-ea"/>
                <a:cs typeface="+mn-cs"/>
              </a:rPr>
              <a:t>two</a:t>
            </a:r>
            <a:r>
              <a:rPr lang="en-US" sz="1200" kern="1200">
                <a:solidFill>
                  <a:schemeClr val="tx1"/>
                </a:solidFill>
                <a:effectLst/>
                <a:latin typeface="+mn-lt"/>
                <a:ea typeface="+mn-ea"/>
                <a:cs typeface="+mn-cs"/>
              </a:rPr>
              <a:t> </a:t>
            </a:r>
            <a:r>
              <a:rPr lang="en-US" sz="1200" b="1" kern="1200">
                <a:solidFill>
                  <a:schemeClr val="tx1"/>
                </a:solidFill>
                <a:effectLst/>
                <a:latin typeface="+mn-lt"/>
                <a:ea typeface="+mn-ea"/>
                <a:cs typeface="+mn-cs"/>
              </a:rPr>
              <a:t>distinct </a:t>
            </a:r>
            <a:r>
              <a:rPr lang="en-US" sz="1200" kern="1200">
                <a:solidFill>
                  <a:schemeClr val="tx1"/>
                </a:solidFill>
                <a:effectLst/>
                <a:latin typeface="+mn-lt"/>
                <a:ea typeface="+mn-ea"/>
                <a:cs typeface="+mn-cs"/>
              </a:rPr>
              <a:t>allocations, </a:t>
            </a:r>
            <a:r>
              <a:rPr lang="en-US" sz="1200" b="1" kern="1200">
                <a:solidFill>
                  <a:schemeClr val="tx1"/>
                </a:solidFill>
                <a:effectLst/>
                <a:latin typeface="+mn-lt"/>
                <a:ea typeface="+mn-ea"/>
                <a:cs typeface="+mn-cs"/>
              </a:rPr>
              <a:t>one for fall </a:t>
            </a:r>
            <a:r>
              <a:rPr lang="en-US" sz="1200" kern="1200">
                <a:solidFill>
                  <a:schemeClr val="tx1"/>
                </a:solidFill>
                <a:effectLst/>
                <a:latin typeface="+mn-lt"/>
                <a:ea typeface="+mn-ea"/>
                <a:cs typeface="+mn-cs"/>
              </a:rPr>
              <a:t>and one for the </a:t>
            </a:r>
            <a:r>
              <a:rPr lang="en-US" sz="1200" b="1" kern="1200">
                <a:solidFill>
                  <a:schemeClr val="tx1"/>
                </a:solidFill>
                <a:effectLst/>
                <a:latin typeface="+mn-lt"/>
                <a:ea typeface="+mn-ea"/>
                <a:cs typeface="+mn-cs"/>
              </a:rPr>
              <a:t>rest </a:t>
            </a:r>
            <a:r>
              <a:rPr lang="en-US" sz="1200" kern="1200">
                <a:solidFill>
                  <a:schemeClr val="tx1"/>
                </a:solidFill>
                <a:effectLst/>
                <a:latin typeface="+mn-lt"/>
                <a:ea typeface="+mn-ea"/>
                <a:cs typeface="+mn-cs"/>
              </a:rPr>
              <a:t>of the TMDL period</a:t>
            </a:r>
            <a:r>
              <a:rPr lang="en-US" sz="1200" b="1" kern="1200">
                <a:solidFill>
                  <a:schemeClr val="tx1"/>
                </a:solidFill>
                <a:effectLst/>
                <a:latin typeface="+mn-lt"/>
                <a:ea typeface="+mn-ea"/>
                <a:cs typeface="+mn-cs"/>
              </a:rPr>
              <a:t>.</a:t>
            </a:r>
            <a:endParaRPr lang="en-US" sz="1200" kern="1200">
              <a:solidFill>
                <a:schemeClr val="tx1"/>
              </a:solidFill>
              <a:effectLst/>
              <a:latin typeface="+mn-lt"/>
              <a:ea typeface="+mn-ea"/>
              <a:cs typeface="+mn-cs"/>
            </a:endParaRPr>
          </a:p>
          <a:p>
            <a:pPr lvl="0"/>
            <a:r>
              <a:rPr lang="en-US" sz="1200" kern="1200">
                <a:solidFill>
                  <a:schemeClr val="tx1"/>
                </a:solidFill>
                <a:effectLst/>
                <a:latin typeface="+mn-lt"/>
                <a:ea typeface="+mn-ea"/>
                <a:cs typeface="+mn-cs"/>
              </a:rPr>
              <a:t>- This is </a:t>
            </a:r>
            <a:r>
              <a:rPr lang="en-US" sz="1200" b="1" kern="1200">
                <a:solidFill>
                  <a:schemeClr val="tx1"/>
                </a:solidFill>
                <a:effectLst/>
                <a:latin typeface="+mn-lt"/>
                <a:ea typeface="+mn-ea"/>
                <a:cs typeface="+mn-cs"/>
              </a:rPr>
              <a:t>possible</a:t>
            </a:r>
            <a:r>
              <a:rPr lang="en-US" sz="1200" kern="1200">
                <a:solidFill>
                  <a:schemeClr val="tx1"/>
                </a:solidFill>
                <a:effectLst/>
                <a:latin typeface="+mn-lt"/>
                <a:ea typeface="+mn-ea"/>
                <a:cs typeface="+mn-cs"/>
              </a:rPr>
              <a:t> because, in </a:t>
            </a:r>
            <a:r>
              <a:rPr lang="en-US" sz="1200" b="1" kern="1200">
                <a:solidFill>
                  <a:schemeClr val="tx1"/>
                </a:solidFill>
                <a:effectLst/>
                <a:latin typeface="+mn-lt"/>
                <a:ea typeface="+mn-ea"/>
                <a:cs typeface="+mn-cs"/>
              </a:rPr>
              <a:t>contrast to WWTPs</a:t>
            </a:r>
            <a:r>
              <a:rPr lang="en-US" sz="1200" kern="1200">
                <a:solidFill>
                  <a:schemeClr val="tx1"/>
                </a:solidFill>
                <a:effectLst/>
                <a:latin typeface="+mn-lt"/>
                <a:ea typeface="+mn-ea"/>
                <a:cs typeface="+mn-cs"/>
              </a:rPr>
              <a:t>, some </a:t>
            </a:r>
            <a:r>
              <a:rPr lang="en-US" sz="1200" b="1" kern="1200">
                <a:solidFill>
                  <a:schemeClr val="tx1"/>
                </a:solidFill>
                <a:effectLst/>
                <a:latin typeface="+mn-lt"/>
                <a:ea typeface="+mn-ea"/>
                <a:cs typeface="+mn-cs"/>
              </a:rPr>
              <a:t>other source types </a:t>
            </a:r>
            <a:r>
              <a:rPr lang="en-US" sz="1200" kern="1200">
                <a:solidFill>
                  <a:schemeClr val="tx1"/>
                </a:solidFill>
                <a:effectLst/>
                <a:latin typeface="+mn-lt"/>
                <a:ea typeface="+mn-ea"/>
                <a:cs typeface="+mn-cs"/>
              </a:rPr>
              <a:t>exert their greatest effects in </a:t>
            </a:r>
            <a:r>
              <a:rPr lang="en-US" sz="1200" b="1" kern="1200">
                <a:solidFill>
                  <a:schemeClr val="tx1"/>
                </a:solidFill>
                <a:effectLst/>
                <a:latin typeface="+mn-lt"/>
                <a:ea typeface="+mn-ea"/>
                <a:cs typeface="+mn-cs"/>
              </a:rPr>
              <a:t>spring or summer periods</a:t>
            </a:r>
            <a:r>
              <a:rPr lang="en-US" sz="1200" kern="1200">
                <a:solidFill>
                  <a:schemeClr val="tx1"/>
                </a:solidFill>
                <a:effectLst/>
                <a:latin typeface="+mn-lt"/>
                <a:ea typeface="+mn-ea"/>
                <a:cs typeface="+mn-cs"/>
              </a:rPr>
              <a:t>.</a:t>
            </a:r>
          </a:p>
          <a:p>
            <a:pPr lvl="0"/>
            <a:r>
              <a:rPr lang="en-US" sz="1200" kern="1200">
                <a:solidFill>
                  <a:schemeClr val="tx1"/>
                </a:solidFill>
                <a:effectLst/>
                <a:latin typeface="+mn-lt"/>
                <a:ea typeface="+mn-ea"/>
                <a:cs typeface="+mn-cs"/>
              </a:rPr>
              <a:t>- And these WWTPs have </a:t>
            </a:r>
            <a:r>
              <a:rPr lang="en-US" sz="1200" b="1" kern="1200">
                <a:solidFill>
                  <a:schemeClr val="tx1"/>
                </a:solidFill>
                <a:effectLst/>
                <a:latin typeface="+mn-lt"/>
                <a:ea typeface="+mn-ea"/>
                <a:cs typeface="+mn-cs"/>
              </a:rPr>
              <a:t>reduced </a:t>
            </a:r>
            <a:r>
              <a:rPr lang="en-US" sz="1200" kern="1200">
                <a:solidFill>
                  <a:schemeClr val="tx1"/>
                </a:solidFill>
                <a:effectLst/>
                <a:latin typeface="+mn-lt"/>
                <a:ea typeface="+mn-ea"/>
                <a:cs typeface="+mn-cs"/>
              </a:rPr>
              <a:t>instream effects in </a:t>
            </a:r>
            <a:r>
              <a:rPr lang="en-US" sz="1200" b="1" kern="1200">
                <a:solidFill>
                  <a:schemeClr val="tx1"/>
                </a:solidFill>
                <a:effectLst/>
                <a:latin typeface="+mn-lt"/>
                <a:ea typeface="+mn-ea"/>
                <a:cs typeface="+mn-cs"/>
              </a:rPr>
              <a:t>spring and summer</a:t>
            </a:r>
            <a:r>
              <a:rPr lang="en-US" sz="1200" kern="1200">
                <a:solidFill>
                  <a:schemeClr val="tx1"/>
                </a:solidFill>
                <a:effectLst/>
                <a:latin typeface="+mn-lt"/>
                <a:ea typeface="+mn-ea"/>
                <a:cs typeface="+mn-cs"/>
              </a:rPr>
              <a:t>, which is </a:t>
            </a:r>
            <a:r>
              <a:rPr lang="en-US" sz="1200" b="1" kern="1200">
                <a:solidFill>
                  <a:schemeClr val="tx1"/>
                </a:solidFill>
                <a:effectLst/>
                <a:latin typeface="+mn-lt"/>
                <a:ea typeface="+mn-ea"/>
                <a:cs typeface="+mn-cs"/>
              </a:rPr>
              <a:t>reflected</a:t>
            </a:r>
            <a:r>
              <a:rPr lang="en-US" sz="1200" kern="1200">
                <a:solidFill>
                  <a:schemeClr val="tx1"/>
                </a:solidFill>
                <a:effectLst/>
                <a:latin typeface="+mn-lt"/>
                <a:ea typeface="+mn-ea"/>
                <a:cs typeface="+mn-cs"/>
              </a:rPr>
              <a:t> in their </a:t>
            </a:r>
            <a:r>
              <a:rPr lang="en-US" sz="1200" b="1" kern="1200">
                <a:solidFill>
                  <a:schemeClr val="tx1"/>
                </a:solidFill>
                <a:effectLst/>
                <a:latin typeface="+mn-lt"/>
                <a:ea typeface="+mn-ea"/>
                <a:cs typeface="+mn-cs"/>
              </a:rPr>
              <a:t>reduced allocations </a:t>
            </a:r>
            <a:r>
              <a:rPr lang="en-US" sz="1200" kern="1200">
                <a:solidFill>
                  <a:schemeClr val="tx1"/>
                </a:solidFill>
                <a:effectLst/>
                <a:latin typeface="+mn-lt"/>
                <a:ea typeface="+mn-ea"/>
                <a:cs typeface="+mn-cs"/>
              </a:rPr>
              <a:t>in these periods, </a:t>
            </a:r>
            <a:r>
              <a:rPr lang="en-US" sz="1200" b="1" kern="1200">
                <a:solidFill>
                  <a:schemeClr val="tx1"/>
                </a:solidFill>
                <a:effectLst/>
                <a:latin typeface="+mn-lt"/>
                <a:ea typeface="+mn-ea"/>
                <a:cs typeface="+mn-cs"/>
              </a:rPr>
              <a:t>compared to fall</a:t>
            </a:r>
            <a:r>
              <a:rPr lang="en-US" sz="1200" kern="1200">
                <a:solidFill>
                  <a:schemeClr val="tx1"/>
                </a:solidFill>
                <a:effectLst/>
                <a:latin typeface="+mn-lt"/>
                <a:ea typeface="+mn-ea"/>
                <a:cs typeface="+mn-cs"/>
              </a:rPr>
              <a:t>. </a:t>
            </a:r>
          </a:p>
        </p:txBody>
      </p:sp>
      <p:sp>
        <p:nvSpPr>
          <p:cNvPr id="4" name="Slide Number Placeholder 3">
            <a:extLst>
              <a:ext uri="{FF2B5EF4-FFF2-40B4-BE49-F238E27FC236}">
                <a16:creationId xmlns:a16="http://schemas.microsoft.com/office/drawing/2014/main" id="{28E8B498-3154-4C3A-C43E-DC115D7E5F27}"/>
              </a:ext>
            </a:extLst>
          </p:cNvPr>
          <p:cNvSpPr>
            <a:spLocks noGrp="1"/>
          </p:cNvSpPr>
          <p:nvPr>
            <p:ph type="sldNum" sz="quarter" idx="5"/>
          </p:nvPr>
        </p:nvSpPr>
        <p:spPr/>
        <p:txBody>
          <a:bodyPr/>
          <a:lstStyle/>
          <a:p>
            <a:fld id="{783981EC-B6E6-4B85-93C1-B50A6F43896D}" type="slidenum">
              <a:rPr lang="en-US" smtClean="0"/>
              <a:t>20</a:t>
            </a:fld>
            <a:endParaRPr lang="en-US"/>
          </a:p>
        </p:txBody>
      </p:sp>
    </p:spTree>
    <p:extLst>
      <p:ext uri="{BB962C8B-B14F-4D97-AF65-F5344CB8AC3E}">
        <p14:creationId xmlns:p14="http://schemas.microsoft.com/office/powerpoint/2010/main" val="888690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067B3-FA7F-EBDC-A9BA-391B0F39DC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657B2F-F2A4-286B-BC5D-EC019D256E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4899F4-5A70-A396-9853-2FD158247C45}"/>
              </a:ext>
            </a:extLst>
          </p:cNvPr>
          <p:cNvSpPr>
            <a:spLocks noGrp="1"/>
          </p:cNvSpPr>
          <p:nvPr>
            <p:ph type="body" idx="1"/>
          </p:nvPr>
        </p:nvSpPr>
        <p:spPr/>
        <p:txBody>
          <a:bodyPr/>
          <a:lstStyle/>
          <a:p>
            <a:endParaRPr lang="en-US"/>
          </a:p>
          <a:p>
            <a:r>
              <a:rPr lang="en-US" sz="1200" b="1" kern="1200">
                <a:solidFill>
                  <a:schemeClr val="tx1"/>
                </a:solidFill>
                <a:effectLst/>
                <a:latin typeface="+mn-lt"/>
                <a:ea typeface="+mn-ea"/>
                <a:cs typeface="+mn-cs"/>
              </a:rPr>
              <a:t>Some good news is, that at the proposed </a:t>
            </a:r>
            <a:r>
              <a:rPr lang="en-US" sz="1200" kern="1200">
                <a:solidFill>
                  <a:schemeClr val="tx1"/>
                </a:solidFill>
                <a:effectLst/>
                <a:latin typeface="+mn-lt"/>
                <a:ea typeface="+mn-ea"/>
                <a:cs typeface="+mn-cs"/>
              </a:rPr>
              <a:t>spring and summer allocations, our </a:t>
            </a:r>
            <a:r>
              <a:rPr lang="en-US" sz="1200" b="1" kern="1200">
                <a:solidFill>
                  <a:schemeClr val="tx1"/>
                </a:solidFill>
                <a:effectLst/>
                <a:latin typeface="+mn-lt"/>
                <a:ea typeface="+mn-ea"/>
                <a:cs typeface="+mn-cs"/>
              </a:rPr>
              <a:t>modeling</a:t>
            </a:r>
            <a:r>
              <a:rPr lang="en-US" sz="1200" kern="1200">
                <a:solidFill>
                  <a:schemeClr val="tx1"/>
                </a:solidFill>
                <a:effectLst/>
                <a:latin typeface="+mn-lt"/>
                <a:ea typeface="+mn-ea"/>
                <a:cs typeface="+mn-cs"/>
              </a:rPr>
              <a:t> indicates that </a:t>
            </a:r>
            <a:r>
              <a:rPr lang="en-US" sz="1200" b="1" kern="1200">
                <a:solidFill>
                  <a:schemeClr val="tx1"/>
                </a:solidFill>
                <a:effectLst/>
                <a:latin typeface="+mn-lt"/>
                <a:ea typeface="+mn-ea"/>
                <a:cs typeface="+mn-cs"/>
              </a:rPr>
              <a:t>instream WQS</a:t>
            </a:r>
            <a:r>
              <a:rPr lang="en-US" sz="1200" kern="1200">
                <a:solidFill>
                  <a:schemeClr val="tx1"/>
                </a:solidFill>
                <a:effectLst/>
                <a:latin typeface="+mn-lt"/>
                <a:ea typeface="+mn-ea"/>
                <a:cs typeface="+mn-cs"/>
              </a:rPr>
              <a:t> will be </a:t>
            </a:r>
            <a:r>
              <a:rPr lang="en-US" sz="1200" b="1" kern="1200">
                <a:solidFill>
                  <a:schemeClr val="tx1"/>
                </a:solidFill>
                <a:effectLst/>
                <a:latin typeface="+mn-lt"/>
                <a:ea typeface="+mn-ea"/>
                <a:cs typeface="+mn-cs"/>
              </a:rPr>
              <a:t>attained</a:t>
            </a:r>
            <a:r>
              <a:rPr lang="en-US" sz="1200" kern="1200">
                <a:solidFill>
                  <a:schemeClr val="tx1"/>
                </a:solidFill>
                <a:effectLst/>
                <a:latin typeface="+mn-lt"/>
                <a:ea typeface="+mn-ea"/>
                <a:cs typeface="+mn-cs"/>
              </a:rPr>
              <a:t>.</a:t>
            </a:r>
          </a:p>
          <a:p>
            <a:r>
              <a:rPr lang="en-US" sz="1200" kern="1200">
                <a:solidFill>
                  <a:schemeClr val="tx1"/>
                </a:solidFill>
                <a:effectLst/>
                <a:latin typeface="+mn-lt"/>
                <a:ea typeface="+mn-ea"/>
                <a:cs typeface="+mn-cs"/>
              </a:rPr>
              <a:t> </a:t>
            </a:r>
          </a:p>
          <a:p>
            <a:pPr lvl="0"/>
            <a:r>
              <a:rPr lang="en-US" sz="1200" b="1" kern="1200">
                <a:solidFill>
                  <a:schemeClr val="tx1"/>
                </a:solidFill>
                <a:effectLst/>
                <a:latin typeface="+mn-lt"/>
                <a:ea typeface="+mn-ea"/>
                <a:cs typeface="+mn-cs"/>
              </a:rPr>
              <a:t>Likewise, </a:t>
            </a:r>
            <a:r>
              <a:rPr lang="en-US" sz="1200" kern="1200">
                <a:solidFill>
                  <a:schemeClr val="tx1"/>
                </a:solidFill>
                <a:effectLst/>
                <a:latin typeface="+mn-lt"/>
                <a:ea typeface="+mn-ea"/>
                <a:cs typeface="+mn-cs"/>
              </a:rPr>
              <a:t>WQS will be </a:t>
            </a:r>
            <a:r>
              <a:rPr lang="en-US" sz="1200" b="1" kern="1200">
                <a:solidFill>
                  <a:schemeClr val="tx1"/>
                </a:solidFill>
                <a:effectLst/>
                <a:latin typeface="+mn-lt"/>
                <a:ea typeface="+mn-ea"/>
                <a:cs typeface="+mn-cs"/>
              </a:rPr>
              <a:t>attained in fall</a:t>
            </a:r>
            <a:r>
              <a:rPr lang="en-US" sz="1200" kern="1200">
                <a:solidFill>
                  <a:schemeClr val="tx1"/>
                </a:solidFill>
                <a:effectLst/>
                <a:latin typeface="+mn-lt"/>
                <a:ea typeface="+mn-ea"/>
                <a:cs typeface="+mn-cs"/>
              </a:rPr>
              <a:t>, even with the </a:t>
            </a:r>
            <a:r>
              <a:rPr lang="en-US" sz="1200" b="1" kern="1200">
                <a:solidFill>
                  <a:schemeClr val="tx1"/>
                </a:solidFill>
                <a:effectLst/>
                <a:latin typeface="+mn-lt"/>
                <a:ea typeface="+mn-ea"/>
                <a:cs typeface="+mn-cs"/>
              </a:rPr>
              <a:t>greater</a:t>
            </a:r>
            <a:r>
              <a:rPr lang="en-US" sz="1200" kern="1200">
                <a:solidFill>
                  <a:schemeClr val="tx1"/>
                </a:solidFill>
                <a:effectLst/>
                <a:latin typeface="+mn-lt"/>
                <a:ea typeface="+mn-ea"/>
                <a:cs typeface="+mn-cs"/>
              </a:rPr>
              <a:t> proposed allocations for these WWTPs </a:t>
            </a:r>
            <a:r>
              <a:rPr lang="en-US" sz="1200" b="1" kern="1200">
                <a:solidFill>
                  <a:schemeClr val="tx1"/>
                </a:solidFill>
                <a:effectLst/>
                <a:latin typeface="+mn-lt"/>
                <a:ea typeface="+mn-ea"/>
                <a:cs typeface="+mn-cs"/>
              </a:rPr>
              <a:t>compared to </a:t>
            </a:r>
            <a:r>
              <a:rPr lang="en-US" sz="1200" kern="1200">
                <a:solidFill>
                  <a:schemeClr val="tx1"/>
                </a:solidFill>
                <a:effectLst/>
                <a:latin typeface="+mn-lt"/>
                <a:ea typeface="+mn-ea"/>
                <a:cs typeface="+mn-cs"/>
              </a:rPr>
              <a:t>the RAC1 versions, </a:t>
            </a:r>
            <a:r>
              <a:rPr lang="en-US" sz="1200" b="1" kern="1200">
                <a:solidFill>
                  <a:schemeClr val="tx1"/>
                </a:solidFill>
                <a:effectLst/>
                <a:latin typeface="+mn-lt"/>
                <a:ea typeface="+mn-ea"/>
                <a:cs typeface="+mn-cs"/>
              </a:rPr>
              <a:t>because impacts </a:t>
            </a:r>
            <a:r>
              <a:rPr lang="en-US" sz="1200" kern="1200">
                <a:solidFill>
                  <a:schemeClr val="tx1"/>
                </a:solidFill>
                <a:effectLst/>
                <a:latin typeface="+mn-lt"/>
                <a:ea typeface="+mn-ea"/>
                <a:cs typeface="+mn-cs"/>
              </a:rPr>
              <a:t>of some other source types </a:t>
            </a:r>
            <a:r>
              <a:rPr lang="en-US" sz="1200" b="1" kern="1200">
                <a:solidFill>
                  <a:schemeClr val="tx1"/>
                </a:solidFill>
                <a:effectLst/>
                <a:latin typeface="+mn-lt"/>
                <a:ea typeface="+mn-ea"/>
                <a:cs typeface="+mn-cs"/>
              </a:rPr>
              <a:t>are reduced </a:t>
            </a:r>
            <a:r>
              <a:rPr lang="en-US" sz="1200" kern="1200">
                <a:solidFill>
                  <a:schemeClr val="tx1"/>
                </a:solidFill>
                <a:effectLst/>
                <a:latin typeface="+mn-lt"/>
                <a:ea typeface="+mn-ea"/>
                <a:cs typeface="+mn-cs"/>
              </a:rPr>
              <a:t>in fall. </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The </a:t>
            </a:r>
            <a:r>
              <a:rPr lang="en-US" sz="1200" b="1" kern="1200">
                <a:solidFill>
                  <a:schemeClr val="tx1"/>
                </a:solidFill>
                <a:effectLst/>
                <a:latin typeface="+mn-lt"/>
                <a:ea typeface="+mn-ea"/>
                <a:cs typeface="+mn-cs"/>
              </a:rPr>
              <a:t>overall takeaway</a:t>
            </a:r>
            <a:r>
              <a:rPr lang="en-US" sz="1200" kern="1200">
                <a:solidFill>
                  <a:schemeClr val="tx1"/>
                </a:solidFill>
                <a:effectLst/>
                <a:latin typeface="+mn-lt"/>
                <a:ea typeface="+mn-ea"/>
                <a:cs typeface="+mn-cs"/>
              </a:rPr>
              <a:t> here, is that </a:t>
            </a:r>
            <a:r>
              <a:rPr lang="en-US" sz="1200" b="1" kern="1200">
                <a:solidFill>
                  <a:schemeClr val="tx1"/>
                </a:solidFill>
                <a:effectLst/>
                <a:latin typeface="+mn-lt"/>
                <a:ea typeface="+mn-ea"/>
                <a:cs typeface="+mn-cs"/>
              </a:rPr>
              <a:t>these updated assignment</a:t>
            </a:r>
            <a:r>
              <a:rPr lang="en-US" sz="1200" kern="1200">
                <a:solidFill>
                  <a:schemeClr val="tx1"/>
                </a:solidFill>
                <a:effectLst/>
                <a:latin typeface="+mn-lt"/>
                <a:ea typeface="+mn-ea"/>
                <a:cs typeface="+mn-cs"/>
              </a:rPr>
              <a:t> for the Medford and Grants Pass Sewage Treatment Plans, and </a:t>
            </a:r>
            <a:r>
              <a:rPr lang="en-US" sz="1200" b="1" kern="1200">
                <a:solidFill>
                  <a:schemeClr val="tx1"/>
                </a:solidFill>
                <a:effectLst/>
                <a:latin typeface="+mn-lt"/>
                <a:ea typeface="+mn-ea"/>
                <a:cs typeface="+mn-cs"/>
              </a:rPr>
              <a:t>their associated</a:t>
            </a:r>
            <a:r>
              <a:rPr lang="en-US" sz="1200" kern="1200">
                <a:solidFill>
                  <a:schemeClr val="tx1"/>
                </a:solidFill>
                <a:effectLst/>
                <a:latin typeface="+mn-lt"/>
                <a:ea typeface="+mn-ea"/>
                <a:cs typeface="+mn-cs"/>
              </a:rPr>
              <a:t> Wasteload Allocations, </a:t>
            </a:r>
            <a:r>
              <a:rPr lang="en-US" sz="1200" b="1" kern="1200">
                <a:solidFill>
                  <a:schemeClr val="tx1"/>
                </a:solidFill>
                <a:effectLst/>
                <a:latin typeface="+mn-lt"/>
                <a:ea typeface="+mn-ea"/>
                <a:cs typeface="+mn-cs"/>
              </a:rPr>
              <a:t>should not result </a:t>
            </a:r>
            <a:r>
              <a:rPr lang="en-US" sz="1200" kern="1200">
                <a:solidFill>
                  <a:schemeClr val="tx1"/>
                </a:solidFill>
                <a:effectLst/>
                <a:latin typeface="+mn-lt"/>
                <a:ea typeface="+mn-ea"/>
                <a:cs typeface="+mn-cs"/>
              </a:rPr>
              <a:t>in </a:t>
            </a:r>
            <a:r>
              <a:rPr lang="en-US" sz="1200" b="1" kern="1200">
                <a:solidFill>
                  <a:schemeClr val="tx1"/>
                </a:solidFill>
                <a:effectLst/>
                <a:latin typeface="+mn-lt"/>
                <a:ea typeface="+mn-ea"/>
                <a:cs typeface="+mn-cs"/>
              </a:rPr>
              <a:t>facility</a:t>
            </a:r>
            <a:r>
              <a:rPr lang="en-US" sz="1200" kern="1200">
                <a:solidFill>
                  <a:schemeClr val="tx1"/>
                </a:solidFill>
                <a:effectLst/>
                <a:latin typeface="+mn-lt"/>
                <a:ea typeface="+mn-ea"/>
                <a:cs typeface="+mn-cs"/>
              </a:rPr>
              <a:t> exceedances </a:t>
            </a:r>
            <a:r>
              <a:rPr lang="en-US" sz="1200" b="1" kern="1200">
                <a:solidFill>
                  <a:schemeClr val="tx1"/>
                </a:solidFill>
                <a:effectLst/>
                <a:latin typeface="+mn-lt"/>
                <a:ea typeface="+mn-ea"/>
                <a:cs typeface="+mn-cs"/>
              </a:rPr>
              <a:t>or instream </a:t>
            </a:r>
            <a:r>
              <a:rPr lang="en-US" sz="1200" kern="1200">
                <a:solidFill>
                  <a:schemeClr val="tx1"/>
                </a:solidFill>
                <a:effectLst/>
                <a:latin typeface="+mn-lt"/>
                <a:ea typeface="+mn-ea"/>
                <a:cs typeface="+mn-cs"/>
              </a:rPr>
              <a:t>WQS exceedances</a:t>
            </a:r>
            <a:r>
              <a:rPr lang="en-US" sz="1200" b="1" kern="1200">
                <a:solidFill>
                  <a:schemeClr val="tx1"/>
                </a:solidFill>
                <a:effectLst/>
                <a:latin typeface="+mn-lt"/>
                <a:ea typeface="+mn-ea"/>
                <a:cs typeface="+mn-cs"/>
              </a:rPr>
              <a:t>, based on our available data</a:t>
            </a:r>
            <a:r>
              <a:rPr lang="en-US" sz="1200" kern="1200">
                <a:solidFill>
                  <a:schemeClr val="tx1"/>
                </a:solidFill>
                <a:effectLst/>
                <a:latin typeface="+mn-lt"/>
                <a:ea typeface="+mn-ea"/>
                <a:cs typeface="+mn-cs"/>
              </a:rPr>
              <a:t>.</a:t>
            </a:r>
          </a:p>
          <a:p>
            <a:r>
              <a:rPr lang="en-US" sz="1200" kern="1200">
                <a:solidFill>
                  <a:schemeClr val="tx1"/>
                </a:solidFill>
                <a:effectLst/>
                <a:latin typeface="+mn-lt"/>
                <a:ea typeface="+mn-ea"/>
                <a:cs typeface="+mn-cs"/>
              </a:rPr>
              <a:t> </a:t>
            </a:r>
          </a:p>
          <a:p>
            <a:pPr lvl="0"/>
            <a:r>
              <a:rPr lang="en-US" sz="1200" kern="1200">
                <a:solidFill>
                  <a:schemeClr val="tx1"/>
                </a:solidFill>
                <a:effectLst/>
                <a:latin typeface="+mn-lt"/>
                <a:ea typeface="+mn-ea"/>
                <a:cs typeface="+mn-cs"/>
              </a:rPr>
              <a:t>And,</a:t>
            </a:r>
            <a:r>
              <a:rPr lang="en-US" sz="1200" u="sng" kern="1200">
                <a:solidFill>
                  <a:schemeClr val="tx1"/>
                </a:solidFill>
                <a:effectLst/>
                <a:latin typeface="+mn-lt"/>
                <a:ea typeface="+mn-ea"/>
                <a:cs typeface="+mn-cs"/>
              </a:rPr>
              <a:t> </a:t>
            </a:r>
            <a:r>
              <a:rPr lang="en-US" sz="1200" b="1" u="sng" kern="1200">
                <a:solidFill>
                  <a:schemeClr val="tx1"/>
                </a:solidFill>
                <a:effectLst/>
                <a:latin typeface="+mn-lt"/>
                <a:ea typeface="+mn-ea"/>
                <a:cs typeface="+mn-cs"/>
              </a:rPr>
              <a:t>unlike </a:t>
            </a:r>
            <a:r>
              <a:rPr lang="en-US" sz="1200" b="1" kern="1200">
                <a:solidFill>
                  <a:schemeClr val="tx1"/>
                </a:solidFill>
                <a:effectLst/>
                <a:latin typeface="+mn-lt"/>
                <a:ea typeface="+mn-ea"/>
                <a:cs typeface="+mn-cs"/>
              </a:rPr>
              <a:t>the allocations </a:t>
            </a:r>
            <a:r>
              <a:rPr lang="en-US" sz="1200" kern="1200">
                <a:solidFill>
                  <a:schemeClr val="tx1"/>
                </a:solidFill>
                <a:effectLst/>
                <a:latin typeface="+mn-lt"/>
                <a:ea typeface="+mn-ea"/>
                <a:cs typeface="+mn-cs"/>
              </a:rPr>
              <a:t>proposed at the </a:t>
            </a:r>
            <a:r>
              <a:rPr lang="en-US" sz="1200" b="1" kern="1200">
                <a:solidFill>
                  <a:schemeClr val="tx1"/>
                </a:solidFill>
                <a:effectLst/>
                <a:latin typeface="+mn-lt"/>
                <a:ea typeface="+mn-ea"/>
                <a:cs typeface="+mn-cs"/>
              </a:rPr>
              <a:t>1</a:t>
            </a:r>
            <a:r>
              <a:rPr lang="en-US" sz="1200" b="1" kern="1200" baseline="30000">
                <a:solidFill>
                  <a:schemeClr val="tx1"/>
                </a:solidFill>
                <a:effectLst/>
                <a:latin typeface="+mn-lt"/>
                <a:ea typeface="+mn-ea"/>
                <a:cs typeface="+mn-cs"/>
              </a:rPr>
              <a:t>st</a:t>
            </a:r>
            <a:r>
              <a:rPr lang="en-US" sz="1200" b="1" kern="1200">
                <a:solidFill>
                  <a:schemeClr val="tx1"/>
                </a:solidFill>
                <a:effectLst/>
                <a:latin typeface="+mn-lt"/>
                <a:ea typeface="+mn-ea"/>
                <a:cs typeface="+mn-cs"/>
              </a:rPr>
              <a:t> </a:t>
            </a:r>
            <a:r>
              <a:rPr lang="en-US" sz="1200" kern="1200">
                <a:solidFill>
                  <a:schemeClr val="tx1"/>
                </a:solidFill>
                <a:effectLst/>
                <a:latin typeface="+mn-lt"/>
                <a:ea typeface="+mn-ea"/>
                <a:cs typeface="+mn-cs"/>
              </a:rPr>
              <a:t>RAC meeting, these proposals </a:t>
            </a:r>
            <a:r>
              <a:rPr lang="en-US" sz="1200" b="1" u="sng" kern="1200">
                <a:solidFill>
                  <a:schemeClr val="tx1"/>
                </a:solidFill>
                <a:effectLst/>
                <a:latin typeface="+mn-lt"/>
                <a:ea typeface="+mn-ea"/>
                <a:cs typeface="+mn-cs"/>
              </a:rPr>
              <a:t>do not </a:t>
            </a:r>
            <a:r>
              <a:rPr lang="en-US" sz="1200" b="1" kern="1200">
                <a:solidFill>
                  <a:schemeClr val="tx1"/>
                </a:solidFill>
                <a:effectLst/>
                <a:latin typeface="+mn-lt"/>
                <a:ea typeface="+mn-ea"/>
                <a:cs typeface="+mn-cs"/>
              </a:rPr>
              <a:t>require reductions </a:t>
            </a:r>
            <a:r>
              <a:rPr lang="en-US" sz="1200" kern="1200">
                <a:solidFill>
                  <a:schemeClr val="tx1"/>
                </a:solidFill>
                <a:effectLst/>
                <a:latin typeface="+mn-lt"/>
                <a:ea typeface="+mn-ea"/>
                <a:cs typeface="+mn-cs"/>
              </a:rPr>
              <a:t>for these facilities, based on their data submittals.</a:t>
            </a:r>
          </a:p>
          <a:p>
            <a:endParaRPr lang="en-US"/>
          </a:p>
          <a:p>
            <a:r>
              <a:rPr lang="en-US" b="1"/>
              <a:t>This concludes my part of today’s presentation.</a:t>
            </a:r>
          </a:p>
          <a:p>
            <a:r>
              <a:rPr lang="en-US" b="1"/>
              <a:t>Thank you for your time.</a:t>
            </a:r>
          </a:p>
          <a:p>
            <a:r>
              <a:rPr lang="en-US" b="1"/>
              <a:t>We may have some time now for feedback on Rob’s and my segments.</a:t>
            </a:r>
          </a:p>
        </p:txBody>
      </p:sp>
      <p:sp>
        <p:nvSpPr>
          <p:cNvPr id="4" name="Slide Number Placeholder 3">
            <a:extLst>
              <a:ext uri="{FF2B5EF4-FFF2-40B4-BE49-F238E27FC236}">
                <a16:creationId xmlns:a16="http://schemas.microsoft.com/office/drawing/2014/main" id="{C293EC7A-68B9-182A-5C6E-AE3CA4C0A401}"/>
              </a:ext>
            </a:extLst>
          </p:cNvPr>
          <p:cNvSpPr>
            <a:spLocks noGrp="1"/>
          </p:cNvSpPr>
          <p:nvPr>
            <p:ph type="sldNum" sz="quarter" idx="5"/>
          </p:nvPr>
        </p:nvSpPr>
        <p:spPr/>
        <p:txBody>
          <a:bodyPr/>
          <a:lstStyle/>
          <a:p>
            <a:fld id="{783981EC-B6E6-4B85-93C1-B50A6F43896D}" type="slidenum">
              <a:rPr lang="en-US" smtClean="0"/>
              <a:t>21</a:t>
            </a:fld>
            <a:endParaRPr lang="en-US"/>
          </a:p>
        </p:txBody>
      </p:sp>
    </p:spTree>
    <p:extLst>
      <p:ext uri="{BB962C8B-B14F-4D97-AF65-F5344CB8AC3E}">
        <p14:creationId xmlns:p14="http://schemas.microsoft.com/office/powerpoint/2010/main" val="5765193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96861E-49C3-843D-4DFA-9227D32630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666D16-126B-3372-D1A8-7E16199D0E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A58FD4-F2D3-370C-7E02-74B25C8FD0AA}"/>
              </a:ext>
            </a:extLst>
          </p:cNvPr>
          <p:cNvSpPr>
            <a:spLocks noGrp="1"/>
          </p:cNvSpPr>
          <p:nvPr>
            <p:ph type="body" idx="1"/>
          </p:nvPr>
        </p:nvSpPr>
        <p:spPr/>
        <p:txBody>
          <a:bodyPr/>
          <a:lstStyle/>
          <a:p>
            <a:pPr marL="0" indent="0">
              <a:buFont typeface="Arial" panose="020B0604020202020204" pitchFamily="34" charset="0"/>
              <a:buNone/>
            </a:pPr>
            <a:r>
              <a:rPr lang="en-US"/>
              <a:t>David – Thanks and now I’ll open it up for questions </a:t>
            </a:r>
          </a:p>
        </p:txBody>
      </p:sp>
      <p:sp>
        <p:nvSpPr>
          <p:cNvPr id="4" name="Slide Number Placeholder 3">
            <a:extLst>
              <a:ext uri="{FF2B5EF4-FFF2-40B4-BE49-F238E27FC236}">
                <a16:creationId xmlns:a16="http://schemas.microsoft.com/office/drawing/2014/main" id="{10A6BAB3-14FA-8989-30C0-2B517552E5C8}"/>
              </a:ext>
            </a:extLst>
          </p:cNvPr>
          <p:cNvSpPr>
            <a:spLocks noGrp="1"/>
          </p:cNvSpPr>
          <p:nvPr>
            <p:ph type="sldNum" sz="quarter" idx="5"/>
          </p:nvPr>
        </p:nvSpPr>
        <p:spPr/>
        <p:txBody>
          <a:bodyPr/>
          <a:lstStyle/>
          <a:p>
            <a:fld id="{7226EA3A-3E84-401C-8B52-EA562DB9EDCA}" type="slidenum">
              <a:rPr lang="en-US" smtClean="0"/>
              <a:t>22</a:t>
            </a:fld>
            <a:endParaRPr lang="en-US"/>
          </a:p>
        </p:txBody>
      </p:sp>
    </p:spTree>
    <p:extLst>
      <p:ext uri="{BB962C8B-B14F-4D97-AF65-F5344CB8AC3E}">
        <p14:creationId xmlns:p14="http://schemas.microsoft.com/office/powerpoint/2010/main" val="36605657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Heather</a:t>
            </a:r>
            <a:r>
              <a:rPr lang="en-US"/>
              <a:t> – We have a 10 minute break. Please return at XXXX (Agenda targets 11:25 – 11:35)</a:t>
            </a:r>
          </a:p>
        </p:txBody>
      </p:sp>
      <p:sp>
        <p:nvSpPr>
          <p:cNvPr id="4" name="Slide Number Placeholder 3"/>
          <p:cNvSpPr>
            <a:spLocks noGrp="1"/>
          </p:cNvSpPr>
          <p:nvPr>
            <p:ph type="sldNum" sz="quarter" idx="5"/>
          </p:nvPr>
        </p:nvSpPr>
        <p:spPr/>
        <p:txBody>
          <a:bodyPr/>
          <a:lstStyle/>
          <a:p>
            <a:fld id="{783981EC-B6E6-4B85-93C1-B50A6F43896D}" type="slidenum">
              <a:rPr lang="en-US" smtClean="0"/>
              <a:t>23</a:t>
            </a:fld>
            <a:endParaRPr lang="en-US"/>
          </a:p>
        </p:txBody>
      </p:sp>
    </p:spTree>
    <p:extLst>
      <p:ext uri="{BB962C8B-B14F-4D97-AF65-F5344CB8AC3E}">
        <p14:creationId xmlns:p14="http://schemas.microsoft.com/office/powerpoint/2010/main" val="39686527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US" sz="1200" b="1" i="0" kern="1200">
                <a:solidFill>
                  <a:schemeClr val="tx1"/>
                </a:solidFill>
                <a:effectLst/>
                <a:latin typeface="+mn-lt"/>
                <a:ea typeface="+mn-ea"/>
                <a:cs typeface="+mn-cs"/>
              </a:rPr>
              <a:t>Heather</a:t>
            </a:r>
          </a:p>
          <a:p>
            <a:pPr fontAlgn="t"/>
            <a:r>
              <a:rPr lang="en-US" sz="1200" b="0" i="0" kern="1200">
                <a:solidFill>
                  <a:schemeClr val="tx1"/>
                </a:solidFill>
                <a:effectLst/>
                <a:latin typeface="+mn-lt"/>
                <a:ea typeface="+mn-ea"/>
                <a:cs typeface="+mn-cs"/>
              </a:rPr>
              <a:t>Welcome back, everyone. We will continue with Bill, who will be sharing the updates made to the WQMP. We will have time for questions at the end of Bill’s presentation. </a:t>
            </a:r>
          </a:p>
        </p:txBody>
      </p:sp>
      <p:sp>
        <p:nvSpPr>
          <p:cNvPr id="4" name="Slide Number Placeholder 3"/>
          <p:cNvSpPr>
            <a:spLocks noGrp="1"/>
          </p:cNvSpPr>
          <p:nvPr>
            <p:ph type="sldNum" sz="quarter" idx="5"/>
          </p:nvPr>
        </p:nvSpPr>
        <p:spPr/>
        <p:txBody>
          <a:bodyPr/>
          <a:lstStyle/>
          <a:p>
            <a:fld id="{783981EC-B6E6-4B85-93C1-B50A6F43896D}" type="slidenum">
              <a:rPr lang="en-US" smtClean="0"/>
              <a:t>24</a:t>
            </a:fld>
            <a:endParaRPr lang="en-US"/>
          </a:p>
        </p:txBody>
      </p:sp>
    </p:spTree>
    <p:extLst>
      <p:ext uri="{BB962C8B-B14F-4D97-AF65-F5344CB8AC3E}">
        <p14:creationId xmlns:p14="http://schemas.microsoft.com/office/powerpoint/2010/main" val="39356436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8229">
              <a:defRPr/>
            </a:pPr>
            <a:r>
              <a:rPr lang="en-US" sz="1200" b="1" i="0" kern="1200">
                <a:solidFill>
                  <a:schemeClr val="tx1"/>
                </a:solidFill>
                <a:effectLst/>
                <a:latin typeface="+mn-lt"/>
                <a:ea typeface="+mn-ea"/>
                <a:cs typeface="+mn-cs"/>
              </a:rPr>
              <a:t>Bill – </a:t>
            </a:r>
            <a:r>
              <a:rPr lang="en-US" sz="1200" b="0" i="0" kern="1200">
                <a:solidFill>
                  <a:schemeClr val="tx1"/>
                </a:solidFill>
                <a:effectLst/>
                <a:latin typeface="+mn-lt"/>
                <a:ea typeface="+mn-ea"/>
                <a:cs typeface="+mn-cs"/>
              </a:rPr>
              <a:t>thanks </a:t>
            </a:r>
            <a:r>
              <a:rPr lang="en-US"/>
              <a:t>Heather</a:t>
            </a:r>
            <a:r>
              <a:rPr lang="en-US" sz="1200" b="0" i="0" kern="1200">
                <a:solidFill>
                  <a:schemeClr val="tx1"/>
                </a:solidFill>
                <a:effectLst/>
                <a:latin typeface="+mn-lt"/>
                <a:ea typeface="+mn-ea"/>
                <a:cs typeface="+mn-cs"/>
              </a:rPr>
              <a:t>.  Hi everyone and thanks again for your input leading up to this meeting.  I’m going to </a:t>
            </a:r>
            <a:r>
              <a:rPr lang="en-US"/>
              <a:t>walk through the changes we have made in response to comments on the draft WQMP.  My presentation is only 12 or so slides, so we should have plenty of time at the end for questions and feedback. I hope everyone has had a chance to look at the updated Draft WQMP – there is a red-line version – with lots of red lines denoting changes as well as a clean version available on-line at the rule-making website. </a:t>
            </a:r>
            <a:r>
              <a:rPr lang="en-US" sz="1200" b="0" i="0" kern="1200">
                <a:solidFill>
                  <a:schemeClr val="tx1"/>
                </a:solidFill>
                <a:effectLst/>
                <a:latin typeface="+mn-lt"/>
                <a:ea typeface="+mn-ea"/>
                <a:cs typeface="+mn-cs"/>
              </a:rPr>
              <a:t> </a:t>
            </a:r>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25</a:t>
            </a:fld>
            <a:endParaRPr lang="en-US"/>
          </a:p>
        </p:txBody>
      </p:sp>
    </p:spTree>
    <p:extLst>
      <p:ext uri="{BB962C8B-B14F-4D97-AF65-F5344CB8AC3E}">
        <p14:creationId xmlns:p14="http://schemas.microsoft.com/office/powerpoint/2010/main" val="6825300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 want to start with a quick reminder of where the WQMP fits into the TMDL framework.  </a:t>
            </a:r>
            <a:r>
              <a:rPr lang="en-US" sz="1200" b="0" i="0" kern="1200">
                <a:solidFill>
                  <a:schemeClr val="tx1"/>
                </a:solidFill>
                <a:effectLst/>
                <a:latin typeface="+mn-lt"/>
                <a:ea typeface="+mn-ea"/>
                <a:cs typeface="+mn-cs"/>
              </a:rPr>
              <a:t>The TMDL identifies how much heat must be reduced to meet temperature standards, and the WQMP outlines how DEQ and responsible persons will achieve those reductions.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a:solidFill>
                <a:schemeClr val="tx1"/>
              </a:solidFill>
              <a:effectLst/>
              <a:latin typeface="+mn-lt"/>
              <a:ea typeface="+mn-ea"/>
              <a:cs typeface="+mn-cs"/>
            </a:endParaRPr>
          </a:p>
          <a:p>
            <a:r>
              <a:rPr lang="en-US"/>
              <a:t>Point sources on left in the figure achieve </a:t>
            </a:r>
            <a:r>
              <a:rPr lang="en-US" err="1"/>
              <a:t>wasteload</a:t>
            </a:r>
            <a:r>
              <a:rPr lang="en-US"/>
              <a:t> allocations through permits and nonpoint sources on the right achieve load allocations through implementation plans. </a:t>
            </a:r>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26</a:t>
            </a:fld>
            <a:endParaRPr lang="en-US"/>
          </a:p>
        </p:txBody>
      </p:sp>
    </p:spTree>
    <p:extLst>
      <p:ext uri="{BB962C8B-B14F-4D97-AF65-F5344CB8AC3E}">
        <p14:creationId xmlns:p14="http://schemas.microsoft.com/office/powerpoint/2010/main" val="260643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One more point of review – something that we touched on at the last RAC meeting in February is the use of the terms Designated</a:t>
            </a:r>
            <a:r>
              <a:rPr lang="en-US" b="0"/>
              <a:t> Management Agencies and Responsible </a:t>
            </a:r>
            <a:r>
              <a:rPr lang="en-US"/>
              <a:t>Persons as entities being responsible for implementing the TMDL. </a:t>
            </a:r>
            <a:r>
              <a:rPr lang="en-US" b="0"/>
              <a:t>  DMAs </a:t>
            </a:r>
            <a:r>
              <a:rPr lang="en-US"/>
              <a:t>are federal, state, or local </a:t>
            </a:r>
            <a:r>
              <a:rPr lang="en-US" b="1" u="sng"/>
              <a:t>agencies</a:t>
            </a:r>
            <a:r>
              <a:rPr lang="en-US"/>
              <a:t> that DEQ identifies as having authority over pollutant sources. Responsible persons are any </a:t>
            </a:r>
            <a:r>
              <a:rPr lang="en-US" b="1" u="sng"/>
              <a:t>entity </a:t>
            </a:r>
            <a:r>
              <a:rPr lang="en-US">
                <a:solidFill>
                  <a:srgbClr val="000000"/>
                </a:solidFill>
                <a:latin typeface="Arial"/>
                <a:cs typeface="Arial"/>
              </a:rPr>
              <a:t>accountable for sources of pollution addressed by the TMDL.</a:t>
            </a:r>
            <a:r>
              <a:rPr lang="en-US">
                <a:solidFill>
                  <a:srgbClr val="000000"/>
                </a:solidFill>
                <a:latin typeface="Arial"/>
                <a:ea typeface="Calibri"/>
                <a:cs typeface="Arial"/>
              </a:rPr>
              <a:t>  </a:t>
            </a:r>
            <a:r>
              <a:rPr lang="en-US"/>
              <a:t>In general, when the TMDL or other documents including the WQMP says </a:t>
            </a:r>
            <a:r>
              <a:rPr lang="en-US" b="0"/>
              <a:t>“responsible person”</a:t>
            </a:r>
            <a:r>
              <a:rPr lang="en-US"/>
              <a:t>, it can refer to a Responsible Person or a DMA responsible for meeting the TMDL.    Ok – now we move on to some questions that were brought up in multiple comments after RAC1.  Next slide please</a:t>
            </a:r>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27</a:t>
            </a:fld>
            <a:endParaRPr lang="en-US"/>
          </a:p>
        </p:txBody>
      </p:sp>
    </p:spTree>
    <p:extLst>
      <p:ext uri="{BB962C8B-B14F-4D97-AF65-F5344CB8AC3E}">
        <p14:creationId xmlns:p14="http://schemas.microsoft.com/office/powerpoint/2010/main" val="28446386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Bill – </a:t>
            </a:r>
            <a:r>
              <a:rPr lang="en-US"/>
              <a:t>so here are a few clarifications that were needed based on feedback and questions that came up following RAC#1:</a:t>
            </a:r>
            <a:endParaRPr lang="en-US">
              <a:latin typeface="+mn-lt"/>
              <a:ea typeface="Calibri" panose="020F0502020204030204"/>
              <a:cs typeface="Calibri" panose="020F0502020204030204"/>
            </a:endParaRPr>
          </a:p>
          <a:p>
            <a:endParaRPr lang="en-US" b="1">
              <a:latin typeface="Arial"/>
              <a:cs typeface="Arial"/>
            </a:endParaRPr>
          </a:p>
          <a:p>
            <a:pPr marL="171450" indent="-171450">
              <a:buFont typeface="Arial" panose="020B0604020202020204" pitchFamily="34" charset="0"/>
              <a:buChar char="•"/>
            </a:pPr>
            <a:r>
              <a:rPr lang="en-US" b="1">
                <a:latin typeface="Arial"/>
                <a:cs typeface="Arial"/>
              </a:rPr>
              <a:t>Will projects be eligible for OWEB funding?</a:t>
            </a:r>
            <a:r>
              <a:rPr lang="en-US">
                <a:latin typeface="Arial"/>
                <a:cs typeface="Arial"/>
              </a:rPr>
              <a:t> YES:  As per the current OWEB Policy Mitigation Guidance 2009 which states – and I quote here   “projects that </a:t>
            </a:r>
            <a:r>
              <a:rPr lang="en-US"/>
              <a:t>address violations of law as required by a state or federal enforcement order, are not eligible for OWEB funding”.</a:t>
            </a:r>
            <a:endParaRPr lang="en-US">
              <a:ea typeface="Calibri"/>
              <a:cs typeface="Calibri"/>
            </a:endParaRPr>
          </a:p>
          <a:p>
            <a:pPr marL="171450" indent="-171450">
              <a:buFont typeface="Arial" panose="020B0604020202020204" pitchFamily="34" charset="0"/>
              <a:buChar char="•"/>
            </a:pPr>
            <a:r>
              <a:rPr lang="en-US" b="1">
                <a:latin typeface="Arial"/>
                <a:cs typeface="Arial"/>
              </a:rPr>
              <a:t>Can shade producing vegetation be non-native?  The answer is YES: </a:t>
            </a:r>
            <a:r>
              <a:rPr lang="en-US" b="0">
                <a:latin typeface="Arial"/>
                <a:cs typeface="Arial"/>
              </a:rPr>
              <a:t> but this is a little nuanced.  If non-natives are present on the site and providing shade DEQ would not require them to be removed (maybe non-native trees like Tree of Heaven, poplars, black locust).  However if a site is being restored you would not want to plant non-natives as the shade producing species.  There are lots of resources available to help select native vegetation and the SWCDs and ODFW can provide guidance.  (Just in case: As a resource OSU extension has a series on Streamside Gardening which emphasizes</a:t>
            </a:r>
            <a:r>
              <a:rPr lang="en-US" b="0"/>
              <a:t> native species because they are specifically adapted to the local climate, require less maintenance, and provide the best habitat for native wildlife</a:t>
            </a:r>
            <a:r>
              <a:rPr lang="en-US" b="0">
                <a:latin typeface="Arial"/>
                <a:cs typeface="Arial"/>
              </a:rPr>
              <a:t>.  OSU also identifies which non-natives to avoid in streamside areas. </a:t>
            </a:r>
            <a:r>
              <a:rPr lang="en-US">
                <a:latin typeface="Arial"/>
                <a:cs typeface="Arial"/>
              </a:rPr>
              <a:t> </a:t>
            </a:r>
            <a:r>
              <a:rPr lang="en-US" b="0">
                <a:latin typeface="Arial"/>
                <a:cs typeface="Arial"/>
              </a:rPr>
              <a:t>The DEQ pollution credit trading program while not specifically requiring natives has a public review process which would ensure that only native vegetation is planted. ) </a:t>
            </a:r>
            <a:endParaRPr lang="en-US" sz="1200">
              <a:latin typeface="Arial"/>
              <a:cs typeface="Arial"/>
            </a:endParaRPr>
          </a:p>
          <a:p>
            <a:pPr marL="171450" indent="-171450">
              <a:buFont typeface="Arial" panose="020B0604020202020204" pitchFamily="34" charset="0"/>
              <a:buChar char="•"/>
            </a:pPr>
            <a:r>
              <a:rPr lang="en-US" sz="1200" b="1">
                <a:latin typeface="Arial"/>
                <a:cs typeface="Arial"/>
              </a:rPr>
              <a:t>Is a 120-ft buffer </a:t>
            </a:r>
            <a:r>
              <a:rPr lang="en-US" b="1">
                <a:latin typeface="Arial"/>
                <a:cs typeface="Arial"/>
              </a:rPr>
              <a:t>required?  NO</a:t>
            </a:r>
            <a:r>
              <a:rPr lang="en-US" b="0">
                <a:latin typeface="Arial"/>
                <a:cs typeface="Arial"/>
              </a:rPr>
              <a:t> – a 120 foot buffer is not required.  </a:t>
            </a:r>
            <a:r>
              <a:rPr lang="en-US">
                <a:latin typeface="Arial"/>
                <a:cs typeface="Arial"/>
              </a:rPr>
              <a:t>This is an option for Oregon Department of Agriculture and Oregon Department of Foresty instead of performing shade gap analysis. The 120 foot buffer is not required anywhere in the basin. Compliance with the TMDL is based on meeting shade targets – not buffer widths</a:t>
            </a:r>
            <a:endParaRPr lang="en-US" sz="1200">
              <a:latin typeface="Arial"/>
              <a:cs typeface="Arial"/>
            </a:endParaRPr>
          </a:p>
          <a:p>
            <a:pPr marL="171450" indent="-171450">
              <a:buFont typeface="Arial" panose="020B0604020202020204" pitchFamily="34" charset="0"/>
              <a:buChar char="•"/>
            </a:pPr>
            <a:r>
              <a:rPr lang="en-US" sz="1200" b="1">
                <a:latin typeface="Arial"/>
                <a:cs typeface="Arial"/>
              </a:rPr>
              <a:t>How is the 10% </a:t>
            </a:r>
            <a:r>
              <a:rPr lang="en-US" b="1">
                <a:latin typeface="Arial"/>
                <a:cs typeface="Arial"/>
              </a:rPr>
              <a:t>increase in shade every 10 years target applied? </a:t>
            </a:r>
            <a:r>
              <a:rPr lang="en-US">
                <a:latin typeface="Arial"/>
                <a:cs typeface="Arial"/>
              </a:rPr>
              <a:t>This benchmark tracks</a:t>
            </a:r>
            <a:r>
              <a:rPr lang="en-US" sz="1200">
                <a:latin typeface="Arial"/>
                <a:cs typeface="Arial"/>
              </a:rPr>
              <a:t> </a:t>
            </a:r>
            <a:r>
              <a:rPr lang="en-US" sz="1200" u="sng">
                <a:latin typeface="Arial"/>
                <a:cs typeface="Arial"/>
              </a:rPr>
              <a:t>basin-wide </a:t>
            </a:r>
            <a:r>
              <a:rPr lang="en-US" sz="1200">
                <a:latin typeface="Arial"/>
                <a:cs typeface="Arial"/>
              </a:rPr>
              <a:t>progress, not individual projects for each </a:t>
            </a:r>
            <a:r>
              <a:rPr lang="en-US">
                <a:latin typeface="Arial"/>
                <a:cs typeface="Arial"/>
              </a:rPr>
              <a:t>responsible person.  It is an overall average across the basin  </a:t>
            </a:r>
          </a:p>
          <a:p>
            <a:pPr marL="171450" indent="-171450">
              <a:buFont typeface="Arial" panose="020B0604020202020204" pitchFamily="34" charset="0"/>
              <a:buChar char="•"/>
            </a:pPr>
            <a:r>
              <a:rPr lang="en-US" b="1">
                <a:latin typeface="Arial"/>
                <a:cs typeface="Arial"/>
              </a:rPr>
              <a:t>What if current Agency Plans change?</a:t>
            </a:r>
            <a:r>
              <a:rPr lang="en-US">
                <a:latin typeface="Arial"/>
                <a:cs typeface="Arial"/>
              </a:rPr>
              <a:t> WQMP</a:t>
            </a:r>
            <a:r>
              <a:rPr lang="en-US" sz="1200">
                <a:latin typeface="Arial"/>
                <a:cs typeface="Arial"/>
              </a:rPr>
              <a:t> requirements </a:t>
            </a:r>
            <a:r>
              <a:rPr lang="en-US">
                <a:latin typeface="Arial"/>
                <a:cs typeface="Arial"/>
              </a:rPr>
              <a:t>are based</a:t>
            </a:r>
            <a:r>
              <a:rPr lang="en-US" sz="1200">
                <a:latin typeface="Arial"/>
                <a:cs typeface="Arial"/>
              </a:rPr>
              <a:t> on agency plans</a:t>
            </a:r>
            <a:r>
              <a:rPr lang="en-US">
                <a:latin typeface="Arial"/>
                <a:cs typeface="Arial"/>
              </a:rPr>
              <a:t> that are currently available and are </a:t>
            </a:r>
            <a:r>
              <a:rPr lang="en-US" sz="1200">
                <a:latin typeface="Arial"/>
                <a:cs typeface="Arial"/>
              </a:rPr>
              <a:t>subject to future review as new plans come out.  This applies specifically to ODA, ODF, BLM and USFS – when new management plans come out DEQ will re-evaluate their adequacy.  It would also apply to reservoir operators where data and plan review is needed to determine compliance with the TMDL.  </a:t>
            </a:r>
            <a:endParaRPr lang="en-US"/>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28</a:t>
            </a:fld>
            <a:endParaRPr lang="en-US"/>
          </a:p>
        </p:txBody>
      </p:sp>
    </p:spTree>
    <p:extLst>
      <p:ext uri="{BB962C8B-B14F-4D97-AF65-F5344CB8AC3E}">
        <p14:creationId xmlns:p14="http://schemas.microsoft.com/office/powerpoint/2010/main" val="23178313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Bill:  </a:t>
            </a:r>
            <a:r>
              <a:rPr lang="en-US" b="0"/>
              <a:t>So who is responsible for implementing the TMDL? </a:t>
            </a:r>
            <a:r>
              <a:rPr lang="en-US"/>
              <a:t>Table 3 in the draft WQMP has been updated but has not changed much – Medford Water Commission was added as a DMA for ownership of Willow Creek Reservoir and ownership of lands within the Rogue Basin.  The responsible persons in Bold are identified as needing to meet the TMDL but are not required to develop a TMDL Implementation Plan at this time – this includes: </a:t>
            </a:r>
          </a:p>
          <a:p>
            <a:pPr lvl="0"/>
            <a:r>
              <a:rPr lang="en-US" sz="1200" kern="1200">
                <a:solidFill>
                  <a:schemeClr val="tx1"/>
                </a:solidFill>
                <a:effectLst/>
                <a:latin typeface="+mn-lt"/>
                <a:ea typeface="+mn-ea"/>
                <a:cs typeface="+mn-cs"/>
              </a:rPr>
              <a:t>Bonneville Power Administration</a:t>
            </a:r>
          </a:p>
          <a:p>
            <a:pPr lvl="0"/>
            <a:r>
              <a:rPr lang="en-US" sz="1200" kern="1200">
                <a:solidFill>
                  <a:schemeClr val="tx1"/>
                </a:solidFill>
                <a:effectLst/>
                <a:latin typeface="+mn-lt"/>
                <a:ea typeface="+mn-ea"/>
                <a:cs typeface="+mn-cs"/>
              </a:rPr>
              <a:t>Central Oregon &amp; Pacific Railroad</a:t>
            </a:r>
          </a:p>
          <a:p>
            <a:pPr lvl="0"/>
            <a:r>
              <a:rPr lang="en-US" sz="1200" kern="1200">
                <a:solidFill>
                  <a:schemeClr val="tx1"/>
                </a:solidFill>
                <a:effectLst/>
                <a:latin typeface="+mn-lt"/>
                <a:ea typeface="+mn-ea"/>
                <a:cs typeface="+mn-cs"/>
              </a:rPr>
              <a:t>Klamath County</a:t>
            </a:r>
          </a:p>
          <a:p>
            <a:pPr lvl="0"/>
            <a:r>
              <a:rPr lang="en-US" sz="1200" kern="1200">
                <a:solidFill>
                  <a:schemeClr val="tx1"/>
                </a:solidFill>
                <a:effectLst/>
                <a:latin typeface="+mn-lt"/>
                <a:ea typeface="+mn-ea"/>
                <a:cs typeface="+mn-cs"/>
              </a:rPr>
              <a:t>Pacific Power and Light</a:t>
            </a:r>
          </a:p>
          <a:p>
            <a:pPr lvl="0"/>
            <a:r>
              <a:rPr lang="en-US" sz="1200" kern="1200">
                <a:solidFill>
                  <a:schemeClr val="tx1"/>
                </a:solidFill>
                <a:effectLst/>
                <a:latin typeface="+mn-lt"/>
                <a:ea typeface="+mn-ea"/>
                <a:cs typeface="+mn-cs"/>
              </a:rPr>
              <a:t>Rogue Valley Terminal Railroad</a:t>
            </a:r>
          </a:p>
          <a:p>
            <a:pPr lvl="0"/>
            <a:r>
              <a:rPr lang="en-US" sz="1200" u="sng" kern="1200">
                <a:solidFill>
                  <a:schemeClr val="tx1"/>
                </a:solidFill>
                <a:effectLst/>
                <a:latin typeface="+mn-lt"/>
                <a:ea typeface="+mn-ea"/>
                <a:cs typeface="+mn-cs"/>
              </a:rPr>
              <a:t>Medford Water Commission</a:t>
            </a:r>
            <a:endParaRPr lang="en-US" sz="1200" kern="1200">
              <a:solidFill>
                <a:schemeClr val="tx1"/>
              </a:solidFill>
              <a:effectLst/>
              <a:latin typeface="+mn-lt"/>
              <a:ea typeface="+mn-ea"/>
              <a:cs typeface="+mn-cs"/>
            </a:endParaRPr>
          </a:p>
          <a:p>
            <a:r>
              <a:rPr lang="en-US"/>
              <a:t>((NOTE ODFW = 600 AC, BOR = 31 AC))</a:t>
            </a:r>
          </a:p>
          <a:p>
            <a:r>
              <a:rPr lang="en-US"/>
              <a:t>The criteria </a:t>
            </a:r>
            <a:r>
              <a:rPr lang="en-US" b="1" u="sng"/>
              <a:t>for not </a:t>
            </a:r>
            <a:r>
              <a:rPr lang="en-US"/>
              <a:t>needing to develop an implementation plan have </a:t>
            </a:r>
            <a:r>
              <a:rPr lang="en-US" u="sng"/>
              <a:t>not </a:t>
            </a:r>
            <a:r>
              <a:rPr lang="en-US"/>
              <a:t>changed. They are:</a:t>
            </a:r>
          </a:p>
          <a:p>
            <a:pPr lvl="0"/>
            <a:r>
              <a:rPr lang="en-US" sz="1200" u="none" kern="1200">
                <a:solidFill>
                  <a:schemeClr val="tx1"/>
                </a:solidFill>
                <a:effectLst/>
                <a:latin typeface="+mn-lt"/>
                <a:ea typeface="+mn-ea"/>
                <a:cs typeface="+mn-cs"/>
              </a:rPr>
              <a:t>Have responsibilities addressed under another TMDL .  </a:t>
            </a:r>
          </a:p>
          <a:p>
            <a:pPr lvl="0"/>
            <a:r>
              <a:rPr lang="en-US" sz="1200" u="none" kern="1200">
                <a:solidFill>
                  <a:schemeClr val="tx1"/>
                </a:solidFill>
                <a:effectLst/>
                <a:latin typeface="+mn-lt"/>
                <a:ea typeface="+mn-ea"/>
                <a:cs typeface="+mn-cs"/>
              </a:rPr>
              <a:t>Have responsibilities addressed through existing permits or other implementation pathways.</a:t>
            </a:r>
          </a:p>
          <a:p>
            <a:pPr lvl="0"/>
            <a:r>
              <a:rPr lang="en-US" sz="1200" u="none" kern="1200">
                <a:solidFill>
                  <a:schemeClr val="tx1"/>
                </a:solidFill>
                <a:effectLst/>
                <a:latin typeface="+mn-lt"/>
                <a:ea typeface="+mn-ea"/>
                <a:cs typeface="+mn-cs"/>
              </a:rPr>
              <a:t>Does not have authority or jurisdiction to implement management strategies listed in Table 2</a:t>
            </a:r>
          </a:p>
          <a:p>
            <a:pPr lvl="0"/>
            <a:r>
              <a:rPr lang="en-US" sz="1200" u="none" kern="1200">
                <a:solidFill>
                  <a:schemeClr val="tx1"/>
                </a:solidFill>
                <a:effectLst/>
                <a:latin typeface="+mn-lt"/>
                <a:ea typeface="+mn-ea"/>
                <a:cs typeface="+mn-cs"/>
              </a:rPr>
              <a:t>Have limited streamside area under its jurisdiction (generally less than 25 acres measured 100 meters from stream centerline).</a:t>
            </a:r>
          </a:p>
          <a:p>
            <a:endParaRPr lang="en-US"/>
          </a:p>
          <a:p>
            <a:r>
              <a:rPr lang="en-US"/>
              <a:t>If conditions or data indicate there is an impact these responsible persons may be required to develop a plan at some point in the future</a:t>
            </a:r>
          </a:p>
          <a:p>
            <a:endParaRPr lang="en-US"/>
          </a:p>
          <a:p>
            <a:r>
              <a:rPr lang="en-US"/>
              <a:t>Next Slide Please</a:t>
            </a:r>
            <a:endParaRPr lang="en-US">
              <a:ea typeface="Calibri"/>
              <a:cs typeface="Calibri"/>
            </a:endParaRPr>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29</a:t>
            </a:fld>
            <a:endParaRPr lang="en-US"/>
          </a:p>
        </p:txBody>
      </p:sp>
    </p:spTree>
    <p:extLst>
      <p:ext uri="{BB962C8B-B14F-4D97-AF65-F5344CB8AC3E}">
        <p14:creationId xmlns:p14="http://schemas.microsoft.com/office/powerpoint/2010/main" val="32127899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a:t>Bill - </a:t>
            </a:r>
            <a:r>
              <a:rPr lang="en-US"/>
              <a:t>In Table 2, on page 4 we made a number of additions to the list of management measures that should be considered when implementing the TMDL.  The changes that were made are shown in blue on the slide:  they include: </a:t>
            </a:r>
            <a:r>
              <a:rPr lang="en-US" b="1"/>
              <a:t>Read the sections in Blue.     </a:t>
            </a:r>
            <a:r>
              <a:rPr lang="en-US"/>
              <a:t>Next Slide Please .</a:t>
            </a:r>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30</a:t>
            </a:fld>
            <a:endParaRPr lang="en-US"/>
          </a:p>
        </p:txBody>
      </p:sp>
    </p:spTree>
    <p:extLst>
      <p:ext uri="{BB962C8B-B14F-4D97-AF65-F5344CB8AC3E}">
        <p14:creationId xmlns:p14="http://schemas.microsoft.com/office/powerpoint/2010/main" val="29548480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26063-F0DE-2166-78DA-A4083A5202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FE6491-33EB-9404-29BD-A56AFEA488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4C225B-1A37-1DA9-BB1F-8170BE1E8DB7}"/>
              </a:ext>
            </a:extLst>
          </p:cNvPr>
          <p:cNvSpPr>
            <a:spLocks noGrp="1"/>
          </p:cNvSpPr>
          <p:nvPr>
            <p:ph type="body" idx="1"/>
          </p:nvPr>
        </p:nvSpPr>
        <p:spPr/>
        <p:txBody>
          <a:bodyPr/>
          <a:lstStyle/>
          <a:p>
            <a:pPr>
              <a:defRPr/>
            </a:pPr>
            <a:r>
              <a:rPr lang="en-US" b="1"/>
              <a:t>Bill – a few more changes in </a:t>
            </a:r>
            <a:r>
              <a:rPr lang="en-US"/>
              <a:t>In Table 2,  </a:t>
            </a:r>
            <a:r>
              <a:rPr lang="en-US" b="1"/>
              <a:t>Read the sections in Blue.     </a:t>
            </a:r>
            <a:r>
              <a:rPr lang="en-US"/>
              <a:t>Next Slide Please .</a:t>
            </a:r>
          </a:p>
          <a:p>
            <a:endParaRPr lang="en-US"/>
          </a:p>
        </p:txBody>
      </p:sp>
      <p:sp>
        <p:nvSpPr>
          <p:cNvPr id="4" name="Slide Number Placeholder 3">
            <a:extLst>
              <a:ext uri="{FF2B5EF4-FFF2-40B4-BE49-F238E27FC236}">
                <a16:creationId xmlns:a16="http://schemas.microsoft.com/office/drawing/2014/main" id="{0A82F9F9-5147-C45E-6D20-237551A3963A}"/>
              </a:ext>
            </a:extLst>
          </p:cNvPr>
          <p:cNvSpPr>
            <a:spLocks noGrp="1"/>
          </p:cNvSpPr>
          <p:nvPr>
            <p:ph type="sldNum" sz="quarter" idx="5"/>
          </p:nvPr>
        </p:nvSpPr>
        <p:spPr/>
        <p:txBody>
          <a:bodyPr/>
          <a:lstStyle/>
          <a:p>
            <a:fld id="{783981EC-B6E6-4B85-93C1-B50A6F43896D}" type="slidenum">
              <a:rPr lang="en-US" smtClean="0"/>
              <a:t>31</a:t>
            </a:fld>
            <a:endParaRPr lang="en-US"/>
          </a:p>
        </p:txBody>
      </p:sp>
    </p:spTree>
    <p:extLst>
      <p:ext uri="{BB962C8B-B14F-4D97-AF65-F5344CB8AC3E}">
        <p14:creationId xmlns:p14="http://schemas.microsoft.com/office/powerpoint/2010/main" val="6300036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Bill:  We incorporated comments into section 4.2.1 to indicate that native vegetation is recommended but not required for riparian shade projects and also added a section on shading in urban areas:  </a:t>
            </a:r>
            <a:r>
              <a:rPr lang="en-US">
                <a:solidFill>
                  <a:srgbClr val="FF0000"/>
                </a:solidFill>
              </a:rPr>
              <a:t>Where existing development has already encroached on the stream corridor, plant trees (native vegetation preferred) or develop alternative means to shade the waterway to reduce temperature increases in the urbanized area and anticipate future opportunities to regain space and restore a functional riparian corridor.</a:t>
            </a:r>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32</a:t>
            </a:fld>
            <a:endParaRPr lang="en-US"/>
          </a:p>
        </p:txBody>
      </p:sp>
    </p:spTree>
    <p:extLst>
      <p:ext uri="{BB962C8B-B14F-4D97-AF65-F5344CB8AC3E}">
        <p14:creationId xmlns:p14="http://schemas.microsoft.com/office/powerpoint/2010/main" val="16017179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Bill - The changes in Table 3 of the WQMP focus on clarifying roles and responsibilities.  We added three columns to clearly identify who must develop an implementation plan, a streamside evaluation, or a shade-gap analysis.  Additional language was also added for dam and reservoir managers to clarify monitoring requirements.  I’ll go through a few examples -  if you are ODFW and determining what compliance looks like at ODFW managed land and facilities – you would look at Table 3 and see that you are required to develop an implementation plan and a streamside evaluation to prioritize restoration work on properties under your management but are not required to develop a shade gap analysis.  Let’s look at reservoir manager on the next page – Next Slide Please.  </a:t>
            </a:r>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33</a:t>
            </a:fld>
            <a:endParaRPr lang="en-US"/>
          </a:p>
        </p:txBody>
      </p:sp>
    </p:spTree>
    <p:extLst>
      <p:ext uri="{BB962C8B-B14F-4D97-AF65-F5344CB8AC3E}">
        <p14:creationId xmlns:p14="http://schemas.microsoft.com/office/powerpoint/2010/main" val="3091493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t>Bill – Moving down the table –  US Army Corps of Engineers represents dam and reservoir operations as well as the management of the riparian areas under Army Corp jurisdiction.  An implementation plan for </a:t>
            </a:r>
            <a:r>
              <a:rPr lang="en-US" sz="1200" kern="1200">
                <a:solidFill>
                  <a:schemeClr val="tx1"/>
                </a:solidFill>
                <a:effectLst/>
                <a:latin typeface="+mn-lt"/>
                <a:ea typeface="+mn-ea"/>
                <a:cs typeface="+mn-cs"/>
              </a:rPr>
              <a:t>dam and reservoir management is not required at this time but may be required contingent on monitoring and assessment results.  A</a:t>
            </a:r>
            <a:r>
              <a:rPr lang="en-US"/>
              <a:t> </a:t>
            </a:r>
            <a:r>
              <a:rPr lang="en-US" sz="1200" kern="1200">
                <a:solidFill>
                  <a:schemeClr val="tx1"/>
                </a:solidFill>
                <a:effectLst/>
                <a:latin typeface="+mn-lt"/>
                <a:ea typeface="+mn-ea"/>
                <a:cs typeface="+mn-cs"/>
              </a:rPr>
              <a:t> streamside evaluation is required for riparian area ownership to prioritize restoration actions but a shade gap analysis is not required.</a:t>
            </a:r>
            <a:r>
              <a:rPr lang="en-US"/>
              <a:t> </a:t>
            </a:r>
            <a:r>
              <a:rPr lang="en-US" sz="1200" kern="1200">
                <a:solidFill>
                  <a:schemeClr val="tx1"/>
                </a:solidFill>
                <a:effectLst/>
                <a:latin typeface="+mn-lt"/>
                <a:ea typeface="+mn-ea"/>
                <a:cs typeface="+mn-cs"/>
              </a:rPr>
              <a:t> </a:t>
            </a:r>
            <a:r>
              <a:rPr lang="en-US"/>
              <a:t>Next Slide Please.  </a:t>
            </a:r>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34</a:t>
            </a:fld>
            <a:endParaRPr lang="en-US"/>
          </a:p>
        </p:txBody>
      </p:sp>
    </p:spTree>
    <p:extLst>
      <p:ext uri="{BB962C8B-B14F-4D97-AF65-F5344CB8AC3E}">
        <p14:creationId xmlns:p14="http://schemas.microsoft.com/office/powerpoint/2010/main" val="7160321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t>Bill  -  continuing with examples in Table 3 if you are a city in the Rogue Basin or Jackson, Josephine or Curry counties you currently have a DEQ approved TMDL implementation plan – these are the plans that we worked on last summer.  You will be required to update your plan as per the schedule in Table 7 which is 18 months after EQC rule adoption in 2027.  </a:t>
            </a:r>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35</a:t>
            </a:fld>
            <a:endParaRPr lang="en-US"/>
          </a:p>
        </p:txBody>
      </p:sp>
    </p:spTree>
    <p:extLst>
      <p:ext uri="{BB962C8B-B14F-4D97-AF65-F5344CB8AC3E}">
        <p14:creationId xmlns:p14="http://schemas.microsoft.com/office/powerpoint/2010/main" val="23740321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Bill - In Section 8, </a:t>
            </a:r>
          </a:p>
          <a:p>
            <a:pPr marL="0" indent="0">
              <a:buFont typeface="Arial" panose="020B0604020202020204" pitchFamily="34" charset="0"/>
              <a:buNone/>
            </a:pPr>
            <a:r>
              <a:rPr lang="en-US" sz="1200"/>
              <a:t>As I just mentioned in Table 3 and the text of the WQMP we clarified language that Responsible Persons with existing TMDL Implementation plans will be reviewed and updated as per the schedule in Table 7 – that is </a:t>
            </a:r>
            <a:r>
              <a:rPr lang="en-US"/>
              <a:t>18 months after EQC rule adoption. </a:t>
            </a:r>
          </a:p>
          <a:p>
            <a:pPr marL="0" indent="0">
              <a:buFont typeface="Arial" panose="020B0604020202020204" pitchFamily="34" charset="0"/>
              <a:buNone/>
            </a:pPr>
            <a:endParaRPr lang="en-US"/>
          </a:p>
          <a:p>
            <a:pPr marL="0" indent="0">
              <a:buFont typeface="Arial" panose="020B0604020202020204" pitchFamily="34" charset="0"/>
              <a:buNone/>
            </a:pPr>
            <a:r>
              <a:rPr lang="en-US"/>
              <a:t>Other clarifications and changes included the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t>The section discussing Oregon Department of Agriculture was updated based on comments received including past reviews of the Inland Rogue Agricultural Area Plan and includes language from the most recent 2023 ODA-DEQ memorandum of agreement (MOA).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a:p>
          <a:p>
            <a:pPr marL="171450" indent="-171450">
              <a:buFont typeface="Arial" panose="020B0604020202020204" pitchFamily="34" charset="0"/>
              <a:buChar char="•"/>
            </a:pPr>
            <a:r>
              <a:rPr lang="en-US"/>
              <a:t>We received comments from both BLM and the USFS which were incorporated into the Draft WQMP to better reflect the current management frameworks of these agencies.  As a result of this both BLM and USFS are not required to develop shade gap analysis for all lands under their jurisdiction.  They will be required to develop implementation plans and streamside evaluations as per the schedule in Table 7.  </a:t>
            </a:r>
          </a:p>
          <a:p>
            <a:pPr marL="171450" indent="-171450">
              <a:buFont typeface="Arial" panose="020B0604020202020204" pitchFamily="34" charset="0"/>
              <a:buChar char="•"/>
            </a:pPr>
            <a:endParaRPr lang="en-US"/>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t>NOTE: </a:t>
            </a:r>
            <a:r>
              <a:rPr lang="en-US" sz="1200" kern="1200">
                <a:solidFill>
                  <a:schemeClr val="tx1"/>
                </a:solidFill>
                <a:effectLst/>
                <a:latin typeface="+mn-lt"/>
                <a:ea typeface="+mn-ea"/>
                <a:cs typeface="+mn-cs"/>
              </a:rPr>
              <a:t>Multiple land uses can occur in the same streamside area so the jurisdictions may overlap. Responsible persons are required to identify, map, and characterize all streamside areas that fall within their jurisdiction.</a:t>
            </a:r>
            <a:endParaRPr lang="en-US"/>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36</a:t>
            </a:fld>
            <a:endParaRPr lang="en-US"/>
          </a:p>
        </p:txBody>
      </p:sp>
    </p:spTree>
    <p:extLst>
      <p:ext uri="{BB962C8B-B14F-4D97-AF65-F5344CB8AC3E}">
        <p14:creationId xmlns:p14="http://schemas.microsoft.com/office/powerpoint/2010/main" val="857085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Bill – there are some changes in Table 6 which identifies the dams and reservoir operators who will need to implement monitoring and assessment. After RAC#1 additional information was provided on the storage capacity of Agate Lake which resulted in it being removed from this list.  </a:t>
            </a:r>
            <a:r>
              <a:rPr lang="en-US" b="0"/>
              <a:t>There are now 5 </a:t>
            </a:r>
            <a:r>
              <a:rPr lang="en-US" sz="1200" b="0">
                <a:latin typeface="Arial" panose="020B0604020202020204" pitchFamily="34" charset="0"/>
                <a:cs typeface="Arial" panose="020B0604020202020204" pitchFamily="34" charset="0"/>
              </a:rPr>
              <a:t>large dams and reservoir operators with monitoring and assessment responsibilities.  T</a:t>
            </a:r>
            <a:r>
              <a:rPr lang="en-US"/>
              <a:t>ogether these 5 reservoirs account for over 96% of the stored water in the basin.  Requirements for monitoring and assessment of the temperature impacts of large dams have been clarified in section 10.2.2 of the WQMP.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Section 10 was also updated to recognize </a:t>
            </a:r>
            <a:r>
              <a:rPr lang="en-US" sz="1200" kern="1200">
                <a:solidFill>
                  <a:schemeClr val="tx1"/>
                </a:solidFill>
                <a:effectLst/>
                <a:latin typeface="+mn-lt"/>
                <a:ea typeface="+mn-ea"/>
                <a:cs typeface="+mn-cs"/>
              </a:rPr>
              <a:t>that reservoir operators may need to comply with operational requirements beyond the scope of the TMDL surrogate measures.  Additional text was added to acknowledge the collaboration between USACE and ODFW to manage releases from both Lost Creek and Applegate for fisheries.</a:t>
            </a:r>
          </a:p>
          <a:p>
            <a:endParaRPr lang="en-US" sz="1200" kern="1200">
              <a:solidFill>
                <a:srgbClr val="FF0000"/>
              </a:solidFill>
              <a:effectLst/>
              <a:latin typeface="+mn-lt"/>
              <a:ea typeface="+mn-ea"/>
              <a:cs typeface="+mn-cs"/>
            </a:endParaRPr>
          </a:p>
          <a:p>
            <a:pPr lvl="0"/>
            <a:r>
              <a:rPr lang="en-US" sz="1200" b="1" kern="1200">
                <a:solidFill>
                  <a:schemeClr val="tx1"/>
                </a:solidFill>
                <a:effectLst/>
                <a:latin typeface="+mn-lt"/>
                <a:ea typeface="+mn-ea"/>
                <a:cs typeface="+mn-cs"/>
              </a:rPr>
              <a:t>NOTE – details if needed: </a:t>
            </a:r>
          </a:p>
          <a:p>
            <a:pPr lvl="0"/>
            <a:r>
              <a:rPr lang="en-US" sz="1200" b="1" kern="1200">
                <a:solidFill>
                  <a:schemeClr val="tx1"/>
                </a:solidFill>
                <a:effectLst/>
                <a:latin typeface="+mn-lt"/>
                <a:ea typeface="+mn-ea"/>
                <a:cs typeface="+mn-cs"/>
              </a:rPr>
              <a:t>Criteria for dams: </a:t>
            </a:r>
            <a:r>
              <a:rPr lang="en-US" sz="1200" b="0" kern="1200">
                <a:solidFill>
                  <a:schemeClr val="tx1"/>
                </a:solidFill>
                <a:effectLst/>
                <a:latin typeface="+mn-lt"/>
                <a:ea typeface="+mn-ea"/>
                <a:cs typeface="+mn-cs"/>
              </a:rPr>
              <a:t>excluded if </a:t>
            </a:r>
            <a:r>
              <a:rPr lang="en-US" sz="1200" kern="1200">
                <a:solidFill>
                  <a:schemeClr val="tx1"/>
                </a:solidFill>
                <a:effectLst/>
                <a:latin typeface="+mn-lt"/>
                <a:ea typeface="+mn-ea"/>
                <a:cs typeface="+mn-cs"/>
              </a:rPr>
              <a:t>off-channel, do not discharge during the critical period, are privately owned and not operated for public benefit, store water solely for environmental benefit, or have an active capacity of less than 5,000 acre-feet.  Sources used include Oregon Water Resources Department and the National Inventory of Dams (NID). </a:t>
            </a:r>
            <a:endParaRPr lang="en-US" sz="1200" b="1" kern="1200">
              <a:solidFill>
                <a:schemeClr val="tx1"/>
              </a:solidFill>
              <a:effectLst/>
              <a:latin typeface="+mn-lt"/>
              <a:ea typeface="+mn-ea"/>
              <a:cs typeface="+mn-cs"/>
            </a:endParaRPr>
          </a:p>
          <a:p>
            <a:pPr marL="171450" lvl="0" indent="-171450">
              <a:buFont typeface="Arial" panose="020B0604020202020204" pitchFamily="34" charset="0"/>
              <a:buChar char="•"/>
            </a:pPr>
            <a:r>
              <a:rPr lang="en-US" sz="1200" b="0" kern="1200">
                <a:solidFill>
                  <a:schemeClr val="tx1"/>
                </a:solidFill>
                <a:effectLst/>
                <a:latin typeface="+mn-lt"/>
                <a:ea typeface="+mn-ea"/>
                <a:cs typeface="+mn-cs"/>
              </a:rPr>
              <a:t>Collect continuous upstream and downstream temperature data for at least four consecutive years. </a:t>
            </a:r>
            <a:r>
              <a:rPr lang="en-US" sz="1200" b="0" u="sng" kern="1200">
                <a:solidFill>
                  <a:schemeClr val="tx1"/>
                </a:solidFill>
                <a:effectLst/>
                <a:latin typeface="+mn-lt"/>
                <a:ea typeface="+mn-ea"/>
                <a:cs typeface="+mn-cs"/>
              </a:rPr>
              <a:t>Monitoring should be of sufficient frequency to calculate the 7-day average of the daily maximum (7DADM) temperature during the critical period.</a:t>
            </a:r>
            <a:endParaRPr lang="en-US" sz="1200" b="0" kern="1200">
              <a:solidFill>
                <a:schemeClr val="tx1"/>
              </a:solidFill>
              <a:effectLst/>
              <a:latin typeface="+mn-lt"/>
              <a:ea typeface="+mn-ea"/>
              <a:cs typeface="+mn-cs"/>
            </a:endParaRPr>
          </a:p>
          <a:p>
            <a:pPr marL="171450" indent="-171450">
              <a:buFont typeface="Arial" panose="020B0604020202020204" pitchFamily="34" charset="0"/>
              <a:buChar char="•"/>
            </a:pPr>
            <a:r>
              <a:rPr lang="en-US" sz="1200" b="0" kern="1200">
                <a:solidFill>
                  <a:schemeClr val="tx1"/>
                </a:solidFill>
                <a:effectLst/>
                <a:latin typeface="+mn-lt"/>
                <a:ea typeface="+mn-ea"/>
                <a:cs typeface="+mn-cs"/>
              </a:rPr>
              <a:t>Previously collected temperature data may be used if it </a:t>
            </a:r>
            <a:r>
              <a:rPr lang="en-US" sz="1200" b="0" u="sng" kern="1200">
                <a:solidFill>
                  <a:schemeClr val="tx1"/>
                </a:solidFill>
                <a:effectLst/>
                <a:latin typeface="+mn-lt"/>
                <a:ea typeface="+mn-ea"/>
                <a:cs typeface="+mn-cs"/>
              </a:rPr>
              <a:t>has been collected within the last 10 years,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u="sng" kern="1200">
                <a:solidFill>
                  <a:schemeClr val="tx1"/>
                </a:solidFill>
                <a:effectLst/>
                <a:latin typeface="+mn-lt"/>
                <a:ea typeface="+mn-ea"/>
                <a:cs typeface="+mn-cs"/>
              </a:rPr>
              <a:t>The timeline to complete reservoir modeling and cumulative effects analysis may be set through a mutually agreed upon schedule.</a:t>
            </a:r>
            <a:endParaRPr lang="en-US" sz="1200" b="0" kern="120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37</a:t>
            </a:fld>
            <a:endParaRPr lang="en-US"/>
          </a:p>
        </p:txBody>
      </p:sp>
    </p:spTree>
    <p:extLst>
      <p:ext uri="{BB962C8B-B14F-4D97-AF65-F5344CB8AC3E}">
        <p14:creationId xmlns:p14="http://schemas.microsoft.com/office/powerpoint/2010/main" val="1972754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1"/>
              <a:t>Bill</a:t>
            </a:r>
            <a:r>
              <a:rPr lang="en-US"/>
              <a:t> – Thanks and now I’ll open it up for questions </a:t>
            </a:r>
          </a:p>
        </p:txBody>
      </p:sp>
      <p:sp>
        <p:nvSpPr>
          <p:cNvPr id="4" name="Slide Number Placeholder 3"/>
          <p:cNvSpPr>
            <a:spLocks noGrp="1"/>
          </p:cNvSpPr>
          <p:nvPr>
            <p:ph type="sldNum" sz="quarter" idx="5"/>
          </p:nvPr>
        </p:nvSpPr>
        <p:spPr/>
        <p:txBody>
          <a:bodyPr/>
          <a:lstStyle/>
          <a:p>
            <a:fld id="{7226EA3A-3E84-401C-8B52-EA562DB9EDCA}" type="slidenum">
              <a:rPr lang="en-US" smtClean="0"/>
              <a:t>38</a:t>
            </a:fld>
            <a:endParaRPr lang="en-US"/>
          </a:p>
        </p:txBody>
      </p:sp>
    </p:spTree>
    <p:extLst>
      <p:ext uri="{BB962C8B-B14F-4D97-AF65-F5344CB8AC3E}">
        <p14:creationId xmlns:p14="http://schemas.microsoft.com/office/powerpoint/2010/main" val="216422347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Heather</a:t>
            </a:r>
          </a:p>
          <a:p>
            <a:r>
              <a:rPr lang="en-US"/>
              <a:t>Thank you for your input. RAC members, you have until Friday, June 5th</a:t>
            </a:r>
            <a:r>
              <a:rPr lang="en-US" b="1"/>
              <a:t> </a:t>
            </a:r>
            <a:r>
              <a:rPr lang="en-US"/>
              <a:t>to provide DEQ written feedback on the draft materials provided today. Please email your comments to </a:t>
            </a:r>
            <a:r>
              <a:rPr lang="en-US" u="sng">
                <a:solidFill>
                  <a:srgbClr val="000000"/>
                </a:solidFill>
                <a:latin typeface="+mn-lt"/>
                <a:ea typeface="Calibri" panose="020F0502020204030204"/>
                <a:cs typeface="Calibri" panose="020F0502020204030204"/>
              </a:rPr>
              <a:t>RogueRiver</a:t>
            </a:r>
            <a:r>
              <a:rPr lang="en-US" u="sng">
                <a:solidFill>
                  <a:srgbClr val="0070C0"/>
                </a:solidFill>
                <a:latin typeface="Arial"/>
                <a:cs typeface="Arial"/>
                <a:hlinkClick r:id="rId3">
                  <a:extLst>
                    <a:ext uri="{A12FA001-AC4F-418D-AE19-62706E023703}">
                      <ahyp:hlinkClr xmlns:ahyp="http://schemas.microsoft.com/office/drawing/2018/hyperlinkcolor" val="tx"/>
                    </a:ext>
                  </a:extLst>
                </a:hlinkClick>
              </a:rPr>
              <a:t>.TemperatureTMDL@deq.Oregon.gov</a:t>
            </a:r>
            <a:r>
              <a:rPr lang="en-US" u="sng">
                <a:solidFill>
                  <a:srgbClr val="0070C0"/>
                </a:solidFill>
                <a:latin typeface="Arial"/>
                <a:cs typeface="Arial"/>
              </a:rPr>
              <a:t>. </a:t>
            </a:r>
            <a:r>
              <a:rPr lang="en-US"/>
              <a:t>State guidelines require us to post the comments on the rulemaking page for transparency.  We will not formally respond to your comments, but we will take them into consideration as we develop our next draft and we may contact members for clarity. </a:t>
            </a:r>
          </a:p>
          <a:p>
            <a:pPr>
              <a:defRPr/>
            </a:pPr>
            <a:endParaRPr lang="en-US">
              <a:ea typeface="Calibri"/>
              <a:cs typeface="Calibri"/>
            </a:endParaRPr>
          </a:p>
          <a:p>
            <a:pPr defTabSz="948388">
              <a:defRPr/>
            </a:pPr>
            <a:r>
              <a:rPr lang="en-US"/>
              <a:t>To make your comments as helpful as possible, please:</a:t>
            </a:r>
          </a:p>
          <a:p>
            <a:pPr marL="177800" indent="-177800">
              <a:buFont typeface="Arial" panose="020B0604020202020204" pitchFamily="34" charset="0"/>
              <a:buChar char="•"/>
            </a:pPr>
            <a:r>
              <a:rPr lang="en-US"/>
              <a:t>Identify the specific section, page, or table you are commenting on</a:t>
            </a:r>
            <a:endParaRPr lang="en-US">
              <a:ea typeface="Calibri"/>
              <a:cs typeface="Calibri"/>
            </a:endParaRPr>
          </a:p>
          <a:p>
            <a:pPr marL="177800" indent="-177800">
              <a:buFont typeface="Arial" panose="020B0604020202020204" pitchFamily="34" charset="0"/>
              <a:buChar char="•"/>
            </a:pPr>
            <a:r>
              <a:rPr lang="en-US"/>
              <a:t>Explain why it is a concern</a:t>
            </a:r>
            <a:endParaRPr lang="en-US">
              <a:ea typeface="Calibri"/>
              <a:cs typeface="Calibri"/>
            </a:endParaRPr>
          </a:p>
          <a:p>
            <a:pPr marL="177800" indent="-177800">
              <a:buFont typeface="Arial" panose="020B0604020202020204" pitchFamily="34" charset="0"/>
              <a:buChar char="•"/>
            </a:pPr>
            <a:r>
              <a:rPr lang="en-US"/>
              <a:t>Suggest a potential fix or alternative </a:t>
            </a:r>
            <a:endParaRPr lang="en-US">
              <a:ea typeface="Calibri"/>
              <a:cs typeface="Calibri"/>
            </a:endParaRPr>
          </a:p>
          <a:p>
            <a:pPr defTabSz="914285">
              <a:defRPr/>
            </a:pPr>
            <a:endParaRPr lang="en-US">
              <a:solidFill>
                <a:srgbClr val="0070C0"/>
              </a:solidFill>
              <a:latin typeface="Arial" panose="020B0604020202020204" pitchFamily="34" charset="0"/>
              <a:cs typeface="Arial" panose="020B0604020202020204" pitchFamily="34" charset="0"/>
            </a:endParaRPr>
          </a:p>
          <a:p>
            <a:pPr>
              <a:defRPr/>
            </a:pPr>
            <a:r>
              <a:rPr lang="en-US"/>
              <a:t>DEQ anticipates a public notice in October initiating a 45-day comment period that includes a hearing and a formal response to comments.  We will present the final draft to EQC for adoption by rule in July 2027, concluding with EPA action by October 18, 2027.</a:t>
            </a:r>
            <a:endParaRPr lang="en-US">
              <a:ea typeface="Calibri"/>
              <a:cs typeface="Calibri"/>
            </a:endParaRPr>
          </a:p>
          <a:p>
            <a:endParaRPr lang="en-US"/>
          </a:p>
          <a:p>
            <a:endParaRPr lang="en-US"/>
          </a:p>
        </p:txBody>
      </p:sp>
      <p:sp>
        <p:nvSpPr>
          <p:cNvPr id="4" name="Slide Number Placeholder 3"/>
          <p:cNvSpPr>
            <a:spLocks noGrp="1"/>
          </p:cNvSpPr>
          <p:nvPr>
            <p:ph type="sldNum" sz="quarter" idx="5"/>
          </p:nvPr>
        </p:nvSpPr>
        <p:spPr/>
        <p:txBody>
          <a:bodyPr/>
          <a:lstStyle/>
          <a:p>
            <a:fld id="{783981EC-B6E6-4B85-93C1-B50A6F43896D}" type="slidenum">
              <a:rPr lang="en-US" smtClean="0"/>
              <a:t>39</a:t>
            </a:fld>
            <a:endParaRPr lang="en-US"/>
          </a:p>
        </p:txBody>
      </p:sp>
    </p:spTree>
    <p:extLst>
      <p:ext uri="{BB962C8B-B14F-4D97-AF65-F5344CB8AC3E}">
        <p14:creationId xmlns:p14="http://schemas.microsoft.com/office/powerpoint/2010/main" val="155577385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4D4E4-96E2-EE4E-8C7A-56AB76BF7D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C1C37E-3C70-6F0A-C1FF-E62CD25BE1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95136A-3468-3F26-FAF7-68DE3B906A6B}"/>
              </a:ext>
            </a:extLst>
          </p:cNvPr>
          <p:cNvSpPr>
            <a:spLocks noGrp="1"/>
          </p:cNvSpPr>
          <p:nvPr>
            <p:ph type="body" idx="1"/>
          </p:nvPr>
        </p:nvSpPr>
        <p:spPr/>
        <p:txBody>
          <a:bodyPr/>
          <a:lstStyle/>
          <a:p>
            <a:r>
              <a:rPr lang="en-US" b="1">
                <a:ea typeface="Calibri"/>
                <a:cs typeface="Calibri"/>
              </a:rPr>
              <a:t>Heather</a:t>
            </a:r>
          </a:p>
          <a:p>
            <a:endParaRPr lang="en-US" b="1">
              <a:latin typeface="Arial"/>
              <a:ea typeface="Calibri"/>
              <a:cs typeface="Calibri"/>
            </a:endParaRPr>
          </a:p>
          <a:p>
            <a:r>
              <a:rPr lang="en-US"/>
              <a:t>Here are three key web pages referenced throughout today’s presentation for anyone who wants more information. </a:t>
            </a:r>
          </a:p>
        </p:txBody>
      </p:sp>
      <p:sp>
        <p:nvSpPr>
          <p:cNvPr id="4" name="Slide Number Placeholder 3">
            <a:extLst>
              <a:ext uri="{FF2B5EF4-FFF2-40B4-BE49-F238E27FC236}">
                <a16:creationId xmlns:a16="http://schemas.microsoft.com/office/drawing/2014/main" id="{B3CADAF8-9B02-8F82-AE08-AFDBFB9AC919}"/>
              </a:ext>
            </a:extLst>
          </p:cNvPr>
          <p:cNvSpPr>
            <a:spLocks noGrp="1"/>
          </p:cNvSpPr>
          <p:nvPr>
            <p:ph type="sldNum" sz="quarter" idx="5"/>
          </p:nvPr>
        </p:nvSpPr>
        <p:spPr/>
        <p:txBody>
          <a:bodyPr/>
          <a:lstStyle/>
          <a:p>
            <a:fld id="{7226EA3A-3E84-401C-8B52-EA562DB9EDCA}" type="slidenum">
              <a:rPr lang="en-US" smtClean="0"/>
              <a:t>40</a:t>
            </a:fld>
            <a:endParaRPr lang="en-US"/>
          </a:p>
        </p:txBody>
      </p:sp>
    </p:spTree>
    <p:extLst>
      <p:ext uri="{BB962C8B-B14F-4D97-AF65-F5344CB8AC3E}">
        <p14:creationId xmlns:p14="http://schemas.microsoft.com/office/powerpoint/2010/main" val="404288742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E60A2-6F6F-376F-1EB0-D6DD2E3908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BF0CA1-7212-79F0-8A2B-4D28FB4F6F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2B474A-8AE6-04B1-8777-B817D2DC946A}"/>
              </a:ext>
            </a:extLst>
          </p:cNvPr>
          <p:cNvSpPr>
            <a:spLocks noGrp="1"/>
          </p:cNvSpPr>
          <p:nvPr>
            <p:ph type="body" idx="1"/>
          </p:nvPr>
        </p:nvSpPr>
        <p:spPr/>
        <p:txBody>
          <a:bodyPr/>
          <a:lstStyle/>
          <a:p>
            <a:r>
              <a:rPr lang="en-US" b="1">
                <a:ea typeface="Calibri"/>
                <a:cs typeface="Calibri"/>
              </a:rPr>
              <a:t>Heather</a:t>
            </a:r>
          </a:p>
          <a:p>
            <a:endParaRPr lang="en-US">
              <a:ea typeface="Calibri"/>
              <a:cs typeface="Calibri"/>
            </a:endParaRPr>
          </a:p>
          <a:p>
            <a:r>
              <a:rPr lang="en-US">
                <a:ea typeface="Calibri"/>
                <a:cs typeface="Calibri"/>
              </a:rPr>
              <a:t>Here are the Rogue River Basin temperature TMDL contacts if you have follow-up questions.</a:t>
            </a:r>
          </a:p>
          <a:p>
            <a:endParaRPr lang="en-US">
              <a:ea typeface="Calibri"/>
              <a:cs typeface="Calibri"/>
            </a:endParaRPr>
          </a:p>
          <a:p>
            <a:r>
              <a:rPr lang="en-US">
                <a:ea typeface="Calibri"/>
                <a:cs typeface="Calibri"/>
              </a:rPr>
              <a:t>And finally, we encourage everyone to sign up for email updates through GovDelivery to stay informed about project milestones, draft documents, and future meetings.  </a:t>
            </a:r>
          </a:p>
          <a:p>
            <a:endParaRPr lang="en-US">
              <a:ea typeface="Calibri"/>
              <a:cs typeface="Calibri"/>
            </a:endParaRPr>
          </a:p>
          <a:p>
            <a:r>
              <a:rPr lang="en-US" i="1">
                <a:ea typeface="Calibri"/>
                <a:cs typeface="Calibri"/>
              </a:rPr>
              <a:t>[If time allows open it for public questions]</a:t>
            </a:r>
          </a:p>
        </p:txBody>
      </p:sp>
      <p:sp>
        <p:nvSpPr>
          <p:cNvPr id="4" name="Slide Number Placeholder 3">
            <a:extLst>
              <a:ext uri="{FF2B5EF4-FFF2-40B4-BE49-F238E27FC236}">
                <a16:creationId xmlns:a16="http://schemas.microsoft.com/office/drawing/2014/main" id="{7F7A7154-EAAB-9A25-55D5-168E36DA1716}"/>
              </a:ext>
            </a:extLst>
          </p:cNvPr>
          <p:cNvSpPr>
            <a:spLocks noGrp="1"/>
          </p:cNvSpPr>
          <p:nvPr>
            <p:ph type="sldNum" sz="quarter" idx="5"/>
          </p:nvPr>
        </p:nvSpPr>
        <p:spPr/>
        <p:txBody>
          <a:bodyPr/>
          <a:lstStyle/>
          <a:p>
            <a:fld id="{7226EA3A-3E84-401C-8B52-EA562DB9EDCA}" type="slidenum">
              <a:rPr lang="en-US" smtClean="0"/>
              <a:t>41</a:t>
            </a:fld>
            <a:endParaRPr lang="en-US"/>
          </a:p>
        </p:txBody>
      </p:sp>
    </p:spTree>
    <p:extLst>
      <p:ext uri="{BB962C8B-B14F-4D97-AF65-F5344CB8AC3E}">
        <p14:creationId xmlns:p14="http://schemas.microsoft.com/office/powerpoint/2010/main" val="6587206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F4F3EC"/>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04800" y="2130426"/>
            <a:ext cx="10972800" cy="1470025"/>
          </a:xfrm>
        </p:spPr>
        <p:txBody>
          <a:bodyPr/>
          <a:lstStyle>
            <a:lvl1pPr>
              <a:defRPr>
                <a:solidFill>
                  <a:schemeClr val="bg2">
                    <a:lumMod val="10000"/>
                  </a:schemeClr>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Subtitle 2"/>
          <p:cNvSpPr>
            <a:spLocks noGrp="1"/>
          </p:cNvSpPr>
          <p:nvPr>
            <p:ph type="subTitle" idx="1"/>
          </p:nvPr>
        </p:nvSpPr>
        <p:spPr>
          <a:xfrm>
            <a:off x="304800" y="3886200"/>
            <a:ext cx="10058400" cy="1752600"/>
          </a:xfrm>
        </p:spPr>
        <p:txBody>
          <a:bodyPr/>
          <a:lstStyle>
            <a:lvl1pPr marL="0" indent="0" algn="l">
              <a:buNone/>
              <a:defRPr>
                <a:solidFill>
                  <a:schemeClr val="bg2">
                    <a:lumMod val="10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1616341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52400" y="6308727"/>
            <a:ext cx="2844800" cy="365125"/>
          </a:xfrm>
          <a:prstGeom prst="rect">
            <a:avLst/>
          </a:prstGeom>
        </p:spPr>
        <p:txBody>
          <a:bodyPr/>
          <a:lstStyle>
            <a:lvl1pPr algn="l">
              <a:defRPr sz="1600">
                <a:solidFill>
                  <a:srgbClr val="2D2D2D"/>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
        <p:nvSpPr>
          <p:cNvPr id="2" name="Title 1"/>
          <p:cNvSpPr>
            <a:spLocks noGrp="1"/>
          </p:cNvSpPr>
          <p:nvPr>
            <p:ph type="title"/>
          </p:nvPr>
        </p:nvSpPr>
        <p:spPr>
          <a:xfrm>
            <a:off x="152400" y="304800"/>
            <a:ext cx="11887200" cy="1112838"/>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52400" y="1600201"/>
            <a:ext cx="11887200" cy="4525963"/>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3724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5084"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Text Placeholder 2"/>
          <p:cNvSpPr>
            <a:spLocks noGrp="1"/>
          </p:cNvSpPr>
          <p:nvPr>
            <p:ph type="body" idx="1"/>
          </p:nvPr>
        </p:nvSpPr>
        <p:spPr>
          <a:xfrm>
            <a:off x="152400"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7"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a:xfrm>
            <a:off x="152400" y="6324600"/>
            <a:ext cx="2844800" cy="365125"/>
          </a:xfrm>
          <a:prstGeom prst="rect">
            <a:avLst/>
          </a:prstGeom>
        </p:spPr>
        <p:txBody>
          <a:bodyPr/>
          <a:lstStyle>
            <a:lvl1pPr>
              <a:defRPr sz="1600">
                <a:solidFill>
                  <a:srgbClr val="2D2D2D"/>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304392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7200"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5" name="Slide Number Placeholder 4"/>
          <p:cNvSpPr>
            <a:spLocks noGrp="1"/>
          </p:cNvSpPr>
          <p:nvPr>
            <p:ph type="sldNum" sz="quarter" idx="12"/>
          </p:nvPr>
        </p:nvSpPr>
        <p:spPr>
          <a:xfrm>
            <a:off x="152400" y="6324600"/>
            <a:ext cx="2844800" cy="365125"/>
          </a:xfrm>
          <a:prstGeom prst="rect">
            <a:avLst/>
          </a:prstGeom>
        </p:spPr>
        <p:txBody>
          <a:bodyPr/>
          <a:lstStyle>
            <a:lvl1pPr>
              <a:defRPr sz="1600">
                <a:solidFill>
                  <a:srgbClr val="2D2D2D"/>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295125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52400" y="6324600"/>
            <a:ext cx="2844800" cy="365125"/>
          </a:xfrm>
          <a:prstGeom prst="rect">
            <a:avLst/>
          </a:prstGeom>
        </p:spPr>
        <p:txBody>
          <a:bodyPr/>
          <a:lstStyle>
            <a:lvl1pPr>
              <a:defRPr sz="1600">
                <a:solidFill>
                  <a:srgbClr val="2D2D2D"/>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9272791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3E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 y="274638"/>
            <a:ext cx="11734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28600" y="1600201"/>
            <a:ext cx="11734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descr="Oregon DEQ logo">
            <a:extLst>
              <a:ext uri="{FF2B5EF4-FFF2-40B4-BE49-F238E27FC236}">
                <a16:creationId xmlns:a16="http://schemas.microsoft.com/office/drawing/2014/main" id="{925C3B3A-4508-4B22-B1BB-DFBA057D2EB4}"/>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0134600" y="6276993"/>
            <a:ext cx="1828800" cy="457200"/>
          </a:xfrm>
          <a:prstGeom prst="rect">
            <a:avLst/>
          </a:prstGeom>
        </p:spPr>
      </p:pic>
      <p:sp>
        <p:nvSpPr>
          <p:cNvPr id="9" name="Slide Number Placeholder 5">
            <a:extLst>
              <a:ext uri="{FF2B5EF4-FFF2-40B4-BE49-F238E27FC236}">
                <a16:creationId xmlns:a16="http://schemas.microsoft.com/office/drawing/2014/main" id="{73B3B042-7DBB-4450-8D62-80E91DC15A90}"/>
              </a:ext>
            </a:extLst>
          </p:cNvPr>
          <p:cNvSpPr>
            <a:spLocks noGrp="1"/>
          </p:cNvSpPr>
          <p:nvPr>
            <p:ph type="sldNum" sz="quarter" idx="4"/>
          </p:nvPr>
        </p:nvSpPr>
        <p:spPr>
          <a:xfrm>
            <a:off x="208472" y="6369068"/>
            <a:ext cx="2768600" cy="365125"/>
          </a:xfrm>
          <a:prstGeom prst="rect">
            <a:avLst/>
          </a:prstGeom>
        </p:spPr>
        <p:txBody>
          <a:bodyPr/>
          <a:lstStyle>
            <a:lvl1pPr algn="l">
              <a:defRPr sz="1600">
                <a:solidFill>
                  <a:srgbClr val="2D2D2D"/>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219634220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61" r:id="rId3"/>
    <p:sldLayoutId id="2147483762" r:id="rId4"/>
    <p:sldLayoutId id="2147483763" r:id="rId5"/>
  </p:sldLayoutIdLst>
  <p:hf hdr="0" dt="0"/>
  <p:txStyles>
    <p:titleStyle>
      <a:lvl1pPr algn="l" defTabSz="914400" rtl="0" eaLnBrk="1" latinLnBrk="0" hangingPunct="1">
        <a:spcBef>
          <a:spcPct val="0"/>
        </a:spcBef>
        <a:buNone/>
        <a:defRPr sz="4400" b="1" kern="1200">
          <a:solidFill>
            <a:schemeClr val="bg2">
              <a:lumMod val="10000"/>
            </a:schemeClr>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oregon.gov/deq/rulemaking/Pages/rogueTMDL.aspx"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www.oregonlegislature.gov/bills_laws/ors/ors183.html"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www.oregonlegislature.gov/bills_laws/ors/ors182.html"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hyperlink" Target="https://www.usbr.gov/" TargetMode="External"/><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mailto:RogueRiver.TemperatureTMDL@DEQ.oregon.gov" TargetMode="External"/><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hyperlink" Target="https://www.oregon.gov/deq/wq/tmdls/Pages/tmdlreplacement.aspx" TargetMode="External"/><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hyperlink" Target="https://www.oregon.gov/deq/rulemaking/Pages/rogueTMDL.aspx" TargetMode="External"/><Relationship Id="rId4" Type="http://schemas.openxmlformats.org/officeDocument/2006/relationships/hyperlink" Target="https://www.oregon.gov/deq/wq/tmdls/Pages/Rogue-River-Basin-Temp.aspx" TargetMode="External"/></Relationships>
</file>

<file path=ppt/slides/_rels/slide41.xml.rels><?xml version="1.0" encoding="UTF-8" standalone="yes"?>
<Relationships xmlns="http://schemas.openxmlformats.org/package/2006/relationships"><Relationship Id="rId8" Type="http://schemas.openxmlformats.org/officeDocument/2006/relationships/hyperlink" Target="https://public.govdelivery.com/accounts/ORDEQ/subscriber/new?topic_id=ORDEQ_41" TargetMode="External"/><Relationship Id="rId3" Type="http://schemas.openxmlformats.org/officeDocument/2006/relationships/hyperlink" Target="mailto:Steve.Mrazik@deq.oregon.gov" TargetMode="External"/><Relationship Id="rId7" Type="http://schemas.openxmlformats.org/officeDocument/2006/relationships/hyperlink" Target="mailto:Bill.Meyers@deq.oregon.gov"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hyperlink" Target="mailto:Heather.Tugaw@deq.Oregon.gov" TargetMode="External"/><Relationship Id="rId5" Type="http://schemas.openxmlformats.org/officeDocument/2006/relationships/hyperlink" Target="mailto:Robert.BURKHART@deq.oregon.gov" TargetMode="External"/><Relationship Id="rId4" Type="http://schemas.openxmlformats.org/officeDocument/2006/relationships/hyperlink" Target="mailto:David.Fairbairn@deq.oregon.gov"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mailto:deqinfo@deq.oregon.gov" TargetMode="External"/><Relationship Id="rId2" Type="http://schemas.openxmlformats.org/officeDocument/2006/relationships/hyperlink" Target="https://www.oregon.gov/deq/about-us/Pages/titleVIaccess.aspx"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Subtitle 2"/>
          <p:cNvSpPr>
            <a:spLocks noGrp="1"/>
          </p:cNvSpPr>
          <p:nvPr>
            <p:ph type="title" idx="4294967295"/>
          </p:nvPr>
        </p:nvSpPr>
        <p:spPr>
          <a:xfrm>
            <a:off x="381000" y="2819400"/>
            <a:ext cx="11430000" cy="32766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lang="en-US" sz="3600" b="0" dirty="0">
                <a:ea typeface="+mn-ea"/>
              </a:rPr>
              <a:t>Rogue River Basin</a:t>
            </a:r>
            <a:endParaRPr kumimoji="0" lang="en-US" sz="3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lang="en-US" sz="2600" b="0" dirty="0">
                <a:solidFill>
                  <a:srgbClr val="1E1C11"/>
                </a:solidFill>
                <a:ea typeface="+mn-ea"/>
              </a:rPr>
              <a:t>Temperature</a:t>
            </a:r>
            <a:r>
              <a:rPr lang="en-US" sz="2600" b="0" dirty="0">
                <a:ea typeface="+mn-ea"/>
              </a:rPr>
              <a:t> Total Maximum Daily Load Replacement Project</a:t>
            </a:r>
            <a:endParaRPr kumimoji="0" lang="en-US" sz="2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lang="en-US" sz="1400" b="0" dirty="0">
                <a:ea typeface="+mn-ea"/>
              </a:rPr>
              <a:t>May 21, 2026</a:t>
            </a:r>
            <a:br>
              <a:rPr lang="en-US" sz="1400" b="0" dirty="0">
                <a:ea typeface="+mn-ea"/>
              </a:rPr>
            </a:br>
            <a:r>
              <a:rPr lang="en-US" sz="1400" b="0" dirty="0">
                <a:ea typeface="+mn-ea"/>
              </a:rPr>
              <a:t>Rulemaking Advisory Committee Meeting No. 2</a:t>
            </a:r>
            <a:br>
              <a:rPr lang="en-US" sz="1400" b="0" dirty="0">
                <a:ea typeface="+mn-ea"/>
              </a:rPr>
            </a:br>
            <a:r>
              <a:rPr lang="en-US" sz="1400" b="0" dirty="0">
                <a:ea typeface="+mn-ea"/>
              </a:rPr>
              <a:t>In-person meeting at Rogue Valley Council of Governments in Central Point and virtual meeting</a:t>
            </a:r>
            <a:endParaRPr kumimoji="0" lang="en-US"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pic>
        <p:nvPicPr>
          <p:cNvPr id="6" name="Picture 5" descr="A river flowing over rocks with trees in the background">
            <a:extLst>
              <a:ext uri="{FF2B5EF4-FFF2-40B4-BE49-F238E27FC236}">
                <a16:creationId xmlns:a16="http://schemas.microsoft.com/office/drawing/2014/main" id="{D9C8A55A-648E-7C2F-B81A-6E9349383B58}"/>
              </a:ext>
            </a:extLst>
          </p:cNvPr>
          <p:cNvPicPr>
            <a:picLocks noChangeAspect="1"/>
          </p:cNvPicPr>
          <p:nvPr/>
        </p:nvPicPr>
        <p:blipFill>
          <a:blip r:embed="rId3"/>
          <a:srcRect l="1361" t="36030" r="1361" b="9142"/>
          <a:stretch>
            <a:fillRect/>
          </a:stretch>
        </p:blipFill>
        <p:spPr>
          <a:xfrm>
            <a:off x="-1" y="0"/>
            <a:ext cx="12192001" cy="2667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AC2ED-5A93-B22F-EBBE-BA2E1C42D214}"/>
              </a:ext>
            </a:extLst>
          </p:cNvPr>
          <p:cNvSpPr>
            <a:spLocks noGrp="1"/>
          </p:cNvSpPr>
          <p:nvPr>
            <p:ph type="title"/>
          </p:nvPr>
        </p:nvSpPr>
        <p:spPr>
          <a:xfrm>
            <a:off x="152400" y="304800"/>
            <a:ext cx="11887200" cy="1112838"/>
          </a:xfrm>
        </p:spPr>
        <p:txBody>
          <a:bodyPr anchor="ctr">
            <a:normAutofit/>
          </a:bodyPr>
          <a:lstStyle/>
          <a:p>
            <a:r>
              <a:rPr lang="en-US"/>
              <a:t>How we’ll run today’s meeting</a:t>
            </a:r>
          </a:p>
        </p:txBody>
      </p:sp>
      <p:pic>
        <p:nvPicPr>
          <p:cNvPr id="12" name="Picture 11" descr="Graphic describing meeting ground rules. Raise hand to be recognized, use chat to ask questions, provide resources, or second good ideas/issues. Mute when not speaking and if calling in by phone, use *9 to raise hand, *6 to mute/unmute">
            <a:extLst>
              <a:ext uri="{FF2B5EF4-FFF2-40B4-BE49-F238E27FC236}">
                <a16:creationId xmlns:a16="http://schemas.microsoft.com/office/drawing/2014/main" id="{C6F2491D-029C-8228-B361-895673DEB6EE}"/>
              </a:ext>
            </a:extLst>
          </p:cNvPr>
          <p:cNvPicPr>
            <a:picLocks noChangeAspect="1"/>
          </p:cNvPicPr>
          <p:nvPr/>
        </p:nvPicPr>
        <p:blipFill>
          <a:blip r:embed="rId3"/>
          <a:stretch>
            <a:fillRect/>
          </a:stretch>
        </p:blipFill>
        <p:spPr>
          <a:xfrm>
            <a:off x="256046" y="1600201"/>
            <a:ext cx="11679907" cy="4525963"/>
          </a:xfrm>
          <a:prstGeom prst="rect">
            <a:avLst/>
          </a:prstGeom>
          <a:noFill/>
        </p:spPr>
      </p:pic>
      <p:sp>
        <p:nvSpPr>
          <p:cNvPr id="3" name="Slide Number Placeholder 2">
            <a:extLst>
              <a:ext uri="{FF2B5EF4-FFF2-40B4-BE49-F238E27FC236}">
                <a16:creationId xmlns:a16="http://schemas.microsoft.com/office/drawing/2014/main" id="{DEC5EA11-676D-79AC-8151-D8F4A8EF4E22}"/>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2</a:t>
            </a:fld>
            <a:endParaRPr lang="en-US"/>
          </a:p>
        </p:txBody>
      </p:sp>
    </p:spTree>
    <p:extLst>
      <p:ext uri="{BB962C8B-B14F-4D97-AF65-F5344CB8AC3E}">
        <p14:creationId xmlns:p14="http://schemas.microsoft.com/office/powerpoint/2010/main" val="6810380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9617D-E533-20A8-4708-8B4CC44E81AF}"/>
              </a:ext>
            </a:extLst>
          </p:cNvPr>
          <p:cNvSpPr>
            <a:spLocks noGrp="1"/>
          </p:cNvSpPr>
          <p:nvPr>
            <p:ph type="title"/>
          </p:nvPr>
        </p:nvSpPr>
        <p:spPr/>
        <p:txBody>
          <a:bodyPr/>
          <a:lstStyle/>
          <a:p>
            <a:r>
              <a:rPr lang="en-US"/>
              <a:t>Agenda</a:t>
            </a:r>
            <a:endParaRPr lang="en-US">
              <a:highlight>
                <a:srgbClr val="FFFF00"/>
              </a:highlight>
            </a:endParaRPr>
          </a:p>
        </p:txBody>
      </p:sp>
      <p:graphicFrame>
        <p:nvGraphicFramePr>
          <p:cNvPr id="3" name="Table 2">
            <a:extLst>
              <a:ext uri="{FF2B5EF4-FFF2-40B4-BE49-F238E27FC236}">
                <a16:creationId xmlns:a16="http://schemas.microsoft.com/office/drawing/2014/main" id="{39B6B7C3-E782-6012-9A61-002A4C480393}"/>
              </a:ext>
            </a:extLst>
          </p:cNvPr>
          <p:cNvGraphicFramePr>
            <a:graphicFrameLocks noGrp="1"/>
          </p:cNvGraphicFramePr>
          <p:nvPr>
            <p:extLst>
              <p:ext uri="{D42A27DB-BD31-4B8C-83A1-F6EECF244321}">
                <p14:modId xmlns:p14="http://schemas.microsoft.com/office/powerpoint/2010/main" val="1462350146"/>
              </p:ext>
            </p:extLst>
          </p:nvPr>
        </p:nvGraphicFramePr>
        <p:xfrm>
          <a:off x="499730" y="1524000"/>
          <a:ext cx="11323462" cy="4211320"/>
        </p:xfrm>
        <a:graphic>
          <a:graphicData uri="http://schemas.openxmlformats.org/drawingml/2006/table">
            <a:tbl>
              <a:tblPr firstRow="1" firstCol="1" bandRow="1">
                <a:tableStyleId>{2D5ABB26-0587-4C30-8999-92F81FD0307C}</a:tableStyleId>
              </a:tblPr>
              <a:tblGrid>
                <a:gridCol w="2103052">
                  <a:extLst>
                    <a:ext uri="{9D8B030D-6E8A-4147-A177-3AD203B41FA5}">
                      <a16:colId xmlns:a16="http://schemas.microsoft.com/office/drawing/2014/main" val="1895843585"/>
                    </a:ext>
                  </a:extLst>
                </a:gridCol>
                <a:gridCol w="9220410">
                  <a:extLst>
                    <a:ext uri="{9D8B030D-6E8A-4147-A177-3AD203B41FA5}">
                      <a16:colId xmlns:a16="http://schemas.microsoft.com/office/drawing/2014/main" val="1120041883"/>
                    </a:ext>
                  </a:extLst>
                </a:gridCol>
              </a:tblGrid>
              <a:tr h="526415">
                <a:tc>
                  <a:txBody>
                    <a:bodyPr/>
                    <a:lstStyle/>
                    <a:p>
                      <a:pPr marL="0" marR="0">
                        <a:spcBef>
                          <a:spcPts val="0"/>
                        </a:spcBef>
                        <a:spcAft>
                          <a:spcPts val="0"/>
                        </a:spcAft>
                      </a:pPr>
                      <a:r>
                        <a:rPr lang="en-US" sz="2400" b="1">
                          <a:solidFill>
                            <a:schemeClr val="tx1"/>
                          </a:solidFill>
                          <a:effectLst/>
                          <a:latin typeface="Arial" panose="020B0604020202020204" pitchFamily="34" charset="0"/>
                          <a:cs typeface="Arial" panose="020B0604020202020204" pitchFamily="34" charset="0"/>
                        </a:rPr>
                        <a:t>Time</a:t>
                      </a:r>
                      <a:endParaRPr lang="en-US" sz="2400" b="1">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45720" marR="45720" anchor="ctr">
                    <a:lnB w="12700" cap="flat" cmpd="sng" algn="ctr">
                      <a:solidFill>
                        <a:schemeClr val="tx1"/>
                      </a:solidFill>
                      <a:prstDash val="solid"/>
                      <a:round/>
                      <a:headEnd type="none" w="med" len="med"/>
                      <a:tailEnd type="none" w="med" len="med"/>
                    </a:lnB>
                  </a:tcPr>
                </a:tc>
                <a:tc>
                  <a:txBody>
                    <a:bodyPr/>
                    <a:lstStyle/>
                    <a:p>
                      <a:pPr marL="0" marR="0">
                        <a:spcBef>
                          <a:spcPts val="0"/>
                        </a:spcBef>
                        <a:spcAft>
                          <a:spcPts val="200"/>
                        </a:spcAft>
                      </a:pPr>
                      <a:r>
                        <a:rPr lang="en-US" sz="2400" b="1">
                          <a:solidFill>
                            <a:schemeClr val="tx1"/>
                          </a:solidFill>
                          <a:effectLst/>
                          <a:latin typeface="Arial" panose="020B0604020202020204" pitchFamily="34" charset="0"/>
                          <a:cs typeface="Arial" panose="020B0604020202020204" pitchFamily="34" charset="0"/>
                        </a:rPr>
                        <a:t>Topic</a:t>
                      </a:r>
                      <a:endParaRPr lang="en-US" sz="2400" b="1">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45720" marR="4572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05386997"/>
                  </a:ext>
                </a:extLst>
              </a:tr>
              <a:tr h="526415">
                <a:tc>
                  <a:txBody>
                    <a:bodyPr/>
                    <a:lstStyle/>
                    <a:p>
                      <a:pPr marL="0" marR="0">
                        <a:spcBef>
                          <a:spcPts val="0"/>
                        </a:spcBef>
                        <a:spcAft>
                          <a:spcPts val="0"/>
                        </a:spcAft>
                      </a:pPr>
                      <a:r>
                        <a:rPr lang="en-US" sz="2400">
                          <a:solidFill>
                            <a:schemeClr val="tx1"/>
                          </a:solidFill>
                          <a:effectLst/>
                          <a:latin typeface="Arial" panose="020B0604020202020204" pitchFamily="34" charset="0"/>
                          <a:cs typeface="Arial" panose="020B0604020202020204" pitchFamily="34" charset="0"/>
                        </a:rPr>
                        <a:t>10 a.m.</a:t>
                      </a:r>
                      <a:endParaRPr lang="en-US" sz="240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45720" marR="4572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200"/>
                        </a:spcAft>
                      </a:pPr>
                      <a:r>
                        <a:rPr lang="en-US" sz="2400">
                          <a:solidFill>
                            <a:schemeClr val="tx1"/>
                          </a:solidFill>
                          <a:effectLst/>
                          <a:latin typeface="Arial" panose="020B0604020202020204" pitchFamily="34" charset="0"/>
                          <a:cs typeface="Arial" panose="020B0604020202020204" pitchFamily="34" charset="0"/>
                        </a:rPr>
                        <a:t>Welcome, introductions, project background </a:t>
                      </a:r>
                      <a:endParaRPr lang="en-US" sz="240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45720" marR="4572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6189002"/>
                  </a:ext>
                </a:extLst>
              </a:tr>
              <a:tr h="526415">
                <a:tc>
                  <a:txBody>
                    <a:bodyPr/>
                    <a:lstStyle/>
                    <a:p>
                      <a:pPr marL="0" marR="0">
                        <a:spcBef>
                          <a:spcPts val="0"/>
                        </a:spcBef>
                        <a:spcAft>
                          <a:spcPts val="0"/>
                        </a:spcAft>
                      </a:pPr>
                      <a:r>
                        <a:rPr lang="en-US" sz="2400">
                          <a:solidFill>
                            <a:schemeClr val="tx1"/>
                          </a:solidFill>
                          <a:effectLst/>
                          <a:latin typeface="Arial" panose="020B0604020202020204" pitchFamily="34" charset="0"/>
                          <a:ea typeface="Times New Roman" panose="02020603050405020304" pitchFamily="18" charset="0"/>
                          <a:cs typeface="Arial" panose="020B0604020202020204" pitchFamily="34" charset="0"/>
                        </a:rPr>
                        <a:t>10:10 a.m.</a:t>
                      </a:r>
                    </a:p>
                  </a:txBody>
                  <a:tcPr marL="45720" marR="4572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200"/>
                        </a:spcAft>
                        <a:buClrTx/>
                        <a:buSzTx/>
                        <a:buFontTx/>
                        <a:buNone/>
                        <a:tabLst/>
                        <a:defRPr/>
                      </a:pPr>
                      <a:r>
                        <a:rPr lang="en-US" sz="2400">
                          <a:solidFill>
                            <a:schemeClr val="tx1"/>
                          </a:solidFill>
                          <a:effectLst/>
                          <a:latin typeface="Arial" panose="020B0604020202020204" pitchFamily="34" charset="0"/>
                          <a:cs typeface="Arial" panose="020B0604020202020204" pitchFamily="34" charset="0"/>
                        </a:rPr>
                        <a:t>Draft Fiscal and Economic Impact Statement</a:t>
                      </a:r>
                      <a:endParaRPr lang="en-US" sz="240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45720" marR="4572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00353484"/>
                  </a:ext>
                </a:extLst>
              </a:tr>
              <a:tr h="52641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a:solidFill>
                            <a:schemeClr val="tx1"/>
                          </a:solidFill>
                          <a:effectLst/>
                          <a:latin typeface="Arial" panose="020B0604020202020204" pitchFamily="34" charset="0"/>
                          <a:cs typeface="Arial" panose="020B0604020202020204" pitchFamily="34" charset="0"/>
                        </a:rPr>
                        <a:t>10:40 a.m.</a:t>
                      </a:r>
                      <a:endParaRPr lang="en-US" sz="240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45720" marR="4572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200"/>
                        </a:spcAft>
                        <a:buClrTx/>
                        <a:buSzTx/>
                        <a:buFontTx/>
                        <a:buNone/>
                        <a:tabLst/>
                        <a:defRPr/>
                      </a:pPr>
                      <a:r>
                        <a:rPr lang="en-US" sz="2400" dirty="0">
                          <a:solidFill>
                            <a:schemeClr val="tx1"/>
                          </a:solidFill>
                          <a:effectLst/>
                          <a:latin typeface="Arial" panose="020B0604020202020204" pitchFamily="34" charset="0"/>
                          <a:cs typeface="Arial" panose="020B0604020202020204" pitchFamily="34" charset="0"/>
                        </a:rPr>
                        <a:t>Draft Total Maximum Daily Load, updates from Meeting No. 1</a:t>
                      </a:r>
                      <a:endParaRPr lang="en-US" sz="2400"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45720" marR="4572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21909284"/>
                  </a:ext>
                </a:extLst>
              </a:tr>
              <a:tr h="526415">
                <a:tc>
                  <a:txBody>
                    <a:bodyPr/>
                    <a:lstStyle/>
                    <a:p>
                      <a:pPr marL="0" marR="0">
                        <a:spcBef>
                          <a:spcPts val="0"/>
                        </a:spcBef>
                        <a:spcAft>
                          <a:spcPts val="0"/>
                        </a:spcAft>
                      </a:pPr>
                      <a:r>
                        <a:rPr lang="en-US" sz="2400">
                          <a:solidFill>
                            <a:schemeClr val="tx1"/>
                          </a:solidFill>
                          <a:effectLst/>
                          <a:latin typeface="Arial" panose="020B0604020202020204" pitchFamily="34" charset="0"/>
                          <a:cs typeface="Arial" panose="020B0604020202020204" pitchFamily="34" charset="0"/>
                        </a:rPr>
                        <a:t>11:25 a.m.</a:t>
                      </a:r>
                      <a:endParaRPr lang="en-US" sz="240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45720" marR="4572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200"/>
                        </a:spcAft>
                        <a:buClrTx/>
                        <a:buSzTx/>
                        <a:buFontTx/>
                        <a:buNone/>
                        <a:tabLst/>
                        <a:defRPr/>
                      </a:pPr>
                      <a:r>
                        <a:rPr lang="en-US" sz="2400">
                          <a:solidFill>
                            <a:schemeClr val="tx1"/>
                          </a:solidFill>
                          <a:effectLst/>
                          <a:latin typeface="Arial" panose="020B0604020202020204" pitchFamily="34" charset="0"/>
                          <a:cs typeface="Arial" panose="020B0604020202020204" pitchFamily="34" charset="0"/>
                        </a:rPr>
                        <a:t>Break (10 minutes)</a:t>
                      </a:r>
                      <a:endParaRPr lang="en-US" sz="240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45720" marR="4572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55224797"/>
                  </a:ext>
                </a:extLst>
              </a:tr>
              <a:tr h="526415">
                <a:tc>
                  <a:txBody>
                    <a:bodyPr/>
                    <a:lstStyle/>
                    <a:p>
                      <a:pPr marL="0" marR="0">
                        <a:spcBef>
                          <a:spcPts val="0"/>
                        </a:spcBef>
                        <a:spcAft>
                          <a:spcPts val="0"/>
                        </a:spcAft>
                      </a:pPr>
                      <a:r>
                        <a:rPr lang="en-US" sz="2400">
                          <a:solidFill>
                            <a:schemeClr val="tx1"/>
                          </a:solidFill>
                          <a:effectLst/>
                          <a:latin typeface="Arial" panose="020B0604020202020204" pitchFamily="34" charset="0"/>
                          <a:cs typeface="Arial" panose="020B0604020202020204" pitchFamily="34" charset="0"/>
                        </a:rPr>
                        <a:t>11:35 a.m.</a:t>
                      </a:r>
                      <a:endParaRPr lang="en-US" sz="240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45720" marR="4572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200"/>
                        </a:spcAft>
                        <a:buClrTx/>
                        <a:buSzTx/>
                        <a:buFontTx/>
                        <a:buNone/>
                        <a:tabLst/>
                        <a:defRPr/>
                      </a:pPr>
                      <a:r>
                        <a:rPr lang="en-US" sz="2400" dirty="0">
                          <a:solidFill>
                            <a:schemeClr val="tx1"/>
                          </a:solidFill>
                          <a:effectLst/>
                          <a:latin typeface="Arial" panose="020B0604020202020204" pitchFamily="34" charset="0"/>
                          <a:cs typeface="Arial" panose="020B0604020202020204" pitchFamily="34" charset="0"/>
                        </a:rPr>
                        <a:t>Draft Water Quality Management Plan, updates from Meeting No. 1</a:t>
                      </a:r>
                      <a:endParaRPr lang="en-US" sz="2400"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45720" marR="4572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65072352"/>
                  </a:ext>
                </a:extLst>
              </a:tr>
              <a:tr h="526415">
                <a:tc>
                  <a:txBody>
                    <a:bodyPr/>
                    <a:lstStyle/>
                    <a:p>
                      <a:pPr marL="0" marR="0">
                        <a:spcBef>
                          <a:spcPts val="0"/>
                        </a:spcBef>
                        <a:spcAft>
                          <a:spcPts val="0"/>
                        </a:spcAft>
                      </a:pPr>
                      <a:r>
                        <a:rPr lang="en-US" sz="2400">
                          <a:solidFill>
                            <a:schemeClr val="tx1"/>
                          </a:solidFill>
                          <a:effectLst/>
                          <a:latin typeface="Arial" panose="020B0604020202020204" pitchFamily="34" charset="0"/>
                          <a:cs typeface="Arial" panose="020B0604020202020204" pitchFamily="34" charset="0"/>
                        </a:rPr>
                        <a:t>12:20 p.m. </a:t>
                      </a:r>
                      <a:endParaRPr lang="en-US" sz="240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45720" marR="4572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200"/>
                        </a:spcAft>
                      </a:pPr>
                      <a:r>
                        <a:rPr lang="en-US" sz="2400">
                          <a:solidFill>
                            <a:schemeClr val="tx1"/>
                          </a:solidFill>
                          <a:effectLst/>
                          <a:latin typeface="Arial" panose="020B0604020202020204" pitchFamily="34" charset="0"/>
                          <a:cs typeface="Arial" panose="020B0604020202020204" pitchFamily="34" charset="0"/>
                        </a:rPr>
                        <a:t>Wrap up, next steps</a:t>
                      </a:r>
                      <a:endParaRPr lang="en-US" sz="240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45720" marR="4572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3623007"/>
                  </a:ext>
                </a:extLst>
              </a:tr>
              <a:tr h="526415">
                <a:tc>
                  <a:txBody>
                    <a:bodyPr/>
                    <a:lstStyle/>
                    <a:p>
                      <a:pPr marL="0" marR="0">
                        <a:spcBef>
                          <a:spcPts val="0"/>
                        </a:spcBef>
                        <a:spcAft>
                          <a:spcPts val="0"/>
                        </a:spcAft>
                      </a:pPr>
                      <a:r>
                        <a:rPr lang="en-US" sz="2400">
                          <a:solidFill>
                            <a:schemeClr val="tx1"/>
                          </a:solidFill>
                          <a:effectLst/>
                          <a:latin typeface="Arial" panose="020B0604020202020204" pitchFamily="34" charset="0"/>
                          <a:cs typeface="Arial" panose="020B0604020202020204" pitchFamily="34" charset="0"/>
                        </a:rPr>
                        <a:t>12:30 p.m.</a:t>
                      </a:r>
                      <a:endParaRPr lang="en-US" sz="240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45720" marR="45720" anchor="ctr">
                    <a:lnT w="12700" cap="flat" cmpd="sng" algn="ctr">
                      <a:solidFill>
                        <a:schemeClr val="tx1"/>
                      </a:solidFill>
                      <a:prstDash val="solid"/>
                      <a:round/>
                      <a:headEnd type="none" w="med" len="med"/>
                      <a:tailEnd type="none" w="med" len="med"/>
                    </a:lnT>
                  </a:tcPr>
                </a:tc>
                <a:tc>
                  <a:txBody>
                    <a:bodyPr/>
                    <a:lstStyle/>
                    <a:p>
                      <a:pPr marL="0" marR="0">
                        <a:spcBef>
                          <a:spcPts val="0"/>
                        </a:spcBef>
                        <a:spcAft>
                          <a:spcPts val="200"/>
                        </a:spcAft>
                      </a:pPr>
                      <a:r>
                        <a:rPr lang="en-US" sz="2400" dirty="0">
                          <a:solidFill>
                            <a:schemeClr val="tx1"/>
                          </a:solidFill>
                          <a:effectLst/>
                          <a:latin typeface="Arial" panose="020B0604020202020204" pitchFamily="34" charset="0"/>
                          <a:cs typeface="Arial" panose="020B0604020202020204" pitchFamily="34" charset="0"/>
                        </a:rPr>
                        <a:t>Adjourn meeting</a:t>
                      </a:r>
                      <a:endParaRPr lang="en-US" sz="2400"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txBody>
                  <a:tcPr marL="45720" marR="4572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54018707"/>
                  </a:ext>
                </a:extLst>
              </a:tr>
            </a:tbl>
          </a:graphicData>
        </a:graphic>
      </p:graphicFrame>
      <p:sp>
        <p:nvSpPr>
          <p:cNvPr id="4" name="Slide Number Placeholder 3">
            <a:extLst>
              <a:ext uri="{FF2B5EF4-FFF2-40B4-BE49-F238E27FC236}">
                <a16:creationId xmlns:a16="http://schemas.microsoft.com/office/drawing/2014/main" id="{D58C7DE5-A035-BACB-1264-FAAD687FC63A}"/>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3</a:t>
            </a:fld>
            <a:endParaRPr lang="en-US"/>
          </a:p>
        </p:txBody>
      </p:sp>
    </p:spTree>
    <p:extLst>
      <p:ext uri="{BB962C8B-B14F-4D97-AF65-F5344CB8AC3E}">
        <p14:creationId xmlns:p14="http://schemas.microsoft.com/office/powerpoint/2010/main" val="41038570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9E868-D8D7-6C93-65DE-B538883857B9}"/>
              </a:ext>
            </a:extLst>
          </p:cNvPr>
          <p:cNvSpPr>
            <a:spLocks noGrp="1"/>
          </p:cNvSpPr>
          <p:nvPr>
            <p:ph type="title"/>
          </p:nvPr>
        </p:nvSpPr>
        <p:spPr/>
        <p:txBody>
          <a:bodyPr/>
          <a:lstStyle/>
          <a:p>
            <a:r>
              <a:rPr lang="en-US"/>
              <a:t>RAC member roll call</a:t>
            </a:r>
          </a:p>
        </p:txBody>
      </p:sp>
      <p:sp>
        <p:nvSpPr>
          <p:cNvPr id="3" name="Content Placeholder 2">
            <a:extLst>
              <a:ext uri="{FF2B5EF4-FFF2-40B4-BE49-F238E27FC236}">
                <a16:creationId xmlns:a16="http://schemas.microsoft.com/office/drawing/2014/main" id="{E06CAFB7-893F-8ED5-CAF2-33E27A0CE500}"/>
              </a:ext>
            </a:extLst>
          </p:cNvPr>
          <p:cNvSpPr>
            <a:spLocks noGrp="1"/>
          </p:cNvSpPr>
          <p:nvPr>
            <p:ph idx="1"/>
          </p:nvPr>
        </p:nvSpPr>
        <p:spPr/>
        <p:txBody>
          <a:bodyPr/>
          <a:lstStyle/>
          <a:p>
            <a:pPr marL="0" indent="0">
              <a:buNone/>
            </a:pPr>
            <a:r>
              <a:rPr lang="en-US"/>
              <a:t>Add “AC” to your name in Zoom to identify yourself as an advisory committee member, e.g., AC - Michele Martin, DEQ</a:t>
            </a:r>
          </a:p>
        </p:txBody>
      </p:sp>
      <p:pic>
        <p:nvPicPr>
          <p:cNvPr id="5" name="Picture 4" descr="Screen shots detailing how to change participant names in Zoom">
            <a:extLst>
              <a:ext uri="{FF2B5EF4-FFF2-40B4-BE49-F238E27FC236}">
                <a16:creationId xmlns:a16="http://schemas.microsoft.com/office/drawing/2014/main" id="{DF72720A-75CB-A4BB-7EDF-358F4ED5F849}"/>
              </a:ext>
            </a:extLst>
          </p:cNvPr>
          <p:cNvPicPr>
            <a:picLocks noChangeAspect="1"/>
          </p:cNvPicPr>
          <p:nvPr/>
        </p:nvPicPr>
        <p:blipFill>
          <a:blip r:embed="rId3"/>
          <a:stretch>
            <a:fillRect/>
          </a:stretch>
        </p:blipFill>
        <p:spPr>
          <a:xfrm>
            <a:off x="1300943" y="2765705"/>
            <a:ext cx="8420830" cy="4092295"/>
          </a:xfrm>
          <a:prstGeom prst="rect">
            <a:avLst/>
          </a:prstGeom>
        </p:spPr>
      </p:pic>
      <p:sp>
        <p:nvSpPr>
          <p:cNvPr id="4" name="Slide Number Placeholder 3">
            <a:extLst>
              <a:ext uri="{FF2B5EF4-FFF2-40B4-BE49-F238E27FC236}">
                <a16:creationId xmlns:a16="http://schemas.microsoft.com/office/drawing/2014/main" id="{D4789ABF-71BD-7CF0-1EC6-6F428731A4E6}"/>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4</a:t>
            </a:fld>
            <a:endParaRPr lang="en-US"/>
          </a:p>
        </p:txBody>
      </p:sp>
    </p:spTree>
    <p:extLst>
      <p:ext uri="{BB962C8B-B14F-4D97-AF65-F5344CB8AC3E}">
        <p14:creationId xmlns:p14="http://schemas.microsoft.com/office/powerpoint/2010/main" val="11023875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78007-9586-2B7E-CD5A-E1D433723CA5}"/>
              </a:ext>
            </a:extLst>
          </p:cNvPr>
          <p:cNvSpPr>
            <a:spLocks noGrp="1"/>
          </p:cNvSpPr>
          <p:nvPr>
            <p:ph type="title"/>
          </p:nvPr>
        </p:nvSpPr>
        <p:spPr>
          <a:xfrm>
            <a:off x="228600" y="274638"/>
            <a:ext cx="11734800" cy="1143000"/>
          </a:xfrm>
        </p:spPr>
        <p:txBody>
          <a:bodyPr anchor="ctr">
            <a:normAutofit/>
          </a:bodyPr>
          <a:lstStyle/>
          <a:p>
            <a:r>
              <a:rPr lang="en-US"/>
              <a:t>Project background</a:t>
            </a:r>
          </a:p>
        </p:txBody>
      </p:sp>
      <p:sp>
        <p:nvSpPr>
          <p:cNvPr id="7" name="Content Placeholder 6">
            <a:extLst>
              <a:ext uri="{FF2B5EF4-FFF2-40B4-BE49-F238E27FC236}">
                <a16:creationId xmlns:a16="http://schemas.microsoft.com/office/drawing/2014/main" id="{71A43D50-679C-ECD8-85A8-84C5FA727015}"/>
              </a:ext>
            </a:extLst>
          </p:cNvPr>
          <p:cNvSpPr>
            <a:spLocks noGrp="1"/>
          </p:cNvSpPr>
          <p:nvPr>
            <p:ph idx="1"/>
          </p:nvPr>
        </p:nvSpPr>
        <p:spPr>
          <a:xfrm>
            <a:off x="152400" y="1600201"/>
            <a:ext cx="5848350" cy="4525963"/>
          </a:xfrm>
        </p:spPr>
        <p:txBody>
          <a:bodyPr>
            <a:normAutofit lnSpcReduction="10000"/>
          </a:bodyPr>
          <a:lstStyle/>
          <a:p>
            <a:pPr>
              <a:lnSpc>
                <a:spcPct val="90000"/>
              </a:lnSpc>
            </a:pPr>
            <a:r>
              <a:rPr lang="en-US" sz="2800"/>
              <a:t>2012 court decision: </a:t>
            </a:r>
            <a:r>
              <a:rPr lang="en-US" sz="2800" b="1"/>
              <a:t>EPA disapproved </a:t>
            </a:r>
            <a:r>
              <a:rPr lang="en-US" sz="2800"/>
              <a:t>Oregon’s Natural Conditions Criterion.</a:t>
            </a:r>
          </a:p>
          <a:p>
            <a:pPr>
              <a:lnSpc>
                <a:spcPct val="90000"/>
              </a:lnSpc>
            </a:pPr>
            <a:r>
              <a:rPr lang="en-US" sz="2800"/>
              <a:t>NCC: Naturally</a:t>
            </a:r>
            <a:r>
              <a:rPr lang="en-US" sz="2800">
                <a:solidFill>
                  <a:schemeClr val="tx1"/>
                </a:solidFill>
              </a:rPr>
              <a:t> warmer stream temperatures can be the standard.</a:t>
            </a:r>
            <a:endParaRPr lang="en-US" sz="2800"/>
          </a:p>
          <a:p>
            <a:pPr>
              <a:lnSpc>
                <a:spcPct val="90000"/>
              </a:lnSpc>
            </a:pPr>
            <a:r>
              <a:rPr lang="en-US" sz="2800"/>
              <a:t>2019 court decision: EPA and DEQ </a:t>
            </a:r>
            <a:r>
              <a:rPr lang="en-US" sz="2800" b="1"/>
              <a:t>required to revise </a:t>
            </a:r>
            <a:r>
              <a:rPr lang="en-US" sz="2800"/>
              <a:t>15 temperature TMDLs.</a:t>
            </a:r>
          </a:p>
          <a:p>
            <a:pPr>
              <a:lnSpc>
                <a:spcPct val="90000"/>
              </a:lnSpc>
            </a:pPr>
            <a:r>
              <a:rPr lang="en-US" sz="2800"/>
              <a:t>DEQ to </a:t>
            </a:r>
            <a:r>
              <a:rPr lang="en-US" sz="2800" b="1"/>
              <a:t>issue a replacement </a:t>
            </a:r>
            <a:r>
              <a:rPr lang="en-US" sz="2800"/>
              <a:t>Rogue River Basin temperature TMDL and WQMP </a:t>
            </a:r>
            <a:r>
              <a:rPr lang="en-US" sz="2800" b="1"/>
              <a:t>by rule.</a:t>
            </a:r>
          </a:p>
        </p:txBody>
      </p:sp>
      <p:pic>
        <p:nvPicPr>
          <p:cNvPr id="9" name="Content Placeholder 8">
            <a:extLst>
              <a:ext uri="{FF2B5EF4-FFF2-40B4-BE49-F238E27FC236}">
                <a16:creationId xmlns:a16="http://schemas.microsoft.com/office/drawing/2014/main" id="{AF55CC11-8D86-2832-62D9-B391F7CA3EDA}"/>
              </a:ext>
              <a:ext uri="{C183D7F6-B498-43B3-948B-1728B52AA6E4}">
                <adec:decorative xmlns:adec="http://schemas.microsoft.com/office/drawing/2017/decorative" val="1"/>
              </a:ext>
            </a:extLst>
          </p:cNvPr>
          <p:cNvPicPr>
            <a:picLocks noGrp="1" noChangeAspect="1"/>
          </p:cNvPicPr>
          <p:nvPr>
            <p:ph sz="half" idx="4294967295"/>
          </p:nvPr>
        </p:nvPicPr>
        <p:blipFill>
          <a:blip r:embed="rId3">
            <a:extLst>
              <a:ext uri="{28A0092B-C50C-407E-A947-70E740481C1C}">
                <a14:useLocalDpi xmlns:a14="http://schemas.microsoft.com/office/drawing/2010/main" val="0"/>
              </a:ext>
            </a:extLst>
          </a:blip>
          <a:srcRect l="7215" r="7215"/>
          <a:stretch/>
        </p:blipFill>
        <p:spPr>
          <a:xfrm>
            <a:off x="5942771" y="1417638"/>
            <a:ext cx="5848350" cy="4525963"/>
          </a:xfrm>
          <a:noFill/>
        </p:spPr>
      </p:pic>
      <p:sp>
        <p:nvSpPr>
          <p:cNvPr id="14" name="TextBox 13">
            <a:extLst>
              <a:ext uri="{FF2B5EF4-FFF2-40B4-BE49-F238E27FC236}">
                <a16:creationId xmlns:a16="http://schemas.microsoft.com/office/drawing/2014/main" id="{8DCC9A81-E2C0-F714-7BC0-5243025F47BD}"/>
              </a:ext>
            </a:extLst>
          </p:cNvPr>
          <p:cNvSpPr txBox="1"/>
          <p:nvPr/>
        </p:nvSpPr>
        <p:spPr>
          <a:xfrm>
            <a:off x="5877339" y="5943601"/>
            <a:ext cx="1391728" cy="338554"/>
          </a:xfrm>
          <a:prstGeom prst="rect">
            <a:avLst/>
          </a:prstGeom>
          <a:noFill/>
        </p:spPr>
        <p:txBody>
          <a:bodyPr wrap="none" rtlCol="0">
            <a:spAutoFit/>
          </a:bodyPr>
          <a:lstStyle/>
          <a:p>
            <a:r>
              <a:rPr lang="en-US" sz="1600" b="1">
                <a:latin typeface="Arial" panose="020B0604020202020204" pitchFamily="34" charset="0"/>
                <a:cs typeface="Arial" panose="020B0604020202020204" pitchFamily="34" charset="0"/>
              </a:rPr>
              <a:t>Rogue River</a:t>
            </a:r>
          </a:p>
        </p:txBody>
      </p:sp>
      <p:sp>
        <p:nvSpPr>
          <p:cNvPr id="3" name="Slide Number Placeholder 2">
            <a:extLst>
              <a:ext uri="{FF2B5EF4-FFF2-40B4-BE49-F238E27FC236}">
                <a16:creationId xmlns:a16="http://schemas.microsoft.com/office/drawing/2014/main" id="{F30073AE-6A15-E500-AFCC-6AFBF65412DE}"/>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5</a:t>
            </a:fld>
            <a:endParaRPr lang="en-US"/>
          </a:p>
        </p:txBody>
      </p:sp>
    </p:spTree>
    <p:extLst>
      <p:ext uri="{BB962C8B-B14F-4D97-AF65-F5344CB8AC3E}">
        <p14:creationId xmlns:p14="http://schemas.microsoft.com/office/powerpoint/2010/main" val="38122011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a:extLst>
              <a:ext uri="{FF2B5EF4-FFF2-40B4-BE49-F238E27FC236}">
                <a16:creationId xmlns:a16="http://schemas.microsoft.com/office/drawing/2014/main" id="{8C53E084-F485-9DD4-458C-D33D8E5101FB}"/>
              </a:ext>
            </a:extLst>
          </p:cNvPr>
          <p:cNvSpPr>
            <a:spLocks noGrp="1"/>
          </p:cNvSpPr>
          <p:nvPr>
            <p:ph type="title"/>
          </p:nvPr>
        </p:nvSpPr>
        <p:spPr>
          <a:xfrm>
            <a:off x="152400" y="304800"/>
            <a:ext cx="11887200" cy="1112838"/>
          </a:xfrm>
        </p:spPr>
        <p:txBody>
          <a:bodyPr>
            <a:normAutofit fontScale="90000"/>
          </a:bodyPr>
          <a:lstStyle/>
          <a:p>
            <a:r>
              <a:rPr lang="en-US"/>
              <a:t>Rogue River Basin temperature TMDL project schedule</a:t>
            </a:r>
          </a:p>
        </p:txBody>
      </p:sp>
      <p:sp>
        <p:nvSpPr>
          <p:cNvPr id="6" name="Slide Number Placeholder 5">
            <a:extLst>
              <a:ext uri="{FF2B5EF4-FFF2-40B4-BE49-F238E27FC236}">
                <a16:creationId xmlns:a16="http://schemas.microsoft.com/office/drawing/2014/main" id="{CA42C25C-983C-0DA4-FD4F-7FA2EA5CB431}"/>
              </a:ext>
            </a:extLst>
          </p:cNvPr>
          <p:cNvSpPr>
            <a:spLocks noGrp="1"/>
          </p:cNvSpPr>
          <p:nvPr>
            <p:ph type="sldNum" sz="quarter" idx="12"/>
          </p:nvPr>
        </p:nvSpPr>
        <p:spPr/>
        <p:txBody>
          <a:bodyPr/>
          <a:lstStyle/>
          <a:p>
            <a:fld id="{1939E361-6CC3-4B93-8D02-0CA414705067}" type="slidenum">
              <a:rPr lang="en-US" smtClean="0"/>
              <a:pPr/>
              <a:t>6</a:t>
            </a:fld>
            <a:endParaRPr lang="en-US"/>
          </a:p>
        </p:txBody>
      </p:sp>
      <p:pic>
        <p:nvPicPr>
          <p:cNvPr id="8" name="Picture 7" descr="Figure showing timeline for public participation throughout the Rogue River Basin Temperature TMDL replacement process, and timeline for EQC rule proposal and EPA action.">
            <a:extLst>
              <a:ext uri="{FF2B5EF4-FFF2-40B4-BE49-F238E27FC236}">
                <a16:creationId xmlns:a16="http://schemas.microsoft.com/office/drawing/2014/main" id="{8F430D54-71DE-132F-50B2-AA121240FB99}"/>
              </a:ext>
            </a:extLst>
          </p:cNvPr>
          <p:cNvPicPr>
            <a:picLocks noChangeAspect="1"/>
          </p:cNvPicPr>
          <p:nvPr/>
        </p:nvPicPr>
        <p:blipFill>
          <a:blip r:embed="rId3"/>
          <a:stretch>
            <a:fillRect/>
          </a:stretch>
        </p:blipFill>
        <p:spPr>
          <a:xfrm>
            <a:off x="208728" y="1440773"/>
            <a:ext cx="11774543" cy="4867954"/>
          </a:xfrm>
          <a:prstGeom prst="rect">
            <a:avLst/>
          </a:prstGeom>
        </p:spPr>
      </p:pic>
    </p:spTree>
    <p:extLst>
      <p:ext uri="{BB962C8B-B14F-4D97-AF65-F5344CB8AC3E}">
        <p14:creationId xmlns:p14="http://schemas.microsoft.com/office/powerpoint/2010/main" val="22874909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39673-DA4F-7887-7965-13C3702C2130}"/>
              </a:ext>
            </a:extLst>
          </p:cNvPr>
          <p:cNvSpPr>
            <a:spLocks noGrp="1"/>
          </p:cNvSpPr>
          <p:nvPr>
            <p:ph type="title"/>
          </p:nvPr>
        </p:nvSpPr>
        <p:spPr/>
        <p:txBody>
          <a:bodyPr/>
          <a:lstStyle/>
          <a:p>
            <a:r>
              <a:rPr lang="en-US"/>
              <a:t>Rulemaking document overview</a:t>
            </a:r>
          </a:p>
        </p:txBody>
      </p:sp>
      <p:sp>
        <p:nvSpPr>
          <p:cNvPr id="3" name="Content Placeholder 2">
            <a:extLst>
              <a:ext uri="{FF2B5EF4-FFF2-40B4-BE49-F238E27FC236}">
                <a16:creationId xmlns:a16="http://schemas.microsoft.com/office/drawing/2014/main" id="{38AECBCA-0A5B-4CE1-824D-0CB2EAF219F4}"/>
              </a:ext>
            </a:extLst>
          </p:cNvPr>
          <p:cNvSpPr txBox="1">
            <a:spLocks/>
          </p:cNvSpPr>
          <p:nvPr/>
        </p:nvSpPr>
        <p:spPr>
          <a:xfrm>
            <a:off x="152400" y="1511044"/>
            <a:ext cx="10972800" cy="5346956"/>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20000"/>
              </a:lnSpc>
            </a:pPr>
            <a:r>
              <a:rPr lang="en-US" sz="2700">
                <a:solidFill>
                  <a:schemeClr val="tx1"/>
                </a:solidFill>
              </a:rPr>
              <a:t>Draft Rogue River Basin </a:t>
            </a:r>
            <a:r>
              <a:rPr lang="en-US" sz="2700" b="1">
                <a:solidFill>
                  <a:schemeClr val="tx1"/>
                </a:solidFill>
              </a:rPr>
              <a:t>Fiscal and Economic Impact Statement</a:t>
            </a:r>
            <a:r>
              <a:rPr lang="en-US" sz="2700">
                <a:solidFill>
                  <a:schemeClr val="tx1"/>
                </a:solidFill>
              </a:rPr>
              <a:t>, (clean copy and redline)</a:t>
            </a:r>
          </a:p>
          <a:p>
            <a:pPr>
              <a:lnSpc>
                <a:spcPct val="120000"/>
              </a:lnSpc>
            </a:pPr>
            <a:r>
              <a:rPr lang="en-US" sz="2700">
                <a:solidFill>
                  <a:schemeClr val="tx1"/>
                </a:solidFill>
              </a:rPr>
              <a:t>Draft </a:t>
            </a:r>
            <a:r>
              <a:rPr lang="en-US" sz="2700" b="1">
                <a:solidFill>
                  <a:schemeClr val="tx1"/>
                </a:solidFill>
              </a:rPr>
              <a:t>Total Maximum Daily Loads </a:t>
            </a:r>
            <a:r>
              <a:rPr lang="en-US" sz="2700">
                <a:solidFill>
                  <a:schemeClr val="tx1"/>
                </a:solidFill>
              </a:rPr>
              <a:t>for Rogue River Basin, Temperature (clean copy and redline)  </a:t>
            </a:r>
          </a:p>
          <a:p>
            <a:pPr>
              <a:lnSpc>
                <a:spcPct val="120000"/>
              </a:lnSpc>
            </a:pPr>
            <a:r>
              <a:rPr lang="en-US" sz="2700">
                <a:solidFill>
                  <a:schemeClr val="tx1"/>
                </a:solidFill>
              </a:rPr>
              <a:t>Draft </a:t>
            </a:r>
            <a:r>
              <a:rPr lang="en-US" sz="2700" b="1">
                <a:solidFill>
                  <a:schemeClr val="tx1"/>
                </a:solidFill>
              </a:rPr>
              <a:t>TMDL Technical Support Document and appendices </a:t>
            </a:r>
            <a:r>
              <a:rPr lang="en-US" sz="2700">
                <a:solidFill>
                  <a:schemeClr val="tx1"/>
                </a:solidFill>
              </a:rPr>
              <a:t>(new)</a:t>
            </a:r>
          </a:p>
          <a:p>
            <a:pPr>
              <a:lnSpc>
                <a:spcPct val="120000"/>
              </a:lnSpc>
            </a:pPr>
            <a:r>
              <a:rPr lang="en-US" sz="2700">
                <a:solidFill>
                  <a:schemeClr val="tx1"/>
                </a:solidFill>
              </a:rPr>
              <a:t>Draft </a:t>
            </a:r>
            <a:r>
              <a:rPr lang="en-US" sz="2700" b="1">
                <a:solidFill>
                  <a:schemeClr val="tx1"/>
                </a:solidFill>
              </a:rPr>
              <a:t>Water Quality Management Plan</a:t>
            </a:r>
            <a:r>
              <a:rPr lang="en-US" sz="2700">
                <a:solidFill>
                  <a:schemeClr val="tx1"/>
                </a:solidFill>
              </a:rPr>
              <a:t>, Rogue River Basin, Temperature (clean copy and redline) </a:t>
            </a:r>
          </a:p>
          <a:p>
            <a:pPr marL="0" indent="0">
              <a:lnSpc>
                <a:spcPct val="0"/>
              </a:lnSpc>
              <a:buFont typeface="Arial" pitchFamily="34" charset="0"/>
              <a:buNone/>
            </a:pPr>
            <a:endParaRPr lang="en-US" sz="2700" b="1">
              <a:solidFill>
                <a:schemeClr val="tx1"/>
              </a:solidFill>
            </a:endParaRPr>
          </a:p>
          <a:p>
            <a:pPr marL="0" indent="0">
              <a:lnSpc>
                <a:spcPct val="120000"/>
              </a:lnSpc>
              <a:buFont typeface="Arial" pitchFamily="34" charset="0"/>
              <a:buNone/>
            </a:pPr>
            <a:r>
              <a:rPr lang="en-US" sz="2700"/>
              <a:t>Meeting materials posted to </a:t>
            </a:r>
            <a:r>
              <a:rPr lang="en-US" sz="2700">
                <a:solidFill>
                  <a:schemeClr val="accent1"/>
                </a:solidFill>
                <a:hlinkClick r:id="rId3">
                  <a:extLst>
                    <a:ext uri="{A12FA001-AC4F-418D-AE19-62706E023703}">
                      <ahyp:hlinkClr xmlns:ahyp="http://schemas.microsoft.com/office/drawing/2018/hyperlinkcolor" val="tx"/>
                    </a:ext>
                  </a:extLst>
                </a:hlinkClick>
              </a:rPr>
              <a:t>rulemaking web page</a:t>
            </a:r>
            <a:r>
              <a:rPr lang="en-US" sz="2700">
                <a:solidFill>
                  <a:schemeClr val="accent1"/>
                </a:solidFill>
              </a:rPr>
              <a:t> </a:t>
            </a:r>
            <a:r>
              <a:rPr lang="en-US" sz="2700"/>
              <a:t>on May 7, 2026.</a:t>
            </a:r>
          </a:p>
        </p:txBody>
      </p:sp>
      <p:sp>
        <p:nvSpPr>
          <p:cNvPr id="4" name="Slide Number Placeholder 3">
            <a:extLst>
              <a:ext uri="{FF2B5EF4-FFF2-40B4-BE49-F238E27FC236}">
                <a16:creationId xmlns:a16="http://schemas.microsoft.com/office/drawing/2014/main" id="{72C04016-D528-72CB-071D-8B03B4FDDDBA}"/>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7</a:t>
            </a:fld>
            <a:endParaRPr lang="en-US"/>
          </a:p>
        </p:txBody>
      </p:sp>
    </p:spTree>
    <p:extLst>
      <p:ext uri="{BB962C8B-B14F-4D97-AF65-F5344CB8AC3E}">
        <p14:creationId xmlns:p14="http://schemas.microsoft.com/office/powerpoint/2010/main" val="1932433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8F09F48-D1AC-E6DD-D00F-76FC0099FF2D}"/>
              </a:ext>
            </a:extLst>
          </p:cNvPr>
          <p:cNvSpPr>
            <a:spLocks noGrp="1"/>
          </p:cNvSpPr>
          <p:nvPr>
            <p:ph type="title"/>
          </p:nvPr>
        </p:nvSpPr>
        <p:spPr/>
        <p:txBody>
          <a:bodyPr>
            <a:normAutofit fontScale="90000"/>
          </a:bodyPr>
          <a:lstStyle/>
          <a:p>
            <a:r>
              <a:rPr lang="en-US"/>
              <a:t>Rulemaking Advisory Committee purpose and expectations for fiscal impact review</a:t>
            </a:r>
          </a:p>
        </p:txBody>
      </p:sp>
      <p:sp>
        <p:nvSpPr>
          <p:cNvPr id="5" name="Content Placeholder 4">
            <a:extLst>
              <a:ext uri="{FF2B5EF4-FFF2-40B4-BE49-F238E27FC236}">
                <a16:creationId xmlns:a16="http://schemas.microsoft.com/office/drawing/2014/main" id="{16E1D31B-A442-DB0C-6DC9-B7C78DB24144}"/>
              </a:ext>
            </a:extLst>
          </p:cNvPr>
          <p:cNvSpPr>
            <a:spLocks noGrp="1"/>
          </p:cNvSpPr>
          <p:nvPr>
            <p:ph idx="1"/>
          </p:nvPr>
        </p:nvSpPr>
        <p:spPr>
          <a:xfrm>
            <a:off x="152400" y="1676400"/>
            <a:ext cx="11887200" cy="4449764"/>
          </a:xfrm>
        </p:spPr>
        <p:txBody>
          <a:bodyPr>
            <a:normAutofit/>
          </a:bodyPr>
          <a:lstStyle/>
          <a:p>
            <a:r>
              <a:rPr lang="en-US" sz="2800"/>
              <a:t>RAC </a:t>
            </a:r>
            <a:r>
              <a:rPr lang="en-US" sz="2800" b="1"/>
              <a:t>provides input on fiscal and economic impacts </a:t>
            </a:r>
            <a:r>
              <a:rPr lang="en-US" sz="2800"/>
              <a:t>of the proposed rule</a:t>
            </a:r>
          </a:p>
          <a:p>
            <a:r>
              <a:rPr lang="en-US" sz="2800"/>
              <a:t>Part of DEQ’s formal </a:t>
            </a:r>
            <a:r>
              <a:rPr lang="en-US" sz="2800" b="1"/>
              <a:t>rulemaking process </a:t>
            </a:r>
            <a:r>
              <a:rPr lang="en-US" sz="2800"/>
              <a:t>to adopt the WQMP</a:t>
            </a:r>
          </a:p>
          <a:p>
            <a:r>
              <a:rPr lang="en-US" sz="2800"/>
              <a:t>Members </a:t>
            </a:r>
            <a:r>
              <a:rPr lang="en-US" sz="2800" b="1"/>
              <a:t>appointed by DEQ </a:t>
            </a:r>
            <a:r>
              <a:rPr lang="en-US" sz="2800"/>
              <a:t>to represent affected interests</a:t>
            </a:r>
          </a:p>
          <a:p>
            <a:r>
              <a:rPr lang="en-US" sz="2800" b="1"/>
              <a:t>Draft Fiscal Impact Statement </a:t>
            </a:r>
            <a:r>
              <a:rPr lang="en-US" sz="2800"/>
              <a:t>summarizes potential fiscal, economic, racial equity, and environmental justice considerations</a:t>
            </a:r>
          </a:p>
          <a:p>
            <a:r>
              <a:rPr lang="en-US" sz="2800"/>
              <a:t>DEQ seeks </a:t>
            </a:r>
            <a:r>
              <a:rPr lang="en-US" sz="2800" b="1"/>
              <a:t>feedback on financial impacts </a:t>
            </a:r>
            <a:r>
              <a:rPr lang="en-US" sz="2800"/>
              <a:t>(including small‑business impacts) </a:t>
            </a:r>
            <a:r>
              <a:rPr lang="en-US" sz="2800" b="1"/>
              <a:t>and equity implications.</a:t>
            </a:r>
          </a:p>
          <a:p>
            <a:endParaRPr lang="en-US"/>
          </a:p>
        </p:txBody>
      </p:sp>
      <p:sp>
        <p:nvSpPr>
          <p:cNvPr id="6" name="TextBox 5">
            <a:extLst>
              <a:ext uri="{FF2B5EF4-FFF2-40B4-BE49-F238E27FC236}">
                <a16:creationId xmlns:a16="http://schemas.microsoft.com/office/drawing/2014/main" id="{7BABFCC1-15CC-EF7C-694D-2D9FB5ACC0A9}"/>
              </a:ext>
            </a:extLst>
          </p:cNvPr>
          <p:cNvSpPr txBox="1"/>
          <p:nvPr/>
        </p:nvSpPr>
        <p:spPr>
          <a:xfrm>
            <a:off x="457200" y="5860833"/>
            <a:ext cx="7135287" cy="646331"/>
          </a:xfrm>
          <a:prstGeom prst="rect">
            <a:avLst/>
          </a:prstGeom>
          <a:noFill/>
        </p:spPr>
        <p:txBody>
          <a:bodyPr wrap="none" rtlCol="0">
            <a:spAutoFit/>
          </a:bodyPr>
          <a:lstStyle/>
          <a:p>
            <a:r>
              <a:rPr lang="en-US">
                <a:latin typeface="Arial" panose="020B0604020202020204" pitchFamily="34" charset="0"/>
                <a:cs typeface="Arial" panose="020B0604020202020204" pitchFamily="34" charset="0"/>
              </a:rPr>
              <a:t>Reference: </a:t>
            </a:r>
            <a:r>
              <a:rPr lang="en-US">
                <a:solidFill>
                  <a:schemeClr val="accent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ORS 183.333</a:t>
            </a:r>
            <a:r>
              <a:rPr lang="en-US">
                <a:solidFill>
                  <a:schemeClr val="accent1"/>
                </a:solidFill>
                <a:latin typeface="Arial" panose="020B0604020202020204" pitchFamily="34" charset="0"/>
                <a:cs typeface="Arial" panose="020B0604020202020204" pitchFamily="34" charset="0"/>
              </a:rPr>
              <a:t>, </a:t>
            </a:r>
            <a:r>
              <a:rPr lang="en-US" u="sng">
                <a:solidFill>
                  <a:schemeClr val="accent1"/>
                </a:solidFill>
                <a:latin typeface="Arial" panose="020B0604020202020204" pitchFamily="34" charset="0"/>
                <a:cs typeface="Arial" panose="020B0604020202020204" pitchFamily="34" charset="0"/>
              </a:rPr>
              <a:t>ORS 183.335(2)(b)(F)</a:t>
            </a:r>
            <a:r>
              <a:rPr lang="en-US">
                <a:solidFill>
                  <a:schemeClr val="accent1"/>
                </a:solidFill>
                <a:latin typeface="Arial" panose="020B0604020202020204" pitchFamily="34" charset="0"/>
                <a:cs typeface="Arial" panose="020B0604020202020204" pitchFamily="34" charset="0"/>
              </a:rPr>
              <a:t>, </a:t>
            </a:r>
            <a:r>
              <a:rPr lang="en-US">
                <a:latin typeface="Arial" panose="020B0604020202020204" pitchFamily="34" charset="0"/>
                <a:cs typeface="Arial" panose="020B0604020202020204" pitchFamily="34" charset="0"/>
              </a:rPr>
              <a:t>and </a:t>
            </a:r>
            <a:r>
              <a:rPr lang="en-US">
                <a:solidFill>
                  <a:schemeClr val="accent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ORS 182.545</a:t>
            </a:r>
            <a:endParaRPr lang="en-US">
              <a:solidFill>
                <a:schemeClr val="accent1"/>
              </a:solidFill>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155E8AB7-F5DB-7DBE-9F77-1FBC2701FE69}"/>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8</a:t>
            </a:fld>
            <a:endParaRPr lang="en-US"/>
          </a:p>
        </p:txBody>
      </p:sp>
    </p:spTree>
    <p:extLst>
      <p:ext uri="{BB962C8B-B14F-4D97-AF65-F5344CB8AC3E}">
        <p14:creationId xmlns:p14="http://schemas.microsoft.com/office/powerpoint/2010/main" val="4249778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A762EAA5-60BC-6988-BA66-6DF52714DE9C}"/>
              </a:ext>
            </a:extLst>
          </p:cNvPr>
          <p:cNvSpPr txBox="1">
            <a:spLocks/>
          </p:cNvSpPr>
          <p:nvPr/>
        </p:nvSpPr>
        <p:spPr>
          <a:xfrm>
            <a:off x="152400" y="1295400"/>
            <a:ext cx="11600688" cy="499956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14350" indent="-514350">
              <a:lnSpc>
                <a:spcPct val="150000"/>
              </a:lnSpc>
              <a:buFont typeface="+mj-lt"/>
              <a:buAutoNum type="arabicPeriod"/>
            </a:pPr>
            <a:r>
              <a:rPr lang="en-US" sz="2400">
                <a:solidFill>
                  <a:srgbClr val="1E1C11"/>
                </a:solidFill>
              </a:rPr>
              <a:t>Will the draft rule have a significant adverse impact on small businesses?</a:t>
            </a:r>
          </a:p>
          <a:p>
            <a:pPr marL="514350" indent="-514350">
              <a:lnSpc>
                <a:spcPct val="150000"/>
              </a:lnSpc>
              <a:buFont typeface="+mj-lt"/>
              <a:buAutoNum type="arabicPeriod"/>
            </a:pPr>
            <a:r>
              <a:rPr lang="en-US" sz="2400">
                <a:solidFill>
                  <a:srgbClr val="1E1C11"/>
                </a:solidFill>
              </a:rPr>
              <a:t>If a significant impact is identified, how could DEQ reduce the fiscal impact on small business?</a:t>
            </a:r>
          </a:p>
          <a:p>
            <a:pPr marL="514350" indent="-514350">
              <a:lnSpc>
                <a:spcPct val="150000"/>
              </a:lnSpc>
              <a:buFont typeface="+mj-lt"/>
              <a:buAutoNum type="arabicPeriod"/>
            </a:pPr>
            <a:r>
              <a:rPr lang="en-US" sz="2400">
                <a:solidFill>
                  <a:srgbClr val="1E1C11"/>
                </a:solidFill>
              </a:rPr>
              <a:t>Will the proposed rule impact racial equity? </a:t>
            </a:r>
          </a:p>
          <a:p>
            <a:pPr marL="514350" indent="-514350">
              <a:lnSpc>
                <a:spcPct val="150000"/>
              </a:lnSpc>
              <a:buFont typeface="+mj-lt"/>
              <a:buAutoNum type="arabicPeriod"/>
            </a:pPr>
            <a:r>
              <a:rPr lang="en-US" sz="2400">
                <a:solidFill>
                  <a:srgbClr val="1E1C11"/>
                </a:solidFill>
              </a:rPr>
              <a:t>What are additional considerations for environmental justice for this draft rule? </a:t>
            </a:r>
          </a:p>
          <a:p>
            <a:pPr marL="514350" indent="-514350">
              <a:lnSpc>
                <a:spcPct val="150000"/>
              </a:lnSpc>
              <a:buFont typeface="+mj-lt"/>
              <a:buAutoNum type="arabicPeriod"/>
            </a:pPr>
            <a:r>
              <a:rPr lang="en-US" sz="2400">
                <a:solidFill>
                  <a:srgbClr val="1E1C11"/>
                </a:solidFill>
              </a:rPr>
              <a:t>What types of entities will be impacted by the proposed rule?</a:t>
            </a:r>
          </a:p>
          <a:p>
            <a:pPr marL="514350" indent="-514350">
              <a:lnSpc>
                <a:spcPct val="150000"/>
              </a:lnSpc>
              <a:buFont typeface="+mj-lt"/>
              <a:buAutoNum type="arabicPeriod"/>
            </a:pPr>
            <a:r>
              <a:rPr lang="en-US" sz="2400">
                <a:solidFill>
                  <a:srgbClr val="1E1C11"/>
                </a:solidFill>
              </a:rPr>
              <a:t>How and to what extent will the proposed rule have a positive, negative, or no impact on these entities? </a:t>
            </a:r>
            <a:endParaRPr lang="en-US" sz="2100">
              <a:solidFill>
                <a:srgbClr val="1E1C11"/>
              </a:solidFill>
            </a:endParaRPr>
          </a:p>
          <a:p>
            <a:pPr>
              <a:lnSpc>
                <a:spcPct val="150000"/>
              </a:lnSpc>
            </a:pPr>
            <a:endParaRPr lang="en-US" sz="2100"/>
          </a:p>
        </p:txBody>
      </p:sp>
      <p:sp>
        <p:nvSpPr>
          <p:cNvPr id="5" name="Title 4">
            <a:extLst>
              <a:ext uri="{FF2B5EF4-FFF2-40B4-BE49-F238E27FC236}">
                <a16:creationId xmlns:a16="http://schemas.microsoft.com/office/drawing/2014/main" id="{10C6E3B6-4CA1-1ABC-9268-7711EC131D75}"/>
              </a:ext>
            </a:extLst>
          </p:cNvPr>
          <p:cNvSpPr>
            <a:spLocks noGrp="1"/>
          </p:cNvSpPr>
          <p:nvPr>
            <p:ph type="title"/>
          </p:nvPr>
        </p:nvSpPr>
        <p:spPr/>
        <p:txBody>
          <a:bodyPr>
            <a:normAutofit fontScale="90000"/>
          </a:bodyPr>
          <a:lstStyle/>
          <a:p>
            <a:r>
              <a:rPr lang="en-US"/>
              <a:t>Fiscal impact analysis questions for feedback</a:t>
            </a:r>
          </a:p>
        </p:txBody>
      </p:sp>
      <p:sp>
        <p:nvSpPr>
          <p:cNvPr id="2" name="Slide Number Placeholder 1">
            <a:extLst>
              <a:ext uri="{FF2B5EF4-FFF2-40B4-BE49-F238E27FC236}">
                <a16:creationId xmlns:a16="http://schemas.microsoft.com/office/drawing/2014/main" id="{EE845ECD-2A82-2B28-791E-242CEFE31F6A}"/>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9</a:t>
            </a:fld>
            <a:endParaRPr lang="en-US"/>
          </a:p>
        </p:txBody>
      </p:sp>
    </p:spTree>
    <p:extLst>
      <p:ext uri="{BB962C8B-B14F-4D97-AF65-F5344CB8AC3E}">
        <p14:creationId xmlns:p14="http://schemas.microsoft.com/office/powerpoint/2010/main" val="14969691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0A93B-DB82-96A8-B463-936C37274E8A}"/>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ED160BDA-E5FD-B94D-7C36-AAFC3387583E}"/>
              </a:ext>
            </a:extLst>
          </p:cNvPr>
          <p:cNvSpPr txBox="1">
            <a:spLocks/>
          </p:cNvSpPr>
          <p:nvPr/>
        </p:nvSpPr>
        <p:spPr>
          <a:xfrm>
            <a:off x="152400" y="1295400"/>
            <a:ext cx="11600688" cy="4999560"/>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50000"/>
              </a:lnSpc>
            </a:pPr>
            <a:r>
              <a:rPr lang="en-US" sz="2400">
                <a:solidFill>
                  <a:srgbClr val="1E1C11"/>
                </a:solidFill>
                <a:latin typeface="Arial"/>
                <a:cs typeface="Arial"/>
              </a:rPr>
              <a:t>Examples of cost of stream riparian restoration and maintenance added: City of Medford and Jackson SWCD. </a:t>
            </a:r>
            <a:endParaRPr lang="en-US"/>
          </a:p>
          <a:p>
            <a:pPr>
              <a:lnSpc>
                <a:spcPct val="150000"/>
              </a:lnSpc>
            </a:pPr>
            <a:r>
              <a:rPr lang="en-US" sz="2400">
                <a:solidFill>
                  <a:srgbClr val="1E1C11"/>
                </a:solidFill>
                <a:latin typeface="Arial"/>
                <a:cs typeface="Arial"/>
              </a:rPr>
              <a:t>Acknowledge that the cost of TMDL implementation will impact local governments including for maintenance of planted riparian areas. </a:t>
            </a:r>
            <a:endParaRPr lang="en-US" sz="2400">
              <a:solidFill>
                <a:srgbClr val="1E1C11"/>
              </a:solidFill>
            </a:endParaRPr>
          </a:p>
          <a:p>
            <a:pPr>
              <a:lnSpc>
                <a:spcPct val="150000"/>
              </a:lnSpc>
            </a:pPr>
            <a:r>
              <a:rPr lang="en-US" sz="2400">
                <a:solidFill>
                  <a:srgbClr val="1E1C11"/>
                </a:solidFill>
                <a:latin typeface="Arial"/>
                <a:cs typeface="Arial"/>
              </a:rPr>
              <a:t>Financial impact to property owners along waterways – perception  </a:t>
            </a:r>
            <a:endParaRPr lang="en-US" sz="2400">
              <a:solidFill>
                <a:srgbClr val="1E1C11"/>
              </a:solidFill>
            </a:endParaRPr>
          </a:p>
          <a:p>
            <a:pPr>
              <a:lnSpc>
                <a:spcPct val="150000"/>
              </a:lnSpc>
            </a:pPr>
            <a:r>
              <a:rPr lang="en-US" sz="2400">
                <a:solidFill>
                  <a:srgbClr val="1E1C11"/>
                </a:solidFill>
                <a:latin typeface="Arial"/>
                <a:cs typeface="Arial"/>
              </a:rPr>
              <a:t>Additional costs to state agencies for riparian planting, protection and long-term maintenance.</a:t>
            </a:r>
            <a:endParaRPr lang="en-US" sz="2400">
              <a:solidFill>
                <a:srgbClr val="1E1C11"/>
              </a:solidFill>
            </a:endParaRPr>
          </a:p>
          <a:p>
            <a:pPr>
              <a:lnSpc>
                <a:spcPct val="150000"/>
              </a:lnSpc>
            </a:pPr>
            <a:r>
              <a:rPr lang="en-US" sz="2400">
                <a:solidFill>
                  <a:srgbClr val="1E1C11"/>
                </a:solidFill>
                <a:latin typeface="Arial"/>
                <a:cs typeface="Arial"/>
              </a:rPr>
              <a:t>Acknowledge the potential cost of compliance for NPDES permit holders.</a:t>
            </a:r>
            <a:endParaRPr lang="en-US" sz="2100"/>
          </a:p>
        </p:txBody>
      </p:sp>
      <p:sp>
        <p:nvSpPr>
          <p:cNvPr id="5" name="Title 4">
            <a:extLst>
              <a:ext uri="{FF2B5EF4-FFF2-40B4-BE49-F238E27FC236}">
                <a16:creationId xmlns:a16="http://schemas.microsoft.com/office/drawing/2014/main" id="{C40D7B47-62EF-8150-3B85-B44BB33299FD}"/>
              </a:ext>
            </a:extLst>
          </p:cNvPr>
          <p:cNvSpPr>
            <a:spLocks noGrp="1"/>
          </p:cNvSpPr>
          <p:nvPr>
            <p:ph type="title"/>
          </p:nvPr>
        </p:nvSpPr>
        <p:spPr/>
        <p:txBody>
          <a:bodyPr>
            <a:normAutofit fontScale="90000"/>
          </a:bodyPr>
          <a:lstStyle/>
          <a:p>
            <a:r>
              <a:rPr lang="en-US">
                <a:latin typeface="Arial"/>
                <a:cs typeface="Arial"/>
              </a:rPr>
              <a:t>Fiscal Impact Statement – Updates from RAC1</a:t>
            </a:r>
          </a:p>
        </p:txBody>
      </p:sp>
      <p:sp>
        <p:nvSpPr>
          <p:cNvPr id="2" name="Slide Number Placeholder 1">
            <a:extLst>
              <a:ext uri="{FF2B5EF4-FFF2-40B4-BE49-F238E27FC236}">
                <a16:creationId xmlns:a16="http://schemas.microsoft.com/office/drawing/2014/main" id="{66C1E1E9-EC12-0A1C-A4F7-B4AC36B90814}"/>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10</a:t>
            </a:fld>
            <a:endParaRPr lang="en-US"/>
          </a:p>
        </p:txBody>
      </p:sp>
    </p:spTree>
    <p:extLst>
      <p:ext uri="{BB962C8B-B14F-4D97-AF65-F5344CB8AC3E}">
        <p14:creationId xmlns:p14="http://schemas.microsoft.com/office/powerpoint/2010/main" val="38794784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D22E090-35A3-9BBE-DCE1-9CD9399465A4}"/>
              </a:ext>
            </a:extLst>
          </p:cNvPr>
          <p:cNvSpPr>
            <a:spLocks noGrp="1"/>
          </p:cNvSpPr>
          <p:nvPr>
            <p:ph type="title"/>
          </p:nvPr>
        </p:nvSpPr>
        <p:spPr/>
        <p:txBody>
          <a:bodyPr/>
          <a:lstStyle/>
          <a:p>
            <a:r>
              <a:rPr lang="en-US"/>
              <a:t>Questions and feedback on FIS</a:t>
            </a:r>
          </a:p>
        </p:txBody>
      </p:sp>
      <p:sp>
        <p:nvSpPr>
          <p:cNvPr id="8" name="TextBox 7">
            <a:extLst>
              <a:ext uri="{FF2B5EF4-FFF2-40B4-BE49-F238E27FC236}">
                <a16:creationId xmlns:a16="http://schemas.microsoft.com/office/drawing/2014/main" id="{28A119FB-7A91-A711-7F02-A205B3B694DE}"/>
              </a:ext>
            </a:extLst>
          </p:cNvPr>
          <p:cNvSpPr txBox="1"/>
          <p:nvPr/>
        </p:nvSpPr>
        <p:spPr>
          <a:xfrm>
            <a:off x="1135519" y="5970173"/>
            <a:ext cx="5036899" cy="338554"/>
          </a:xfrm>
          <a:prstGeom prst="rect">
            <a:avLst/>
          </a:prstGeom>
          <a:noFill/>
        </p:spPr>
        <p:txBody>
          <a:bodyPr wrap="square" lIns="91440" tIns="45720" rIns="91440" bIns="45720" rtlCol="0" anchor="t">
            <a:spAutoFit/>
          </a:bodyPr>
          <a:lstStyle/>
          <a:p>
            <a:r>
              <a:rPr lang="en-US" sz="1600" b="1">
                <a:solidFill>
                  <a:srgbClr val="1E1C11"/>
                </a:solidFill>
                <a:latin typeface="Arial"/>
                <a:cs typeface="Arial"/>
              </a:rPr>
              <a:t> Rogue River</a:t>
            </a:r>
          </a:p>
        </p:txBody>
      </p:sp>
      <p:sp>
        <p:nvSpPr>
          <p:cNvPr id="2" name="Slide Number Placeholder 1">
            <a:extLst>
              <a:ext uri="{FF2B5EF4-FFF2-40B4-BE49-F238E27FC236}">
                <a16:creationId xmlns:a16="http://schemas.microsoft.com/office/drawing/2014/main" id="{2C2DD140-5C4A-CE57-10CB-ECBDF3CE12A1}"/>
              </a:ext>
            </a:extLst>
          </p:cNvPr>
          <p:cNvSpPr>
            <a:spLocks noGrp="1"/>
          </p:cNvSpPr>
          <p:nvPr>
            <p:ph type="sldNum" sz="quarter" idx="12"/>
          </p:nvPr>
        </p:nvSpPr>
        <p:spPr/>
        <p:txBody>
          <a:bodyPr/>
          <a:lstStyle/>
          <a:p>
            <a:fld id="{1939E361-6CC3-4B93-8D02-0CA414705067}" type="slidenum">
              <a:rPr lang="en-US" smtClean="0"/>
              <a:pPr/>
              <a:t>11</a:t>
            </a:fld>
            <a:endParaRPr lang="en-US"/>
          </a:p>
        </p:txBody>
      </p:sp>
      <p:pic>
        <p:nvPicPr>
          <p:cNvPr id="14" name="Content Placeholder 13">
            <a:extLst>
              <a:ext uri="{FF2B5EF4-FFF2-40B4-BE49-F238E27FC236}">
                <a16:creationId xmlns:a16="http://schemas.microsoft.com/office/drawing/2014/main" id="{6B34762F-59FA-2D4F-A300-59CA6FFEF182}"/>
              </a:ext>
              <a:ext uri="{C183D7F6-B498-43B3-948B-1728B52AA6E4}">
                <adec:decorative xmlns:adec="http://schemas.microsoft.com/office/drawing/2017/decorative" val="1"/>
              </a:ext>
            </a:extLst>
          </p:cNvPr>
          <p:cNvPicPr>
            <a:picLocks noGrp="1" noChangeAspect="1"/>
          </p:cNvPicPr>
          <p:nvPr>
            <p:ph idx="1"/>
          </p:nvPr>
        </p:nvPicPr>
        <p:blipFill>
          <a:blip r:embed="rId3"/>
          <a:stretch>
            <a:fillRect/>
          </a:stretch>
        </p:blipFill>
        <p:spPr>
          <a:xfrm>
            <a:off x="1263535" y="1326920"/>
            <a:ext cx="9243752" cy="4643781"/>
          </a:xfrm>
          <a:prstGeom prst="rect">
            <a:avLst/>
          </a:prstGeom>
        </p:spPr>
      </p:pic>
    </p:spTree>
    <p:extLst>
      <p:ext uri="{BB962C8B-B14F-4D97-AF65-F5344CB8AC3E}">
        <p14:creationId xmlns:p14="http://schemas.microsoft.com/office/powerpoint/2010/main" val="1418512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C5F5A2B-2872-5478-4F4A-C9A9C6DC1D8D}"/>
              </a:ext>
            </a:extLst>
          </p:cNvPr>
          <p:cNvSpPr>
            <a:spLocks noGrp="1"/>
          </p:cNvSpPr>
          <p:nvPr>
            <p:ph type="title"/>
          </p:nvPr>
        </p:nvSpPr>
        <p:spPr/>
        <p:txBody>
          <a:bodyPr>
            <a:normAutofit fontScale="90000"/>
          </a:bodyPr>
          <a:lstStyle/>
          <a:p>
            <a:r>
              <a:rPr lang="en-US"/>
              <a:t>Rogue River Basin temperature TMDL and Technical Support Document</a:t>
            </a:r>
          </a:p>
        </p:txBody>
      </p:sp>
      <p:pic>
        <p:nvPicPr>
          <p:cNvPr id="5" name="Picture 4">
            <a:extLst>
              <a:ext uri="{FF2B5EF4-FFF2-40B4-BE49-F238E27FC236}">
                <a16:creationId xmlns:a16="http://schemas.microsoft.com/office/drawing/2014/main" id="{2F6E35CD-1D81-AC8C-47C3-1CF3D7EEE33D}"/>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204" t="11373" r="204" b="26631"/>
          <a:stretch>
            <a:fillRect/>
          </a:stretch>
        </p:blipFill>
        <p:spPr>
          <a:xfrm>
            <a:off x="644627" y="1526110"/>
            <a:ext cx="10858500" cy="4495306"/>
          </a:xfrm>
          <a:prstGeom prst="rect">
            <a:avLst/>
          </a:prstGeom>
        </p:spPr>
      </p:pic>
      <p:sp>
        <p:nvSpPr>
          <p:cNvPr id="6" name="TextBox 5">
            <a:extLst>
              <a:ext uri="{FF2B5EF4-FFF2-40B4-BE49-F238E27FC236}">
                <a16:creationId xmlns:a16="http://schemas.microsoft.com/office/drawing/2014/main" id="{5070EDB8-D400-2457-2AC3-B3966B53C566}"/>
              </a:ext>
            </a:extLst>
          </p:cNvPr>
          <p:cNvSpPr txBox="1"/>
          <p:nvPr/>
        </p:nvSpPr>
        <p:spPr>
          <a:xfrm>
            <a:off x="552206" y="5993984"/>
            <a:ext cx="5036899" cy="338554"/>
          </a:xfrm>
          <a:prstGeom prst="rect">
            <a:avLst/>
          </a:prstGeom>
          <a:noFill/>
        </p:spPr>
        <p:txBody>
          <a:bodyPr wrap="square" lIns="91440" tIns="45720" rIns="91440" bIns="45720" rtlCol="0" anchor="t">
            <a:spAutoFit/>
          </a:bodyPr>
          <a:lstStyle/>
          <a:p>
            <a:r>
              <a:rPr lang="en-US" sz="1600" b="1">
                <a:solidFill>
                  <a:srgbClr val="1E1C11"/>
                </a:solidFill>
                <a:latin typeface="Arial"/>
                <a:cs typeface="Arial"/>
              </a:rPr>
              <a:t> Rogue River</a:t>
            </a:r>
          </a:p>
        </p:txBody>
      </p:sp>
      <p:sp>
        <p:nvSpPr>
          <p:cNvPr id="2" name="Slide Number Placeholder 1">
            <a:extLst>
              <a:ext uri="{FF2B5EF4-FFF2-40B4-BE49-F238E27FC236}">
                <a16:creationId xmlns:a16="http://schemas.microsoft.com/office/drawing/2014/main" id="{051B0D03-7C09-4FF8-D627-1B67C96CE3D0}"/>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12</a:t>
            </a:fld>
            <a:endParaRPr lang="en-US"/>
          </a:p>
        </p:txBody>
      </p:sp>
    </p:spTree>
    <p:extLst>
      <p:ext uri="{BB962C8B-B14F-4D97-AF65-F5344CB8AC3E}">
        <p14:creationId xmlns:p14="http://schemas.microsoft.com/office/powerpoint/2010/main" val="17808885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61156-DF23-B546-B6A5-6D20D4BE271D}"/>
              </a:ext>
            </a:extLst>
          </p:cNvPr>
          <p:cNvSpPr>
            <a:spLocks noGrp="1"/>
          </p:cNvSpPr>
          <p:nvPr>
            <p:ph type="title"/>
          </p:nvPr>
        </p:nvSpPr>
        <p:spPr>
          <a:xfrm>
            <a:off x="152400" y="358842"/>
            <a:ext cx="11513055" cy="1112838"/>
          </a:xfrm>
        </p:spPr>
        <p:txBody>
          <a:bodyPr>
            <a:noAutofit/>
          </a:bodyPr>
          <a:lstStyle/>
          <a:p>
            <a:r>
              <a:rPr lang="en-US" b="1">
                <a:latin typeface="Arial"/>
                <a:cs typeface="Arial"/>
              </a:rPr>
              <a:t>TMDL </a:t>
            </a:r>
            <a:r>
              <a:rPr lang="en-US">
                <a:latin typeface="Arial"/>
                <a:cs typeface="Arial"/>
              </a:rPr>
              <a:t>documents</a:t>
            </a:r>
            <a:r>
              <a:rPr lang="en-US" b="1">
                <a:latin typeface="Arial"/>
                <a:cs typeface="Arial"/>
              </a:rPr>
              <a:t>: </a:t>
            </a:r>
            <a:r>
              <a:rPr lang="en-US">
                <a:latin typeface="Arial"/>
                <a:cs typeface="Arial"/>
              </a:rPr>
              <a:t>Updat</a:t>
            </a:r>
            <a:r>
              <a:rPr lang="en-US" b="1">
                <a:latin typeface="Arial"/>
                <a:cs typeface="Arial"/>
              </a:rPr>
              <a:t>es since RAC 1</a:t>
            </a:r>
            <a:endParaRPr lang="en-US" b="1"/>
          </a:p>
        </p:txBody>
      </p:sp>
      <p:sp>
        <p:nvSpPr>
          <p:cNvPr id="3" name="Slide Number Placeholder 2">
            <a:extLst>
              <a:ext uri="{FF2B5EF4-FFF2-40B4-BE49-F238E27FC236}">
                <a16:creationId xmlns:a16="http://schemas.microsoft.com/office/drawing/2014/main" id="{82264477-F756-4FA7-2218-72B53E427523}"/>
              </a:ext>
            </a:extLst>
          </p:cNvPr>
          <p:cNvSpPr>
            <a:spLocks noGrp="1"/>
          </p:cNvSpPr>
          <p:nvPr>
            <p:ph type="sldNum" sz="quarter" idx="12"/>
          </p:nvPr>
        </p:nvSpPr>
        <p:spPr/>
        <p:txBody>
          <a:bodyPr/>
          <a:lstStyle/>
          <a:p>
            <a:fld id="{1939E361-6CC3-4B93-8D02-0CA414705067}" type="slidenum">
              <a:rPr lang="en-US" smtClean="0"/>
              <a:pPr/>
              <a:t>13</a:t>
            </a:fld>
            <a:endParaRPr lang="en-US"/>
          </a:p>
        </p:txBody>
      </p:sp>
      <p:sp>
        <p:nvSpPr>
          <p:cNvPr id="5" name="TextBox 4">
            <a:extLst>
              <a:ext uri="{FF2B5EF4-FFF2-40B4-BE49-F238E27FC236}">
                <a16:creationId xmlns:a16="http://schemas.microsoft.com/office/drawing/2014/main" id="{97CFFEAC-3C48-F201-96F8-32CD5E03BD70}"/>
              </a:ext>
            </a:extLst>
          </p:cNvPr>
          <p:cNvSpPr txBox="1"/>
          <p:nvPr/>
        </p:nvSpPr>
        <p:spPr>
          <a:xfrm>
            <a:off x="152400" y="1776480"/>
            <a:ext cx="11639550" cy="2831544"/>
          </a:xfrm>
          <a:prstGeom prst="rect">
            <a:avLst/>
          </a:prstGeom>
          <a:noFill/>
        </p:spPr>
        <p:txBody>
          <a:bodyPr wrap="square" rtlCol="0">
            <a:spAutoFit/>
          </a:bodyPr>
          <a:lstStyle/>
          <a:p>
            <a:pPr marL="285750" indent="-285750">
              <a:buFont typeface="Arial" panose="020B0604020202020204" pitchFamily="34" charset="0"/>
              <a:buChar char="•"/>
            </a:pPr>
            <a:r>
              <a:rPr lang="en-US" sz="3200">
                <a:latin typeface="Arial" panose="020B0604020202020204" pitchFamily="34" charset="0"/>
                <a:cs typeface="Arial" panose="020B0604020202020204" pitchFamily="34" charset="0"/>
              </a:rPr>
              <a:t>Revisions to TMDL</a:t>
            </a:r>
          </a:p>
          <a:p>
            <a:pPr marL="285750" indent="-285750">
              <a:buFont typeface="Arial" panose="020B0604020202020204" pitchFamily="34" charset="0"/>
              <a:buChar char="•"/>
            </a:pPr>
            <a:endParaRPr lang="en-US" sz="320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sz="320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3200">
                <a:latin typeface="Arial" panose="020B0604020202020204" pitchFamily="34" charset="0"/>
                <a:cs typeface="Arial" panose="020B0604020202020204" pitchFamily="34" charset="0"/>
              </a:rPr>
              <a:t>New: Technical Support Document (TSD) and four (4) appendices</a:t>
            </a:r>
          </a:p>
          <a:p>
            <a:endParaRPr lang="en-US"/>
          </a:p>
        </p:txBody>
      </p:sp>
    </p:spTree>
    <p:extLst>
      <p:ext uri="{BB962C8B-B14F-4D97-AF65-F5344CB8AC3E}">
        <p14:creationId xmlns:p14="http://schemas.microsoft.com/office/powerpoint/2010/main" val="31406459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743D59-BAFF-63D9-FAAD-47072AB73D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E391FE-AAAC-9202-547A-5A96958D2F98}"/>
              </a:ext>
            </a:extLst>
          </p:cNvPr>
          <p:cNvSpPr>
            <a:spLocks noGrp="1"/>
          </p:cNvSpPr>
          <p:nvPr>
            <p:ph type="title"/>
          </p:nvPr>
        </p:nvSpPr>
        <p:spPr>
          <a:xfrm>
            <a:off x="152400" y="358842"/>
            <a:ext cx="11513055" cy="1112838"/>
          </a:xfrm>
        </p:spPr>
        <p:txBody>
          <a:bodyPr>
            <a:noAutofit/>
          </a:bodyPr>
          <a:lstStyle/>
          <a:p>
            <a:r>
              <a:rPr lang="en-US" b="1">
                <a:latin typeface="Arial"/>
                <a:cs typeface="Arial"/>
              </a:rPr>
              <a:t>TMDL: </a:t>
            </a:r>
            <a:r>
              <a:rPr lang="en-US">
                <a:latin typeface="Arial"/>
                <a:cs typeface="Arial"/>
              </a:rPr>
              <a:t>Revision</a:t>
            </a:r>
            <a:r>
              <a:rPr lang="en-US" b="1">
                <a:latin typeface="Arial"/>
                <a:cs typeface="Arial"/>
              </a:rPr>
              <a:t>s since RAC 1</a:t>
            </a:r>
            <a:endParaRPr lang="en-US" b="1"/>
          </a:p>
        </p:txBody>
      </p:sp>
      <p:sp>
        <p:nvSpPr>
          <p:cNvPr id="4" name="Content Placeholder 3">
            <a:extLst>
              <a:ext uri="{FF2B5EF4-FFF2-40B4-BE49-F238E27FC236}">
                <a16:creationId xmlns:a16="http://schemas.microsoft.com/office/drawing/2014/main" id="{BDC8B46E-4455-5530-F701-14852A6ADBB4}"/>
              </a:ext>
            </a:extLst>
          </p:cNvPr>
          <p:cNvSpPr>
            <a:spLocks noGrp="1"/>
          </p:cNvSpPr>
          <p:nvPr>
            <p:ph idx="1"/>
          </p:nvPr>
        </p:nvSpPr>
        <p:spPr>
          <a:xfrm>
            <a:off x="152400" y="1461929"/>
            <a:ext cx="11382102" cy="4856550"/>
          </a:xfrm>
        </p:spPr>
        <p:txBody>
          <a:bodyPr vert="horz" lIns="91440" tIns="45720" rIns="91440" bIns="45720" rtlCol="0" anchor="t">
            <a:noAutofit/>
          </a:bodyPr>
          <a:lstStyle/>
          <a:p>
            <a:pPr marL="457200" lvl="1" indent="-457200">
              <a:spcBef>
                <a:spcPts val="0"/>
              </a:spcBef>
              <a:spcAft>
                <a:spcPts val="800"/>
              </a:spcAft>
              <a:buFont typeface="Arial" panose="020B0604020202020204" pitchFamily="34" charset="0"/>
              <a:buChar char="•"/>
            </a:pPr>
            <a:r>
              <a:rPr lang="en-US">
                <a:latin typeface="Arial"/>
                <a:ea typeface="Times" panose="02020603050405020304" pitchFamily="18" charset="0"/>
                <a:cs typeface="Arial"/>
              </a:rPr>
              <a:t>Throughout document: Minor edits for syntax, clarity, and formatting.</a:t>
            </a:r>
          </a:p>
          <a:p>
            <a:pPr marL="457200" lvl="1" indent="-457200">
              <a:lnSpc>
                <a:spcPct val="150000"/>
              </a:lnSpc>
              <a:spcBef>
                <a:spcPts val="0"/>
              </a:spcBef>
              <a:spcAft>
                <a:spcPts val="800"/>
              </a:spcAft>
              <a:buFont typeface="Arial" panose="020B0604020202020204" pitchFamily="34" charset="0"/>
              <a:buChar char="•"/>
            </a:pPr>
            <a:r>
              <a:rPr lang="en-US">
                <a:latin typeface="Arial"/>
                <a:ea typeface="Times" panose="02020603050405020304" pitchFamily="18" charset="0"/>
                <a:cs typeface="Arial"/>
              </a:rPr>
              <a:t>Added as section to provide a data overview (</a:t>
            </a:r>
            <a:r>
              <a:rPr lang="en-US" b="1">
                <a:latin typeface="Arial"/>
                <a:ea typeface="Times" panose="02020603050405020304" pitchFamily="18" charset="0"/>
                <a:cs typeface="Arial"/>
              </a:rPr>
              <a:t>Section 6.2).</a:t>
            </a:r>
            <a:r>
              <a:rPr lang="en-US">
                <a:latin typeface="Arial"/>
                <a:ea typeface="Times" panose="02020603050405020304" pitchFamily="18" charset="0"/>
                <a:cs typeface="Arial"/>
              </a:rPr>
              <a:t> </a:t>
            </a:r>
            <a:endParaRPr lang="en-US"/>
          </a:p>
          <a:p>
            <a:pPr marL="457200" lvl="1" indent="-457200">
              <a:spcBef>
                <a:spcPts val="0"/>
              </a:spcBef>
              <a:spcAft>
                <a:spcPts val="800"/>
              </a:spcAft>
              <a:buFont typeface="Arial" panose="020B0604020202020204" pitchFamily="34" charset="0"/>
              <a:buChar char="•"/>
            </a:pPr>
            <a:r>
              <a:rPr lang="en-US">
                <a:latin typeface="Arial"/>
                <a:ea typeface="Times" panose="02020603050405020304" pitchFamily="18" charset="0"/>
                <a:cs typeface="Arial"/>
              </a:rPr>
              <a:t>Revised the model overview (new </a:t>
            </a:r>
            <a:r>
              <a:rPr lang="en-US" b="1">
                <a:latin typeface="Arial"/>
                <a:ea typeface="Times" panose="02020603050405020304" pitchFamily="18" charset="0"/>
                <a:cs typeface="Arial"/>
              </a:rPr>
              <a:t>Section 6.3</a:t>
            </a:r>
            <a:r>
              <a:rPr lang="en-US">
                <a:latin typeface="Arial"/>
                <a:ea typeface="Times" panose="02020603050405020304" pitchFamily="18" charset="0"/>
                <a:cs typeface="Arial"/>
              </a:rPr>
              <a:t>) with specifics for Bear Creek and Applegate Subbasin. </a:t>
            </a:r>
          </a:p>
          <a:p>
            <a:pPr marL="457200" lvl="1" indent="-457200">
              <a:spcBef>
                <a:spcPts val="0"/>
              </a:spcBef>
              <a:spcAft>
                <a:spcPts val="800"/>
              </a:spcAft>
              <a:buFont typeface="Arial" panose="020B0604020202020204" pitchFamily="34" charset="0"/>
              <a:buChar char="•"/>
            </a:pPr>
            <a:r>
              <a:rPr lang="en-US">
                <a:latin typeface="Arial"/>
                <a:ea typeface="Times" panose="02020603050405020304" pitchFamily="18" charset="0"/>
                <a:cs typeface="Arial"/>
              </a:rPr>
              <a:t>Revised the loading capacity and excess load tables (</a:t>
            </a:r>
            <a:r>
              <a:rPr lang="en-US" b="1">
                <a:latin typeface="Arial"/>
                <a:ea typeface="Times" panose="02020603050405020304" pitchFamily="18" charset="0"/>
                <a:cs typeface="Arial"/>
              </a:rPr>
              <a:t>Tables 8-1 and 8-2</a:t>
            </a:r>
            <a:r>
              <a:rPr lang="en-US">
                <a:latin typeface="Arial"/>
                <a:ea typeface="Times" panose="02020603050405020304" pitchFamily="18" charset="0"/>
                <a:cs typeface="Arial"/>
              </a:rPr>
              <a:t>) to include updated information.</a:t>
            </a:r>
          </a:p>
          <a:p>
            <a:pPr marL="457200" lvl="1" indent="-457200">
              <a:spcBef>
                <a:spcPts val="0"/>
              </a:spcBef>
              <a:spcAft>
                <a:spcPts val="800"/>
              </a:spcAft>
              <a:buFont typeface="Arial" panose="020B0604020202020204" pitchFamily="34" charset="0"/>
              <a:buChar char="•"/>
            </a:pPr>
            <a:r>
              <a:rPr lang="en-US">
                <a:latin typeface="Arial"/>
                <a:ea typeface="Times" panose="02020603050405020304" pitchFamily="18" charset="0"/>
                <a:cs typeface="Arial"/>
              </a:rPr>
              <a:t>Revised the background and nonpoint source load allocation tables (</a:t>
            </a:r>
            <a:r>
              <a:rPr lang="en-US" b="1">
                <a:latin typeface="Arial"/>
                <a:ea typeface="Times" panose="02020603050405020304" pitchFamily="18" charset="0"/>
                <a:cs typeface="Arial"/>
              </a:rPr>
              <a:t>Tables 9-7 and 9-8</a:t>
            </a:r>
            <a:r>
              <a:rPr lang="en-US">
                <a:latin typeface="Arial"/>
                <a:ea typeface="Times" panose="02020603050405020304" pitchFamily="18" charset="0"/>
                <a:cs typeface="Arial"/>
              </a:rPr>
              <a:t>) to include updated information.</a:t>
            </a:r>
          </a:p>
        </p:txBody>
      </p:sp>
      <p:sp>
        <p:nvSpPr>
          <p:cNvPr id="3" name="Slide Number Placeholder 2">
            <a:extLst>
              <a:ext uri="{FF2B5EF4-FFF2-40B4-BE49-F238E27FC236}">
                <a16:creationId xmlns:a16="http://schemas.microsoft.com/office/drawing/2014/main" id="{5C8D4BEF-F657-9E2A-7C5D-5F04BA2C63B3}"/>
              </a:ext>
            </a:extLst>
          </p:cNvPr>
          <p:cNvSpPr>
            <a:spLocks noGrp="1"/>
          </p:cNvSpPr>
          <p:nvPr>
            <p:ph type="sldNum" sz="quarter" idx="12"/>
          </p:nvPr>
        </p:nvSpPr>
        <p:spPr/>
        <p:txBody>
          <a:bodyPr/>
          <a:lstStyle/>
          <a:p>
            <a:fld id="{1939E361-6CC3-4B93-8D02-0CA414705067}" type="slidenum">
              <a:rPr lang="en-US" smtClean="0"/>
              <a:pPr/>
              <a:t>14</a:t>
            </a:fld>
            <a:endParaRPr lang="en-US"/>
          </a:p>
        </p:txBody>
      </p:sp>
    </p:spTree>
    <p:extLst>
      <p:ext uri="{BB962C8B-B14F-4D97-AF65-F5344CB8AC3E}">
        <p14:creationId xmlns:p14="http://schemas.microsoft.com/office/powerpoint/2010/main" val="20502491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42782A-49FF-FEFA-06C3-D422F82D9C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D5941C-9532-4C19-8229-AC5D102C7826}"/>
              </a:ext>
            </a:extLst>
          </p:cNvPr>
          <p:cNvSpPr>
            <a:spLocks noGrp="1"/>
          </p:cNvSpPr>
          <p:nvPr>
            <p:ph type="title"/>
          </p:nvPr>
        </p:nvSpPr>
        <p:spPr>
          <a:xfrm>
            <a:off x="171348" y="419210"/>
            <a:ext cx="11513055" cy="1112838"/>
          </a:xfrm>
        </p:spPr>
        <p:txBody>
          <a:bodyPr>
            <a:noAutofit/>
          </a:bodyPr>
          <a:lstStyle/>
          <a:p>
            <a:r>
              <a:rPr lang="en-US" b="1">
                <a:latin typeface="Arial"/>
                <a:cs typeface="Arial"/>
              </a:rPr>
              <a:t>TMDL: </a:t>
            </a:r>
            <a:r>
              <a:rPr lang="en-US">
                <a:latin typeface="Arial"/>
                <a:cs typeface="Arial"/>
              </a:rPr>
              <a:t>Revision</a:t>
            </a:r>
            <a:r>
              <a:rPr lang="en-US" b="1">
                <a:latin typeface="Arial"/>
                <a:cs typeface="Arial"/>
              </a:rPr>
              <a:t>s since RAC 1 (continued)</a:t>
            </a:r>
            <a:endParaRPr lang="en-US" b="1"/>
          </a:p>
        </p:txBody>
      </p:sp>
      <p:sp>
        <p:nvSpPr>
          <p:cNvPr id="4" name="Content Placeholder 3">
            <a:extLst>
              <a:ext uri="{FF2B5EF4-FFF2-40B4-BE49-F238E27FC236}">
                <a16:creationId xmlns:a16="http://schemas.microsoft.com/office/drawing/2014/main" id="{1A78464E-E431-0164-7196-B5B48804747B}"/>
              </a:ext>
            </a:extLst>
          </p:cNvPr>
          <p:cNvSpPr>
            <a:spLocks noGrp="1"/>
          </p:cNvSpPr>
          <p:nvPr>
            <p:ph idx="1"/>
          </p:nvPr>
        </p:nvSpPr>
        <p:spPr>
          <a:xfrm>
            <a:off x="302301" y="1532048"/>
            <a:ext cx="11382102" cy="4398737"/>
          </a:xfrm>
        </p:spPr>
        <p:txBody>
          <a:bodyPr vert="horz" lIns="91440" tIns="45720" rIns="91440" bIns="45720" rtlCol="0" anchor="t">
            <a:noAutofit/>
          </a:bodyPr>
          <a:lstStyle/>
          <a:p>
            <a:pPr marL="457200" lvl="1" indent="-457200">
              <a:spcBef>
                <a:spcPts val="0"/>
              </a:spcBef>
              <a:spcAft>
                <a:spcPts val="800"/>
              </a:spcAft>
              <a:buFont typeface="Arial" panose="020B0604020202020204" pitchFamily="34" charset="0"/>
              <a:buChar char="•"/>
            </a:pPr>
            <a:r>
              <a:rPr lang="en-US">
                <a:latin typeface="Arial"/>
                <a:ea typeface="Times" panose="02020603050405020304" pitchFamily="18" charset="0"/>
                <a:cs typeface="Arial"/>
              </a:rPr>
              <a:t>Revised the narrative and the assignments within the human use allowance (HUA) section (</a:t>
            </a:r>
            <a:r>
              <a:rPr lang="en-US" b="1">
                <a:latin typeface="Arial"/>
                <a:ea typeface="Times" panose="02020603050405020304" pitchFamily="18" charset="0"/>
                <a:cs typeface="Arial"/>
              </a:rPr>
              <a:t>Section 9.2).</a:t>
            </a:r>
          </a:p>
          <a:p>
            <a:pPr marL="457200" lvl="1" indent="-457200">
              <a:spcBef>
                <a:spcPts val="0"/>
              </a:spcBef>
              <a:spcAft>
                <a:spcPts val="800"/>
              </a:spcAft>
              <a:buFont typeface="Arial" panose="020B0604020202020204" pitchFamily="34" charset="0"/>
              <a:buChar char="•"/>
            </a:pPr>
            <a:r>
              <a:rPr lang="en-US">
                <a:latin typeface="Arial"/>
                <a:ea typeface="Times" panose="02020603050405020304" pitchFamily="18" charset="0"/>
                <a:cs typeface="Arial"/>
              </a:rPr>
              <a:t>Revised the section related to 100-J General Permit (</a:t>
            </a:r>
            <a:r>
              <a:rPr lang="en-US" b="1">
                <a:latin typeface="Arial"/>
                <a:ea typeface="Times" panose="02020603050405020304" pitchFamily="18" charset="0"/>
                <a:cs typeface="Arial"/>
              </a:rPr>
              <a:t>Section 9.2.1)</a:t>
            </a:r>
            <a:r>
              <a:rPr lang="en-US">
                <a:latin typeface="Arial"/>
                <a:ea typeface="Times" panose="02020603050405020304" pitchFamily="18" charset="0"/>
                <a:cs typeface="Arial"/>
              </a:rPr>
              <a:t>. </a:t>
            </a:r>
          </a:p>
          <a:p>
            <a:pPr marL="457200" lvl="1" indent="-457200">
              <a:spcBef>
                <a:spcPts val="0"/>
              </a:spcBef>
              <a:spcAft>
                <a:spcPts val="800"/>
              </a:spcAft>
              <a:buFont typeface="Arial" panose="020B0604020202020204" pitchFamily="34" charset="0"/>
              <a:buChar char="•"/>
            </a:pPr>
            <a:r>
              <a:rPr lang="en-US">
                <a:latin typeface="Arial"/>
                <a:ea typeface="Times" panose="02020603050405020304" pitchFamily="18" charset="0"/>
                <a:cs typeface="Arial"/>
              </a:rPr>
              <a:t>Revised the site specific shade section (</a:t>
            </a:r>
            <a:r>
              <a:rPr lang="en-US" b="1">
                <a:latin typeface="Arial"/>
                <a:ea typeface="Times" panose="02020603050405020304" pitchFamily="18" charset="0"/>
                <a:cs typeface="Arial"/>
              </a:rPr>
              <a:t>Section 9.4.2) </a:t>
            </a:r>
            <a:r>
              <a:rPr lang="en-US">
                <a:latin typeface="Arial"/>
                <a:ea typeface="Times" panose="02020603050405020304" pitchFamily="18" charset="0"/>
                <a:cs typeface="Arial"/>
              </a:rPr>
              <a:t>to include new and revised tables.</a:t>
            </a:r>
          </a:p>
          <a:p>
            <a:pPr marL="457200" lvl="1" indent="-457200">
              <a:spcBef>
                <a:spcPts val="0"/>
              </a:spcBef>
              <a:spcAft>
                <a:spcPts val="800"/>
              </a:spcAft>
              <a:buFont typeface="Arial" panose="020B0604020202020204" pitchFamily="34" charset="0"/>
              <a:buChar char="•"/>
            </a:pPr>
            <a:r>
              <a:rPr lang="en-US">
                <a:latin typeface="Arial"/>
                <a:ea typeface="Times" panose="02020603050405020304" pitchFamily="18" charset="0"/>
                <a:cs typeface="Arial"/>
              </a:rPr>
              <a:t>Revised the curve shade section (</a:t>
            </a:r>
            <a:r>
              <a:rPr lang="en-US" b="1">
                <a:latin typeface="Arial"/>
                <a:ea typeface="Times" panose="02020603050405020304" pitchFamily="18" charset="0"/>
                <a:cs typeface="Arial"/>
              </a:rPr>
              <a:t>Section 9.4.3).</a:t>
            </a:r>
            <a:r>
              <a:rPr lang="en-US">
                <a:latin typeface="Arial"/>
                <a:ea typeface="Times" panose="02020603050405020304" pitchFamily="18" charset="0"/>
                <a:cs typeface="Arial"/>
              </a:rPr>
              <a:t> </a:t>
            </a:r>
            <a:endParaRPr lang="en-US">
              <a:solidFill>
                <a:srgbClr val="2D2D2D"/>
              </a:solidFill>
              <a:latin typeface="Arial"/>
              <a:ea typeface="Times" panose="02020603050405020304" pitchFamily="18" charset="0"/>
              <a:cs typeface="Arial"/>
            </a:endParaRPr>
          </a:p>
        </p:txBody>
      </p:sp>
      <p:sp>
        <p:nvSpPr>
          <p:cNvPr id="3" name="Slide Number Placeholder 2">
            <a:extLst>
              <a:ext uri="{FF2B5EF4-FFF2-40B4-BE49-F238E27FC236}">
                <a16:creationId xmlns:a16="http://schemas.microsoft.com/office/drawing/2014/main" id="{DF201137-DE31-B13D-3020-FE6CB1BC1979}"/>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15</a:t>
            </a:fld>
            <a:endParaRPr lang="en-US"/>
          </a:p>
        </p:txBody>
      </p:sp>
    </p:spTree>
    <p:extLst>
      <p:ext uri="{BB962C8B-B14F-4D97-AF65-F5344CB8AC3E}">
        <p14:creationId xmlns:p14="http://schemas.microsoft.com/office/powerpoint/2010/main" val="737503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7E89C-8DF3-D95C-29C3-2B6C8E7B4023}"/>
              </a:ext>
            </a:extLst>
          </p:cNvPr>
          <p:cNvSpPr>
            <a:spLocks noGrp="1"/>
          </p:cNvSpPr>
          <p:nvPr>
            <p:ph type="title"/>
          </p:nvPr>
        </p:nvSpPr>
        <p:spPr>
          <a:xfrm>
            <a:off x="152400" y="637674"/>
            <a:ext cx="11736336" cy="685800"/>
          </a:xfrm>
        </p:spPr>
        <p:txBody>
          <a:bodyPr>
            <a:noAutofit/>
          </a:bodyPr>
          <a:lstStyle/>
          <a:p>
            <a:r>
              <a:rPr lang="en-US"/>
              <a:t>Tech. Support Document (TSD): Overview</a:t>
            </a:r>
            <a:endParaRPr lang="en-US" b="1"/>
          </a:p>
        </p:txBody>
      </p:sp>
      <p:sp>
        <p:nvSpPr>
          <p:cNvPr id="3" name="Content Placeholder 3">
            <a:extLst>
              <a:ext uri="{FF2B5EF4-FFF2-40B4-BE49-F238E27FC236}">
                <a16:creationId xmlns:a16="http://schemas.microsoft.com/office/drawing/2014/main" id="{B75697CD-D5CE-5296-8AC5-96CD7E8F26E1}"/>
              </a:ext>
            </a:extLst>
          </p:cNvPr>
          <p:cNvSpPr>
            <a:spLocks noGrp="1"/>
          </p:cNvSpPr>
          <p:nvPr>
            <p:ph idx="1"/>
          </p:nvPr>
        </p:nvSpPr>
        <p:spPr>
          <a:xfrm>
            <a:off x="152400" y="1811312"/>
            <a:ext cx="11606784" cy="4009577"/>
          </a:xfrm>
        </p:spPr>
        <p:txBody>
          <a:bodyPr vert="horz" lIns="91440" tIns="45720" rIns="91440" bIns="45720" rtlCol="0" anchor="t">
            <a:noAutofit/>
          </a:bodyPr>
          <a:lstStyle/>
          <a:p>
            <a:pPr>
              <a:spcBef>
                <a:spcPts val="1200"/>
              </a:spcBef>
            </a:pPr>
            <a:r>
              <a:rPr lang="en-US" sz="2800" b="1">
                <a:latin typeface="Arial"/>
                <a:ea typeface="Times" panose="02020603050405020304" pitchFamily="18" charset="0"/>
                <a:cs typeface="Arial"/>
              </a:rPr>
              <a:t>Introduction</a:t>
            </a:r>
          </a:p>
          <a:p>
            <a:pPr lvl="1">
              <a:spcBef>
                <a:spcPts val="1200"/>
              </a:spcBef>
            </a:pPr>
            <a:r>
              <a:rPr lang="en-US">
                <a:latin typeface="Arial"/>
                <a:ea typeface="Times" panose="02020603050405020304" pitchFamily="18" charset="0"/>
                <a:cs typeface="Arial"/>
              </a:rPr>
              <a:t>Note: Major TSD section headings </a:t>
            </a:r>
            <a:r>
              <a:rPr lang="en-US" b="1">
                <a:latin typeface="Arial"/>
                <a:ea typeface="Times" panose="02020603050405020304" pitchFamily="18" charset="0"/>
                <a:cs typeface="Arial"/>
              </a:rPr>
              <a:t>match</a:t>
            </a:r>
            <a:r>
              <a:rPr lang="en-US">
                <a:latin typeface="Arial"/>
                <a:ea typeface="Times" panose="02020603050405020304" pitchFamily="18" charset="0"/>
                <a:cs typeface="Arial"/>
              </a:rPr>
              <a:t> TMDL headings.</a:t>
            </a:r>
          </a:p>
          <a:p>
            <a:pPr>
              <a:spcBef>
                <a:spcPts val="1800"/>
              </a:spcBef>
            </a:pPr>
            <a:r>
              <a:rPr lang="en-US" sz="2800" b="1">
                <a:latin typeface="Arial"/>
                <a:ea typeface="Times" panose="02020603050405020304" pitchFamily="18" charset="0"/>
                <a:cs typeface="Arial"/>
              </a:rPr>
              <a:t>Background information </a:t>
            </a:r>
            <a:r>
              <a:rPr lang="en-US" sz="2800">
                <a:latin typeface="Arial"/>
                <a:ea typeface="Times" panose="02020603050405020304" pitchFamily="18" charset="0"/>
                <a:cs typeface="Arial"/>
              </a:rPr>
              <a:t>on TMDL basin, critical pollutant periods.</a:t>
            </a:r>
          </a:p>
          <a:p>
            <a:pPr>
              <a:spcBef>
                <a:spcPts val="1800"/>
              </a:spcBef>
            </a:pPr>
            <a:r>
              <a:rPr lang="en-US" sz="2800" b="1">
                <a:latin typeface="Arial"/>
                <a:ea typeface="Times" panose="02020603050405020304" pitchFamily="18" charset="0"/>
                <a:cs typeface="Arial"/>
              </a:rPr>
              <a:t>Overview of data </a:t>
            </a:r>
            <a:r>
              <a:rPr lang="en-US" sz="2800">
                <a:latin typeface="Arial"/>
                <a:ea typeface="Times" panose="02020603050405020304" pitchFamily="18" charset="0"/>
                <a:cs typeface="Arial"/>
              </a:rPr>
              <a:t>evaluation and analysis.</a:t>
            </a:r>
          </a:p>
          <a:p>
            <a:pPr>
              <a:spcBef>
                <a:spcPts val="1800"/>
              </a:spcBef>
            </a:pPr>
            <a:r>
              <a:rPr lang="en-US" sz="2800" b="1">
                <a:latin typeface="Arial"/>
                <a:ea typeface="Times" panose="02020603050405020304" pitchFamily="18" charset="0"/>
                <a:cs typeface="Arial"/>
              </a:rPr>
              <a:t>Summarizes source </a:t>
            </a:r>
            <a:r>
              <a:rPr lang="en-US" sz="2800">
                <a:latin typeface="Arial"/>
                <a:ea typeface="Times" panose="02020603050405020304" pitchFamily="18" charset="0"/>
                <a:cs typeface="Arial"/>
              </a:rPr>
              <a:t>categories and data.</a:t>
            </a:r>
          </a:p>
          <a:p>
            <a:pPr>
              <a:spcBef>
                <a:spcPts val="1800"/>
              </a:spcBef>
            </a:pPr>
            <a:r>
              <a:rPr lang="en-US" sz="2800" b="1">
                <a:latin typeface="Arial"/>
                <a:ea typeface="Times" panose="02020603050405020304" pitchFamily="18" charset="0"/>
                <a:cs typeface="Arial"/>
              </a:rPr>
              <a:t>Describes allocations: </a:t>
            </a:r>
            <a:r>
              <a:rPr lang="en-US" sz="2800">
                <a:latin typeface="Arial"/>
                <a:ea typeface="Times" panose="02020603050405020304" pitchFamily="18" charset="0"/>
                <a:cs typeface="Arial"/>
              </a:rPr>
              <a:t>WLAs, LAs, cumulative attainment.</a:t>
            </a:r>
          </a:p>
        </p:txBody>
      </p:sp>
      <p:sp>
        <p:nvSpPr>
          <p:cNvPr id="4" name="Slide Number Placeholder 3">
            <a:extLst>
              <a:ext uri="{FF2B5EF4-FFF2-40B4-BE49-F238E27FC236}">
                <a16:creationId xmlns:a16="http://schemas.microsoft.com/office/drawing/2014/main" id="{1665FA7F-FD1B-8C9E-3A3E-4C8A8F8E0259}"/>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16</a:t>
            </a:fld>
            <a:endParaRPr lang="en-US"/>
          </a:p>
        </p:txBody>
      </p:sp>
    </p:spTree>
    <p:extLst>
      <p:ext uri="{BB962C8B-B14F-4D97-AF65-F5344CB8AC3E}">
        <p14:creationId xmlns:p14="http://schemas.microsoft.com/office/powerpoint/2010/main" val="20600121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54D8F-CD79-4FF8-DEE0-D81A6CBC6B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F5406B-38D7-3E3A-6B8E-4BBE11BBFE18}"/>
              </a:ext>
            </a:extLst>
          </p:cNvPr>
          <p:cNvSpPr>
            <a:spLocks noGrp="1"/>
          </p:cNvSpPr>
          <p:nvPr>
            <p:ph type="title"/>
          </p:nvPr>
        </p:nvSpPr>
        <p:spPr>
          <a:xfrm>
            <a:off x="152400" y="650728"/>
            <a:ext cx="10972800" cy="685800"/>
          </a:xfrm>
        </p:spPr>
        <p:txBody>
          <a:bodyPr>
            <a:noAutofit/>
          </a:bodyPr>
          <a:lstStyle/>
          <a:p>
            <a:r>
              <a:rPr lang="en-US"/>
              <a:t>TSD Appendices B, C, and D: Overview</a:t>
            </a:r>
            <a:endParaRPr lang="en-US" b="1"/>
          </a:p>
        </p:txBody>
      </p:sp>
      <p:sp>
        <p:nvSpPr>
          <p:cNvPr id="3" name="Content Placeholder 3">
            <a:extLst>
              <a:ext uri="{FF2B5EF4-FFF2-40B4-BE49-F238E27FC236}">
                <a16:creationId xmlns:a16="http://schemas.microsoft.com/office/drawing/2014/main" id="{BA7A4306-C368-6E24-ADC9-C37D57547918}"/>
              </a:ext>
            </a:extLst>
          </p:cNvPr>
          <p:cNvSpPr>
            <a:spLocks noGrp="1"/>
          </p:cNvSpPr>
          <p:nvPr>
            <p:ph idx="1"/>
          </p:nvPr>
        </p:nvSpPr>
        <p:spPr>
          <a:xfrm>
            <a:off x="152400" y="1790071"/>
            <a:ext cx="11636477" cy="4613089"/>
          </a:xfrm>
        </p:spPr>
        <p:txBody>
          <a:bodyPr vert="horz" lIns="91440" tIns="45720" rIns="91440" bIns="45720" rtlCol="0" anchor="t">
            <a:noAutofit/>
          </a:bodyPr>
          <a:lstStyle/>
          <a:p>
            <a:pPr>
              <a:spcBef>
                <a:spcPts val="2400"/>
              </a:spcBef>
            </a:pPr>
            <a:r>
              <a:rPr lang="en-US" sz="2800" b="1">
                <a:latin typeface="Arial"/>
                <a:ea typeface="Times" panose="02020603050405020304" pitchFamily="18" charset="0"/>
                <a:cs typeface="Arial"/>
              </a:rPr>
              <a:t>Appendix B: Assessment Units (AUs) Addressed by the TMDL. </a:t>
            </a:r>
            <a:r>
              <a:rPr lang="en-US" sz="2800">
                <a:latin typeface="Arial"/>
                <a:ea typeface="Times" panose="02020603050405020304" pitchFamily="18" charset="0"/>
                <a:cs typeface="Arial"/>
              </a:rPr>
              <a:t>For each AU in scope, provides identifiers, categorical HUAs, applicable criteria. Lists receiving AU for each permitted point source.</a:t>
            </a:r>
          </a:p>
          <a:p>
            <a:pPr>
              <a:spcBef>
                <a:spcPts val="2400"/>
              </a:spcBef>
            </a:pPr>
            <a:r>
              <a:rPr lang="en-US" sz="2800" b="1">
                <a:latin typeface="Arial"/>
                <a:ea typeface="Times" panose="02020603050405020304" pitchFamily="18" charset="0"/>
                <a:cs typeface="Arial"/>
              </a:rPr>
              <a:t>Appendix C: Little Butte Creek Geomorphology and Groundwater Connectivity Assessment.</a:t>
            </a:r>
          </a:p>
          <a:p>
            <a:pPr>
              <a:spcBef>
                <a:spcPts val="2400"/>
              </a:spcBef>
            </a:pPr>
            <a:r>
              <a:rPr lang="en-US" sz="2800" b="1">
                <a:latin typeface="Arial"/>
                <a:ea typeface="Times" panose="02020603050405020304" pitchFamily="18" charset="0"/>
                <a:cs typeface="Arial"/>
              </a:rPr>
              <a:t>Appendix D: Effective Shade Results. </a:t>
            </a:r>
            <a:r>
              <a:rPr lang="en-US" sz="2800">
                <a:latin typeface="Arial"/>
                <a:ea typeface="Times" panose="02020603050405020304" pitchFamily="18" charset="0"/>
                <a:cs typeface="Arial"/>
              </a:rPr>
              <a:t>By modeled AU, by DMA-stream, by DMA-TMDL area.</a:t>
            </a:r>
            <a:endParaRPr lang="en-US" sz="2800" b="1">
              <a:latin typeface="Arial"/>
              <a:ea typeface="Times" panose="02020603050405020304" pitchFamily="18" charset="0"/>
              <a:cs typeface="Arial"/>
            </a:endParaRPr>
          </a:p>
        </p:txBody>
      </p:sp>
      <p:sp>
        <p:nvSpPr>
          <p:cNvPr id="4" name="Slide Number Placeholder 3">
            <a:extLst>
              <a:ext uri="{FF2B5EF4-FFF2-40B4-BE49-F238E27FC236}">
                <a16:creationId xmlns:a16="http://schemas.microsoft.com/office/drawing/2014/main" id="{07A97894-56B1-86A4-5B50-69A70C058194}"/>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17</a:t>
            </a:fld>
            <a:endParaRPr lang="en-US"/>
          </a:p>
        </p:txBody>
      </p:sp>
    </p:spTree>
    <p:extLst>
      <p:ext uri="{BB962C8B-B14F-4D97-AF65-F5344CB8AC3E}">
        <p14:creationId xmlns:p14="http://schemas.microsoft.com/office/powerpoint/2010/main" val="39583338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B7B31-70FE-BEA7-729B-D1C029C7D9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C6B778-2C16-1203-2A0E-FD274A0F07BC}"/>
              </a:ext>
            </a:extLst>
          </p:cNvPr>
          <p:cNvSpPr>
            <a:spLocks noGrp="1"/>
          </p:cNvSpPr>
          <p:nvPr>
            <p:ph type="title"/>
          </p:nvPr>
        </p:nvSpPr>
        <p:spPr>
          <a:xfrm>
            <a:off x="152400" y="644165"/>
            <a:ext cx="11245516" cy="685800"/>
          </a:xfrm>
        </p:spPr>
        <p:txBody>
          <a:bodyPr>
            <a:noAutofit/>
          </a:bodyPr>
          <a:lstStyle/>
          <a:p>
            <a:r>
              <a:rPr lang="en-US"/>
              <a:t>TSD Appendix A: Model Report overview</a:t>
            </a:r>
            <a:endParaRPr lang="en-US" b="1"/>
          </a:p>
        </p:txBody>
      </p:sp>
      <p:sp>
        <p:nvSpPr>
          <p:cNvPr id="3" name="Content Placeholder 3">
            <a:extLst>
              <a:ext uri="{FF2B5EF4-FFF2-40B4-BE49-F238E27FC236}">
                <a16:creationId xmlns:a16="http://schemas.microsoft.com/office/drawing/2014/main" id="{F4685A43-8A6D-9E36-773A-786FF97A4BBA}"/>
              </a:ext>
            </a:extLst>
          </p:cNvPr>
          <p:cNvSpPr>
            <a:spLocks noGrp="1"/>
          </p:cNvSpPr>
          <p:nvPr>
            <p:ph idx="1"/>
          </p:nvPr>
        </p:nvSpPr>
        <p:spPr>
          <a:xfrm>
            <a:off x="152400" y="1768243"/>
            <a:ext cx="11430000" cy="4905609"/>
          </a:xfrm>
        </p:spPr>
        <p:txBody>
          <a:bodyPr vert="horz" lIns="91440" tIns="45720" rIns="91440" bIns="45720" rtlCol="0" anchor="t">
            <a:noAutofit/>
          </a:bodyPr>
          <a:lstStyle/>
          <a:p>
            <a:pPr>
              <a:spcBef>
                <a:spcPts val="600"/>
              </a:spcBef>
            </a:pPr>
            <a:r>
              <a:rPr lang="en-US" b="1">
                <a:latin typeface="Arial"/>
                <a:ea typeface="Times" panose="02020603050405020304" pitchFamily="18" charset="0"/>
                <a:cs typeface="Arial"/>
              </a:rPr>
              <a:t>Model setup and calibration: current conditions.</a:t>
            </a:r>
          </a:p>
          <a:p>
            <a:pPr marL="0" indent="0">
              <a:spcBef>
                <a:spcPts val="600"/>
              </a:spcBef>
              <a:buNone/>
            </a:pPr>
            <a:endParaRPr lang="en-US" sz="1000" b="1">
              <a:latin typeface="Arial"/>
              <a:ea typeface="Times" panose="02020603050405020304" pitchFamily="18" charset="0"/>
              <a:cs typeface="Arial"/>
            </a:endParaRPr>
          </a:p>
          <a:p>
            <a:pPr>
              <a:spcBef>
                <a:spcPts val="600"/>
              </a:spcBef>
            </a:pPr>
            <a:r>
              <a:rPr lang="en-US" b="1">
                <a:latin typeface="Arial"/>
                <a:ea typeface="Times" panose="02020603050405020304" pitchFamily="18" charset="0"/>
                <a:cs typeface="Arial"/>
              </a:rPr>
              <a:t>Model scenarios: descriptions, setup, and results.</a:t>
            </a:r>
          </a:p>
          <a:p>
            <a:pPr lvl="1">
              <a:spcBef>
                <a:spcPts val="600"/>
              </a:spcBef>
            </a:pPr>
            <a:r>
              <a:rPr lang="en-US">
                <a:latin typeface="Arial"/>
                <a:ea typeface="Times" panose="02020603050405020304" pitchFamily="18" charset="0"/>
                <a:cs typeface="Arial"/>
              </a:rPr>
              <a:t>Mainstem vegetation</a:t>
            </a:r>
          </a:p>
          <a:p>
            <a:pPr lvl="1">
              <a:spcBef>
                <a:spcPts val="600"/>
              </a:spcBef>
            </a:pPr>
            <a:r>
              <a:rPr lang="en-US">
                <a:latin typeface="Arial"/>
                <a:ea typeface="Times" panose="02020603050405020304" pitchFamily="18" charset="0"/>
                <a:cs typeface="Arial"/>
              </a:rPr>
              <a:t>Flow alterations</a:t>
            </a:r>
          </a:p>
          <a:p>
            <a:pPr lvl="1">
              <a:spcBef>
                <a:spcPts val="600"/>
              </a:spcBef>
            </a:pPr>
            <a:r>
              <a:rPr lang="en-US">
                <a:latin typeface="Arial"/>
                <a:ea typeface="Times" panose="02020603050405020304" pitchFamily="18" charset="0"/>
                <a:cs typeface="Arial"/>
              </a:rPr>
              <a:t>Warming from tributaries</a:t>
            </a:r>
          </a:p>
          <a:p>
            <a:pPr lvl="1">
              <a:spcBef>
                <a:spcPts val="600"/>
              </a:spcBef>
            </a:pPr>
            <a:r>
              <a:rPr lang="en-US">
                <a:latin typeface="Arial"/>
                <a:ea typeface="Times" panose="02020603050405020304" pitchFamily="18" charset="0"/>
                <a:cs typeface="Arial"/>
              </a:rPr>
              <a:t>Dams</a:t>
            </a:r>
          </a:p>
          <a:p>
            <a:pPr lvl="1">
              <a:spcBef>
                <a:spcPts val="600"/>
              </a:spcBef>
            </a:pPr>
            <a:r>
              <a:rPr lang="en-US">
                <a:latin typeface="Arial"/>
                <a:ea typeface="Times" panose="02020603050405020304" pitchFamily="18" charset="0"/>
                <a:cs typeface="Arial"/>
              </a:rPr>
              <a:t>Point sources: (a) existing impacts, (b) WLA implementation</a:t>
            </a:r>
          </a:p>
          <a:p>
            <a:pPr lvl="1">
              <a:spcBef>
                <a:spcPts val="600"/>
              </a:spcBef>
            </a:pPr>
            <a:r>
              <a:rPr lang="en-US">
                <a:latin typeface="Arial"/>
                <a:ea typeface="Times" panose="02020603050405020304" pitchFamily="18" charset="0"/>
                <a:cs typeface="Arial"/>
              </a:rPr>
              <a:t>Cumulative attainment: total effects of all HUA assignments</a:t>
            </a:r>
          </a:p>
        </p:txBody>
      </p:sp>
      <p:sp>
        <p:nvSpPr>
          <p:cNvPr id="4" name="Slide Number Placeholder 3">
            <a:extLst>
              <a:ext uri="{FF2B5EF4-FFF2-40B4-BE49-F238E27FC236}">
                <a16:creationId xmlns:a16="http://schemas.microsoft.com/office/drawing/2014/main" id="{FC023A3E-03B9-A805-6559-6BA9E2B133A4}"/>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18</a:t>
            </a:fld>
            <a:endParaRPr lang="en-US"/>
          </a:p>
        </p:txBody>
      </p:sp>
    </p:spTree>
    <p:extLst>
      <p:ext uri="{BB962C8B-B14F-4D97-AF65-F5344CB8AC3E}">
        <p14:creationId xmlns:p14="http://schemas.microsoft.com/office/powerpoint/2010/main" val="9675109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D9B26-EE39-EA96-BF5F-B7C2C01275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14A371-BB81-CFAF-4C41-924E67AA5EB2}"/>
              </a:ext>
            </a:extLst>
          </p:cNvPr>
          <p:cNvSpPr>
            <a:spLocks noGrp="1"/>
          </p:cNvSpPr>
          <p:nvPr>
            <p:ph type="title"/>
          </p:nvPr>
        </p:nvSpPr>
        <p:spPr>
          <a:xfrm>
            <a:off x="152400" y="642069"/>
            <a:ext cx="11833122" cy="685800"/>
          </a:xfrm>
        </p:spPr>
        <p:txBody>
          <a:bodyPr>
            <a:noAutofit/>
          </a:bodyPr>
          <a:lstStyle/>
          <a:p>
            <a:r>
              <a:rPr lang="en-US" sz="4000" dirty="0"/>
              <a:t>RAC</a:t>
            </a:r>
            <a:r>
              <a:rPr lang="en-US" sz="4000" b="1" dirty="0"/>
              <a:t>1: Warming and draft HUAs for </a:t>
            </a:r>
            <a:r>
              <a:rPr lang="en-US" sz="4000" dirty="0"/>
              <a:t>2 WWTPs</a:t>
            </a:r>
            <a:endParaRPr lang="en-US" sz="4000" b="1" dirty="0"/>
          </a:p>
        </p:txBody>
      </p:sp>
      <p:sp>
        <p:nvSpPr>
          <p:cNvPr id="4" name="Slide Number Placeholder 3">
            <a:extLst>
              <a:ext uri="{FF2B5EF4-FFF2-40B4-BE49-F238E27FC236}">
                <a16:creationId xmlns:a16="http://schemas.microsoft.com/office/drawing/2014/main" id="{981D2812-09D1-DC2D-875B-FCA3EEF2FDF7}"/>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19</a:t>
            </a:fld>
            <a:endParaRPr lang="en-US"/>
          </a:p>
        </p:txBody>
      </p:sp>
      <p:graphicFrame>
        <p:nvGraphicFramePr>
          <p:cNvPr id="18" name="Table 17">
            <a:extLst>
              <a:ext uri="{FF2B5EF4-FFF2-40B4-BE49-F238E27FC236}">
                <a16:creationId xmlns:a16="http://schemas.microsoft.com/office/drawing/2014/main" id="{8D7728CA-4767-E1A2-8ADF-3567B4AA9F63}"/>
              </a:ext>
            </a:extLst>
          </p:cNvPr>
          <p:cNvGraphicFramePr>
            <a:graphicFrameLocks noGrp="1"/>
          </p:cNvGraphicFramePr>
          <p:nvPr>
            <p:extLst>
              <p:ext uri="{D42A27DB-BD31-4B8C-83A1-F6EECF244321}">
                <p14:modId xmlns:p14="http://schemas.microsoft.com/office/powerpoint/2010/main" val="3787228454"/>
              </p:ext>
            </p:extLst>
          </p:nvPr>
        </p:nvGraphicFramePr>
        <p:xfrm>
          <a:off x="541421" y="2930942"/>
          <a:ext cx="11223414" cy="2706875"/>
        </p:xfrm>
        <a:graphic>
          <a:graphicData uri="http://schemas.openxmlformats.org/drawingml/2006/table">
            <a:tbl>
              <a:tblPr firstRow="1"/>
              <a:tblGrid>
                <a:gridCol w="3739772">
                  <a:extLst>
                    <a:ext uri="{9D8B030D-6E8A-4147-A177-3AD203B41FA5}">
                      <a16:colId xmlns:a16="http://schemas.microsoft.com/office/drawing/2014/main" val="3718164296"/>
                    </a:ext>
                  </a:extLst>
                </a:gridCol>
                <a:gridCol w="7483642">
                  <a:extLst>
                    <a:ext uri="{9D8B030D-6E8A-4147-A177-3AD203B41FA5}">
                      <a16:colId xmlns:a16="http://schemas.microsoft.com/office/drawing/2014/main" val="728961399"/>
                    </a:ext>
                  </a:extLst>
                </a:gridCol>
              </a:tblGrid>
              <a:tr h="379420">
                <a:tc>
                  <a:txBody>
                    <a:bodyPr/>
                    <a:lstStyle/>
                    <a:p>
                      <a:pPr algn="ctr" rtl="0" fontAlgn="ctr">
                        <a:lnSpc>
                          <a:spcPct val="100000"/>
                        </a:lnSpc>
                        <a:spcBef>
                          <a:spcPts val="0"/>
                        </a:spcBef>
                        <a:spcAft>
                          <a:spcPts val="0"/>
                        </a:spcAft>
                        <a:buNone/>
                      </a:pPr>
                      <a:r>
                        <a:rPr lang="en-US" sz="2400" b="1" i="0" u="none" strike="noStrike">
                          <a:solidFill>
                            <a:schemeClr val="tx1"/>
                          </a:solidFill>
                          <a:effectLst/>
                          <a:latin typeface="Arial" panose="020B0604020202020204" pitchFamily="34" charset="0"/>
                        </a:rPr>
                        <a:t>Grants Pass STP (34630)</a:t>
                      </a: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D9C3"/>
                    </a:solidFill>
                  </a:tcPr>
                </a:tc>
                <a:tc>
                  <a:txBody>
                    <a:bodyPr/>
                    <a:lstStyle/>
                    <a:p>
                      <a:pPr algn="ctr" rtl="0" fontAlgn="ctr">
                        <a:lnSpc>
                          <a:spcPct val="100000"/>
                        </a:lnSpc>
                        <a:spcBef>
                          <a:spcPts val="0"/>
                        </a:spcBef>
                        <a:spcAft>
                          <a:spcPts val="0"/>
                        </a:spcAft>
                        <a:buNone/>
                      </a:pPr>
                      <a:r>
                        <a:rPr lang="en-US" sz="2400" b="1" i="0" u="none" strike="noStrike">
                          <a:solidFill>
                            <a:schemeClr val="tx1"/>
                          </a:solidFill>
                          <a:effectLst/>
                          <a:latin typeface="Arial" panose="020B0604020202020204" pitchFamily="34" charset="0"/>
                        </a:rPr>
                        <a:t>Max. ∆T (°C) above BBNC, 2016-20</a:t>
                      </a: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D9C3"/>
                    </a:solidFill>
                  </a:tcPr>
                </a:tc>
                <a:extLst>
                  <a:ext uri="{0D108BD9-81ED-4DB2-BD59-A6C34878D82A}">
                    <a16:rowId xmlns:a16="http://schemas.microsoft.com/office/drawing/2014/main" val="2093407574"/>
                  </a:ext>
                </a:extLst>
              </a:tr>
              <a:tr h="358775">
                <a:tc>
                  <a:txBody>
                    <a:bodyPr/>
                    <a:lstStyle/>
                    <a:p>
                      <a:pPr algn="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Actual, RAC1 version:       </a:t>
                      </a:r>
                    </a:p>
                  </a:txBody>
                  <a:tcPr marL="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0.052, </a:t>
                      </a:r>
                      <a:r>
                        <a:rPr lang="en-US" sz="2400" b="0" i="0" u="none" strike="noStrike" baseline="0">
                          <a:solidFill>
                            <a:schemeClr val="tx1"/>
                          </a:solidFill>
                          <a:effectLst/>
                          <a:latin typeface="Arial" panose="020B0604020202020204" pitchFamily="34" charset="0"/>
                        </a:rPr>
                        <a:t>whole critical period</a:t>
                      </a:r>
                      <a:endParaRPr lang="en-US" sz="2400" b="0" i="0" u="none" strike="noStrike">
                        <a:solidFill>
                          <a:schemeClr val="tx1"/>
                        </a:solidFill>
                        <a:effectLst/>
                        <a:latin typeface="Arial" panose="020B0604020202020204" pitchFamily="34" charset="0"/>
                      </a:endParaRP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40869017"/>
                  </a:ext>
                </a:extLst>
              </a:tr>
              <a:tr h="358775">
                <a:tc>
                  <a:txBody>
                    <a:bodyPr/>
                    <a:lstStyle/>
                    <a:p>
                      <a:pPr algn="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Proposed, RAC1 version:</a:t>
                      </a:r>
                    </a:p>
                  </a:txBody>
                  <a:tcPr marL="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ECA"/>
                    </a:solidFill>
                  </a:tcPr>
                </a:tc>
                <a:tc>
                  <a:txBody>
                    <a:bodyPr/>
                    <a:lstStyle/>
                    <a:p>
                      <a:pPr algn="ct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0.044, </a:t>
                      </a:r>
                      <a:r>
                        <a:rPr lang="en-US" sz="2400" b="0" i="0" u="none" strike="noStrike" baseline="0">
                          <a:solidFill>
                            <a:schemeClr val="tx1"/>
                          </a:solidFill>
                          <a:effectLst/>
                          <a:latin typeface="Arial" panose="020B0604020202020204" pitchFamily="34" charset="0"/>
                        </a:rPr>
                        <a:t>whole critical period</a:t>
                      </a:r>
                      <a:endParaRPr lang="en-US" sz="2400" b="0" i="0" u="none" strike="noStrike">
                        <a:solidFill>
                          <a:schemeClr val="tx1"/>
                        </a:solidFill>
                        <a:effectLst/>
                        <a:latin typeface="Arial" panose="020B0604020202020204" pitchFamily="34" charset="0"/>
                      </a:endParaRP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ECA"/>
                    </a:solidFill>
                  </a:tcPr>
                </a:tc>
                <a:extLst>
                  <a:ext uri="{0D108BD9-81ED-4DB2-BD59-A6C34878D82A}">
                    <a16:rowId xmlns:a16="http://schemas.microsoft.com/office/drawing/2014/main" val="3692080830"/>
                  </a:ext>
                </a:extLst>
              </a:tr>
              <a:tr h="365760">
                <a:tc>
                  <a:txBody>
                    <a:bodyPr/>
                    <a:lstStyle/>
                    <a:p>
                      <a:pPr algn="ctr" rtl="0" fontAlgn="ctr">
                        <a:lnSpc>
                          <a:spcPct val="100000"/>
                        </a:lnSpc>
                        <a:spcBef>
                          <a:spcPts val="0"/>
                        </a:spcBef>
                        <a:spcAft>
                          <a:spcPts val="0"/>
                        </a:spcAft>
                        <a:buNone/>
                      </a:pPr>
                      <a:endParaRPr lang="en-US" sz="1200" b="0" i="0" u="none" strike="noStrike">
                        <a:solidFill>
                          <a:schemeClr val="tx1"/>
                        </a:solidFill>
                        <a:effectLst/>
                        <a:latin typeface="Arial" panose="020B0604020202020204" pitchFamily="34" charset="0"/>
                      </a:endParaRPr>
                    </a:p>
                  </a:txBody>
                  <a:tcPr marL="9525" marR="9525" marT="9525"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lnSpc>
                          <a:spcPct val="100000"/>
                        </a:lnSpc>
                        <a:spcBef>
                          <a:spcPts val="0"/>
                        </a:spcBef>
                        <a:spcAft>
                          <a:spcPts val="0"/>
                        </a:spcAft>
                        <a:buNone/>
                      </a:pPr>
                      <a:endParaRPr lang="en-US" sz="1200" b="0" i="0" u="none" strike="noStrike">
                        <a:solidFill>
                          <a:schemeClr val="tx1"/>
                        </a:solidFill>
                        <a:effectLst/>
                        <a:latin typeface="Arial" panose="020B0604020202020204" pitchFamily="34" charset="0"/>
                      </a:endParaRPr>
                    </a:p>
                  </a:txBody>
                  <a:tcPr marL="9525" marR="9525" marT="9525"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4250486"/>
                  </a:ext>
                </a:extLst>
              </a:tr>
              <a:tr h="358775">
                <a:tc>
                  <a:txBody>
                    <a:bodyPr/>
                    <a:lstStyle/>
                    <a:p>
                      <a:pPr algn="ctr" rtl="0" fontAlgn="ctr">
                        <a:lnSpc>
                          <a:spcPct val="100000"/>
                        </a:lnSpc>
                        <a:spcBef>
                          <a:spcPts val="0"/>
                        </a:spcBef>
                        <a:spcAft>
                          <a:spcPts val="0"/>
                        </a:spcAft>
                        <a:buNone/>
                      </a:pPr>
                      <a:r>
                        <a:rPr lang="en-US" sz="2400" b="1" i="0" u="none" strike="noStrike">
                          <a:solidFill>
                            <a:schemeClr val="tx1"/>
                          </a:solidFill>
                          <a:effectLst/>
                          <a:latin typeface="Arial" panose="020B0604020202020204" pitchFamily="34" charset="0"/>
                        </a:rPr>
                        <a:t>Medford RWRF (55125)</a:t>
                      </a: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D9C3"/>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2400" b="1" i="0" u="none" strike="noStrike">
                          <a:solidFill>
                            <a:schemeClr val="tx1"/>
                          </a:solidFill>
                          <a:effectLst/>
                          <a:latin typeface="Arial" panose="020B0604020202020204" pitchFamily="34" charset="0"/>
                        </a:rPr>
                        <a:t>Max. ∆T (°C) above BBNC, 2016-20</a:t>
                      </a:r>
                      <a:endParaRPr lang="en-US" sz="2400" b="0" i="0" u="none" strike="noStrike">
                        <a:solidFill>
                          <a:schemeClr val="tx1"/>
                        </a:solidFill>
                        <a:effectLst/>
                        <a:latin typeface="Arial" panose="020B0604020202020204" pitchFamily="34" charset="0"/>
                      </a:endParaRP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D9C3"/>
                    </a:solidFill>
                  </a:tcPr>
                </a:tc>
                <a:extLst>
                  <a:ext uri="{0D108BD9-81ED-4DB2-BD59-A6C34878D82A}">
                    <a16:rowId xmlns:a16="http://schemas.microsoft.com/office/drawing/2014/main" val="1984051202"/>
                  </a:ext>
                </a:extLst>
              </a:tr>
              <a:tr h="358775">
                <a:tc>
                  <a:txBody>
                    <a:bodyPr/>
                    <a:lstStyle/>
                    <a:p>
                      <a:pPr algn="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Actual, RAC1 version:       </a:t>
                      </a:r>
                    </a:p>
                  </a:txBody>
                  <a:tcPr marL="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0.200,</a:t>
                      </a:r>
                      <a:r>
                        <a:rPr lang="en-US" sz="2400" b="0" i="0" u="none" strike="noStrike" baseline="0">
                          <a:solidFill>
                            <a:schemeClr val="tx1"/>
                          </a:solidFill>
                          <a:effectLst/>
                          <a:latin typeface="Arial" panose="020B0604020202020204" pitchFamily="34" charset="0"/>
                        </a:rPr>
                        <a:t> whole critical period</a:t>
                      </a:r>
                      <a:endParaRPr lang="en-US" sz="2400" b="0" i="0" u="none" strike="noStrike">
                        <a:solidFill>
                          <a:schemeClr val="tx1"/>
                        </a:solidFill>
                        <a:effectLst/>
                        <a:latin typeface="Arial" panose="020B0604020202020204" pitchFamily="34" charset="0"/>
                      </a:endParaRP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52302497"/>
                  </a:ext>
                </a:extLst>
              </a:tr>
              <a:tr h="418970">
                <a:tc>
                  <a:txBody>
                    <a:bodyPr/>
                    <a:lstStyle/>
                    <a:p>
                      <a:pPr algn="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Proposed, RAC1 version:</a:t>
                      </a:r>
                    </a:p>
                  </a:txBody>
                  <a:tcPr marL="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ECA"/>
                    </a:solidFill>
                  </a:tcPr>
                </a:tc>
                <a:tc>
                  <a:txBody>
                    <a:bodyPr/>
                    <a:lstStyle/>
                    <a:p>
                      <a:pPr algn="ct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0.150,</a:t>
                      </a:r>
                      <a:r>
                        <a:rPr lang="en-US" sz="2400" b="0" i="0" u="none" strike="noStrike" baseline="0">
                          <a:solidFill>
                            <a:schemeClr val="tx1"/>
                          </a:solidFill>
                          <a:effectLst/>
                          <a:latin typeface="Arial" panose="020B0604020202020204" pitchFamily="34" charset="0"/>
                        </a:rPr>
                        <a:t> whole critical period</a:t>
                      </a:r>
                      <a:endParaRPr lang="en-US" sz="2400" b="0" i="0" u="none" strike="noStrike">
                        <a:solidFill>
                          <a:schemeClr val="tx1"/>
                        </a:solidFill>
                        <a:effectLst/>
                        <a:latin typeface="Arial" panose="020B0604020202020204" pitchFamily="34" charset="0"/>
                      </a:endParaRP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ECA"/>
                    </a:solidFill>
                  </a:tcPr>
                </a:tc>
                <a:extLst>
                  <a:ext uri="{0D108BD9-81ED-4DB2-BD59-A6C34878D82A}">
                    <a16:rowId xmlns:a16="http://schemas.microsoft.com/office/drawing/2014/main" val="3909413301"/>
                  </a:ext>
                </a:extLst>
              </a:tr>
            </a:tbl>
          </a:graphicData>
        </a:graphic>
      </p:graphicFrame>
      <mc:AlternateContent xmlns:mc="http://schemas.openxmlformats.org/markup-compatibility/2006" xmlns:a14="http://schemas.microsoft.com/office/drawing/2010/main">
        <mc:Choice Requires="a14">
          <p:sp>
            <p:nvSpPr>
              <p:cNvPr id="20" name="Content Placeholder 3">
                <a:extLst>
                  <a:ext uri="{FF2B5EF4-FFF2-40B4-BE49-F238E27FC236}">
                    <a16:creationId xmlns:a16="http://schemas.microsoft.com/office/drawing/2014/main" id="{EAA2560D-8AE8-99CF-1381-69B4300D3D82}"/>
                  </a:ext>
                </a:extLst>
              </p:cNvPr>
              <p:cNvSpPr>
                <a:spLocks noGrp="1"/>
              </p:cNvSpPr>
              <p:nvPr>
                <p:ph idx="1"/>
              </p:nvPr>
            </p:nvSpPr>
            <p:spPr>
              <a:xfrm>
                <a:off x="152400" y="1478318"/>
                <a:ext cx="11833123" cy="941210"/>
              </a:xfrm>
            </p:spPr>
            <p:txBody>
              <a:bodyPr vert="horz" lIns="91440" tIns="45720" rIns="91440" bIns="45720" rtlCol="0" anchor="t">
                <a:noAutofit/>
              </a:bodyPr>
              <a:lstStyle/>
              <a:p>
                <a:pPr>
                  <a:spcBef>
                    <a:spcPts val="600"/>
                  </a:spcBef>
                </a:pPr>
                <a:r>
                  <a:rPr lang="en-US" sz="2800" b="1">
                    <a:solidFill>
                      <a:srgbClr val="1E1C11"/>
                    </a:solidFill>
                    <a:latin typeface="Arial"/>
                    <a:ea typeface="Times" panose="02020603050405020304" pitchFamily="18" charset="0"/>
                    <a:cs typeface="Arial"/>
                  </a:rPr>
                  <a:t>Warming analysis translates excess load → instream </a:t>
                </a:r>
                <a14:m>
                  <m:oMath xmlns:m="http://schemas.openxmlformats.org/officeDocument/2006/math">
                    <m:r>
                      <a:rPr lang="en-US" sz="2800" b="1">
                        <a:solidFill>
                          <a:srgbClr val="1E1C11"/>
                        </a:solidFill>
                        <a:latin typeface="Cambria Math" panose="02040503050406030204" pitchFamily="18" charset="0"/>
                        <a:ea typeface="Times New Roman" panose="02020603050405020304" pitchFamily="18" charset="0"/>
                      </a:rPr>
                      <m:t>∆</m:t>
                    </m:r>
                    <m:r>
                      <a:rPr lang="en-US" sz="2800" b="1" i="1">
                        <a:solidFill>
                          <a:srgbClr val="1E1C11"/>
                        </a:solidFill>
                        <a:latin typeface="Cambria Math" panose="02040503050406030204" pitchFamily="18" charset="0"/>
                        <a:ea typeface="Times New Roman" panose="02020603050405020304" pitchFamily="18" charset="0"/>
                      </a:rPr>
                      <m:t>𝑻</m:t>
                    </m:r>
                  </m:oMath>
                </a14:m>
                <a:r>
                  <a:rPr lang="en-US" sz="2800" b="1">
                    <a:solidFill>
                      <a:srgbClr val="1E1C11"/>
                    </a:solidFill>
                    <a:ea typeface="Times New Roman" panose="02020603050405020304" pitchFamily="18" charset="0"/>
                  </a:rPr>
                  <a:t> (°C) above BBNC </a:t>
                </a:r>
                <a:r>
                  <a:rPr lang="en-US" sz="2800">
                    <a:solidFill>
                      <a:srgbClr val="1E1C11"/>
                    </a:solidFill>
                    <a:ea typeface="Times New Roman" panose="02020603050405020304" pitchFamily="18" charset="0"/>
                  </a:rPr>
                  <a:t>at outfall in critical period. Uses permittee-submitted effluent data from 2016-2020.</a:t>
                </a:r>
                <a:r>
                  <a:rPr lang="en-US" sz="2800" b="1">
                    <a:solidFill>
                      <a:srgbClr val="1E1C11"/>
                    </a:solidFill>
                    <a:ea typeface="Times New Roman" panose="02020603050405020304" pitchFamily="18" charset="0"/>
                  </a:rPr>
                  <a:t> RAC1: used critical period</a:t>
                </a:r>
                <a:r>
                  <a:rPr lang="en-US" sz="2800">
                    <a:solidFill>
                      <a:srgbClr val="1E1C11"/>
                    </a:solidFill>
                    <a:ea typeface="Times New Roman" panose="02020603050405020304" pitchFamily="18" charset="0"/>
                  </a:rPr>
                  <a:t> (</a:t>
                </a:r>
                <a:r>
                  <a:rPr lang="en-US" sz="2800" b="1">
                    <a:solidFill>
                      <a:srgbClr val="1E1C11"/>
                    </a:solidFill>
                    <a:ea typeface="Times New Roman" panose="02020603050405020304" pitchFamily="18" charset="0"/>
                  </a:rPr>
                  <a:t>as whole)</a:t>
                </a:r>
                <a:r>
                  <a:rPr lang="en-US" sz="2800">
                    <a:solidFill>
                      <a:srgbClr val="1E1C11"/>
                    </a:solidFill>
                    <a:ea typeface="Times New Roman" panose="02020603050405020304" pitchFamily="18" charset="0"/>
                  </a:rPr>
                  <a:t>.</a:t>
                </a:r>
                <a:endParaRPr lang="en-US" sz="2800">
                  <a:solidFill>
                    <a:srgbClr val="1E1C11"/>
                  </a:solidFill>
                  <a:latin typeface="Arial"/>
                  <a:ea typeface="Times" panose="02020603050405020304" pitchFamily="18" charset="0"/>
                  <a:cs typeface="Arial"/>
                </a:endParaRPr>
              </a:p>
              <a:p>
                <a:pPr marL="0" indent="0">
                  <a:spcBef>
                    <a:spcPts val="600"/>
                  </a:spcBef>
                  <a:buNone/>
                </a:pPr>
                <a:endParaRPr lang="en-US" sz="1200" b="1">
                  <a:solidFill>
                    <a:srgbClr val="1E1C11"/>
                  </a:solidFill>
                  <a:latin typeface="Arial"/>
                  <a:ea typeface="Times" panose="02020603050405020304" pitchFamily="18" charset="0"/>
                  <a:cs typeface="Arial"/>
                </a:endParaRPr>
              </a:p>
            </p:txBody>
          </p:sp>
        </mc:Choice>
        <mc:Fallback xmlns="">
          <p:sp>
            <p:nvSpPr>
              <p:cNvPr id="20" name="Content Placeholder 3">
                <a:extLst>
                  <a:ext uri="{FF2B5EF4-FFF2-40B4-BE49-F238E27FC236}">
                    <a16:creationId xmlns:a16="http://schemas.microsoft.com/office/drawing/2014/main" id="{EAA2560D-8AE8-99CF-1381-69B4300D3D82}"/>
                  </a:ext>
                </a:extLst>
              </p:cNvPr>
              <p:cNvSpPr>
                <a:spLocks noGrp="1" noRot="1" noChangeAspect="1" noMove="1" noResize="1" noEditPoints="1" noAdjustHandles="1" noChangeArrowheads="1" noChangeShapeType="1" noTextEdit="1"/>
              </p:cNvSpPr>
              <p:nvPr>
                <p:ph idx="1"/>
              </p:nvPr>
            </p:nvSpPr>
            <p:spPr>
              <a:xfrm>
                <a:off x="152400" y="1478318"/>
                <a:ext cx="11833123" cy="941210"/>
              </a:xfrm>
              <a:blipFill>
                <a:blip r:embed="rId3"/>
                <a:stretch>
                  <a:fillRect l="-927" t="-7792" b="-64286"/>
                </a:stretch>
              </a:blipFill>
            </p:spPr>
            <p:txBody>
              <a:bodyPr/>
              <a:lstStyle/>
              <a:p>
                <a:r>
                  <a:rPr lang="en-US">
                    <a:noFill/>
                  </a:rPr>
                  <a:t> </a:t>
                </a:r>
              </a:p>
            </p:txBody>
          </p:sp>
        </mc:Fallback>
      </mc:AlternateContent>
    </p:spTree>
    <p:extLst>
      <p:ext uri="{BB962C8B-B14F-4D97-AF65-F5344CB8AC3E}">
        <p14:creationId xmlns:p14="http://schemas.microsoft.com/office/powerpoint/2010/main" val="31366828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25E952-6BF8-F2AC-FC0F-2985BDBB71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DC2448-F5B0-39E4-C2E6-BC1828204F62}"/>
              </a:ext>
            </a:extLst>
          </p:cNvPr>
          <p:cNvSpPr>
            <a:spLocks noGrp="1"/>
          </p:cNvSpPr>
          <p:nvPr>
            <p:ph type="title"/>
          </p:nvPr>
        </p:nvSpPr>
        <p:spPr>
          <a:xfrm>
            <a:off x="152400" y="642069"/>
            <a:ext cx="11833122" cy="685800"/>
          </a:xfrm>
        </p:spPr>
        <p:txBody>
          <a:bodyPr>
            <a:noAutofit/>
          </a:bodyPr>
          <a:lstStyle/>
          <a:p>
            <a:r>
              <a:rPr lang="en-US" sz="4000"/>
              <a:t>RAC2: Updated draft HUAs for these 2 WWTPs</a:t>
            </a:r>
            <a:endParaRPr lang="en-US" sz="4000" b="1"/>
          </a:p>
        </p:txBody>
      </p:sp>
      <p:sp>
        <p:nvSpPr>
          <p:cNvPr id="4" name="Slide Number Placeholder 3">
            <a:extLst>
              <a:ext uri="{FF2B5EF4-FFF2-40B4-BE49-F238E27FC236}">
                <a16:creationId xmlns:a16="http://schemas.microsoft.com/office/drawing/2014/main" id="{6EFCB5D3-A70C-C2CF-E4E1-E782C1737992}"/>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20</a:t>
            </a:fld>
            <a:endParaRPr lang="en-US"/>
          </a:p>
        </p:txBody>
      </p:sp>
      <p:graphicFrame>
        <p:nvGraphicFramePr>
          <p:cNvPr id="18" name="Table 17">
            <a:extLst>
              <a:ext uri="{FF2B5EF4-FFF2-40B4-BE49-F238E27FC236}">
                <a16:creationId xmlns:a16="http://schemas.microsoft.com/office/drawing/2014/main" id="{2D42B820-CD81-A4B5-710D-3B0F6579463B}"/>
              </a:ext>
            </a:extLst>
          </p:cNvPr>
          <p:cNvGraphicFramePr>
            <a:graphicFrameLocks noGrp="1"/>
          </p:cNvGraphicFramePr>
          <p:nvPr>
            <p:extLst>
              <p:ext uri="{D42A27DB-BD31-4B8C-83A1-F6EECF244321}">
                <p14:modId xmlns:p14="http://schemas.microsoft.com/office/powerpoint/2010/main" val="784470354"/>
              </p:ext>
            </p:extLst>
          </p:nvPr>
        </p:nvGraphicFramePr>
        <p:xfrm>
          <a:off x="541421" y="2930942"/>
          <a:ext cx="11223414" cy="2725544"/>
        </p:xfrm>
        <a:graphic>
          <a:graphicData uri="http://schemas.openxmlformats.org/drawingml/2006/table">
            <a:tbl>
              <a:tblPr firstRow="1"/>
              <a:tblGrid>
                <a:gridCol w="3739772">
                  <a:extLst>
                    <a:ext uri="{9D8B030D-6E8A-4147-A177-3AD203B41FA5}">
                      <a16:colId xmlns:a16="http://schemas.microsoft.com/office/drawing/2014/main" val="3718164296"/>
                    </a:ext>
                  </a:extLst>
                </a:gridCol>
                <a:gridCol w="7483642">
                  <a:extLst>
                    <a:ext uri="{9D8B030D-6E8A-4147-A177-3AD203B41FA5}">
                      <a16:colId xmlns:a16="http://schemas.microsoft.com/office/drawing/2014/main" val="728961399"/>
                    </a:ext>
                  </a:extLst>
                </a:gridCol>
              </a:tblGrid>
              <a:tr h="379420">
                <a:tc>
                  <a:txBody>
                    <a:bodyPr/>
                    <a:lstStyle/>
                    <a:p>
                      <a:pPr algn="ctr" rtl="0" fontAlgn="ctr">
                        <a:lnSpc>
                          <a:spcPct val="100000"/>
                        </a:lnSpc>
                        <a:spcBef>
                          <a:spcPts val="0"/>
                        </a:spcBef>
                        <a:spcAft>
                          <a:spcPts val="0"/>
                        </a:spcAft>
                        <a:buNone/>
                      </a:pPr>
                      <a:r>
                        <a:rPr lang="en-US" sz="2400" b="1" i="0" u="none" strike="noStrike">
                          <a:solidFill>
                            <a:schemeClr val="tx1"/>
                          </a:solidFill>
                          <a:effectLst/>
                          <a:latin typeface="Arial" panose="020B0604020202020204" pitchFamily="34" charset="0"/>
                        </a:rPr>
                        <a:t>Grants Pass STP (34630)</a:t>
                      </a: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D9C3"/>
                    </a:solidFill>
                  </a:tcPr>
                </a:tc>
                <a:tc>
                  <a:txBody>
                    <a:bodyPr/>
                    <a:lstStyle/>
                    <a:p>
                      <a:pPr algn="ctr" rtl="0" fontAlgn="ctr">
                        <a:lnSpc>
                          <a:spcPct val="100000"/>
                        </a:lnSpc>
                        <a:spcBef>
                          <a:spcPts val="0"/>
                        </a:spcBef>
                        <a:spcAft>
                          <a:spcPts val="0"/>
                        </a:spcAft>
                        <a:buNone/>
                      </a:pPr>
                      <a:r>
                        <a:rPr lang="en-US" sz="2400" b="1" i="0" u="none" strike="noStrike">
                          <a:solidFill>
                            <a:schemeClr val="tx1"/>
                          </a:solidFill>
                          <a:effectLst/>
                          <a:latin typeface="Arial" panose="020B0604020202020204" pitchFamily="34" charset="0"/>
                        </a:rPr>
                        <a:t>Max. ∆T (°C) above BBNC, 2016-20</a:t>
                      </a: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D9C3"/>
                    </a:solidFill>
                  </a:tcPr>
                </a:tc>
                <a:extLst>
                  <a:ext uri="{0D108BD9-81ED-4DB2-BD59-A6C34878D82A}">
                    <a16:rowId xmlns:a16="http://schemas.microsoft.com/office/drawing/2014/main" val="2093407574"/>
                  </a:ext>
                </a:extLst>
              </a:tr>
              <a:tr h="358775">
                <a:tc>
                  <a:txBody>
                    <a:bodyPr/>
                    <a:lstStyle/>
                    <a:p>
                      <a:pPr algn="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Actual, RAC2 version:       </a:t>
                      </a:r>
                    </a:p>
                  </a:txBody>
                  <a:tcPr marL="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0.052</a:t>
                      </a:r>
                      <a:r>
                        <a:rPr lang="en-US" sz="2400" b="0" i="0" u="none" strike="noStrike" baseline="0">
                          <a:solidFill>
                            <a:schemeClr val="tx1"/>
                          </a:solidFill>
                          <a:effectLst/>
                          <a:latin typeface="Arial" panose="020B0604020202020204" pitchFamily="34" charset="0"/>
                        </a:rPr>
                        <a:t> fall </a:t>
                      </a:r>
                      <a:r>
                        <a:rPr lang="en-US" sz="2400" b="1" i="0" u="none" strike="noStrike" baseline="0">
                          <a:solidFill>
                            <a:schemeClr val="tx1"/>
                          </a:solidFill>
                          <a:effectLst/>
                          <a:latin typeface="Arial" panose="020B0604020202020204" pitchFamily="34" charset="0"/>
                        </a:rPr>
                        <a:t>|</a:t>
                      </a:r>
                      <a:r>
                        <a:rPr lang="en-US" sz="2400" b="0" i="0" u="none" strike="noStrike" baseline="0">
                          <a:solidFill>
                            <a:schemeClr val="tx1"/>
                          </a:solidFill>
                          <a:effectLst/>
                          <a:latin typeface="Arial" panose="020B0604020202020204" pitchFamily="34" charset="0"/>
                        </a:rPr>
                        <a:t> </a:t>
                      </a:r>
                      <a:r>
                        <a:rPr lang="en-US" sz="2400" b="0" i="0" u="none" strike="noStrike">
                          <a:solidFill>
                            <a:schemeClr val="tx1"/>
                          </a:solidFill>
                          <a:effectLst/>
                          <a:latin typeface="Arial" panose="020B0604020202020204" pitchFamily="34" charset="0"/>
                        </a:rPr>
                        <a:t>0.038</a:t>
                      </a:r>
                      <a:r>
                        <a:rPr lang="en-US" sz="2400" b="0" i="0" u="none" strike="noStrike" baseline="0">
                          <a:solidFill>
                            <a:schemeClr val="tx1"/>
                          </a:solidFill>
                          <a:effectLst/>
                          <a:latin typeface="Arial" panose="020B0604020202020204" pitchFamily="34" charset="0"/>
                        </a:rPr>
                        <a:t> summer non-spawning </a:t>
                      </a:r>
                      <a:r>
                        <a:rPr lang="en-US" sz="2400" b="1" i="0" u="none" strike="noStrike" baseline="0">
                          <a:solidFill>
                            <a:schemeClr val="tx1"/>
                          </a:solidFill>
                          <a:effectLst/>
                          <a:latin typeface="Arial" panose="020B0604020202020204" pitchFamily="34" charset="0"/>
                        </a:rPr>
                        <a:t>|</a:t>
                      </a:r>
                      <a:r>
                        <a:rPr lang="en-US" sz="2400" b="0" i="0" u="none" strike="noStrike" baseline="0">
                          <a:solidFill>
                            <a:schemeClr val="tx1"/>
                          </a:solidFill>
                          <a:effectLst/>
                          <a:latin typeface="Arial" panose="020B0604020202020204" pitchFamily="34" charset="0"/>
                        </a:rPr>
                        <a:t> </a:t>
                      </a:r>
                      <a:r>
                        <a:rPr lang="en-US" sz="2400" b="0" i="0" u="none" strike="noStrike">
                          <a:solidFill>
                            <a:schemeClr val="tx1"/>
                          </a:solidFill>
                          <a:effectLst/>
                          <a:latin typeface="Arial" panose="020B0604020202020204" pitchFamily="34" charset="0"/>
                        </a:rPr>
                        <a:t>0.021</a:t>
                      </a:r>
                      <a:r>
                        <a:rPr lang="en-US" sz="2400" b="0" i="0" u="none" strike="noStrike" baseline="0">
                          <a:solidFill>
                            <a:schemeClr val="tx1"/>
                          </a:solidFill>
                          <a:effectLst/>
                          <a:latin typeface="Arial" panose="020B0604020202020204" pitchFamily="34" charset="0"/>
                        </a:rPr>
                        <a:t> spring</a:t>
                      </a:r>
                      <a:endParaRPr lang="en-US" sz="2400" b="0" i="0" u="none" strike="noStrike">
                        <a:solidFill>
                          <a:schemeClr val="tx1"/>
                        </a:solidFill>
                        <a:effectLst/>
                        <a:latin typeface="Arial" panose="020B0604020202020204" pitchFamily="34" charset="0"/>
                      </a:endParaRP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40869017"/>
                  </a:ext>
                </a:extLst>
              </a:tr>
              <a:tr h="358775">
                <a:tc>
                  <a:txBody>
                    <a:bodyPr/>
                    <a:lstStyle/>
                    <a:p>
                      <a:pPr algn="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Proposed, RAC2 version:</a:t>
                      </a:r>
                    </a:p>
                  </a:txBody>
                  <a:tcPr marL="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ECA"/>
                    </a:solidFill>
                  </a:tcPr>
                </a:tc>
                <a:tc>
                  <a:txBody>
                    <a:bodyPr/>
                    <a:lstStyle/>
                    <a:p>
                      <a:pPr algn="ct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0.052</a:t>
                      </a:r>
                      <a:r>
                        <a:rPr lang="en-US" sz="2400" b="0" i="0" u="none" strike="noStrike" baseline="0">
                          <a:solidFill>
                            <a:schemeClr val="tx1"/>
                          </a:solidFill>
                          <a:effectLst/>
                          <a:latin typeface="Arial" panose="020B0604020202020204" pitchFamily="34" charset="0"/>
                        </a:rPr>
                        <a:t> fall spawning </a:t>
                      </a:r>
                      <a:r>
                        <a:rPr lang="en-US" sz="2400" b="1" i="0" u="none" strike="noStrike" baseline="0">
                          <a:solidFill>
                            <a:schemeClr val="tx1"/>
                          </a:solidFill>
                          <a:effectLst/>
                          <a:latin typeface="Arial" panose="020B0604020202020204" pitchFamily="34" charset="0"/>
                        </a:rPr>
                        <a:t>|</a:t>
                      </a:r>
                      <a:r>
                        <a:rPr lang="en-US" sz="2400" b="0" i="0" u="none" strike="noStrike" baseline="0">
                          <a:solidFill>
                            <a:schemeClr val="tx1"/>
                          </a:solidFill>
                          <a:effectLst/>
                          <a:latin typeface="Arial" panose="020B0604020202020204" pitchFamily="34" charset="0"/>
                        </a:rPr>
                        <a:t> </a:t>
                      </a:r>
                      <a:r>
                        <a:rPr lang="en-US" sz="2400" b="0" i="0" u="none" strike="noStrike">
                          <a:solidFill>
                            <a:schemeClr val="tx1"/>
                          </a:solidFill>
                          <a:effectLst/>
                          <a:latin typeface="Arial" panose="020B0604020202020204" pitchFamily="34" charset="0"/>
                        </a:rPr>
                        <a:t>0.038</a:t>
                      </a:r>
                      <a:r>
                        <a:rPr lang="en-US" sz="2400" b="0" i="0" u="none" strike="noStrike" baseline="0">
                          <a:solidFill>
                            <a:schemeClr val="tx1"/>
                          </a:solidFill>
                          <a:effectLst/>
                          <a:latin typeface="Arial" panose="020B0604020202020204" pitchFamily="34" charset="0"/>
                        </a:rPr>
                        <a:t> remaining critical period</a:t>
                      </a:r>
                      <a:r>
                        <a:rPr lang="en-US" sz="2400" b="0" i="0" u="none" strike="noStrike">
                          <a:solidFill>
                            <a:schemeClr val="tx1"/>
                          </a:solidFill>
                          <a:effectLst/>
                          <a:latin typeface="Arial" panose="020B0604020202020204" pitchFamily="34" charset="0"/>
                        </a:rPr>
                        <a:t> </a:t>
                      </a: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ECA"/>
                    </a:solidFill>
                  </a:tcPr>
                </a:tc>
                <a:extLst>
                  <a:ext uri="{0D108BD9-81ED-4DB2-BD59-A6C34878D82A}">
                    <a16:rowId xmlns:a16="http://schemas.microsoft.com/office/drawing/2014/main" val="3692080830"/>
                  </a:ext>
                </a:extLst>
              </a:tr>
              <a:tr h="246895">
                <a:tc>
                  <a:txBody>
                    <a:bodyPr/>
                    <a:lstStyle/>
                    <a:p>
                      <a:pPr algn="ctr" rtl="0" fontAlgn="ctr">
                        <a:lnSpc>
                          <a:spcPct val="100000"/>
                        </a:lnSpc>
                        <a:spcBef>
                          <a:spcPts val="0"/>
                        </a:spcBef>
                        <a:spcAft>
                          <a:spcPts val="0"/>
                        </a:spcAft>
                        <a:buNone/>
                      </a:pPr>
                      <a:endParaRPr lang="en-US" sz="1200" b="0" i="0" u="none" strike="noStrike">
                        <a:solidFill>
                          <a:schemeClr val="tx1"/>
                        </a:solidFill>
                        <a:effectLst/>
                        <a:latin typeface="Arial" panose="020B0604020202020204" pitchFamily="34" charset="0"/>
                      </a:endParaRPr>
                    </a:p>
                  </a:txBody>
                  <a:tcPr marL="9525" marR="9525" marT="9525"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lnSpc>
                          <a:spcPct val="100000"/>
                        </a:lnSpc>
                        <a:spcBef>
                          <a:spcPts val="0"/>
                        </a:spcBef>
                        <a:spcAft>
                          <a:spcPts val="0"/>
                        </a:spcAft>
                        <a:buNone/>
                      </a:pPr>
                      <a:endParaRPr lang="en-US" sz="2400" b="0" i="0" u="none" strike="noStrike">
                        <a:solidFill>
                          <a:schemeClr val="tx1"/>
                        </a:solidFill>
                        <a:effectLst/>
                        <a:latin typeface="Arial" panose="020B0604020202020204" pitchFamily="34" charset="0"/>
                      </a:endParaRPr>
                    </a:p>
                  </a:txBody>
                  <a:tcPr marL="9525" marR="9525" marT="9525"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04250486"/>
                  </a:ext>
                </a:extLst>
              </a:tr>
              <a:tr h="358775">
                <a:tc>
                  <a:txBody>
                    <a:bodyPr/>
                    <a:lstStyle/>
                    <a:p>
                      <a:pPr algn="ctr" rtl="0" fontAlgn="ctr">
                        <a:lnSpc>
                          <a:spcPct val="100000"/>
                        </a:lnSpc>
                        <a:spcBef>
                          <a:spcPts val="0"/>
                        </a:spcBef>
                        <a:spcAft>
                          <a:spcPts val="0"/>
                        </a:spcAft>
                        <a:buNone/>
                      </a:pPr>
                      <a:r>
                        <a:rPr lang="en-US" sz="2400" b="1" i="0" u="none" strike="noStrike">
                          <a:solidFill>
                            <a:schemeClr val="tx1"/>
                          </a:solidFill>
                          <a:effectLst/>
                          <a:latin typeface="Arial" panose="020B0604020202020204" pitchFamily="34" charset="0"/>
                        </a:rPr>
                        <a:t>Medford RWRF (55125)</a:t>
                      </a: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D9C3"/>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2400" b="1" i="0" u="none" strike="noStrike">
                          <a:solidFill>
                            <a:schemeClr val="tx1"/>
                          </a:solidFill>
                          <a:effectLst/>
                          <a:latin typeface="Arial" panose="020B0604020202020204" pitchFamily="34" charset="0"/>
                        </a:rPr>
                        <a:t>Max. ∆T (°C) above BBNC, 2016-20</a:t>
                      </a:r>
                      <a:endParaRPr lang="en-US" sz="2400" b="0" i="0" u="none" strike="noStrike">
                        <a:solidFill>
                          <a:schemeClr val="tx1"/>
                        </a:solidFill>
                        <a:effectLst/>
                        <a:latin typeface="Arial" panose="020B0604020202020204" pitchFamily="34" charset="0"/>
                      </a:endParaRP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DD9C3"/>
                    </a:solidFill>
                  </a:tcPr>
                </a:tc>
                <a:extLst>
                  <a:ext uri="{0D108BD9-81ED-4DB2-BD59-A6C34878D82A}">
                    <a16:rowId xmlns:a16="http://schemas.microsoft.com/office/drawing/2014/main" val="1984051202"/>
                  </a:ext>
                </a:extLst>
              </a:tr>
              <a:tr h="358775">
                <a:tc>
                  <a:txBody>
                    <a:bodyPr/>
                    <a:lstStyle/>
                    <a:p>
                      <a:pPr algn="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Actual, RAC2 version:       </a:t>
                      </a:r>
                    </a:p>
                  </a:txBody>
                  <a:tcPr marL="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0.200 </a:t>
                      </a:r>
                      <a:r>
                        <a:rPr lang="en-US" sz="2400" b="0" i="0" u="none" strike="noStrike" baseline="0">
                          <a:solidFill>
                            <a:schemeClr val="tx1"/>
                          </a:solidFill>
                          <a:effectLst/>
                          <a:latin typeface="Arial" panose="020B0604020202020204" pitchFamily="34" charset="0"/>
                        </a:rPr>
                        <a:t>fall </a:t>
                      </a:r>
                      <a:r>
                        <a:rPr lang="en-US" sz="2400" b="1" i="0" u="none" strike="noStrike" baseline="0">
                          <a:solidFill>
                            <a:schemeClr val="tx1"/>
                          </a:solidFill>
                          <a:effectLst/>
                          <a:latin typeface="Arial" panose="020B0604020202020204" pitchFamily="34" charset="0"/>
                        </a:rPr>
                        <a:t>|</a:t>
                      </a:r>
                      <a:r>
                        <a:rPr lang="en-US" sz="2400" b="0" i="0" u="none" strike="noStrike" baseline="0">
                          <a:solidFill>
                            <a:schemeClr val="tx1"/>
                          </a:solidFill>
                          <a:effectLst/>
                          <a:latin typeface="Arial" panose="020B0604020202020204" pitchFamily="34" charset="0"/>
                        </a:rPr>
                        <a:t> </a:t>
                      </a:r>
                      <a:r>
                        <a:rPr lang="en-US" sz="2400" b="0" i="0" u="none" strike="noStrike">
                          <a:solidFill>
                            <a:schemeClr val="tx1"/>
                          </a:solidFill>
                          <a:effectLst/>
                          <a:latin typeface="Arial" panose="020B0604020202020204" pitchFamily="34" charset="0"/>
                        </a:rPr>
                        <a:t>0.130</a:t>
                      </a:r>
                      <a:r>
                        <a:rPr lang="en-US" sz="2400" b="0" i="0" u="none" strike="noStrike" baseline="0">
                          <a:solidFill>
                            <a:schemeClr val="tx1"/>
                          </a:solidFill>
                          <a:effectLst/>
                          <a:latin typeface="Arial" panose="020B0604020202020204" pitchFamily="34" charset="0"/>
                        </a:rPr>
                        <a:t> summer non-spawning </a:t>
                      </a:r>
                      <a:r>
                        <a:rPr lang="en-US" sz="2400" b="1" i="0" u="none" strike="noStrike" baseline="0">
                          <a:solidFill>
                            <a:schemeClr val="tx1"/>
                          </a:solidFill>
                          <a:effectLst/>
                          <a:latin typeface="Arial" panose="020B0604020202020204" pitchFamily="34" charset="0"/>
                        </a:rPr>
                        <a:t>|</a:t>
                      </a:r>
                      <a:r>
                        <a:rPr lang="en-US" sz="2400" b="0" i="0" u="none" strike="noStrike" baseline="0">
                          <a:solidFill>
                            <a:schemeClr val="tx1"/>
                          </a:solidFill>
                          <a:effectLst/>
                          <a:latin typeface="Arial" panose="020B0604020202020204" pitchFamily="34" charset="0"/>
                        </a:rPr>
                        <a:t> </a:t>
                      </a:r>
                      <a:r>
                        <a:rPr lang="en-US" sz="2400" b="0" i="0" u="none" strike="noStrike">
                          <a:solidFill>
                            <a:schemeClr val="tx1"/>
                          </a:solidFill>
                          <a:effectLst/>
                          <a:latin typeface="Arial" panose="020B0604020202020204" pitchFamily="34" charset="0"/>
                        </a:rPr>
                        <a:t>0.088 spr</a:t>
                      </a:r>
                      <a:r>
                        <a:rPr lang="en-US" sz="2400" b="0" i="0" u="none" strike="noStrike" baseline="0">
                          <a:solidFill>
                            <a:schemeClr val="tx1"/>
                          </a:solidFill>
                          <a:effectLst/>
                          <a:latin typeface="Arial" panose="020B0604020202020204" pitchFamily="34" charset="0"/>
                        </a:rPr>
                        <a:t>ing</a:t>
                      </a:r>
                      <a:endParaRPr lang="en-US" sz="2400" b="0" i="0" u="none" strike="noStrike">
                        <a:solidFill>
                          <a:schemeClr val="tx1"/>
                        </a:solidFill>
                        <a:effectLst/>
                        <a:latin typeface="Arial" panose="020B0604020202020204" pitchFamily="34" charset="0"/>
                      </a:endParaRP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52302497"/>
                  </a:ext>
                </a:extLst>
              </a:tr>
              <a:tr h="418970">
                <a:tc>
                  <a:txBody>
                    <a:bodyPr/>
                    <a:lstStyle/>
                    <a:p>
                      <a:pPr algn="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Proposed, RAC2 version:</a:t>
                      </a:r>
                    </a:p>
                  </a:txBody>
                  <a:tcPr marL="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ECA"/>
                    </a:solidFill>
                  </a:tcPr>
                </a:tc>
                <a:tc>
                  <a:txBody>
                    <a:bodyPr/>
                    <a:lstStyle/>
                    <a:p>
                      <a:pPr algn="ctr" rtl="0" fontAlgn="ctr">
                        <a:lnSpc>
                          <a:spcPct val="100000"/>
                        </a:lnSpc>
                        <a:spcBef>
                          <a:spcPts val="0"/>
                        </a:spcBef>
                        <a:spcAft>
                          <a:spcPts val="0"/>
                        </a:spcAft>
                        <a:buNone/>
                      </a:pPr>
                      <a:r>
                        <a:rPr lang="en-US" sz="2400" b="0" i="0" u="none" strike="noStrike">
                          <a:solidFill>
                            <a:schemeClr val="tx1"/>
                          </a:solidFill>
                          <a:effectLst/>
                          <a:latin typeface="Arial" panose="020B0604020202020204" pitchFamily="34" charset="0"/>
                        </a:rPr>
                        <a:t>0.200 </a:t>
                      </a:r>
                      <a:r>
                        <a:rPr lang="en-US" sz="2400" b="0" i="0" u="none" strike="noStrike" baseline="0">
                          <a:solidFill>
                            <a:schemeClr val="tx1"/>
                          </a:solidFill>
                          <a:effectLst/>
                          <a:latin typeface="Arial" panose="020B0604020202020204" pitchFamily="34" charset="0"/>
                        </a:rPr>
                        <a:t>fall </a:t>
                      </a:r>
                      <a:r>
                        <a:rPr lang="en-US" sz="2400" b="1" i="0" u="none" strike="noStrike" baseline="0">
                          <a:solidFill>
                            <a:schemeClr val="tx1"/>
                          </a:solidFill>
                          <a:effectLst/>
                          <a:latin typeface="Arial" panose="020B0604020202020204" pitchFamily="34" charset="0"/>
                        </a:rPr>
                        <a:t>|</a:t>
                      </a:r>
                      <a:r>
                        <a:rPr lang="en-US" sz="2400" b="0" i="0" u="none" strike="noStrike" baseline="0">
                          <a:solidFill>
                            <a:schemeClr val="tx1"/>
                          </a:solidFill>
                          <a:effectLst/>
                          <a:latin typeface="Arial" panose="020B0604020202020204" pitchFamily="34" charset="0"/>
                        </a:rPr>
                        <a:t> </a:t>
                      </a:r>
                      <a:r>
                        <a:rPr lang="en-US" sz="2400" b="0" i="0" u="none" strike="noStrike">
                          <a:solidFill>
                            <a:schemeClr val="tx1"/>
                          </a:solidFill>
                          <a:effectLst/>
                          <a:latin typeface="Arial" panose="020B0604020202020204" pitchFamily="34" charset="0"/>
                        </a:rPr>
                        <a:t>0.130</a:t>
                      </a:r>
                      <a:r>
                        <a:rPr lang="en-US" sz="2400" b="0" i="0" u="none" strike="noStrike" baseline="0">
                          <a:solidFill>
                            <a:schemeClr val="tx1"/>
                          </a:solidFill>
                          <a:effectLst/>
                          <a:latin typeface="Arial" panose="020B0604020202020204" pitchFamily="34" charset="0"/>
                        </a:rPr>
                        <a:t> remaining critical period</a:t>
                      </a:r>
                      <a:r>
                        <a:rPr lang="en-US" sz="2400" b="0" i="0" u="none" strike="noStrike">
                          <a:solidFill>
                            <a:schemeClr val="tx1"/>
                          </a:solidFill>
                          <a:effectLst/>
                          <a:latin typeface="Arial" panose="020B0604020202020204" pitchFamily="34" charset="0"/>
                        </a:rPr>
                        <a:t> </a:t>
                      </a:r>
                    </a:p>
                  </a:txBody>
                  <a:tcPr marL="9525" marR="9525" marT="9525" marB="914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FECA"/>
                    </a:solidFill>
                  </a:tcPr>
                </a:tc>
                <a:extLst>
                  <a:ext uri="{0D108BD9-81ED-4DB2-BD59-A6C34878D82A}">
                    <a16:rowId xmlns:a16="http://schemas.microsoft.com/office/drawing/2014/main" val="3909413301"/>
                  </a:ext>
                </a:extLst>
              </a:tr>
            </a:tbl>
          </a:graphicData>
        </a:graphic>
      </p:graphicFrame>
      <mc:AlternateContent xmlns:mc="http://schemas.openxmlformats.org/markup-compatibility/2006" xmlns:a14="http://schemas.microsoft.com/office/drawing/2010/main">
        <mc:Choice Requires="a14">
          <p:sp>
            <p:nvSpPr>
              <p:cNvPr id="20" name="Content Placeholder 3">
                <a:extLst>
                  <a:ext uri="{FF2B5EF4-FFF2-40B4-BE49-F238E27FC236}">
                    <a16:creationId xmlns:a16="http://schemas.microsoft.com/office/drawing/2014/main" id="{D198E0B9-DC43-2545-F728-1AB5C522C0CE}"/>
                  </a:ext>
                </a:extLst>
              </p:cNvPr>
              <p:cNvSpPr>
                <a:spLocks noGrp="1"/>
              </p:cNvSpPr>
              <p:nvPr>
                <p:ph idx="1"/>
              </p:nvPr>
            </p:nvSpPr>
            <p:spPr>
              <a:xfrm>
                <a:off x="152400" y="1478318"/>
                <a:ext cx="11833123" cy="941210"/>
              </a:xfrm>
            </p:spPr>
            <p:txBody>
              <a:bodyPr vert="horz" lIns="91440" tIns="45720" rIns="91440" bIns="45720" rtlCol="0" anchor="t">
                <a:noAutofit/>
              </a:bodyPr>
              <a:lstStyle/>
              <a:p>
                <a:pPr>
                  <a:spcBef>
                    <a:spcPts val="600"/>
                  </a:spcBef>
                </a:pPr>
                <a:r>
                  <a:rPr lang="en-US" sz="2800" b="1">
                    <a:solidFill>
                      <a:schemeClr val="tx1"/>
                    </a:solidFill>
                    <a:ea typeface="Times" panose="02020603050405020304" pitchFamily="18" charset="0"/>
                  </a:rPr>
                  <a:t>Warming analysis translates excess load → instream </a:t>
                </a:r>
                <a14:m>
                  <m:oMath xmlns:m="http://schemas.openxmlformats.org/officeDocument/2006/math">
                    <m:r>
                      <a:rPr lang="en-US" sz="2800" b="1">
                        <a:solidFill>
                          <a:schemeClr val="tx1"/>
                        </a:solidFill>
                        <a:latin typeface="Cambria Math" panose="02040503050406030204" pitchFamily="18" charset="0"/>
                        <a:ea typeface="Times New Roman" panose="02020603050405020304" pitchFamily="18" charset="0"/>
                      </a:rPr>
                      <m:t>∆</m:t>
                    </m:r>
                    <m:r>
                      <a:rPr lang="en-US" sz="2800" b="1" i="1">
                        <a:solidFill>
                          <a:schemeClr val="tx1"/>
                        </a:solidFill>
                        <a:latin typeface="Cambria Math" panose="02040503050406030204" pitchFamily="18" charset="0"/>
                        <a:ea typeface="Times New Roman" panose="02020603050405020304" pitchFamily="18" charset="0"/>
                      </a:rPr>
                      <m:t>𝑻</m:t>
                    </m:r>
                  </m:oMath>
                </a14:m>
                <a:r>
                  <a:rPr lang="en-US" sz="2800" b="1">
                    <a:solidFill>
                      <a:schemeClr val="tx1"/>
                    </a:solidFill>
                    <a:ea typeface="Times New Roman" panose="02020603050405020304" pitchFamily="18" charset="0"/>
                  </a:rPr>
                  <a:t> (°C) above BBNC </a:t>
                </a:r>
                <a:r>
                  <a:rPr lang="en-US" sz="2800">
                    <a:solidFill>
                      <a:schemeClr val="tx1"/>
                    </a:solidFill>
                    <a:ea typeface="Times New Roman" panose="02020603050405020304" pitchFamily="18" charset="0"/>
                  </a:rPr>
                  <a:t>at outfall in critical period. Uses permittee-submitted effluent data from 2016-2020. </a:t>
                </a:r>
                <a:r>
                  <a:rPr lang="en-US" sz="2800" b="1">
                    <a:solidFill>
                      <a:schemeClr val="tx1"/>
                    </a:solidFill>
                    <a:ea typeface="Times New Roman" panose="02020603050405020304" pitchFamily="18" charset="0"/>
                  </a:rPr>
                  <a:t>RAC2: split period (non- / spawning)</a:t>
                </a:r>
                <a:r>
                  <a:rPr lang="en-US" sz="2800">
                    <a:solidFill>
                      <a:schemeClr val="tx1"/>
                    </a:solidFill>
                    <a:ea typeface="Times New Roman" panose="02020603050405020304" pitchFamily="18" charset="0"/>
                  </a:rPr>
                  <a:t>.</a:t>
                </a:r>
                <a:endParaRPr lang="en-US" sz="2800">
                  <a:solidFill>
                    <a:schemeClr val="tx1"/>
                  </a:solidFill>
                  <a:ea typeface="Times" panose="02020603050405020304" pitchFamily="18" charset="0"/>
                </a:endParaRPr>
              </a:p>
              <a:p>
                <a:pPr marL="0" indent="0">
                  <a:spcBef>
                    <a:spcPts val="600"/>
                  </a:spcBef>
                  <a:buNone/>
                </a:pPr>
                <a:endParaRPr lang="en-US" sz="1200" b="1">
                  <a:latin typeface="Arial"/>
                  <a:ea typeface="Times" panose="02020603050405020304" pitchFamily="18" charset="0"/>
                  <a:cs typeface="Arial"/>
                </a:endParaRPr>
              </a:p>
            </p:txBody>
          </p:sp>
        </mc:Choice>
        <mc:Fallback xmlns="">
          <p:sp>
            <p:nvSpPr>
              <p:cNvPr id="20" name="Content Placeholder 3">
                <a:extLst>
                  <a:ext uri="{FF2B5EF4-FFF2-40B4-BE49-F238E27FC236}">
                    <a16:creationId xmlns:a16="http://schemas.microsoft.com/office/drawing/2014/main" id="{D198E0B9-DC43-2545-F728-1AB5C522C0CE}"/>
                  </a:ext>
                </a:extLst>
              </p:cNvPr>
              <p:cNvSpPr>
                <a:spLocks noGrp="1" noRot="1" noChangeAspect="1" noMove="1" noResize="1" noEditPoints="1" noAdjustHandles="1" noChangeArrowheads="1" noChangeShapeType="1" noTextEdit="1"/>
              </p:cNvSpPr>
              <p:nvPr>
                <p:ph idx="1"/>
              </p:nvPr>
            </p:nvSpPr>
            <p:spPr>
              <a:xfrm>
                <a:off x="152400" y="1478318"/>
                <a:ext cx="11833123" cy="941210"/>
              </a:xfrm>
              <a:blipFill>
                <a:blip r:embed="rId3"/>
                <a:stretch>
                  <a:fillRect l="-927" t="-7792" b="-64286"/>
                </a:stretch>
              </a:blipFill>
            </p:spPr>
            <p:txBody>
              <a:bodyPr/>
              <a:lstStyle/>
              <a:p>
                <a:r>
                  <a:rPr lang="en-US">
                    <a:noFill/>
                  </a:rPr>
                  <a:t> </a:t>
                </a:r>
              </a:p>
            </p:txBody>
          </p:sp>
        </mc:Fallback>
      </mc:AlternateContent>
    </p:spTree>
    <p:extLst>
      <p:ext uri="{BB962C8B-B14F-4D97-AF65-F5344CB8AC3E}">
        <p14:creationId xmlns:p14="http://schemas.microsoft.com/office/powerpoint/2010/main" val="26315102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0C99B0-B7BF-195B-8F53-0EFED6FF12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54AED5-93E6-A73B-E79E-BF98686698F4}"/>
              </a:ext>
            </a:extLst>
          </p:cNvPr>
          <p:cNvSpPr>
            <a:spLocks noGrp="1"/>
          </p:cNvSpPr>
          <p:nvPr>
            <p:ph type="title"/>
          </p:nvPr>
        </p:nvSpPr>
        <p:spPr>
          <a:xfrm>
            <a:off x="152400" y="644165"/>
            <a:ext cx="11430000" cy="685800"/>
          </a:xfrm>
        </p:spPr>
        <p:txBody>
          <a:bodyPr>
            <a:noAutofit/>
          </a:bodyPr>
          <a:lstStyle/>
          <a:p>
            <a:r>
              <a:rPr lang="en-US" sz="4000"/>
              <a:t>Point Sources: Categorical HUA still attained</a:t>
            </a:r>
            <a:endParaRPr lang="en-US" sz="4000" b="1"/>
          </a:p>
        </p:txBody>
      </p:sp>
      <p:sp>
        <p:nvSpPr>
          <p:cNvPr id="4" name="Slide Number Placeholder 3">
            <a:extLst>
              <a:ext uri="{FF2B5EF4-FFF2-40B4-BE49-F238E27FC236}">
                <a16:creationId xmlns:a16="http://schemas.microsoft.com/office/drawing/2014/main" id="{328AEC28-DE30-10DA-A235-8D83D8CD8DB0}"/>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21</a:t>
            </a:fld>
            <a:endParaRPr lang="en-US"/>
          </a:p>
        </p:txBody>
      </p:sp>
      <p:sp>
        <p:nvSpPr>
          <p:cNvPr id="7" name="TextBox 6">
            <a:extLst>
              <a:ext uri="{FF2B5EF4-FFF2-40B4-BE49-F238E27FC236}">
                <a16:creationId xmlns:a16="http://schemas.microsoft.com/office/drawing/2014/main" id="{51CFE38B-4553-F766-4907-F3A86A18F9F3}"/>
              </a:ext>
            </a:extLst>
          </p:cNvPr>
          <p:cNvSpPr txBox="1"/>
          <p:nvPr/>
        </p:nvSpPr>
        <p:spPr>
          <a:xfrm>
            <a:off x="152401" y="1350950"/>
            <a:ext cx="11429999" cy="646331"/>
          </a:xfrm>
          <a:prstGeom prst="rect">
            <a:avLst/>
          </a:prstGeom>
          <a:noFill/>
        </p:spPr>
        <p:txBody>
          <a:bodyPr wrap="square">
            <a:spAutoFit/>
          </a:bodyPr>
          <a:lstStyle/>
          <a:p>
            <a:r>
              <a:rPr lang="en-US" sz="1800">
                <a:solidFill>
                  <a:srgbClr val="000000"/>
                </a:solidFill>
                <a:effectLst/>
                <a:latin typeface="Arial" panose="020B0604020202020204" pitchFamily="34" charset="0"/>
                <a:ea typeface="Arial" panose="020B0604020202020204" pitchFamily="34" charset="0"/>
              </a:rPr>
              <a:t>Maximum 7DADM temperature changes </a:t>
            </a:r>
            <a:r>
              <a:rPr lang="en-US">
                <a:solidFill>
                  <a:srgbClr val="000000"/>
                </a:solidFill>
                <a:latin typeface="Arial" panose="020B0604020202020204" pitchFamily="34" charset="0"/>
                <a:ea typeface="Arial" panose="020B0604020202020204" pitchFamily="34" charset="0"/>
              </a:rPr>
              <a:t>from</a:t>
            </a:r>
            <a:r>
              <a:rPr lang="en-US" sz="1800">
                <a:solidFill>
                  <a:srgbClr val="000000"/>
                </a:solidFill>
                <a:effectLst/>
                <a:latin typeface="Arial" panose="020B0604020202020204" pitchFamily="34" charset="0"/>
                <a:ea typeface="Arial" panose="020B0604020202020204" pitchFamily="34" charset="0"/>
              </a:rPr>
              <a:t> all proposed point source WLAs over the Rogue R. model extent when temperatures exceed the BBNC.</a:t>
            </a:r>
            <a:endParaRPr lang="en-US"/>
          </a:p>
        </p:txBody>
      </p:sp>
      <p:grpSp>
        <p:nvGrpSpPr>
          <p:cNvPr id="9" name="Group 8" descr="Plot showing Maximum 7DADM temperature changes from all proposed point source WLAs over the Rogue R. model extent when temperatures exceed the BBNC">
            <a:extLst>
              <a:ext uri="{FF2B5EF4-FFF2-40B4-BE49-F238E27FC236}">
                <a16:creationId xmlns:a16="http://schemas.microsoft.com/office/drawing/2014/main" id="{A51FD526-BFF1-B862-103B-7D71E3829A17}"/>
              </a:ext>
            </a:extLst>
          </p:cNvPr>
          <p:cNvGrpSpPr/>
          <p:nvPr/>
        </p:nvGrpSpPr>
        <p:grpSpPr>
          <a:xfrm>
            <a:off x="1300277" y="1997281"/>
            <a:ext cx="9410692" cy="4311446"/>
            <a:chOff x="1162054" y="1518598"/>
            <a:chExt cx="9410692" cy="4311446"/>
          </a:xfrm>
        </p:grpSpPr>
        <p:pic>
          <p:nvPicPr>
            <p:cNvPr id="5" name="Picture 4" descr="Chart&#10;&#10;AI-generated content may be incorrect.">
              <a:extLst>
                <a:ext uri="{FF2B5EF4-FFF2-40B4-BE49-F238E27FC236}">
                  <a16:creationId xmlns:a16="http://schemas.microsoft.com/office/drawing/2014/main" id="{5F8B1F00-59FB-6B58-E8BE-E461CBAD772C}"/>
                </a:ext>
              </a:extLst>
            </p:cNvPr>
            <p:cNvPicPr>
              <a:picLocks noChangeAspect="1"/>
            </p:cNvPicPr>
            <p:nvPr/>
          </p:nvPicPr>
          <p:blipFill>
            <a:blip r:embed="rId3">
              <a:extLst>
                <a:ext uri="{28A0092B-C50C-407E-A947-70E740481C1C}">
                  <a14:useLocalDpi xmlns:a14="http://schemas.microsoft.com/office/drawing/2010/main" val="0"/>
                </a:ext>
              </a:extLst>
            </a:blip>
            <a:srcRect t="1" b="16470"/>
            <a:stretch>
              <a:fillRect/>
            </a:stretch>
          </p:blipFill>
          <p:spPr>
            <a:xfrm>
              <a:off x="1162054" y="1518598"/>
              <a:ext cx="9410692" cy="4075958"/>
            </a:xfrm>
            <a:prstGeom prst="rect">
              <a:avLst/>
            </a:prstGeom>
            <a:ln w="12700">
              <a:solidFill>
                <a:schemeClr val="tx1"/>
              </a:solidFill>
            </a:ln>
          </p:spPr>
        </p:pic>
        <p:pic>
          <p:nvPicPr>
            <p:cNvPr id="8" name="Picture 7" descr="Chart&#10;&#10;AI-generated content may be incorrect.">
              <a:extLst>
                <a:ext uri="{FF2B5EF4-FFF2-40B4-BE49-F238E27FC236}">
                  <a16:creationId xmlns:a16="http://schemas.microsoft.com/office/drawing/2014/main" id="{1C48CBF8-245D-4529-7BA2-22FD23B8DA3B}"/>
                </a:ext>
              </a:extLst>
            </p:cNvPr>
            <p:cNvPicPr>
              <a:picLocks noChangeAspect="1"/>
            </p:cNvPicPr>
            <p:nvPr/>
          </p:nvPicPr>
          <p:blipFill>
            <a:blip r:embed="rId3">
              <a:extLst>
                <a:ext uri="{28A0092B-C50C-407E-A947-70E740481C1C}">
                  <a14:useLocalDpi xmlns:a14="http://schemas.microsoft.com/office/drawing/2010/main" val="0"/>
                </a:ext>
              </a:extLst>
            </a:blip>
            <a:srcRect t="89474" b="5700"/>
            <a:stretch>
              <a:fillRect/>
            </a:stretch>
          </p:blipFill>
          <p:spPr>
            <a:xfrm>
              <a:off x="1162054" y="5594556"/>
              <a:ext cx="9410692" cy="235488"/>
            </a:xfrm>
            <a:prstGeom prst="rect">
              <a:avLst/>
            </a:prstGeom>
            <a:ln w="12700">
              <a:solidFill>
                <a:schemeClr val="tx1"/>
              </a:solidFill>
            </a:ln>
          </p:spPr>
        </p:pic>
      </p:grpSp>
    </p:spTree>
    <p:extLst>
      <p:ext uri="{BB962C8B-B14F-4D97-AF65-F5344CB8AC3E}">
        <p14:creationId xmlns:p14="http://schemas.microsoft.com/office/powerpoint/2010/main" val="37045346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F6C3E1-AE84-6A3F-3E9B-5576713FCB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306DC5-07AF-EB71-92D2-62F4CE70FC65}"/>
              </a:ext>
            </a:extLst>
          </p:cNvPr>
          <p:cNvSpPr>
            <a:spLocks noGrp="1"/>
          </p:cNvSpPr>
          <p:nvPr>
            <p:ph type="title"/>
          </p:nvPr>
        </p:nvSpPr>
        <p:spPr>
          <a:xfrm>
            <a:off x="192156" y="364435"/>
            <a:ext cx="11864009" cy="1112838"/>
          </a:xfrm>
        </p:spPr>
        <p:txBody>
          <a:bodyPr anchor="ctr">
            <a:normAutofit/>
          </a:bodyPr>
          <a:lstStyle/>
          <a:p>
            <a:r>
              <a:rPr lang="en-US" b="1"/>
              <a:t>Questions and feedback on TMDL and TSD</a:t>
            </a:r>
          </a:p>
        </p:txBody>
      </p:sp>
      <p:sp>
        <p:nvSpPr>
          <p:cNvPr id="6" name="TextBox 5">
            <a:extLst>
              <a:ext uri="{FF2B5EF4-FFF2-40B4-BE49-F238E27FC236}">
                <a16:creationId xmlns:a16="http://schemas.microsoft.com/office/drawing/2014/main" id="{F97C79B8-2E95-5451-B5BF-AE183731EC05}"/>
              </a:ext>
            </a:extLst>
          </p:cNvPr>
          <p:cNvSpPr txBox="1"/>
          <p:nvPr/>
        </p:nvSpPr>
        <p:spPr>
          <a:xfrm>
            <a:off x="1514126" y="6063915"/>
            <a:ext cx="3286474" cy="338554"/>
          </a:xfrm>
          <a:prstGeom prst="rect">
            <a:avLst/>
          </a:prstGeom>
          <a:noFill/>
        </p:spPr>
        <p:txBody>
          <a:bodyPr wrap="square" rtlCol="0">
            <a:spAutoFit/>
          </a:bodyPr>
          <a:lstStyle/>
          <a:p>
            <a:r>
              <a:rPr lang="en-US" sz="1600" b="1">
                <a:latin typeface="Arial" panose="020B0604020202020204" pitchFamily="34" charset="0"/>
                <a:cs typeface="Arial" panose="020B0604020202020204" pitchFamily="34" charset="0"/>
              </a:rPr>
              <a:t>Upper Rogue River</a:t>
            </a:r>
          </a:p>
        </p:txBody>
      </p:sp>
      <p:pic>
        <p:nvPicPr>
          <p:cNvPr id="4" name="Picture 3">
            <a:extLst>
              <a:ext uri="{FF2B5EF4-FFF2-40B4-BE49-F238E27FC236}">
                <a16:creationId xmlns:a16="http://schemas.microsoft.com/office/drawing/2014/main" id="{2AAA688A-2534-3BD9-8A20-4345FC4836F5}"/>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t="10901" b="10901"/>
          <a:stretch/>
        </p:blipFill>
        <p:spPr>
          <a:xfrm>
            <a:off x="1619703" y="1367442"/>
            <a:ext cx="9008913" cy="4696473"/>
          </a:xfrm>
          <a:prstGeom prst="rect">
            <a:avLst/>
          </a:prstGeom>
        </p:spPr>
      </p:pic>
      <p:sp>
        <p:nvSpPr>
          <p:cNvPr id="3" name="Slide Number Placeholder 2">
            <a:extLst>
              <a:ext uri="{FF2B5EF4-FFF2-40B4-BE49-F238E27FC236}">
                <a16:creationId xmlns:a16="http://schemas.microsoft.com/office/drawing/2014/main" id="{D290FAD1-46E3-F7C2-2C6A-771437DC3027}"/>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22</a:t>
            </a:fld>
            <a:endParaRPr lang="en-US"/>
          </a:p>
        </p:txBody>
      </p:sp>
    </p:spTree>
    <p:extLst>
      <p:ext uri="{BB962C8B-B14F-4D97-AF65-F5344CB8AC3E}">
        <p14:creationId xmlns:p14="http://schemas.microsoft.com/office/powerpoint/2010/main" val="25274987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D2DC2F7-90D3-FF86-EC80-5969D4EA1EA1}"/>
              </a:ext>
            </a:extLst>
          </p:cNvPr>
          <p:cNvSpPr>
            <a:spLocks noGrp="1"/>
          </p:cNvSpPr>
          <p:nvPr>
            <p:ph type="title"/>
          </p:nvPr>
        </p:nvSpPr>
        <p:spPr/>
        <p:txBody>
          <a:bodyPr/>
          <a:lstStyle/>
          <a:p>
            <a:r>
              <a:rPr lang="en-US"/>
              <a:t>Break – back in 10 minutes</a:t>
            </a:r>
          </a:p>
        </p:txBody>
      </p:sp>
      <p:pic>
        <p:nvPicPr>
          <p:cNvPr id="8" name="Picture 7" descr="Deer wading at creek's edge">
            <a:extLst>
              <a:ext uri="{FF2B5EF4-FFF2-40B4-BE49-F238E27FC236}">
                <a16:creationId xmlns:a16="http://schemas.microsoft.com/office/drawing/2014/main" id="{A20C4307-F423-68DE-862D-A08F4790F689}"/>
              </a:ext>
            </a:extLst>
          </p:cNvPr>
          <p:cNvPicPr>
            <a:picLocks noChangeAspect="1"/>
          </p:cNvPicPr>
          <p:nvPr/>
        </p:nvPicPr>
        <p:blipFill>
          <a:blip r:embed="rId3"/>
          <a:srcRect t="9282" b="13145"/>
          <a:stretch>
            <a:fillRect/>
          </a:stretch>
        </p:blipFill>
        <p:spPr>
          <a:xfrm>
            <a:off x="981974" y="1366355"/>
            <a:ext cx="10228052" cy="4543491"/>
          </a:xfrm>
          <a:prstGeom prst="rect">
            <a:avLst/>
          </a:prstGeom>
        </p:spPr>
      </p:pic>
      <p:sp>
        <p:nvSpPr>
          <p:cNvPr id="9" name="TextBox 8">
            <a:extLst>
              <a:ext uri="{FF2B5EF4-FFF2-40B4-BE49-F238E27FC236}">
                <a16:creationId xmlns:a16="http://schemas.microsoft.com/office/drawing/2014/main" id="{ED8A2F3A-9DB6-077D-68C0-12DB4821FFCF}"/>
              </a:ext>
            </a:extLst>
          </p:cNvPr>
          <p:cNvSpPr txBox="1"/>
          <p:nvPr/>
        </p:nvSpPr>
        <p:spPr>
          <a:xfrm>
            <a:off x="900953" y="5909846"/>
            <a:ext cx="5499847"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solidFill>
                  <a:srgbClr val="1E1C11"/>
                </a:solidFill>
                <a:latin typeface="Arial" panose="020B0604020202020204" pitchFamily="34" charset="0"/>
                <a:ea typeface="Calibri"/>
                <a:cs typeface="Arial" panose="020B0604020202020204" pitchFamily="34" charset="0"/>
              </a:rPr>
              <a:t>Rogue River, Grants Pass </a:t>
            </a:r>
            <a:endParaRPr lang="en-US" sz="1600">
              <a:solidFill>
                <a:srgbClr val="1E1C11"/>
              </a:solidFill>
              <a:latin typeface="Arial" panose="020B0604020202020204" pitchFamily="34" charset="0"/>
              <a:ea typeface="Calibri"/>
              <a:cs typeface="Arial" panose="020B0604020202020204" pitchFamily="34" charset="0"/>
            </a:endParaRPr>
          </a:p>
        </p:txBody>
      </p:sp>
      <p:sp>
        <p:nvSpPr>
          <p:cNvPr id="2" name="Slide Number Placeholder 1">
            <a:extLst>
              <a:ext uri="{FF2B5EF4-FFF2-40B4-BE49-F238E27FC236}">
                <a16:creationId xmlns:a16="http://schemas.microsoft.com/office/drawing/2014/main" id="{F8D93704-962F-71F3-2BC4-B875101C4566}"/>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23</a:t>
            </a:fld>
            <a:endParaRPr lang="en-US"/>
          </a:p>
        </p:txBody>
      </p:sp>
    </p:spTree>
    <p:extLst>
      <p:ext uri="{BB962C8B-B14F-4D97-AF65-F5344CB8AC3E}">
        <p14:creationId xmlns:p14="http://schemas.microsoft.com/office/powerpoint/2010/main" val="20703481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1E9F9-B608-4650-26D3-A9F860BCFB83}"/>
              </a:ext>
            </a:extLst>
          </p:cNvPr>
          <p:cNvSpPr>
            <a:spLocks noGrp="1"/>
          </p:cNvSpPr>
          <p:nvPr>
            <p:ph type="title"/>
          </p:nvPr>
        </p:nvSpPr>
        <p:spPr/>
        <p:txBody>
          <a:bodyPr>
            <a:noAutofit/>
          </a:bodyPr>
          <a:lstStyle/>
          <a:p>
            <a:r>
              <a:rPr lang="en-US" b="1"/>
              <a:t>Water Quality Management Plan</a:t>
            </a:r>
          </a:p>
        </p:txBody>
      </p:sp>
      <p:pic>
        <p:nvPicPr>
          <p:cNvPr id="4" name="Picture 3" descr="A river flowing over rocks with trees in the background">
            <a:extLst>
              <a:ext uri="{FF2B5EF4-FFF2-40B4-BE49-F238E27FC236}">
                <a16:creationId xmlns:a16="http://schemas.microsoft.com/office/drawing/2014/main" id="{A355562F-279B-9BE4-5EB5-81FF0997BCC9}"/>
              </a:ext>
            </a:extLst>
          </p:cNvPr>
          <p:cNvPicPr>
            <a:picLocks noChangeAspect="1"/>
          </p:cNvPicPr>
          <p:nvPr/>
        </p:nvPicPr>
        <p:blipFill>
          <a:blip r:embed="rId3"/>
          <a:stretch>
            <a:fillRect/>
          </a:stretch>
        </p:blipFill>
        <p:spPr>
          <a:xfrm>
            <a:off x="396662" y="1344096"/>
            <a:ext cx="11398676" cy="4424002"/>
          </a:xfrm>
          <a:prstGeom prst="rect">
            <a:avLst/>
          </a:prstGeom>
        </p:spPr>
      </p:pic>
      <p:sp>
        <p:nvSpPr>
          <p:cNvPr id="5" name="TextBox 4">
            <a:extLst>
              <a:ext uri="{FF2B5EF4-FFF2-40B4-BE49-F238E27FC236}">
                <a16:creationId xmlns:a16="http://schemas.microsoft.com/office/drawing/2014/main" id="{6181657C-3A93-BB67-5668-0F766973ED28}"/>
              </a:ext>
            </a:extLst>
          </p:cNvPr>
          <p:cNvSpPr txBox="1"/>
          <p:nvPr/>
        </p:nvSpPr>
        <p:spPr>
          <a:xfrm>
            <a:off x="328928" y="5768098"/>
            <a:ext cx="8812377" cy="323165"/>
          </a:xfrm>
          <a:prstGeom prst="rect">
            <a:avLst/>
          </a:prstGeom>
          <a:noFill/>
        </p:spPr>
        <p:txBody>
          <a:bodyPr wrap="square" lIns="91440" tIns="45720" rIns="91440" bIns="45720" rtlCol="0" anchor="t">
            <a:spAutoFit/>
          </a:bodyPr>
          <a:lstStyle/>
          <a:p>
            <a:r>
              <a:rPr lang="en-US" sz="1500" b="1">
                <a:latin typeface="Arial"/>
                <a:cs typeface="Arial"/>
              </a:rPr>
              <a:t>Waterfalls on Upper Rogue River</a:t>
            </a:r>
            <a:endParaRPr lang="en-US" sz="1500" b="1">
              <a:latin typeface="Arial" panose="020B060402020202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382405BE-4A0D-E1BF-6831-1CC389F0682F}"/>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24</a:t>
            </a:fld>
            <a:endParaRPr lang="en-US"/>
          </a:p>
        </p:txBody>
      </p:sp>
    </p:spTree>
    <p:extLst>
      <p:ext uri="{BB962C8B-B14F-4D97-AF65-F5344CB8AC3E}">
        <p14:creationId xmlns:p14="http://schemas.microsoft.com/office/powerpoint/2010/main" val="33409700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B34FD-67AD-B745-FEC5-19E012943178}"/>
              </a:ext>
            </a:extLst>
          </p:cNvPr>
          <p:cNvSpPr>
            <a:spLocks noGrp="1"/>
          </p:cNvSpPr>
          <p:nvPr>
            <p:ph type="title"/>
          </p:nvPr>
        </p:nvSpPr>
        <p:spPr>
          <a:xfrm>
            <a:off x="228600" y="274638"/>
            <a:ext cx="11734800" cy="1143000"/>
          </a:xfrm>
        </p:spPr>
        <p:txBody>
          <a:bodyPr anchor="ctr">
            <a:normAutofit/>
          </a:bodyPr>
          <a:lstStyle/>
          <a:p>
            <a:r>
              <a:rPr lang="en-US" sz="4000"/>
              <a:t>Purpose of this section of today’s presentation </a:t>
            </a:r>
          </a:p>
        </p:txBody>
      </p:sp>
      <p:sp>
        <p:nvSpPr>
          <p:cNvPr id="5" name="Content Placeholder 4">
            <a:extLst>
              <a:ext uri="{FF2B5EF4-FFF2-40B4-BE49-F238E27FC236}">
                <a16:creationId xmlns:a16="http://schemas.microsoft.com/office/drawing/2014/main" id="{AAFDA921-AD3C-7281-7BA3-164FEC68C483}"/>
              </a:ext>
            </a:extLst>
          </p:cNvPr>
          <p:cNvSpPr>
            <a:spLocks noGrp="1"/>
          </p:cNvSpPr>
          <p:nvPr>
            <p:ph idx="1"/>
          </p:nvPr>
        </p:nvSpPr>
        <p:spPr>
          <a:xfrm>
            <a:off x="588944" y="1655619"/>
            <a:ext cx="5504521" cy="4384963"/>
          </a:xfrm>
        </p:spPr>
        <p:txBody>
          <a:bodyPr vert="horz" lIns="91440" tIns="45720" rIns="91440" bIns="45720" rtlCol="0" anchor="t">
            <a:normAutofit lnSpcReduction="10000"/>
          </a:bodyPr>
          <a:lstStyle/>
          <a:p>
            <a:pPr marL="457200" indent="-457200">
              <a:buFont typeface="+mj-lt"/>
              <a:buAutoNum type="arabicPeriod"/>
            </a:pPr>
            <a:r>
              <a:rPr lang="en-US"/>
              <a:t>Review changes to the draft WQMP</a:t>
            </a:r>
          </a:p>
          <a:p>
            <a:pPr marL="457200" indent="-457200">
              <a:buFont typeface="+mj-lt"/>
              <a:buAutoNum type="arabicPeriod"/>
            </a:pPr>
            <a:r>
              <a:rPr lang="en-US">
                <a:latin typeface="Arial"/>
                <a:cs typeface="Arial"/>
              </a:rPr>
              <a:t>Gather RAC input – discussion and/or written comments</a:t>
            </a:r>
            <a:endParaRPr lang="en-US"/>
          </a:p>
          <a:p>
            <a:pPr marL="0" indent="0">
              <a:buNone/>
            </a:pPr>
            <a:endParaRPr lang="en-US">
              <a:latin typeface="Arial"/>
              <a:cs typeface="Arial"/>
            </a:endParaRPr>
          </a:p>
          <a:p>
            <a:pPr marL="0" indent="0">
              <a:buNone/>
            </a:pPr>
            <a:r>
              <a:rPr lang="en-US">
                <a:latin typeface="Arial"/>
                <a:cs typeface="Arial"/>
              </a:rPr>
              <a:t>Note that both red-lined and clean versions are available online.</a:t>
            </a:r>
            <a:endParaRPr lang="en-US"/>
          </a:p>
          <a:p>
            <a:pPr marL="0" indent="0">
              <a:buNone/>
            </a:pPr>
            <a:endParaRPr lang="en-US"/>
          </a:p>
        </p:txBody>
      </p:sp>
      <p:pic>
        <p:nvPicPr>
          <p:cNvPr id="4" name="Content Placeholder 5" descr="image of MS Word Track Changes icon">
            <a:extLst>
              <a:ext uri="{FF2B5EF4-FFF2-40B4-BE49-F238E27FC236}">
                <a16:creationId xmlns:a16="http://schemas.microsoft.com/office/drawing/2014/main" id="{262E4EA3-060A-5A16-F6B3-E9032173D530}"/>
              </a:ext>
            </a:extLst>
          </p:cNvPr>
          <p:cNvPicPr>
            <a:picLocks noChangeAspect="1"/>
          </p:cNvPicPr>
          <p:nvPr/>
        </p:nvPicPr>
        <p:blipFill>
          <a:blip r:embed="rId3"/>
          <a:stretch>
            <a:fillRect/>
          </a:stretch>
        </p:blipFill>
        <p:spPr>
          <a:xfrm>
            <a:off x="6774426" y="1655619"/>
            <a:ext cx="4504897" cy="3171263"/>
          </a:xfrm>
          <a:prstGeom prst="rect">
            <a:avLst/>
          </a:prstGeom>
        </p:spPr>
      </p:pic>
      <p:sp>
        <p:nvSpPr>
          <p:cNvPr id="3" name="Slide Number Placeholder 2">
            <a:extLst>
              <a:ext uri="{FF2B5EF4-FFF2-40B4-BE49-F238E27FC236}">
                <a16:creationId xmlns:a16="http://schemas.microsoft.com/office/drawing/2014/main" id="{078CDF7D-122F-5387-FAB8-D56783772E6B}"/>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25</a:t>
            </a:fld>
            <a:endParaRPr lang="en-US"/>
          </a:p>
        </p:txBody>
      </p:sp>
    </p:spTree>
    <p:extLst>
      <p:ext uri="{BB962C8B-B14F-4D97-AF65-F5344CB8AC3E}">
        <p14:creationId xmlns:p14="http://schemas.microsoft.com/office/powerpoint/2010/main" val="8034665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9F9D1-BCC0-4EE3-FC83-8EEFD7209538}"/>
              </a:ext>
            </a:extLst>
          </p:cNvPr>
          <p:cNvSpPr>
            <a:spLocks noGrp="1"/>
          </p:cNvSpPr>
          <p:nvPr>
            <p:ph type="title"/>
          </p:nvPr>
        </p:nvSpPr>
        <p:spPr>
          <a:xfrm>
            <a:off x="152400" y="-1112838"/>
            <a:ext cx="11887200" cy="1112838"/>
          </a:xfrm>
        </p:spPr>
        <p:txBody>
          <a:bodyPr vert="horz" lIns="91440" tIns="45720" rIns="91440" bIns="45720" rtlCol="0" anchor="b">
            <a:normAutofit fontScale="90000"/>
          </a:bodyPr>
          <a:lstStyle/>
          <a:p>
            <a:r>
              <a:rPr lang="en-US"/>
              <a:t>How the WQMP connects to TMDL allocations</a:t>
            </a:r>
          </a:p>
        </p:txBody>
      </p:sp>
      <p:pic>
        <p:nvPicPr>
          <p:cNvPr id="5" name="Picture 4" descr="Diagram showing how a WQMP directs TMDL implementation. You can think of the TMDL as setting the targets, and the WQMP as laying out the path to reach them.">
            <a:extLst>
              <a:ext uri="{FF2B5EF4-FFF2-40B4-BE49-F238E27FC236}">
                <a16:creationId xmlns:a16="http://schemas.microsoft.com/office/drawing/2014/main" id="{E4DAC8D6-9F5C-3648-DD89-509911FDA966}"/>
              </a:ext>
            </a:extLst>
          </p:cNvPr>
          <p:cNvPicPr>
            <a:picLocks noChangeAspect="1"/>
          </p:cNvPicPr>
          <p:nvPr/>
        </p:nvPicPr>
        <p:blipFill>
          <a:blip r:embed="rId3"/>
          <a:stretch>
            <a:fillRect/>
          </a:stretch>
        </p:blipFill>
        <p:spPr>
          <a:xfrm>
            <a:off x="1646398" y="117424"/>
            <a:ext cx="8899203" cy="6140450"/>
          </a:xfrm>
          <a:prstGeom prst="rect">
            <a:avLst/>
          </a:prstGeom>
          <a:noFill/>
        </p:spPr>
      </p:pic>
      <p:sp>
        <p:nvSpPr>
          <p:cNvPr id="3" name="Slide Number Placeholder 2">
            <a:extLst>
              <a:ext uri="{FF2B5EF4-FFF2-40B4-BE49-F238E27FC236}">
                <a16:creationId xmlns:a16="http://schemas.microsoft.com/office/drawing/2014/main" id="{30E92F71-E8CA-10ED-894F-33D9CB0632CE}"/>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26</a:t>
            </a:fld>
            <a:endParaRPr lang="en-US"/>
          </a:p>
        </p:txBody>
      </p:sp>
    </p:spTree>
    <p:extLst>
      <p:ext uri="{BB962C8B-B14F-4D97-AF65-F5344CB8AC3E}">
        <p14:creationId xmlns:p14="http://schemas.microsoft.com/office/powerpoint/2010/main" val="27094847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10CEE-61C8-91B2-CC55-E02C1CDC5DD4}"/>
              </a:ext>
            </a:extLst>
          </p:cNvPr>
          <p:cNvSpPr>
            <a:spLocks noGrp="1"/>
          </p:cNvSpPr>
          <p:nvPr>
            <p:ph type="title"/>
          </p:nvPr>
        </p:nvSpPr>
        <p:spPr/>
        <p:txBody>
          <a:bodyPr/>
          <a:lstStyle/>
          <a:p>
            <a:r>
              <a:rPr lang="en-US"/>
              <a:t>Responsible Persons include DMAs</a:t>
            </a:r>
          </a:p>
        </p:txBody>
      </p:sp>
      <p:sp>
        <p:nvSpPr>
          <p:cNvPr id="4" name="Content Placeholder 2">
            <a:extLst>
              <a:ext uri="{FF2B5EF4-FFF2-40B4-BE49-F238E27FC236}">
                <a16:creationId xmlns:a16="http://schemas.microsoft.com/office/drawing/2014/main" id="{23AE935E-BD1B-1464-117C-450775397A81}"/>
              </a:ext>
            </a:extLst>
          </p:cNvPr>
          <p:cNvSpPr txBox="1">
            <a:spLocks/>
          </p:cNvSpPr>
          <p:nvPr/>
        </p:nvSpPr>
        <p:spPr>
          <a:xfrm>
            <a:off x="152400" y="1366928"/>
            <a:ext cx="5384800" cy="2916381"/>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b="1">
                <a:latin typeface="Arial"/>
                <a:cs typeface="Arial"/>
              </a:rPr>
              <a:t>Designated Management Agencies (DMAs)</a:t>
            </a:r>
          </a:p>
          <a:p>
            <a:r>
              <a:rPr lang="en-US" sz="2400">
                <a:latin typeface="Arial"/>
                <a:cs typeface="Arial"/>
              </a:rPr>
              <a:t>DMAs are federal, state, or </a:t>
            </a:r>
            <a:r>
              <a:rPr lang="en-US" sz="2400" b="1">
                <a:latin typeface="Arial"/>
                <a:cs typeface="Arial"/>
              </a:rPr>
              <a:t>local agencies </a:t>
            </a:r>
            <a:r>
              <a:rPr lang="en-US" sz="2400">
                <a:latin typeface="Arial"/>
                <a:cs typeface="Arial"/>
              </a:rPr>
              <a:t>identified by DEQ that have authority over pollutant sources </a:t>
            </a:r>
          </a:p>
          <a:p>
            <a:pPr marL="0" indent="0">
              <a:buFont typeface="Arial" pitchFamily="34" charset="0"/>
              <a:buNone/>
            </a:pPr>
            <a:endParaRPr lang="en-US" sz="1900"/>
          </a:p>
        </p:txBody>
      </p:sp>
      <p:sp>
        <p:nvSpPr>
          <p:cNvPr id="5" name="Content Placeholder 3">
            <a:extLst>
              <a:ext uri="{FF2B5EF4-FFF2-40B4-BE49-F238E27FC236}">
                <a16:creationId xmlns:a16="http://schemas.microsoft.com/office/drawing/2014/main" id="{4C74C6BD-8DD8-8311-FD4B-1A840C684749}"/>
              </a:ext>
            </a:extLst>
          </p:cNvPr>
          <p:cNvSpPr txBox="1">
            <a:spLocks/>
          </p:cNvSpPr>
          <p:nvPr/>
        </p:nvSpPr>
        <p:spPr>
          <a:xfrm>
            <a:off x="5740400" y="1366929"/>
            <a:ext cx="5384800" cy="2916380"/>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b="1">
                <a:latin typeface="Arial"/>
                <a:cs typeface="Arial"/>
              </a:rPr>
              <a:t>Responsible Persons</a:t>
            </a:r>
          </a:p>
          <a:p>
            <a:r>
              <a:rPr lang="en-US" sz="2400">
                <a:solidFill>
                  <a:srgbClr val="000000"/>
                </a:solidFill>
              </a:rPr>
              <a:t>A ‘responsible person’ is any </a:t>
            </a:r>
            <a:r>
              <a:rPr lang="en-US" sz="2400" b="1">
                <a:solidFill>
                  <a:srgbClr val="000000"/>
                </a:solidFill>
              </a:rPr>
              <a:t>entity</a:t>
            </a:r>
            <a:r>
              <a:rPr lang="en-US" sz="2400">
                <a:solidFill>
                  <a:srgbClr val="000000"/>
                </a:solidFill>
              </a:rPr>
              <a:t> accountable for sources of pollution addressed by the TMDL </a:t>
            </a:r>
          </a:p>
          <a:p>
            <a:r>
              <a:rPr lang="en-US" sz="2400">
                <a:solidFill>
                  <a:srgbClr val="000000"/>
                </a:solidFill>
                <a:cs typeface="Arial"/>
              </a:rPr>
              <a:t>Includes utilities, railroads, d</a:t>
            </a:r>
            <a:r>
              <a:rPr lang="en-US" sz="2400">
                <a:latin typeface="Arial"/>
                <a:cs typeface="Arial"/>
              </a:rPr>
              <a:t>am and reservoir operators, special districts</a:t>
            </a:r>
          </a:p>
          <a:p>
            <a:endParaRPr lang="en-US" sz="1100">
              <a:latin typeface="Arial"/>
              <a:cs typeface="Arial"/>
            </a:endParaRPr>
          </a:p>
          <a:p>
            <a:endParaRPr lang="en-US"/>
          </a:p>
        </p:txBody>
      </p:sp>
      <p:sp>
        <p:nvSpPr>
          <p:cNvPr id="6" name="TextBox 5">
            <a:extLst>
              <a:ext uri="{FF2B5EF4-FFF2-40B4-BE49-F238E27FC236}">
                <a16:creationId xmlns:a16="http://schemas.microsoft.com/office/drawing/2014/main" id="{73632B29-AB2E-BB14-8510-0A830D386815}"/>
              </a:ext>
            </a:extLst>
          </p:cNvPr>
          <p:cNvSpPr txBox="1"/>
          <p:nvPr/>
        </p:nvSpPr>
        <p:spPr>
          <a:xfrm>
            <a:off x="152400" y="4477941"/>
            <a:ext cx="10871200" cy="1846659"/>
          </a:xfrm>
          <a:prstGeom prst="rect">
            <a:avLst/>
          </a:prstGeom>
          <a:noFill/>
        </p:spPr>
        <p:txBody>
          <a:bodyPr wrap="square" rtlCol="0">
            <a:spAutoFit/>
          </a:bodyPr>
          <a:lstStyle/>
          <a:p>
            <a:r>
              <a:rPr lang="en-US" sz="2400">
                <a:latin typeface="Arial" panose="020B0604020202020204" pitchFamily="34" charset="0"/>
                <a:cs typeface="Arial" panose="020B0604020202020204" pitchFamily="34" charset="0"/>
              </a:rPr>
              <a:t>“Responsible persons” are entities, including DMAs, accountable for pollution sources addressed by the TMDL.</a:t>
            </a:r>
          </a:p>
          <a:p>
            <a:endParaRPr lang="en-US" sz="2400">
              <a:latin typeface="Arial" panose="020B0604020202020204" pitchFamily="34" charset="0"/>
              <a:cs typeface="Arial" panose="020B0604020202020204" pitchFamily="34" charset="0"/>
            </a:endParaRPr>
          </a:p>
          <a:p>
            <a:r>
              <a:rPr lang="en-US">
                <a:latin typeface="Arial" panose="020B0604020202020204" pitchFamily="34" charset="0"/>
                <a:cs typeface="Arial" panose="020B0604020202020204" pitchFamily="34" charset="0"/>
              </a:rPr>
              <a:t>Reference: OAR 340-042-0030(2)</a:t>
            </a:r>
          </a:p>
          <a:p>
            <a:endParaRPr lang="en-US" sz="2400">
              <a:latin typeface="Arial" panose="020B060402020202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82BDF539-B1F8-1F19-64C1-E888E8379D65}"/>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27</a:t>
            </a:fld>
            <a:endParaRPr lang="en-US"/>
          </a:p>
        </p:txBody>
      </p:sp>
    </p:spTree>
    <p:extLst>
      <p:ext uri="{BB962C8B-B14F-4D97-AF65-F5344CB8AC3E}">
        <p14:creationId xmlns:p14="http://schemas.microsoft.com/office/powerpoint/2010/main" val="26541135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AE260-51E2-2D94-FD98-7423C1EBD386}"/>
              </a:ext>
            </a:extLst>
          </p:cNvPr>
          <p:cNvSpPr>
            <a:spLocks noGrp="1"/>
          </p:cNvSpPr>
          <p:nvPr>
            <p:ph type="title"/>
          </p:nvPr>
        </p:nvSpPr>
        <p:spPr/>
        <p:txBody>
          <a:bodyPr/>
          <a:lstStyle/>
          <a:p>
            <a:r>
              <a:rPr lang="en-US"/>
              <a:t>Recurring questions following RAC 1</a:t>
            </a:r>
          </a:p>
        </p:txBody>
      </p:sp>
      <p:sp>
        <p:nvSpPr>
          <p:cNvPr id="4" name="Content Placeholder 2">
            <a:extLst>
              <a:ext uri="{FF2B5EF4-FFF2-40B4-BE49-F238E27FC236}">
                <a16:creationId xmlns:a16="http://schemas.microsoft.com/office/drawing/2014/main" id="{C0C60A94-BD1E-1C39-5837-C523F2DB3D9A}"/>
              </a:ext>
            </a:extLst>
          </p:cNvPr>
          <p:cNvSpPr txBox="1">
            <a:spLocks/>
          </p:cNvSpPr>
          <p:nvPr/>
        </p:nvSpPr>
        <p:spPr>
          <a:xfrm>
            <a:off x="152400" y="1246307"/>
            <a:ext cx="7158473" cy="5091545"/>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200" b="1">
                <a:latin typeface="Arial"/>
                <a:cs typeface="Arial"/>
              </a:rPr>
              <a:t>Will projects be eligible for OWEB funding?</a:t>
            </a:r>
            <a:r>
              <a:rPr lang="en-US" sz="2200">
                <a:latin typeface="Arial"/>
                <a:cs typeface="Arial"/>
              </a:rPr>
              <a:t> Projects qualify unless there has been a violation.  </a:t>
            </a:r>
          </a:p>
          <a:p>
            <a:r>
              <a:rPr lang="en-US" sz="2200" b="1">
                <a:latin typeface="Arial"/>
                <a:cs typeface="Arial"/>
              </a:rPr>
              <a:t>Can shade producing vegetation be non-native? </a:t>
            </a:r>
            <a:r>
              <a:rPr lang="en-US" sz="2200">
                <a:latin typeface="Arial"/>
                <a:cs typeface="Arial"/>
              </a:rPr>
              <a:t>Emphasis is on native vegetation, but non-native is acceptable under certain conditions. </a:t>
            </a:r>
          </a:p>
          <a:p>
            <a:r>
              <a:rPr lang="en-US" sz="2200" b="1">
                <a:latin typeface="Arial"/>
                <a:cs typeface="Arial"/>
              </a:rPr>
              <a:t>Is a 120-ft buffer required? </a:t>
            </a:r>
            <a:r>
              <a:rPr lang="en-US" sz="2200">
                <a:latin typeface="Arial"/>
                <a:cs typeface="Arial"/>
              </a:rPr>
              <a:t>This is an option instead of shade gap analysis. Implementation of TMDL is based on shade targets.</a:t>
            </a:r>
          </a:p>
          <a:p>
            <a:r>
              <a:rPr lang="en-US" sz="2200" b="1">
                <a:latin typeface="Arial"/>
                <a:cs typeface="Arial"/>
              </a:rPr>
              <a:t>How is the 10% increase in shade every 10 years target applied? </a:t>
            </a:r>
            <a:r>
              <a:rPr lang="en-US" sz="2200">
                <a:latin typeface="Arial"/>
                <a:cs typeface="Arial"/>
              </a:rPr>
              <a:t>This benchmark tracks basin progress, not individual responsible person. </a:t>
            </a:r>
          </a:p>
          <a:p>
            <a:r>
              <a:rPr lang="en-US" sz="2200" b="1">
                <a:latin typeface="Arial"/>
                <a:cs typeface="Arial"/>
              </a:rPr>
              <a:t>What if current Agency Plans change?</a:t>
            </a:r>
            <a:r>
              <a:rPr lang="en-US" sz="2200">
                <a:latin typeface="Arial"/>
                <a:cs typeface="Arial"/>
              </a:rPr>
              <a:t> WQMP requirements are based on agency plans that are currently available and are subject to future review.</a:t>
            </a:r>
            <a:endParaRPr lang="en-US" sz="2200"/>
          </a:p>
        </p:txBody>
      </p:sp>
      <p:sp>
        <p:nvSpPr>
          <p:cNvPr id="5" name="TextBox 4">
            <a:extLst>
              <a:ext uri="{FF2B5EF4-FFF2-40B4-BE49-F238E27FC236}">
                <a16:creationId xmlns:a16="http://schemas.microsoft.com/office/drawing/2014/main" id="{D2F2911B-4155-AF2A-5C3E-90B3A4F10C83}"/>
              </a:ext>
            </a:extLst>
          </p:cNvPr>
          <p:cNvSpPr txBox="1"/>
          <p:nvPr/>
        </p:nvSpPr>
        <p:spPr>
          <a:xfrm>
            <a:off x="7856295" y="5917191"/>
            <a:ext cx="3079497" cy="338554"/>
          </a:xfrm>
          <a:prstGeom prst="rect">
            <a:avLst/>
          </a:prstGeom>
          <a:noFill/>
        </p:spPr>
        <p:txBody>
          <a:bodyPr wrap="none" rtlCol="0">
            <a:spAutoFit/>
          </a:bodyPr>
          <a:lstStyle/>
          <a:p>
            <a:r>
              <a:rPr lang="en-US" sz="1600" b="1">
                <a:latin typeface="Arial" panose="020B0604020202020204" pitchFamily="34" charset="0"/>
                <a:cs typeface="Arial" panose="020B0604020202020204" pitchFamily="34" charset="0"/>
              </a:rPr>
              <a:t>Rogue Wild and Scenic River </a:t>
            </a:r>
          </a:p>
        </p:txBody>
      </p:sp>
      <p:pic>
        <p:nvPicPr>
          <p:cNvPr id="6" name="Picture 5">
            <a:extLst>
              <a:ext uri="{FF2B5EF4-FFF2-40B4-BE49-F238E27FC236}">
                <a16:creationId xmlns:a16="http://schemas.microsoft.com/office/drawing/2014/main" id="{79E831F4-9D6C-86B6-6153-9FFB04EEC418}"/>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7351571" y="1902352"/>
            <a:ext cx="4588387" cy="3441290"/>
          </a:xfrm>
          <a:prstGeom prst="rect">
            <a:avLst/>
          </a:prstGeom>
        </p:spPr>
      </p:pic>
      <p:sp>
        <p:nvSpPr>
          <p:cNvPr id="3" name="Slide Number Placeholder 2">
            <a:extLst>
              <a:ext uri="{FF2B5EF4-FFF2-40B4-BE49-F238E27FC236}">
                <a16:creationId xmlns:a16="http://schemas.microsoft.com/office/drawing/2014/main" id="{ED8143E2-ADF1-9327-ADBA-1C81BA5A217D}"/>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28</a:t>
            </a:fld>
            <a:endParaRPr lang="en-US"/>
          </a:p>
        </p:txBody>
      </p:sp>
    </p:spTree>
    <p:extLst>
      <p:ext uri="{BB962C8B-B14F-4D97-AF65-F5344CB8AC3E}">
        <p14:creationId xmlns:p14="http://schemas.microsoft.com/office/powerpoint/2010/main" val="26499983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AD31A-C4FC-5917-F61E-1D4667024B1E}"/>
              </a:ext>
            </a:extLst>
          </p:cNvPr>
          <p:cNvSpPr>
            <a:spLocks noGrp="1"/>
          </p:cNvSpPr>
          <p:nvPr>
            <p:ph type="title"/>
          </p:nvPr>
        </p:nvSpPr>
        <p:spPr/>
        <p:txBody>
          <a:bodyPr>
            <a:normAutofit fontScale="90000"/>
          </a:bodyPr>
          <a:lstStyle/>
          <a:p>
            <a:r>
              <a:rPr lang="en-US"/>
              <a:t>Responsible Persons identified in the draft WQMP (Draft WQMP Table 3) </a:t>
            </a:r>
          </a:p>
        </p:txBody>
      </p:sp>
      <p:sp>
        <p:nvSpPr>
          <p:cNvPr id="4" name="TextBox 3">
            <a:extLst>
              <a:ext uri="{FF2B5EF4-FFF2-40B4-BE49-F238E27FC236}">
                <a16:creationId xmlns:a16="http://schemas.microsoft.com/office/drawing/2014/main" id="{DA38DE08-2EE6-6A34-D286-1289747F3528}"/>
              </a:ext>
            </a:extLst>
          </p:cNvPr>
          <p:cNvSpPr txBox="1"/>
          <p:nvPr/>
        </p:nvSpPr>
        <p:spPr>
          <a:xfrm>
            <a:off x="510486" y="1402291"/>
            <a:ext cx="4263390"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latin typeface="Arial" panose="020B0604020202020204" pitchFamily="34" charset="0"/>
                <a:cs typeface="Arial" panose="020B0604020202020204" pitchFamily="34" charset="0"/>
              </a:rPr>
              <a:t>Bonneville Power Administration</a:t>
            </a:r>
          </a:p>
          <a:p>
            <a:r>
              <a:rPr lang="en-US" b="1">
                <a:latin typeface="Arial" panose="020B0604020202020204" pitchFamily="34" charset="0"/>
                <a:cs typeface="Arial" panose="020B0604020202020204" pitchFamily="34" charset="0"/>
              </a:rPr>
              <a:t>Central Oregon &amp; Pacific Railroad</a:t>
            </a:r>
          </a:p>
          <a:p>
            <a:r>
              <a:rPr lang="en-US" b="1">
                <a:solidFill>
                  <a:srgbClr val="0070C0"/>
                </a:solidFill>
                <a:latin typeface="Arial"/>
                <a:cs typeface="Arial"/>
              </a:rPr>
              <a:t>Medford Water Commission </a:t>
            </a:r>
          </a:p>
          <a:p>
            <a:r>
              <a:rPr lang="en-US">
                <a:latin typeface="Arial" panose="020B0604020202020204" pitchFamily="34" charset="0"/>
                <a:cs typeface="Arial" panose="020B0604020202020204" pitchFamily="34" charset="0"/>
              </a:rPr>
              <a:t>City of Ashland</a:t>
            </a:r>
          </a:p>
          <a:p>
            <a:r>
              <a:rPr lang="en-US">
                <a:latin typeface="Arial" panose="020B0604020202020204" pitchFamily="34" charset="0"/>
                <a:cs typeface="Arial" panose="020B0604020202020204" pitchFamily="34" charset="0"/>
              </a:rPr>
              <a:t>City of Butte Falls</a:t>
            </a:r>
          </a:p>
          <a:p>
            <a:r>
              <a:rPr lang="en-US">
                <a:latin typeface="Arial" panose="020B0604020202020204" pitchFamily="34" charset="0"/>
                <a:cs typeface="Arial" panose="020B0604020202020204" pitchFamily="34" charset="0"/>
              </a:rPr>
              <a:t>City of Cave Junction</a:t>
            </a:r>
          </a:p>
          <a:p>
            <a:r>
              <a:rPr lang="en-US">
                <a:latin typeface="Arial" panose="020B0604020202020204" pitchFamily="34" charset="0"/>
                <a:cs typeface="Arial" panose="020B0604020202020204" pitchFamily="34" charset="0"/>
              </a:rPr>
              <a:t>City of Central Point</a:t>
            </a:r>
          </a:p>
          <a:p>
            <a:r>
              <a:rPr lang="en-US">
                <a:latin typeface="Arial" panose="020B0604020202020204" pitchFamily="34" charset="0"/>
                <a:cs typeface="Arial" panose="020B0604020202020204" pitchFamily="34" charset="0"/>
              </a:rPr>
              <a:t>City of Eagle Point</a:t>
            </a:r>
          </a:p>
          <a:p>
            <a:r>
              <a:rPr lang="en-US">
                <a:latin typeface="Arial" panose="020B0604020202020204" pitchFamily="34" charset="0"/>
                <a:cs typeface="Arial" panose="020B0604020202020204" pitchFamily="34" charset="0"/>
              </a:rPr>
              <a:t>City of Gold Beach</a:t>
            </a:r>
          </a:p>
          <a:p>
            <a:r>
              <a:rPr lang="en-US">
                <a:latin typeface="Arial" panose="020B0604020202020204" pitchFamily="34" charset="0"/>
                <a:cs typeface="Arial" panose="020B0604020202020204" pitchFamily="34" charset="0"/>
              </a:rPr>
              <a:t>City of Gold Hill</a:t>
            </a:r>
          </a:p>
          <a:p>
            <a:r>
              <a:rPr lang="en-US">
                <a:latin typeface="Arial" panose="020B0604020202020204" pitchFamily="34" charset="0"/>
                <a:cs typeface="Arial" panose="020B0604020202020204" pitchFamily="34" charset="0"/>
              </a:rPr>
              <a:t>City of Grants Pass</a:t>
            </a:r>
          </a:p>
          <a:p>
            <a:r>
              <a:rPr lang="en-US">
                <a:latin typeface="Arial" panose="020B0604020202020204" pitchFamily="34" charset="0"/>
                <a:cs typeface="Arial" panose="020B0604020202020204" pitchFamily="34" charset="0"/>
              </a:rPr>
              <a:t>City of Jacksonville</a:t>
            </a:r>
          </a:p>
          <a:p>
            <a:r>
              <a:rPr lang="en-US">
                <a:latin typeface="Arial" panose="020B0604020202020204" pitchFamily="34" charset="0"/>
                <a:cs typeface="Arial" panose="020B0604020202020204" pitchFamily="34" charset="0"/>
              </a:rPr>
              <a:t>City of Medford</a:t>
            </a:r>
          </a:p>
          <a:p>
            <a:r>
              <a:rPr lang="en-US">
                <a:latin typeface="Arial" panose="020B0604020202020204" pitchFamily="34" charset="0"/>
                <a:cs typeface="Arial" panose="020B0604020202020204" pitchFamily="34" charset="0"/>
              </a:rPr>
              <a:t>City of Phoenix</a:t>
            </a:r>
          </a:p>
          <a:p>
            <a:r>
              <a:rPr lang="en-US">
                <a:latin typeface="Arial" panose="020B0604020202020204" pitchFamily="34" charset="0"/>
                <a:cs typeface="Arial" panose="020B0604020202020204" pitchFamily="34" charset="0"/>
              </a:rPr>
              <a:t>City of Rogue River</a:t>
            </a:r>
          </a:p>
          <a:p>
            <a:r>
              <a:rPr lang="en-US">
                <a:latin typeface="Arial" panose="020B0604020202020204" pitchFamily="34" charset="0"/>
                <a:cs typeface="Arial" panose="020B0604020202020204" pitchFamily="34" charset="0"/>
              </a:rPr>
              <a:t>City of Shady Cove</a:t>
            </a:r>
          </a:p>
          <a:p>
            <a:r>
              <a:rPr lang="en-US">
                <a:latin typeface="Arial" panose="020B0604020202020204" pitchFamily="34" charset="0"/>
                <a:cs typeface="Arial" panose="020B0604020202020204" pitchFamily="34" charset="0"/>
              </a:rPr>
              <a:t>City of Talent</a:t>
            </a:r>
          </a:p>
          <a:p>
            <a:r>
              <a:rPr lang="en-US">
                <a:latin typeface="Arial" panose="020B0604020202020204" pitchFamily="34" charset="0"/>
                <a:cs typeface="Arial" panose="020B0604020202020204" pitchFamily="34" charset="0"/>
              </a:rPr>
              <a:t>Curry County</a:t>
            </a:r>
          </a:p>
          <a:p>
            <a:endParaRPr lang="en-US" b="1">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C3FAA4D-2B06-CFF4-21FC-4A0EE154B669}"/>
              </a:ext>
            </a:extLst>
          </p:cNvPr>
          <p:cNvSpPr txBox="1"/>
          <p:nvPr/>
        </p:nvSpPr>
        <p:spPr>
          <a:xfrm>
            <a:off x="5232400" y="1402291"/>
            <a:ext cx="6502400"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Arial" panose="020B0604020202020204" pitchFamily="34" charset="0"/>
                <a:cs typeface="Arial" panose="020B0604020202020204" pitchFamily="34" charset="0"/>
              </a:rPr>
              <a:t>Jackson County</a:t>
            </a:r>
          </a:p>
          <a:p>
            <a:r>
              <a:rPr lang="en-US">
                <a:latin typeface="Arial" panose="020B0604020202020204" pitchFamily="34" charset="0"/>
                <a:cs typeface="Arial" panose="020B0604020202020204" pitchFamily="34" charset="0"/>
              </a:rPr>
              <a:t>Josephine County</a:t>
            </a:r>
          </a:p>
          <a:p>
            <a:r>
              <a:rPr lang="en-US" b="1">
                <a:latin typeface="Arial" panose="020B0604020202020204" pitchFamily="34" charset="0"/>
                <a:cs typeface="Arial" panose="020B0604020202020204" pitchFamily="34" charset="0"/>
              </a:rPr>
              <a:t>Klamath County</a:t>
            </a:r>
            <a:endParaRPr lang="en-US" b="1">
              <a:latin typeface="Arial" panose="020B0604020202020204" pitchFamily="34" charset="0"/>
              <a:ea typeface="Calibri"/>
              <a:cs typeface="Arial" panose="020B0604020202020204" pitchFamily="34" charset="0"/>
            </a:endParaRPr>
          </a:p>
          <a:p>
            <a:r>
              <a:rPr lang="en-US">
                <a:latin typeface="Arial" panose="020B0604020202020204" pitchFamily="34" charset="0"/>
                <a:cs typeface="Arial" panose="020B0604020202020204" pitchFamily="34" charset="0"/>
              </a:rPr>
              <a:t>Oregon Department of Agriculture</a:t>
            </a:r>
            <a:endParaRPr lang="en-US">
              <a:latin typeface="Arial" panose="020B0604020202020204" pitchFamily="34" charset="0"/>
              <a:ea typeface="Calibri"/>
              <a:cs typeface="Arial" panose="020B0604020202020204" pitchFamily="34" charset="0"/>
            </a:endParaRPr>
          </a:p>
          <a:p>
            <a:r>
              <a:rPr lang="en-US">
                <a:latin typeface="Arial" panose="020B0604020202020204" pitchFamily="34" charset="0"/>
                <a:cs typeface="Arial" panose="020B0604020202020204" pitchFamily="34" charset="0"/>
              </a:rPr>
              <a:t>Oregon Department of Fish and Wildlife</a:t>
            </a:r>
            <a:endParaRPr lang="en-US">
              <a:latin typeface="Arial" panose="020B0604020202020204" pitchFamily="34" charset="0"/>
              <a:ea typeface="Calibri"/>
              <a:cs typeface="Arial" panose="020B0604020202020204" pitchFamily="34" charset="0"/>
            </a:endParaRPr>
          </a:p>
          <a:p>
            <a:r>
              <a:rPr lang="en-US">
                <a:latin typeface="Arial" panose="020B0604020202020204" pitchFamily="34" charset="0"/>
                <a:cs typeface="Arial" panose="020B0604020202020204" pitchFamily="34" charset="0"/>
              </a:rPr>
              <a:t>Oregon Department of Forestry</a:t>
            </a:r>
            <a:endParaRPr lang="en-US">
              <a:latin typeface="Arial" panose="020B0604020202020204" pitchFamily="34" charset="0"/>
              <a:ea typeface="Calibri"/>
              <a:cs typeface="Arial" panose="020B0604020202020204" pitchFamily="34" charset="0"/>
            </a:endParaRPr>
          </a:p>
          <a:p>
            <a:r>
              <a:rPr lang="en-US">
                <a:latin typeface="Arial" panose="020B0604020202020204" pitchFamily="34" charset="0"/>
                <a:cs typeface="Arial" panose="020B0604020202020204" pitchFamily="34" charset="0"/>
              </a:rPr>
              <a:t>Oregon Department of Geology and Mineral Industries</a:t>
            </a:r>
            <a:endParaRPr lang="en-US">
              <a:latin typeface="Arial" panose="020B0604020202020204" pitchFamily="34" charset="0"/>
              <a:ea typeface="Calibri"/>
              <a:cs typeface="Arial" panose="020B0604020202020204" pitchFamily="34" charset="0"/>
            </a:endParaRPr>
          </a:p>
          <a:p>
            <a:r>
              <a:rPr lang="en-US">
                <a:latin typeface="Arial" panose="020B0604020202020204" pitchFamily="34" charset="0"/>
                <a:cs typeface="Arial" panose="020B0604020202020204" pitchFamily="34" charset="0"/>
              </a:rPr>
              <a:t>Oregon Department of State Lands</a:t>
            </a:r>
            <a:endParaRPr lang="en-US">
              <a:latin typeface="Arial" panose="020B0604020202020204" pitchFamily="34" charset="0"/>
              <a:ea typeface="Calibri"/>
              <a:cs typeface="Arial" panose="020B0604020202020204" pitchFamily="34" charset="0"/>
            </a:endParaRPr>
          </a:p>
          <a:p>
            <a:r>
              <a:rPr lang="en-US">
                <a:latin typeface="Arial" panose="020B0604020202020204" pitchFamily="34" charset="0"/>
                <a:cs typeface="Arial" panose="020B0604020202020204" pitchFamily="34" charset="0"/>
              </a:rPr>
              <a:t>Oregon Department of Transportation</a:t>
            </a:r>
            <a:endParaRPr lang="en-US">
              <a:latin typeface="Arial" panose="020B0604020202020204" pitchFamily="34" charset="0"/>
              <a:ea typeface="Calibri"/>
              <a:cs typeface="Arial" panose="020B0604020202020204" pitchFamily="34" charset="0"/>
            </a:endParaRPr>
          </a:p>
          <a:p>
            <a:r>
              <a:rPr lang="en-US">
                <a:latin typeface="Arial" panose="020B0604020202020204" pitchFamily="34" charset="0"/>
                <a:cs typeface="Arial" panose="020B0604020202020204" pitchFamily="34" charset="0"/>
              </a:rPr>
              <a:t>Oregon Parks and Recreation Department</a:t>
            </a:r>
            <a:endParaRPr lang="en-US">
              <a:latin typeface="Arial" panose="020B0604020202020204" pitchFamily="34" charset="0"/>
              <a:ea typeface="Calibri"/>
              <a:cs typeface="Arial" panose="020B0604020202020204" pitchFamily="34" charset="0"/>
            </a:endParaRPr>
          </a:p>
          <a:p>
            <a:r>
              <a:rPr lang="en-US" b="1">
                <a:latin typeface="Arial" panose="020B0604020202020204" pitchFamily="34" charset="0"/>
                <a:cs typeface="Arial" panose="020B0604020202020204" pitchFamily="34" charset="0"/>
              </a:rPr>
              <a:t>Pacific Power and Light</a:t>
            </a:r>
            <a:endParaRPr lang="en-US" b="1">
              <a:latin typeface="Arial" panose="020B0604020202020204" pitchFamily="34" charset="0"/>
              <a:ea typeface="Calibri"/>
              <a:cs typeface="Arial" panose="020B0604020202020204" pitchFamily="34" charset="0"/>
            </a:endParaRPr>
          </a:p>
          <a:p>
            <a:r>
              <a:rPr lang="en-US" b="1">
                <a:latin typeface="Arial" panose="020B0604020202020204" pitchFamily="34" charset="0"/>
                <a:cs typeface="Arial" panose="020B0604020202020204" pitchFamily="34" charset="0"/>
              </a:rPr>
              <a:t>Rogue Valley Terminal Railroad Corporation</a:t>
            </a:r>
            <a:endParaRPr lang="en-US" b="1">
              <a:latin typeface="Arial" panose="020B0604020202020204" pitchFamily="34" charset="0"/>
              <a:ea typeface="Calibri"/>
              <a:cs typeface="Arial" panose="020B0604020202020204" pitchFamily="34" charset="0"/>
            </a:endParaRPr>
          </a:p>
          <a:p>
            <a:r>
              <a:rPr lang="en-US">
                <a:latin typeface="Arial" panose="020B0604020202020204" pitchFamily="34" charset="0"/>
                <a:cs typeface="Arial" panose="020B0604020202020204" pitchFamily="34" charset="0"/>
              </a:rPr>
              <a:t>U.S. Army Corps of Engineers</a:t>
            </a:r>
            <a:endParaRPr lang="en-US">
              <a:latin typeface="Arial" panose="020B0604020202020204" pitchFamily="34" charset="0"/>
              <a:ea typeface="Calibri"/>
              <a:cs typeface="Arial" panose="020B0604020202020204" pitchFamily="34" charset="0"/>
            </a:endParaRPr>
          </a:p>
          <a:p>
            <a:r>
              <a:rPr lang="en-US">
                <a:latin typeface="Arial" panose="020B0604020202020204" pitchFamily="34" charset="0"/>
                <a:cs typeface="Arial" panose="020B0604020202020204" pitchFamily="34" charset="0"/>
              </a:rPr>
              <a:t>U.S. Bureau of Land Management</a:t>
            </a:r>
            <a:endParaRPr lang="en-US">
              <a:latin typeface="Arial" panose="020B0604020202020204" pitchFamily="34" charset="0"/>
              <a:ea typeface="Calibri"/>
              <a:cs typeface="Arial" panose="020B0604020202020204" pitchFamily="34" charset="0"/>
            </a:endParaRPr>
          </a:p>
          <a:p>
            <a:r>
              <a:rPr lang="en-US">
                <a:latin typeface="Arial" panose="020B0604020202020204" pitchFamily="34" charset="0"/>
                <a:cs typeface="Arial" panose="020B0604020202020204" pitchFamily="34" charset="0"/>
              </a:rPr>
              <a:t>U.S. Bureau of Reclamation</a:t>
            </a:r>
            <a:endParaRPr lang="en-US">
              <a:latin typeface="Arial" panose="020B0604020202020204" pitchFamily="34" charset="0"/>
              <a:ea typeface="Calibri"/>
              <a:cs typeface="Arial" panose="020B0604020202020204" pitchFamily="34" charset="0"/>
            </a:endParaRPr>
          </a:p>
          <a:p>
            <a:r>
              <a:rPr lang="en-US">
                <a:latin typeface="Arial" panose="020B0604020202020204" pitchFamily="34" charset="0"/>
                <a:cs typeface="Arial" panose="020B0604020202020204" pitchFamily="34" charset="0"/>
              </a:rPr>
              <a:t>U.S. Forest Service</a:t>
            </a:r>
            <a:endParaRPr lang="en-US">
              <a:latin typeface="Arial" panose="020B0604020202020204" pitchFamily="34" charset="0"/>
              <a:ea typeface="Calibri"/>
              <a:cs typeface="Arial" panose="020B0604020202020204" pitchFamily="34" charset="0"/>
            </a:endParaRPr>
          </a:p>
          <a:p>
            <a:r>
              <a:rPr lang="en-US">
                <a:latin typeface="Arial" panose="020B0604020202020204" pitchFamily="34" charset="0"/>
                <a:ea typeface="Calibri"/>
                <a:cs typeface="Arial" panose="020B0604020202020204" pitchFamily="34" charset="0"/>
              </a:rPr>
              <a:t>Irrigation Districts: Talent, Rogue River Valley, Medford, Eagle Point, Grants Pass, Gold Hill</a:t>
            </a:r>
          </a:p>
          <a:p>
            <a:pPr algn="ctr"/>
            <a:endParaRPr lang="en-US">
              <a:ea typeface="Calibri"/>
              <a:cs typeface="Calibri"/>
            </a:endParaRPr>
          </a:p>
        </p:txBody>
      </p:sp>
      <p:sp>
        <p:nvSpPr>
          <p:cNvPr id="3" name="Slide Number Placeholder 2">
            <a:extLst>
              <a:ext uri="{FF2B5EF4-FFF2-40B4-BE49-F238E27FC236}">
                <a16:creationId xmlns:a16="http://schemas.microsoft.com/office/drawing/2014/main" id="{E09703DF-C447-708C-9762-032F138E053D}"/>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29</a:t>
            </a:fld>
            <a:endParaRPr lang="en-US"/>
          </a:p>
        </p:txBody>
      </p:sp>
    </p:spTree>
    <p:extLst>
      <p:ext uri="{BB962C8B-B14F-4D97-AF65-F5344CB8AC3E}">
        <p14:creationId xmlns:p14="http://schemas.microsoft.com/office/powerpoint/2010/main" val="3196393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3C7F8-6EAF-E850-94B2-7362DF15277C}"/>
              </a:ext>
            </a:extLst>
          </p:cNvPr>
          <p:cNvSpPr>
            <a:spLocks noGrp="1"/>
          </p:cNvSpPr>
          <p:nvPr>
            <p:ph type="title"/>
          </p:nvPr>
        </p:nvSpPr>
        <p:spPr/>
        <p:txBody>
          <a:bodyPr/>
          <a:lstStyle/>
          <a:p>
            <a:r>
              <a:rPr lang="en-US"/>
              <a:t>Section 4.2, Table 2: Management measures</a:t>
            </a:r>
          </a:p>
        </p:txBody>
      </p:sp>
      <p:sp>
        <p:nvSpPr>
          <p:cNvPr id="3" name="Slide Number Placeholder 2">
            <a:extLst>
              <a:ext uri="{FF2B5EF4-FFF2-40B4-BE49-F238E27FC236}">
                <a16:creationId xmlns:a16="http://schemas.microsoft.com/office/drawing/2014/main" id="{D4D05139-0AE6-5BC9-8AC3-8B8ECC3FCB43}"/>
              </a:ext>
            </a:extLst>
          </p:cNvPr>
          <p:cNvSpPr>
            <a:spLocks noGrp="1"/>
          </p:cNvSpPr>
          <p:nvPr>
            <p:ph type="sldNum" sz="quarter" idx="12"/>
          </p:nvPr>
        </p:nvSpPr>
        <p:spPr/>
        <p:txBody>
          <a:bodyPr/>
          <a:lstStyle/>
          <a:p>
            <a:fld id="{1939E361-6CC3-4B93-8D02-0CA414705067}" type="slidenum">
              <a:rPr lang="en-US" smtClean="0"/>
              <a:pPr/>
              <a:t>30</a:t>
            </a:fld>
            <a:endParaRPr lang="en-US"/>
          </a:p>
        </p:txBody>
      </p:sp>
      <p:sp>
        <p:nvSpPr>
          <p:cNvPr id="4" name="Content Placeholder 2">
            <a:extLst>
              <a:ext uri="{FF2B5EF4-FFF2-40B4-BE49-F238E27FC236}">
                <a16:creationId xmlns:a16="http://schemas.microsoft.com/office/drawing/2014/main" id="{4D4AFFEF-924B-1EE6-0103-48D8FCD19981}"/>
              </a:ext>
            </a:extLst>
          </p:cNvPr>
          <p:cNvSpPr txBox="1">
            <a:spLocks/>
          </p:cNvSpPr>
          <p:nvPr/>
        </p:nvSpPr>
        <p:spPr>
          <a:xfrm>
            <a:off x="152400" y="1417638"/>
            <a:ext cx="11346873" cy="5165724"/>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3100">
                <a:solidFill>
                  <a:srgbClr val="005A9E"/>
                </a:solidFill>
                <a:latin typeface="Arial"/>
                <a:cs typeface="Arial"/>
              </a:rPr>
              <a:t>Identification and protection of current cold-water refugia.</a:t>
            </a:r>
          </a:p>
          <a:p>
            <a:r>
              <a:rPr lang="en-US" sz="3100">
                <a:latin typeface="Arial"/>
                <a:cs typeface="Arial"/>
              </a:rPr>
              <a:t>Stabilize eroding banks with vegetation or bioengineering </a:t>
            </a:r>
            <a:r>
              <a:rPr lang="en-US" sz="3100">
                <a:solidFill>
                  <a:srgbClr val="005A9E"/>
                </a:solidFill>
                <a:latin typeface="Arial"/>
                <a:cs typeface="Arial"/>
              </a:rPr>
              <a:t>(native vegetation preferred)</a:t>
            </a:r>
            <a:r>
              <a:rPr lang="en-US" sz="3100">
                <a:solidFill>
                  <a:srgbClr val="FF0000"/>
                </a:solidFill>
                <a:latin typeface="Arial"/>
                <a:cs typeface="Arial"/>
              </a:rPr>
              <a:t> </a:t>
            </a:r>
            <a:r>
              <a:rPr lang="en-US" sz="3100">
                <a:latin typeface="Arial"/>
                <a:cs typeface="Arial"/>
              </a:rPr>
              <a:t>to limit channel widening and solar exposure </a:t>
            </a:r>
          </a:p>
          <a:p>
            <a:r>
              <a:rPr lang="en-US" sz="3100">
                <a:latin typeface="Arial"/>
                <a:cs typeface="Arial"/>
              </a:rPr>
              <a:t>Improve irrigation efficiency, flexibility, and reliability through measures such as converting open ditches to piped or pressurized systems </a:t>
            </a:r>
            <a:r>
              <a:rPr lang="en-US" sz="3100">
                <a:solidFill>
                  <a:srgbClr val="005A9E"/>
                </a:solidFill>
                <a:latin typeface="Arial"/>
                <a:cs typeface="Arial"/>
              </a:rPr>
              <a:t>and manage flood irrigation tailwater and return flows to reduce thermal loading.</a:t>
            </a:r>
          </a:p>
          <a:p>
            <a:endParaRPr lang="en-US" sz="3100">
              <a:solidFill>
                <a:srgbClr val="005A9E"/>
              </a:solidFill>
              <a:latin typeface="Arial"/>
              <a:cs typeface="Arial"/>
            </a:endParaRPr>
          </a:p>
          <a:p>
            <a:endParaRPr lang="en-US"/>
          </a:p>
        </p:txBody>
      </p:sp>
    </p:spTree>
    <p:extLst>
      <p:ext uri="{BB962C8B-B14F-4D97-AF65-F5344CB8AC3E}">
        <p14:creationId xmlns:p14="http://schemas.microsoft.com/office/powerpoint/2010/main" val="26870904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991228-A3A1-C6E4-35C6-9460427C21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A0CB7F-3F69-6A2C-8531-B5D0D2BEEA41}"/>
              </a:ext>
            </a:extLst>
          </p:cNvPr>
          <p:cNvSpPr>
            <a:spLocks noGrp="1"/>
          </p:cNvSpPr>
          <p:nvPr>
            <p:ph type="title"/>
          </p:nvPr>
        </p:nvSpPr>
        <p:spPr/>
        <p:txBody>
          <a:bodyPr>
            <a:noAutofit/>
          </a:bodyPr>
          <a:lstStyle/>
          <a:p>
            <a:r>
              <a:rPr lang="en-US" sz="3450"/>
              <a:t>Section 4.2, Table 2: Management measures (continued)</a:t>
            </a:r>
          </a:p>
        </p:txBody>
      </p:sp>
      <p:sp>
        <p:nvSpPr>
          <p:cNvPr id="3" name="Slide Number Placeholder 2">
            <a:extLst>
              <a:ext uri="{FF2B5EF4-FFF2-40B4-BE49-F238E27FC236}">
                <a16:creationId xmlns:a16="http://schemas.microsoft.com/office/drawing/2014/main" id="{2AD5ED0B-376A-900A-01CD-0B79815FA886}"/>
              </a:ext>
            </a:extLst>
          </p:cNvPr>
          <p:cNvSpPr>
            <a:spLocks noGrp="1"/>
          </p:cNvSpPr>
          <p:nvPr>
            <p:ph type="sldNum" sz="quarter" idx="12"/>
          </p:nvPr>
        </p:nvSpPr>
        <p:spPr/>
        <p:txBody>
          <a:bodyPr/>
          <a:lstStyle/>
          <a:p>
            <a:fld id="{1939E361-6CC3-4B93-8D02-0CA414705067}" type="slidenum">
              <a:rPr lang="en-US" smtClean="0"/>
              <a:pPr/>
              <a:t>31</a:t>
            </a:fld>
            <a:endParaRPr lang="en-US"/>
          </a:p>
        </p:txBody>
      </p:sp>
      <p:sp>
        <p:nvSpPr>
          <p:cNvPr id="4" name="Content Placeholder 2">
            <a:extLst>
              <a:ext uri="{FF2B5EF4-FFF2-40B4-BE49-F238E27FC236}">
                <a16:creationId xmlns:a16="http://schemas.microsoft.com/office/drawing/2014/main" id="{CC02BB34-D958-2AFC-5D5C-FFB9ADC6DCAC}"/>
              </a:ext>
            </a:extLst>
          </p:cNvPr>
          <p:cNvSpPr txBox="1">
            <a:spLocks/>
          </p:cNvSpPr>
          <p:nvPr/>
        </p:nvSpPr>
        <p:spPr>
          <a:xfrm>
            <a:off x="152400" y="846138"/>
            <a:ext cx="11346873" cy="5165724"/>
          </a:xfrm>
          <a:prstGeom prst="rect">
            <a:avLst/>
          </a:prstGeom>
        </p:spPr>
        <p:txBody>
          <a:bodyPr vert="horz" lIns="91440" tIns="45720" rIns="91440" bIns="45720" rtlCol="0" anchor="t">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US" sz="3100">
              <a:solidFill>
                <a:srgbClr val="005A9E"/>
              </a:solidFill>
            </a:endParaRPr>
          </a:p>
          <a:p>
            <a:r>
              <a:rPr lang="en-US" sz="3000">
                <a:solidFill>
                  <a:srgbClr val="005A9E"/>
                </a:solidFill>
                <a:latin typeface="Arial"/>
                <a:cs typeface="Arial"/>
              </a:rPr>
              <a:t>Provide incentives for agricultural irrigation water conservation and management as outlined in the ODA Inland Rogue Ag Water Quality Management Area Plan. Support water users with education, cost-share incentives, and partner technical assistance.</a:t>
            </a:r>
            <a:endParaRPr lang="en-US" sz="3000"/>
          </a:p>
          <a:p>
            <a:r>
              <a:rPr lang="en-US" sz="3000">
                <a:solidFill>
                  <a:srgbClr val="005A9E"/>
                </a:solidFill>
                <a:latin typeface="Arial"/>
                <a:cs typeface="Arial"/>
              </a:rPr>
              <a:t>Where restoration is not a current option in some urbanized areas, incentivize tree planting along channels to increase shade.</a:t>
            </a:r>
          </a:p>
          <a:p>
            <a:r>
              <a:rPr lang="en-US" sz="3000">
                <a:latin typeface="Arial"/>
                <a:cs typeface="Arial"/>
              </a:rPr>
              <a:t>Plant trees and shrubs in riparian areas </a:t>
            </a:r>
            <a:r>
              <a:rPr lang="en-US" sz="3000">
                <a:solidFill>
                  <a:srgbClr val="005A9E"/>
                </a:solidFill>
                <a:latin typeface="Arial"/>
                <a:cs typeface="Arial"/>
              </a:rPr>
              <a:t>(native vegetation preferred)</a:t>
            </a:r>
            <a:r>
              <a:rPr lang="en-US" sz="3000">
                <a:latin typeface="Arial"/>
                <a:cs typeface="Arial"/>
              </a:rPr>
              <a:t>; maintain until free-to-grow, monitor survival.</a:t>
            </a:r>
          </a:p>
          <a:p>
            <a:endParaRPr lang="en-US"/>
          </a:p>
        </p:txBody>
      </p:sp>
    </p:spTree>
    <p:extLst>
      <p:ext uri="{BB962C8B-B14F-4D97-AF65-F5344CB8AC3E}">
        <p14:creationId xmlns:p14="http://schemas.microsoft.com/office/powerpoint/2010/main" val="36679134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BCFCB-1FF7-3BBF-719F-EA6CBB49C1DD}"/>
              </a:ext>
            </a:extLst>
          </p:cNvPr>
          <p:cNvSpPr>
            <a:spLocks noGrp="1"/>
          </p:cNvSpPr>
          <p:nvPr>
            <p:ph type="title"/>
          </p:nvPr>
        </p:nvSpPr>
        <p:spPr/>
        <p:txBody>
          <a:bodyPr/>
          <a:lstStyle/>
          <a:p>
            <a:r>
              <a:rPr lang="en-US"/>
              <a:t>Sections 4.2.1  Streamside Vegetation </a:t>
            </a:r>
          </a:p>
        </p:txBody>
      </p:sp>
      <p:sp>
        <p:nvSpPr>
          <p:cNvPr id="4" name="Content Placeholder 2">
            <a:extLst>
              <a:ext uri="{FF2B5EF4-FFF2-40B4-BE49-F238E27FC236}">
                <a16:creationId xmlns:a16="http://schemas.microsoft.com/office/drawing/2014/main" id="{3C1D7F26-3778-4276-8293-C8E5CF866AAD}"/>
              </a:ext>
            </a:extLst>
          </p:cNvPr>
          <p:cNvSpPr txBox="1">
            <a:spLocks/>
          </p:cNvSpPr>
          <p:nvPr/>
        </p:nvSpPr>
        <p:spPr>
          <a:xfrm>
            <a:off x="178691" y="1600201"/>
            <a:ext cx="5848626" cy="4525963"/>
          </a:xfrm>
          <a:prstGeom prst="rect">
            <a:avLst/>
          </a:prstGeom>
        </p:spPr>
        <p:txBody>
          <a:bodyPr>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a:solidFill>
                  <a:schemeClr val="tx1"/>
                </a:solidFill>
              </a:rPr>
              <a:t>Creek Shading in Urban Areas that are constraint limited </a:t>
            </a:r>
          </a:p>
          <a:p>
            <a:r>
              <a:rPr lang="en-US">
                <a:solidFill>
                  <a:schemeClr val="tx1"/>
                </a:solidFill>
              </a:rPr>
              <a:t>Where existing development has already encroached on the stream corridor, plant trees (native vegetation preferred) or develop alternative means to shade the waterway to reduce temperature increases in the urbanized area and anticipate future opportunities to regain space and restore a functional riparian corridor.</a:t>
            </a:r>
          </a:p>
        </p:txBody>
      </p:sp>
      <p:sp>
        <p:nvSpPr>
          <p:cNvPr id="5" name="TextBox 4">
            <a:extLst>
              <a:ext uri="{FF2B5EF4-FFF2-40B4-BE49-F238E27FC236}">
                <a16:creationId xmlns:a16="http://schemas.microsoft.com/office/drawing/2014/main" id="{1A08D9F9-1752-C82D-24A0-CEF11F055E0B}"/>
              </a:ext>
            </a:extLst>
          </p:cNvPr>
          <p:cNvSpPr txBox="1"/>
          <p:nvPr/>
        </p:nvSpPr>
        <p:spPr>
          <a:xfrm>
            <a:off x="6096000" y="5638801"/>
            <a:ext cx="2667030" cy="338554"/>
          </a:xfrm>
          <a:prstGeom prst="rect">
            <a:avLst/>
          </a:prstGeom>
          <a:noFill/>
        </p:spPr>
        <p:txBody>
          <a:bodyPr wrap="square" rtlCol="0">
            <a:spAutoFit/>
          </a:bodyPr>
          <a:lstStyle/>
          <a:p>
            <a:r>
              <a:rPr lang="en-US" sz="1600" b="1">
                <a:latin typeface="Arial" panose="020B0604020202020204" pitchFamily="34" charset="0"/>
                <a:cs typeface="Arial" panose="020B0604020202020204" pitchFamily="34" charset="0"/>
              </a:rPr>
              <a:t>Bear Creek, Rogue Basin</a:t>
            </a:r>
          </a:p>
        </p:txBody>
      </p:sp>
      <p:pic>
        <p:nvPicPr>
          <p:cNvPr id="6" name="Content Placeholder 8">
            <a:extLst>
              <a:ext uri="{FF2B5EF4-FFF2-40B4-BE49-F238E27FC236}">
                <a16:creationId xmlns:a16="http://schemas.microsoft.com/office/drawing/2014/main" id="{906BEFE2-1E34-D385-F96B-13D45ABAD664}"/>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7936" y="1600201"/>
            <a:ext cx="5384800" cy="4038600"/>
          </a:xfrm>
          <a:prstGeom prst="rect">
            <a:avLst/>
          </a:prstGeom>
        </p:spPr>
      </p:pic>
      <p:sp>
        <p:nvSpPr>
          <p:cNvPr id="3" name="Slide Number Placeholder 2">
            <a:extLst>
              <a:ext uri="{FF2B5EF4-FFF2-40B4-BE49-F238E27FC236}">
                <a16:creationId xmlns:a16="http://schemas.microsoft.com/office/drawing/2014/main" id="{D255EF70-A577-FDBC-2913-E0C344041494}"/>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32</a:t>
            </a:fld>
            <a:endParaRPr lang="en-US"/>
          </a:p>
        </p:txBody>
      </p:sp>
    </p:spTree>
    <p:extLst>
      <p:ext uri="{BB962C8B-B14F-4D97-AF65-F5344CB8AC3E}">
        <p14:creationId xmlns:p14="http://schemas.microsoft.com/office/powerpoint/2010/main" val="83659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A5AC5-DAD6-D8D0-FD5A-E1E483BEC947}"/>
              </a:ext>
            </a:extLst>
          </p:cNvPr>
          <p:cNvSpPr>
            <a:spLocks noGrp="1"/>
          </p:cNvSpPr>
          <p:nvPr>
            <p:ph type="title"/>
          </p:nvPr>
        </p:nvSpPr>
        <p:spPr/>
        <p:txBody>
          <a:bodyPr>
            <a:normAutofit fontScale="90000"/>
          </a:bodyPr>
          <a:lstStyle/>
          <a:p>
            <a:r>
              <a:rPr lang="en-US"/>
              <a:t>Table 3: Identification of responsible persons</a:t>
            </a:r>
          </a:p>
        </p:txBody>
      </p:sp>
      <p:graphicFrame>
        <p:nvGraphicFramePr>
          <p:cNvPr id="4" name="Table 3">
            <a:extLst>
              <a:ext uri="{FF2B5EF4-FFF2-40B4-BE49-F238E27FC236}">
                <a16:creationId xmlns:a16="http://schemas.microsoft.com/office/drawing/2014/main" id="{367ED6D8-C711-3AD7-A0A1-792A3C675F67}"/>
              </a:ext>
            </a:extLst>
          </p:cNvPr>
          <p:cNvGraphicFramePr>
            <a:graphicFrameLocks noGrp="1"/>
          </p:cNvGraphicFramePr>
          <p:nvPr>
            <p:extLst>
              <p:ext uri="{D42A27DB-BD31-4B8C-83A1-F6EECF244321}">
                <p14:modId xmlns:p14="http://schemas.microsoft.com/office/powerpoint/2010/main" val="1528761827"/>
              </p:ext>
            </p:extLst>
          </p:nvPr>
        </p:nvGraphicFramePr>
        <p:xfrm>
          <a:off x="363660" y="1272921"/>
          <a:ext cx="10241280" cy="4998947"/>
        </p:xfrm>
        <a:graphic>
          <a:graphicData uri="http://schemas.openxmlformats.org/drawingml/2006/table">
            <a:tbl>
              <a:tblPr firstRow="1"/>
              <a:tblGrid>
                <a:gridCol w="1956752">
                  <a:extLst>
                    <a:ext uri="{9D8B030D-6E8A-4147-A177-3AD203B41FA5}">
                      <a16:colId xmlns:a16="http://schemas.microsoft.com/office/drawing/2014/main" val="3549757399"/>
                    </a:ext>
                  </a:extLst>
                </a:gridCol>
                <a:gridCol w="3156156">
                  <a:extLst>
                    <a:ext uri="{9D8B030D-6E8A-4147-A177-3AD203B41FA5}">
                      <a16:colId xmlns:a16="http://schemas.microsoft.com/office/drawing/2014/main" val="3384261572"/>
                    </a:ext>
                  </a:extLst>
                </a:gridCol>
                <a:gridCol w="1553497">
                  <a:extLst>
                    <a:ext uri="{9D8B030D-6E8A-4147-A177-3AD203B41FA5}">
                      <a16:colId xmlns:a16="http://schemas.microsoft.com/office/drawing/2014/main" val="3780351808"/>
                    </a:ext>
                  </a:extLst>
                </a:gridCol>
                <a:gridCol w="1838632">
                  <a:extLst>
                    <a:ext uri="{9D8B030D-6E8A-4147-A177-3AD203B41FA5}">
                      <a16:colId xmlns:a16="http://schemas.microsoft.com/office/drawing/2014/main" val="2097767065"/>
                    </a:ext>
                  </a:extLst>
                </a:gridCol>
                <a:gridCol w="1736243">
                  <a:extLst>
                    <a:ext uri="{9D8B030D-6E8A-4147-A177-3AD203B41FA5}">
                      <a16:colId xmlns:a16="http://schemas.microsoft.com/office/drawing/2014/main" val="693716028"/>
                    </a:ext>
                  </a:extLst>
                </a:gridCol>
              </a:tblGrid>
              <a:tr h="473647">
                <a:tc>
                  <a:txBody>
                    <a:bodyPr/>
                    <a:lstStyle/>
                    <a:p>
                      <a:pPr marL="0" marR="0" algn="ctr">
                        <a:spcAft>
                          <a:spcPts val="1200"/>
                        </a:spcAft>
                        <a:buNone/>
                      </a:pPr>
                      <a:r>
                        <a:rPr lang="en-US" sz="1400" b="1">
                          <a:solidFill>
                            <a:schemeClr val="tx1"/>
                          </a:solidFill>
                          <a:effectLst/>
                          <a:latin typeface="Arial" panose="020B0604020202020204" pitchFamily="34" charset="0"/>
                          <a:ea typeface="SimHei" panose="02010609060101010101" pitchFamily="49" charset="-122"/>
                          <a:cs typeface="Arial" panose="020B0604020202020204" pitchFamily="34" charset="0"/>
                        </a:rPr>
                        <a:t>Entity Names</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chemeClr val="tx1"/>
                          </a:solidFill>
                          <a:effectLst/>
                          <a:latin typeface="Arial" panose="020B0604020202020204" pitchFamily="34" charset="0"/>
                          <a:ea typeface="SimHei" panose="02010609060101010101" pitchFamily="49" charset="-122"/>
                          <a:cs typeface="Arial" panose="020B0604020202020204" pitchFamily="34" charset="0"/>
                        </a:rPr>
                        <a:t>Area of Jurisdiction </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SimHei" panose="02010609060101010101" pitchFamily="49" charset="-122"/>
                          <a:cs typeface="Arial" panose="020B0604020202020204" pitchFamily="34" charset="0"/>
                        </a:rPr>
                        <a:t>Implementation Plan Required</a:t>
                      </a:r>
                      <a:endParaRPr lang="en-US" sz="1400">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SimHei" panose="02010609060101010101" pitchFamily="49" charset="-122"/>
                          <a:cs typeface="Arial" panose="020B0604020202020204" pitchFamily="34" charset="0"/>
                        </a:rPr>
                        <a:t>Streamside Evaluation Required</a:t>
                      </a:r>
                      <a:endParaRPr lang="en-US" sz="1400">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SimHei" panose="02010609060101010101" pitchFamily="49" charset="-122"/>
                          <a:cs typeface="Arial" panose="020B0604020202020204" pitchFamily="34" charset="0"/>
                        </a:rPr>
                        <a:t>Shade Gap Analysis Required</a:t>
                      </a:r>
                      <a:endParaRPr lang="en-US" sz="1400">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extLst>
                  <a:ext uri="{0D108BD9-81ED-4DB2-BD59-A6C34878D82A}">
                    <a16:rowId xmlns:a16="http://schemas.microsoft.com/office/drawing/2014/main" val="1403532292"/>
                  </a:ext>
                </a:extLst>
              </a:tr>
              <a:tr h="1591981">
                <a:tc>
                  <a:txBody>
                    <a:bodyPr/>
                    <a:lstStyle/>
                    <a:p>
                      <a:pPr marL="0" marR="0">
                        <a:spcAft>
                          <a:spcPts val="1200"/>
                        </a:spcAft>
                        <a:buNone/>
                      </a:pPr>
                      <a:r>
                        <a:rPr lang="en-US" sz="1400">
                          <a:effectLst/>
                          <a:latin typeface="Arial" panose="020B0604020202020204" pitchFamily="34" charset="0"/>
                          <a:ea typeface="Arial" panose="020B0604020202020204" pitchFamily="34" charset="0"/>
                          <a:cs typeface="Arial" panose="020B0604020202020204" pitchFamily="34" charset="0"/>
                        </a:rPr>
                        <a:t>Oregon Department of Agriculture</a:t>
                      </a:r>
                    </a:p>
                  </a:txBody>
                  <a:tcPr marL="59206" marR="59206"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400">
                          <a:effectLst/>
                          <a:latin typeface="Arial" panose="020B0604020202020204" pitchFamily="34" charset="0"/>
                          <a:ea typeface="Arial" panose="020B0604020202020204" pitchFamily="34" charset="0"/>
                          <a:cs typeface="Arial" panose="020B0604020202020204" pitchFamily="34" charset="0"/>
                        </a:rPr>
                        <a:t>Agricultural or farm-related activities, including</a:t>
                      </a:r>
                      <a:r>
                        <a:rPr lang="en-US" sz="1400">
                          <a:solidFill>
                            <a:srgbClr val="0000FF"/>
                          </a:solidFill>
                          <a:effectLst/>
                          <a:latin typeface="Arial" panose="020B0604020202020204" pitchFamily="34" charset="0"/>
                          <a:ea typeface="Arial" panose="020B0604020202020204" pitchFamily="34" charset="0"/>
                          <a:cs typeface="Arial" panose="020B0604020202020204" pitchFamily="34" charset="0"/>
                        </a:rPr>
                        <a:t> </a:t>
                      </a: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irrigation return flows</a:t>
                      </a:r>
                      <a:r>
                        <a:rPr lang="en-US" sz="1400">
                          <a:solidFill>
                            <a:srgbClr val="0000FF"/>
                          </a:solidFill>
                          <a:effectLst/>
                          <a:latin typeface="Arial" panose="020B0604020202020204" pitchFamily="34" charset="0"/>
                          <a:ea typeface="Arial" panose="020B0604020202020204" pitchFamily="34" charset="0"/>
                          <a:cs typeface="Arial" panose="020B0604020202020204" pitchFamily="34" charset="0"/>
                        </a:rPr>
                        <a:t>,  </a:t>
                      </a:r>
                      <a:r>
                        <a:rPr lang="en-US" sz="1400" strike="sngStrike">
                          <a:solidFill>
                            <a:srgbClr val="C00000"/>
                          </a:solidFill>
                          <a:effectLst/>
                          <a:latin typeface="Arial" panose="020B0604020202020204" pitchFamily="34" charset="0"/>
                          <a:ea typeface="Arial" panose="020B0604020202020204" pitchFamily="34" charset="0"/>
                          <a:cs typeface="Arial" panose="020B0604020202020204" pitchFamily="34" charset="0"/>
                        </a:rPr>
                        <a:t>both commercial and noncommercial including</a:t>
                      </a:r>
                      <a:r>
                        <a:rPr lang="en-US" sz="1400">
                          <a:solidFill>
                            <a:srgbClr val="0000FF"/>
                          </a:solidFill>
                          <a:effectLst/>
                          <a:latin typeface="Arial" panose="020B0604020202020204" pitchFamily="34" charset="0"/>
                          <a:ea typeface="Arial" panose="020B0604020202020204" pitchFamily="34" charset="0"/>
                          <a:cs typeface="Arial" panose="020B0604020202020204" pitchFamily="34" charset="0"/>
                        </a:rPr>
                        <a:t> </a:t>
                      </a: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and</a:t>
                      </a:r>
                      <a:r>
                        <a:rPr lang="en-US" sz="1400">
                          <a:effectLst/>
                          <a:latin typeface="Arial" panose="020B0604020202020204" pitchFamily="34" charset="0"/>
                          <a:ea typeface="Arial" panose="020B0604020202020204" pitchFamily="34" charset="0"/>
                          <a:cs typeface="Arial" panose="020B0604020202020204" pitchFamily="34" charset="0"/>
                        </a:rPr>
                        <a:t> livestock </a:t>
                      </a: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management</a:t>
                      </a:r>
                      <a:r>
                        <a:rPr lang="en-US" sz="1400">
                          <a:solidFill>
                            <a:srgbClr val="005A9E"/>
                          </a:solidFill>
                          <a:effectLst/>
                          <a:latin typeface="Arial" panose="020B0604020202020204" pitchFamily="34" charset="0"/>
                          <a:ea typeface="Arial" panose="020B0604020202020204" pitchFamily="34" charset="0"/>
                          <a:cs typeface="Arial" panose="020B0604020202020204" pitchFamily="34" charset="0"/>
                        </a:rPr>
                        <a:t>,</a:t>
                      </a:r>
                      <a:r>
                        <a:rPr lang="en-US" sz="1400">
                          <a:solidFill>
                            <a:srgbClr val="0000FF"/>
                          </a:solidFill>
                          <a:effectLst/>
                          <a:latin typeface="Arial" panose="020B0604020202020204" pitchFamily="34" charset="0"/>
                          <a:ea typeface="Arial" panose="020B0604020202020204" pitchFamily="34" charset="0"/>
                          <a:cs typeface="Arial" panose="020B0604020202020204" pitchFamily="34" charset="0"/>
                        </a:rPr>
                        <a:t> </a:t>
                      </a:r>
                      <a:r>
                        <a:rPr lang="en-US" sz="1400" strike="sngStrike">
                          <a:solidFill>
                            <a:srgbClr val="C00000"/>
                          </a:solidFill>
                          <a:effectLst/>
                          <a:latin typeface="Arial" panose="020B0604020202020204" pitchFamily="34" charset="0"/>
                          <a:ea typeface="Arial" panose="020B0604020202020204" pitchFamily="34" charset="0"/>
                          <a:cs typeface="Arial" panose="020B0604020202020204" pitchFamily="34" charset="0"/>
                        </a:rPr>
                        <a:t>and </a:t>
                      </a:r>
                      <a:r>
                        <a:rPr lang="en-US" sz="1400">
                          <a:effectLst/>
                          <a:latin typeface="Arial" panose="020B0604020202020204" pitchFamily="34" charset="0"/>
                          <a:ea typeface="Arial" panose="020B0604020202020204" pitchFamily="34" charset="0"/>
                          <a:cs typeface="Arial" panose="020B0604020202020204" pitchFamily="34" charset="0"/>
                        </a:rPr>
                        <a:t>pastures,</a:t>
                      </a:r>
                      <a:r>
                        <a:rPr lang="en-US" sz="1400">
                          <a:solidFill>
                            <a:srgbClr val="0000FF"/>
                          </a:solidFill>
                          <a:effectLst/>
                          <a:latin typeface="Arial" panose="020B0604020202020204" pitchFamily="34" charset="0"/>
                          <a:ea typeface="Arial" panose="020B0604020202020204" pitchFamily="34" charset="0"/>
                          <a:cs typeface="Arial" panose="020B0604020202020204" pitchFamily="34" charset="0"/>
                        </a:rPr>
                        <a:t> </a:t>
                      </a: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commercial and noncommercial </a:t>
                      </a:r>
                      <a:r>
                        <a:rPr lang="en-US" sz="1400">
                          <a:effectLst/>
                          <a:latin typeface="Arial" panose="020B0604020202020204" pitchFamily="34" charset="0"/>
                          <a:ea typeface="Arial" panose="020B0604020202020204" pitchFamily="34" charset="0"/>
                          <a:cs typeface="Arial" panose="020B0604020202020204" pitchFamily="34" charset="0"/>
                        </a:rPr>
                        <a:t>both inside and outside of municipal boundaries </a:t>
                      </a:r>
                    </a:p>
                  </a:txBody>
                  <a:tcPr marL="59206" marR="592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59206" marR="592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59206" marR="592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59206" marR="59206"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65239103"/>
                  </a:ext>
                </a:extLst>
              </a:tr>
              <a:tr h="1013079">
                <a:tc>
                  <a:txBody>
                    <a:bodyPr/>
                    <a:lstStyle/>
                    <a:p>
                      <a:pPr marL="0" marR="0">
                        <a:spcAft>
                          <a:spcPts val="1200"/>
                        </a:spcAft>
                        <a:buNone/>
                      </a:pPr>
                      <a:r>
                        <a:rPr lang="en-US" sz="1400">
                          <a:solidFill>
                            <a:srgbClr val="000000"/>
                          </a:solidFill>
                          <a:effectLst/>
                          <a:latin typeface="Arial" panose="020B0604020202020204" pitchFamily="34" charset="0"/>
                          <a:ea typeface="Arial" panose="020B0604020202020204" pitchFamily="34" charset="0"/>
                          <a:cs typeface="Arial" panose="020B0604020202020204" pitchFamily="34" charset="0"/>
                        </a:rPr>
                        <a:t>Oregon Department of Forestry</a:t>
                      </a:r>
                      <a:endParaRPr lang="en-US" sz="1400">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400">
                          <a:effectLst/>
                          <a:latin typeface="Arial" panose="020B0604020202020204" pitchFamily="34" charset="0"/>
                          <a:ea typeface="Arial" panose="020B0604020202020204" pitchFamily="34" charset="0"/>
                          <a:cs typeface="Arial" panose="020B0604020202020204" pitchFamily="34" charset="0"/>
                        </a:rPr>
                        <a:t>commercial activities involving the establishment, management, or harvesting of trees in Oregon’s nonfederal forestlands </a:t>
                      </a:r>
                    </a:p>
                  </a:txBody>
                  <a:tcPr marL="59206" marR="592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59206" marR="592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59206" marR="592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59206" marR="59206"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261042146"/>
                  </a:ext>
                </a:extLst>
              </a:tr>
              <a:tr h="289451">
                <a:tc>
                  <a:txBody>
                    <a:bodyPr/>
                    <a:lstStyle/>
                    <a:p>
                      <a:pPr marL="0" marR="0">
                        <a:spcAft>
                          <a:spcPts val="1200"/>
                        </a:spcAft>
                        <a:buNone/>
                      </a:pPr>
                      <a:r>
                        <a:rPr lang="en-US" sz="1400">
                          <a:solidFill>
                            <a:srgbClr val="000000"/>
                          </a:solidFill>
                          <a:effectLst/>
                          <a:latin typeface="Arial" panose="020B0604020202020204" pitchFamily="34" charset="0"/>
                          <a:ea typeface="Arial" panose="020B0604020202020204" pitchFamily="34" charset="0"/>
                          <a:cs typeface="Arial" panose="020B0604020202020204" pitchFamily="34" charset="0"/>
                        </a:rPr>
                        <a:t>Oregon Department of State Lands</a:t>
                      </a:r>
                      <a:endParaRPr lang="en-US" sz="1400">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400">
                          <a:solidFill>
                            <a:srgbClr val="000000"/>
                          </a:solidFill>
                          <a:effectLst/>
                          <a:latin typeface="Arial" panose="020B0604020202020204" pitchFamily="34" charset="0"/>
                          <a:ea typeface="Arial" panose="020B0604020202020204" pitchFamily="34" charset="0"/>
                          <a:cs typeface="Arial" panose="020B0604020202020204" pitchFamily="34" charset="0"/>
                        </a:rPr>
                        <a:t>DSL managed lands and facilities </a:t>
                      </a:r>
                      <a:endParaRPr lang="en-US" sz="1400">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59206" marR="592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59206" marR="592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txBody>
                  <a:tcPr marL="59206" marR="59206"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67873462"/>
                  </a:ext>
                </a:extLst>
              </a:tr>
              <a:tr h="289451">
                <a:tc>
                  <a:txBody>
                    <a:bodyPr/>
                    <a:lstStyle/>
                    <a:p>
                      <a:pPr marL="0" marR="0">
                        <a:spcAft>
                          <a:spcPts val="1200"/>
                        </a:spcAft>
                        <a:buNone/>
                      </a:pPr>
                      <a:r>
                        <a:rPr lang="en-US" sz="1400">
                          <a:solidFill>
                            <a:srgbClr val="000000"/>
                          </a:solidFill>
                          <a:effectLst/>
                          <a:latin typeface="Arial" panose="020B0604020202020204" pitchFamily="34" charset="0"/>
                          <a:ea typeface="Arial" panose="020B0604020202020204" pitchFamily="34" charset="0"/>
                          <a:cs typeface="Arial" panose="020B0604020202020204" pitchFamily="34" charset="0"/>
                        </a:rPr>
                        <a:t>Oregon Department of Transportation</a:t>
                      </a:r>
                      <a:endParaRPr lang="en-US" sz="1400">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400">
                          <a:solidFill>
                            <a:srgbClr val="000000"/>
                          </a:solidFill>
                          <a:effectLst/>
                          <a:latin typeface="Arial" panose="020B0604020202020204" pitchFamily="34" charset="0"/>
                          <a:ea typeface="Arial" panose="020B0604020202020204" pitchFamily="34" charset="0"/>
                          <a:cs typeface="Arial" panose="020B0604020202020204" pitchFamily="34" charset="0"/>
                        </a:rPr>
                        <a:t>State highways, rights-of-way, and facilities</a:t>
                      </a:r>
                      <a:endParaRPr lang="en-US" sz="1400">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59206" marR="592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59206" marR="592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txBody>
                  <a:tcPr marL="59206" marR="59206"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058705230"/>
                  </a:ext>
                </a:extLst>
              </a:tr>
              <a:tr h="289451">
                <a:tc>
                  <a:txBody>
                    <a:bodyPr/>
                    <a:lstStyle/>
                    <a:p>
                      <a:pPr marL="0" marR="0">
                        <a:spcAft>
                          <a:spcPts val="1200"/>
                        </a:spcAft>
                        <a:buNone/>
                      </a:pPr>
                      <a:r>
                        <a:rPr lang="en-US" sz="1400">
                          <a:solidFill>
                            <a:srgbClr val="000000"/>
                          </a:solidFill>
                          <a:effectLst/>
                          <a:latin typeface="Arial" panose="020B0604020202020204" pitchFamily="34" charset="0"/>
                          <a:ea typeface="Arial" panose="020B0604020202020204" pitchFamily="34" charset="0"/>
                          <a:cs typeface="Arial" panose="020B0604020202020204" pitchFamily="34" charset="0"/>
                        </a:rPr>
                        <a:t>Oregon Parks and Recreation Department</a:t>
                      </a:r>
                      <a:endParaRPr lang="en-US" sz="1400">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400">
                          <a:solidFill>
                            <a:srgbClr val="000000"/>
                          </a:solidFill>
                          <a:effectLst/>
                          <a:latin typeface="Arial" panose="020B0604020202020204" pitchFamily="34" charset="0"/>
                          <a:ea typeface="Arial" panose="020B0604020202020204" pitchFamily="34" charset="0"/>
                          <a:cs typeface="Arial" panose="020B0604020202020204" pitchFamily="34" charset="0"/>
                        </a:rPr>
                        <a:t>OPRD managed lands and facilities</a:t>
                      </a:r>
                      <a:endParaRPr lang="en-US" sz="1400">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59206" marR="592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59206" marR="592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txBody>
                  <a:tcPr marL="59206" marR="59206"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71636653"/>
                  </a:ext>
                </a:extLst>
              </a:tr>
              <a:tr h="578902">
                <a:tc>
                  <a:txBody>
                    <a:bodyPr/>
                    <a:lstStyle/>
                    <a:p>
                      <a:pPr marL="0" marR="0">
                        <a:spcAft>
                          <a:spcPts val="1200"/>
                        </a:spcAft>
                        <a:buNone/>
                      </a:pPr>
                      <a:r>
                        <a:rPr lang="en-US" sz="1400">
                          <a:solidFill>
                            <a:srgbClr val="000000"/>
                          </a:solidFill>
                          <a:effectLst/>
                          <a:latin typeface="Arial" panose="020B0604020202020204" pitchFamily="34" charset="0"/>
                          <a:ea typeface="Arial" panose="020B0604020202020204" pitchFamily="34" charset="0"/>
                          <a:cs typeface="Arial" panose="020B0604020202020204" pitchFamily="34" charset="0"/>
                        </a:rPr>
                        <a:t>Oregon Department of Fish &amp; Wildlife</a:t>
                      </a:r>
                      <a:endParaRPr lang="en-US" sz="1400">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400">
                          <a:solidFill>
                            <a:srgbClr val="000000"/>
                          </a:solidFill>
                          <a:effectLst/>
                          <a:latin typeface="Arial" panose="020B0604020202020204" pitchFamily="34" charset="0"/>
                          <a:ea typeface="Arial" panose="020B0604020202020204" pitchFamily="34" charset="0"/>
                          <a:cs typeface="Arial" panose="020B0604020202020204" pitchFamily="34" charset="0"/>
                        </a:rPr>
                        <a:t>ODFW managed lands and facilities, including</a:t>
                      </a:r>
                      <a:r>
                        <a:rPr lang="en-US" sz="1400">
                          <a:solidFill>
                            <a:srgbClr val="0000FF"/>
                          </a:solidFill>
                          <a:effectLst/>
                          <a:latin typeface="Arial" panose="020B0604020202020204" pitchFamily="34" charset="0"/>
                          <a:ea typeface="Arial" panose="020B0604020202020204" pitchFamily="34" charset="0"/>
                          <a:cs typeface="Arial" panose="020B0604020202020204" pitchFamily="34" charset="0"/>
                        </a:rPr>
                        <a:t> </a:t>
                      </a: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NPDES permitted </a:t>
                      </a:r>
                      <a:r>
                        <a:rPr lang="en-US" sz="1400">
                          <a:solidFill>
                            <a:srgbClr val="000000"/>
                          </a:solidFill>
                          <a:effectLst/>
                          <a:latin typeface="Arial" panose="020B0604020202020204" pitchFamily="34" charset="0"/>
                          <a:ea typeface="Arial" panose="020B0604020202020204" pitchFamily="34" charset="0"/>
                          <a:cs typeface="Arial" panose="020B0604020202020204" pitchFamily="34" charset="0"/>
                        </a:rPr>
                        <a:t>fish hatcheries  </a:t>
                      </a:r>
                      <a:endParaRPr lang="en-US" sz="1400">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59206" marR="592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59206" marR="5920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txBody>
                  <a:tcPr marL="59206" marR="59206"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274858621"/>
                  </a:ext>
                </a:extLst>
              </a:tr>
            </a:tbl>
          </a:graphicData>
        </a:graphic>
      </p:graphicFrame>
      <p:sp>
        <p:nvSpPr>
          <p:cNvPr id="3" name="Slide Number Placeholder 2">
            <a:extLst>
              <a:ext uri="{FF2B5EF4-FFF2-40B4-BE49-F238E27FC236}">
                <a16:creationId xmlns:a16="http://schemas.microsoft.com/office/drawing/2014/main" id="{CF1B58BE-1A66-C425-3D39-A97D5025B40E}"/>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33</a:t>
            </a:fld>
            <a:endParaRPr lang="en-US"/>
          </a:p>
        </p:txBody>
      </p:sp>
    </p:spTree>
    <p:extLst>
      <p:ext uri="{BB962C8B-B14F-4D97-AF65-F5344CB8AC3E}">
        <p14:creationId xmlns:p14="http://schemas.microsoft.com/office/powerpoint/2010/main" val="34248612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CD9DB-6DD0-44A2-7143-5171549FC72E}"/>
              </a:ext>
            </a:extLst>
          </p:cNvPr>
          <p:cNvSpPr>
            <a:spLocks noGrp="1"/>
          </p:cNvSpPr>
          <p:nvPr>
            <p:ph type="title"/>
          </p:nvPr>
        </p:nvSpPr>
        <p:spPr/>
        <p:txBody>
          <a:bodyPr/>
          <a:lstStyle/>
          <a:p>
            <a:r>
              <a:rPr lang="en-US"/>
              <a:t>Table 3 continued (2 of 3)</a:t>
            </a:r>
          </a:p>
        </p:txBody>
      </p:sp>
      <p:graphicFrame>
        <p:nvGraphicFramePr>
          <p:cNvPr id="4" name="Table 3">
            <a:extLst>
              <a:ext uri="{FF2B5EF4-FFF2-40B4-BE49-F238E27FC236}">
                <a16:creationId xmlns:a16="http://schemas.microsoft.com/office/drawing/2014/main" id="{5A1CF6FC-8A76-A021-6C53-69E48A729C98}"/>
              </a:ext>
            </a:extLst>
          </p:cNvPr>
          <p:cNvGraphicFramePr>
            <a:graphicFrameLocks noGrp="1"/>
          </p:cNvGraphicFramePr>
          <p:nvPr>
            <p:extLst>
              <p:ext uri="{D42A27DB-BD31-4B8C-83A1-F6EECF244321}">
                <p14:modId xmlns:p14="http://schemas.microsoft.com/office/powerpoint/2010/main" val="425873516"/>
              </p:ext>
            </p:extLst>
          </p:nvPr>
        </p:nvGraphicFramePr>
        <p:xfrm>
          <a:off x="343995" y="1329147"/>
          <a:ext cx="10241280" cy="4431602"/>
        </p:xfrm>
        <a:graphic>
          <a:graphicData uri="http://schemas.openxmlformats.org/drawingml/2006/table">
            <a:tbl>
              <a:tblPr firstRow="1"/>
              <a:tblGrid>
                <a:gridCol w="1956752">
                  <a:extLst>
                    <a:ext uri="{9D8B030D-6E8A-4147-A177-3AD203B41FA5}">
                      <a16:colId xmlns:a16="http://schemas.microsoft.com/office/drawing/2014/main" val="3549757399"/>
                    </a:ext>
                  </a:extLst>
                </a:gridCol>
                <a:gridCol w="2812027">
                  <a:extLst>
                    <a:ext uri="{9D8B030D-6E8A-4147-A177-3AD203B41FA5}">
                      <a16:colId xmlns:a16="http://schemas.microsoft.com/office/drawing/2014/main" val="3384261572"/>
                    </a:ext>
                  </a:extLst>
                </a:gridCol>
                <a:gridCol w="3295730">
                  <a:extLst>
                    <a:ext uri="{9D8B030D-6E8A-4147-A177-3AD203B41FA5}">
                      <a16:colId xmlns:a16="http://schemas.microsoft.com/office/drawing/2014/main" val="3780351808"/>
                    </a:ext>
                  </a:extLst>
                </a:gridCol>
                <a:gridCol w="1128786">
                  <a:extLst>
                    <a:ext uri="{9D8B030D-6E8A-4147-A177-3AD203B41FA5}">
                      <a16:colId xmlns:a16="http://schemas.microsoft.com/office/drawing/2014/main" val="2097767065"/>
                    </a:ext>
                  </a:extLst>
                </a:gridCol>
                <a:gridCol w="1047985">
                  <a:extLst>
                    <a:ext uri="{9D8B030D-6E8A-4147-A177-3AD203B41FA5}">
                      <a16:colId xmlns:a16="http://schemas.microsoft.com/office/drawing/2014/main" val="693716028"/>
                    </a:ext>
                  </a:extLst>
                </a:gridCol>
              </a:tblGrid>
              <a:tr h="473647">
                <a:tc>
                  <a:txBody>
                    <a:bodyPr/>
                    <a:lstStyle/>
                    <a:p>
                      <a:pPr marL="0" marR="0" algn="ctr">
                        <a:spcAft>
                          <a:spcPts val="1200"/>
                        </a:spcAft>
                        <a:buNone/>
                      </a:pPr>
                      <a:r>
                        <a:rPr lang="en-US" sz="1400" b="1">
                          <a:solidFill>
                            <a:schemeClr val="tx1"/>
                          </a:solidFill>
                          <a:effectLst/>
                          <a:latin typeface="Arial" panose="020B0604020202020204" pitchFamily="34" charset="0"/>
                          <a:ea typeface="SimHei" panose="02010609060101010101" pitchFamily="49" charset="-122"/>
                          <a:cs typeface="Arial" panose="020B0604020202020204" pitchFamily="34" charset="0"/>
                        </a:rPr>
                        <a:t>Entity Names</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chemeClr val="tx1"/>
                          </a:solidFill>
                          <a:effectLst/>
                          <a:latin typeface="Arial" panose="020B0604020202020204" pitchFamily="34" charset="0"/>
                          <a:ea typeface="SimHei" panose="02010609060101010101" pitchFamily="49" charset="-122"/>
                          <a:cs typeface="Arial" panose="020B0604020202020204" pitchFamily="34" charset="0"/>
                        </a:rPr>
                        <a:t>Area of Jurisdiction </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SimHei" panose="02010609060101010101" pitchFamily="49" charset="-122"/>
                          <a:cs typeface="Arial" panose="020B0604020202020204" pitchFamily="34" charset="0"/>
                        </a:rPr>
                        <a:t>Implementation Plan Required</a:t>
                      </a:r>
                      <a:endParaRPr lang="en-US" sz="1400">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SimHei" panose="02010609060101010101" pitchFamily="49" charset="-122"/>
                          <a:cs typeface="Arial" panose="020B0604020202020204" pitchFamily="34" charset="0"/>
                        </a:rPr>
                        <a:t>Streamside Evaluation Required</a:t>
                      </a:r>
                      <a:endParaRPr lang="en-US" sz="1400">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SimHei" panose="02010609060101010101" pitchFamily="49" charset="-122"/>
                          <a:cs typeface="Arial" panose="020B0604020202020204" pitchFamily="34" charset="0"/>
                        </a:rPr>
                        <a:t>Shade Gap Analysis Required</a:t>
                      </a:r>
                      <a:endParaRPr lang="en-US" sz="1400">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extLst>
                  <a:ext uri="{0D108BD9-81ED-4DB2-BD59-A6C34878D82A}">
                    <a16:rowId xmlns:a16="http://schemas.microsoft.com/office/drawing/2014/main" val="1403532292"/>
                  </a:ext>
                </a:extLst>
              </a:tr>
              <a:tr h="1226256">
                <a:tc>
                  <a:txBody>
                    <a:bodyPr/>
                    <a:lstStyle/>
                    <a:p>
                      <a:pPr marL="0" marR="0">
                        <a:spcAft>
                          <a:spcPts val="1200"/>
                        </a:spcAft>
                        <a:buNone/>
                      </a:pPr>
                      <a:r>
                        <a:rPr lang="en-US" sz="1400" b="0">
                          <a:solidFill>
                            <a:srgbClr val="000000"/>
                          </a:solidFill>
                          <a:effectLst/>
                          <a:latin typeface="Arial" panose="020B0604020202020204" pitchFamily="34" charset="0"/>
                          <a:ea typeface="Arial" panose="020B0604020202020204" pitchFamily="34" charset="0"/>
                          <a:cs typeface="Arial" panose="020B0604020202020204" pitchFamily="34" charset="0"/>
                        </a:rPr>
                        <a:t>Irrigation Districts: Grants Pass, Gold Hill, Rogue River Valley, Medford, Talent, Eagle Point</a:t>
                      </a:r>
                      <a:endParaRPr lang="en-US" sz="1400" b="0">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07000"/>
                        </a:lnSpc>
                        <a:spcAft>
                          <a:spcPts val="1200"/>
                        </a:spcAft>
                        <a:buNone/>
                      </a:pPr>
                      <a:r>
                        <a:rPr lang="en-US" sz="1400" b="0">
                          <a:solidFill>
                            <a:srgbClr val="000000"/>
                          </a:solidFill>
                          <a:effectLst/>
                          <a:latin typeface="Arial" panose="020B0604020202020204" pitchFamily="34" charset="0"/>
                          <a:ea typeface="Arial" panose="020B0604020202020204" pitchFamily="34" charset="0"/>
                          <a:cs typeface="Arial" panose="020B0604020202020204" pitchFamily="34" charset="0"/>
                        </a:rPr>
                        <a:t>Structures and discharges under district control including diversion dams, canals and other water conveyance systems, </a:t>
                      </a: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and</a:t>
                      </a:r>
                      <a:r>
                        <a:rPr lang="en-US" sz="1400" b="0">
                          <a:solidFill>
                            <a:srgbClr val="0000FF"/>
                          </a:solidFill>
                          <a:effectLst/>
                          <a:latin typeface="Arial" panose="020B0604020202020204" pitchFamily="34" charset="0"/>
                          <a:ea typeface="Arial" panose="020B0604020202020204" pitchFamily="34" charset="0"/>
                          <a:cs typeface="Arial" panose="020B0604020202020204" pitchFamily="34" charset="0"/>
                        </a:rPr>
                        <a:t> </a:t>
                      </a:r>
                      <a:r>
                        <a:rPr lang="en-US" sz="1400" b="0">
                          <a:solidFill>
                            <a:srgbClr val="000000"/>
                          </a:solidFill>
                          <a:effectLst/>
                          <a:latin typeface="Arial" panose="020B0604020202020204" pitchFamily="34" charset="0"/>
                          <a:ea typeface="Arial" panose="020B0604020202020204" pitchFamily="34" charset="0"/>
                          <a:cs typeface="Arial" panose="020B0604020202020204" pitchFamily="34" charset="0"/>
                        </a:rPr>
                        <a:t>operational spills</a:t>
                      </a:r>
                      <a:r>
                        <a:rPr lang="en-US" sz="1400" b="0" strike="sngStrike">
                          <a:solidFill>
                            <a:srgbClr val="C00000"/>
                          </a:solidFill>
                          <a:effectLst/>
                          <a:latin typeface="Arial" panose="020B0604020202020204" pitchFamily="34" charset="0"/>
                          <a:ea typeface="Arial" panose="020B0604020202020204" pitchFamily="34" charset="0"/>
                          <a:cs typeface="Arial" panose="020B0604020202020204" pitchFamily="34" charset="0"/>
                        </a:rPr>
                        <a:t>, and return flows</a:t>
                      </a:r>
                      <a:endParaRPr lang="en-US" sz="1400" b="0">
                        <a:solidFill>
                          <a:srgbClr val="C00000"/>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07000"/>
                        </a:lnSpc>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Updated 5-year TMDL Implementation Plans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lnSpc>
                          <a:spcPct val="107000"/>
                        </a:lnSpc>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lnSpc>
                          <a:spcPct val="107000"/>
                        </a:lnSpc>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txBody>
                  <a:tcPr marL="68580" marR="68580"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65239103"/>
                  </a:ext>
                </a:extLst>
              </a:tr>
              <a:tr h="1060655">
                <a:tc>
                  <a:txBody>
                    <a:bodyPr/>
                    <a:lstStyle/>
                    <a:p>
                      <a:pPr marL="0" marR="0">
                        <a:spcAft>
                          <a:spcPts val="1200"/>
                        </a:spcAft>
                        <a:buNone/>
                      </a:pPr>
                      <a:r>
                        <a:rPr lang="en-US" sz="1400">
                          <a:effectLst/>
                          <a:latin typeface="Arial" panose="020B0604020202020204" pitchFamily="34" charset="0"/>
                          <a:ea typeface="Arial" panose="020B0604020202020204" pitchFamily="34" charset="0"/>
                          <a:cs typeface="Arial" panose="020B0604020202020204" pitchFamily="34" charset="0"/>
                        </a:rPr>
                        <a:t>U.S. Army Corp of Engineers, U.S. Bureau of Reclamation</a:t>
                      </a: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400">
                          <a:effectLst/>
                          <a:latin typeface="Arial" panose="020B0604020202020204" pitchFamily="34" charset="0"/>
                          <a:ea typeface="Arial" panose="020B0604020202020204" pitchFamily="34" charset="0"/>
                          <a:cs typeface="Arial" panose="020B0604020202020204" pitchFamily="34" charset="0"/>
                        </a:rPr>
                        <a:t>Dams and structures associated with the projects in the Rogue River Basin as well as streamside lands managed under authority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Dams and structures Implementation plan requirement contingent on monitoring and assessment results  </a:t>
                      </a:r>
                    </a:p>
                    <a:p>
                      <a:pPr marL="0" marR="0">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Riparian area ownership will require an implementation plan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 Yes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txBody>
                  <a:tcPr marL="68580" marR="68580"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261042146"/>
                  </a:ext>
                </a:extLst>
              </a:tr>
              <a:tr h="289451">
                <a:tc>
                  <a:txBody>
                    <a:bodyPr/>
                    <a:lstStyle/>
                    <a:p>
                      <a:pPr marL="0" marR="0">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Medford Water Commission</a:t>
                      </a: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Dams and structures associated with the projects in the Rogue River Basin as well as streamside lands managed under authority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Dams and structures Implementation plan requirement contingent on monitoring and assessment results  </a:t>
                      </a:r>
                    </a:p>
                    <a:p>
                      <a:pPr marL="0" marR="0">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Riparian area ownership will not require a TMDL Implementation plan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txBody>
                  <a:tcPr marL="68580" marR="68580"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67873462"/>
                  </a:ext>
                </a:extLst>
              </a:tr>
            </a:tbl>
          </a:graphicData>
        </a:graphic>
      </p:graphicFrame>
      <p:sp>
        <p:nvSpPr>
          <p:cNvPr id="3" name="Slide Number Placeholder 2">
            <a:extLst>
              <a:ext uri="{FF2B5EF4-FFF2-40B4-BE49-F238E27FC236}">
                <a16:creationId xmlns:a16="http://schemas.microsoft.com/office/drawing/2014/main" id="{0AB45741-5BE1-8920-9C79-030C4966DBDB}"/>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34</a:t>
            </a:fld>
            <a:endParaRPr lang="en-US"/>
          </a:p>
        </p:txBody>
      </p:sp>
    </p:spTree>
    <p:extLst>
      <p:ext uri="{BB962C8B-B14F-4D97-AF65-F5344CB8AC3E}">
        <p14:creationId xmlns:p14="http://schemas.microsoft.com/office/powerpoint/2010/main" val="1030367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04718-AA53-CF41-D9FA-3EE284332C9B}"/>
              </a:ext>
            </a:extLst>
          </p:cNvPr>
          <p:cNvSpPr>
            <a:spLocks noGrp="1"/>
          </p:cNvSpPr>
          <p:nvPr>
            <p:ph type="title"/>
          </p:nvPr>
        </p:nvSpPr>
        <p:spPr/>
        <p:txBody>
          <a:bodyPr/>
          <a:lstStyle/>
          <a:p>
            <a:r>
              <a:rPr lang="en-US"/>
              <a:t>Table 3 continued (3 of 3)</a:t>
            </a:r>
          </a:p>
        </p:txBody>
      </p:sp>
      <p:graphicFrame>
        <p:nvGraphicFramePr>
          <p:cNvPr id="3" name="Table 2">
            <a:extLst>
              <a:ext uri="{FF2B5EF4-FFF2-40B4-BE49-F238E27FC236}">
                <a16:creationId xmlns:a16="http://schemas.microsoft.com/office/drawing/2014/main" id="{973CDAE9-0DEC-65F6-F584-376E5EFE923B}"/>
              </a:ext>
            </a:extLst>
          </p:cNvPr>
          <p:cNvGraphicFramePr>
            <a:graphicFrameLocks noGrp="1"/>
          </p:cNvGraphicFramePr>
          <p:nvPr>
            <p:extLst>
              <p:ext uri="{D42A27DB-BD31-4B8C-83A1-F6EECF244321}">
                <p14:modId xmlns:p14="http://schemas.microsoft.com/office/powerpoint/2010/main" val="3767771329"/>
              </p:ext>
            </p:extLst>
          </p:nvPr>
        </p:nvGraphicFramePr>
        <p:xfrm>
          <a:off x="324331" y="1389934"/>
          <a:ext cx="10241280" cy="4794383"/>
        </p:xfrm>
        <a:graphic>
          <a:graphicData uri="http://schemas.openxmlformats.org/drawingml/2006/table">
            <a:tbl>
              <a:tblPr firstRow="1"/>
              <a:tblGrid>
                <a:gridCol w="2664676">
                  <a:extLst>
                    <a:ext uri="{9D8B030D-6E8A-4147-A177-3AD203B41FA5}">
                      <a16:colId xmlns:a16="http://schemas.microsoft.com/office/drawing/2014/main" val="3549757399"/>
                    </a:ext>
                  </a:extLst>
                </a:gridCol>
                <a:gridCol w="3539613">
                  <a:extLst>
                    <a:ext uri="{9D8B030D-6E8A-4147-A177-3AD203B41FA5}">
                      <a16:colId xmlns:a16="http://schemas.microsoft.com/office/drawing/2014/main" val="3384261572"/>
                    </a:ext>
                  </a:extLst>
                </a:gridCol>
                <a:gridCol w="1494503">
                  <a:extLst>
                    <a:ext uri="{9D8B030D-6E8A-4147-A177-3AD203B41FA5}">
                      <a16:colId xmlns:a16="http://schemas.microsoft.com/office/drawing/2014/main" val="3780351808"/>
                    </a:ext>
                  </a:extLst>
                </a:gridCol>
                <a:gridCol w="1278194">
                  <a:extLst>
                    <a:ext uri="{9D8B030D-6E8A-4147-A177-3AD203B41FA5}">
                      <a16:colId xmlns:a16="http://schemas.microsoft.com/office/drawing/2014/main" val="2097767065"/>
                    </a:ext>
                  </a:extLst>
                </a:gridCol>
                <a:gridCol w="1264294">
                  <a:extLst>
                    <a:ext uri="{9D8B030D-6E8A-4147-A177-3AD203B41FA5}">
                      <a16:colId xmlns:a16="http://schemas.microsoft.com/office/drawing/2014/main" val="693716028"/>
                    </a:ext>
                  </a:extLst>
                </a:gridCol>
              </a:tblGrid>
              <a:tr h="473647">
                <a:tc>
                  <a:txBody>
                    <a:bodyPr/>
                    <a:lstStyle/>
                    <a:p>
                      <a:pPr marL="0" marR="0" algn="ctr">
                        <a:spcAft>
                          <a:spcPts val="1200"/>
                        </a:spcAft>
                        <a:buNone/>
                      </a:pPr>
                      <a:r>
                        <a:rPr lang="en-US" sz="1400" b="1">
                          <a:solidFill>
                            <a:schemeClr val="tx1"/>
                          </a:solidFill>
                          <a:effectLst/>
                          <a:latin typeface="Arial" panose="020B0604020202020204" pitchFamily="34" charset="0"/>
                          <a:ea typeface="SimHei" panose="02010609060101010101" pitchFamily="49" charset="-122"/>
                          <a:cs typeface="Arial" panose="020B0604020202020204" pitchFamily="34" charset="0"/>
                        </a:rPr>
                        <a:t>Entity Names</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chemeClr val="tx1"/>
                          </a:solidFill>
                          <a:effectLst/>
                          <a:latin typeface="Arial" panose="020B0604020202020204" pitchFamily="34" charset="0"/>
                          <a:ea typeface="SimHei" panose="02010609060101010101" pitchFamily="49" charset="-122"/>
                          <a:cs typeface="Arial" panose="020B0604020202020204" pitchFamily="34" charset="0"/>
                        </a:rPr>
                        <a:t>Area of Jurisdiction </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SimHei" panose="02010609060101010101" pitchFamily="49" charset="-122"/>
                          <a:cs typeface="Arial" panose="020B0604020202020204" pitchFamily="34" charset="0"/>
                        </a:rPr>
                        <a:t>Implementation Plan Required</a:t>
                      </a:r>
                      <a:endParaRPr lang="en-US" sz="1400">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SimHei" panose="02010609060101010101" pitchFamily="49" charset="-122"/>
                          <a:cs typeface="Arial" panose="020B0604020202020204" pitchFamily="34" charset="0"/>
                        </a:rPr>
                        <a:t>Streamside Evaluation Required</a:t>
                      </a:r>
                      <a:endParaRPr lang="en-US" sz="1400">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rgbClr val="005A9E"/>
                          </a:solidFill>
                          <a:effectLst/>
                          <a:latin typeface="Arial" panose="020B0604020202020204" pitchFamily="34" charset="0"/>
                          <a:ea typeface="SimHei" panose="02010609060101010101" pitchFamily="49" charset="-122"/>
                          <a:cs typeface="Arial" panose="020B0604020202020204" pitchFamily="34" charset="0"/>
                        </a:rPr>
                        <a:t>Shade Gap Analysis Required</a:t>
                      </a:r>
                      <a:endParaRPr lang="en-US" sz="1400">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59206" marR="59206"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extLst>
                  <a:ext uri="{0D108BD9-81ED-4DB2-BD59-A6C34878D82A}">
                    <a16:rowId xmlns:a16="http://schemas.microsoft.com/office/drawing/2014/main" val="1403532292"/>
                  </a:ext>
                </a:extLst>
              </a:tr>
              <a:tr h="429843">
                <a:tc>
                  <a:txBody>
                    <a:bodyPr/>
                    <a:lstStyle/>
                    <a:p>
                      <a:pPr marL="0" marR="0">
                        <a:spcAft>
                          <a:spcPts val="1200"/>
                        </a:spcAft>
                        <a:buNone/>
                      </a:pPr>
                      <a:r>
                        <a:rPr lang="en-US" sz="1350" b="0">
                          <a:solidFill>
                            <a:srgbClr val="2D2D2D"/>
                          </a:solidFill>
                          <a:effectLst/>
                          <a:latin typeface="Arial" panose="020B0604020202020204" pitchFamily="34" charset="0"/>
                          <a:ea typeface="Arial" panose="020B0604020202020204" pitchFamily="34" charset="0"/>
                          <a:cs typeface="Arial" panose="020B0604020202020204" pitchFamily="34" charset="0"/>
                        </a:rPr>
                        <a:t>U.S. Bureau of Land Management</a:t>
                      </a: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350" b="0">
                          <a:solidFill>
                            <a:srgbClr val="2D2D2D"/>
                          </a:solidFill>
                          <a:effectLst/>
                          <a:latin typeface="Arial" panose="020B0604020202020204" pitchFamily="34" charset="0"/>
                          <a:ea typeface="Arial" panose="020B0604020202020204" pitchFamily="34" charset="0"/>
                          <a:cs typeface="Arial" panose="020B0604020202020204" pitchFamily="34" charset="0"/>
                        </a:rPr>
                        <a:t>BLM and O&amp;C managed lands, roads, and facilities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txBody>
                  <a:tcPr marL="68580" marR="68580"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65239103"/>
                  </a:ext>
                </a:extLst>
              </a:tr>
              <a:tr h="432620">
                <a:tc>
                  <a:txBody>
                    <a:bodyPr/>
                    <a:lstStyle/>
                    <a:p>
                      <a:pPr marL="0" marR="0">
                        <a:spcAft>
                          <a:spcPts val="1200"/>
                        </a:spcAft>
                        <a:buNone/>
                      </a:pPr>
                      <a:r>
                        <a:rPr lang="en-US" sz="1350" b="0">
                          <a:solidFill>
                            <a:srgbClr val="2D2D2D"/>
                          </a:solidFill>
                          <a:effectLst/>
                          <a:latin typeface="Arial" panose="020B0604020202020204" pitchFamily="34" charset="0"/>
                          <a:ea typeface="Arial" panose="020B0604020202020204" pitchFamily="34" charset="0"/>
                          <a:cs typeface="Arial" panose="020B0604020202020204" pitchFamily="34" charset="0"/>
                        </a:rPr>
                        <a:t>U.S. Forest Service </a:t>
                      </a: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350" b="0">
                          <a:solidFill>
                            <a:srgbClr val="2D2D2D"/>
                          </a:solidFill>
                          <a:effectLst/>
                          <a:latin typeface="Arial" panose="020B0604020202020204" pitchFamily="34" charset="0"/>
                          <a:ea typeface="Arial" panose="020B0604020202020204" pitchFamily="34" charset="0"/>
                          <a:cs typeface="Arial" panose="020B0604020202020204" pitchFamily="34" charset="0"/>
                        </a:rPr>
                        <a:t>USFS managed lands, roads, and facilities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txBody>
                  <a:tcPr marL="68580" marR="68580"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261042146"/>
                  </a:ext>
                </a:extLst>
              </a:tr>
              <a:tr h="289451">
                <a:tc>
                  <a:txBody>
                    <a:bodyPr/>
                    <a:lstStyle/>
                    <a:p>
                      <a:pPr marL="0" marR="0">
                        <a:spcAft>
                          <a:spcPts val="1200"/>
                        </a:spcAft>
                        <a:buNone/>
                      </a:pPr>
                      <a:r>
                        <a:rPr lang="en-US" sz="1350" b="0">
                          <a:solidFill>
                            <a:srgbClr val="2D2D2D"/>
                          </a:solidFill>
                          <a:effectLst/>
                          <a:latin typeface="Arial" panose="020B0604020202020204" pitchFamily="34" charset="0"/>
                          <a:ea typeface="Arial" panose="020B0604020202020204" pitchFamily="34" charset="0"/>
                          <a:cs typeface="Arial" panose="020B0604020202020204" pitchFamily="34" charset="0"/>
                        </a:rPr>
                        <a:t>Jackson, Josephine, Curry </a:t>
                      </a:r>
                      <a:r>
                        <a:rPr lang="en-US" sz="1350" b="0" strike="sngStrike">
                          <a:solidFill>
                            <a:srgbClr val="C00000"/>
                          </a:solidFill>
                          <a:effectLst/>
                          <a:latin typeface="Arial" panose="020B0604020202020204" pitchFamily="34" charset="0"/>
                          <a:ea typeface="Arial" panose="020B0604020202020204" pitchFamily="34" charset="0"/>
                          <a:cs typeface="Arial" panose="020B0604020202020204" pitchFamily="34" charset="0"/>
                        </a:rPr>
                        <a:t>Klamath </a:t>
                      </a:r>
                      <a:r>
                        <a:rPr lang="en-US" sz="1350" b="0">
                          <a:solidFill>
                            <a:srgbClr val="2D2D2D"/>
                          </a:solidFill>
                          <a:effectLst/>
                          <a:latin typeface="Arial" panose="020B0604020202020204" pitchFamily="34" charset="0"/>
                          <a:ea typeface="Arial" panose="020B0604020202020204" pitchFamily="34" charset="0"/>
                          <a:cs typeface="Arial" panose="020B0604020202020204" pitchFamily="34" charset="0"/>
                        </a:rPr>
                        <a:t>Counties</a:t>
                      </a: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350" b="0">
                          <a:effectLst/>
                          <a:latin typeface="Arial" panose="020B0604020202020204" pitchFamily="34" charset="0"/>
                          <a:ea typeface="Arial" panose="020B0604020202020204" pitchFamily="34" charset="0"/>
                          <a:cs typeface="Arial" panose="020B0604020202020204" pitchFamily="34" charset="0"/>
                        </a:rPr>
                        <a:t>Urban, rural, and non-resource land use, including zoning, permitting and riparian protection; operation and maintenance of governmental facilities including transportation corridors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Yes - Updated 5-year TMDL Implementation Plans as per Table 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txBody>
                  <a:tcPr marL="68580" marR="68580"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67873462"/>
                  </a:ext>
                </a:extLst>
              </a:tr>
              <a:tr h="289451">
                <a:tc>
                  <a:txBody>
                    <a:bodyPr/>
                    <a:lstStyle/>
                    <a:p>
                      <a:pPr marL="0" marR="0">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Klamath County</a:t>
                      </a: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Urban, rural, and non-resource land use, including zoning, permitting and riparian protection; operation and maintenance of governmental facilities including transportation corridors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txBody>
                  <a:tcPr marL="68580" marR="68580"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058705230"/>
                  </a:ext>
                </a:extLst>
              </a:tr>
              <a:tr h="289451">
                <a:tc>
                  <a:txBody>
                    <a:bodyPr/>
                    <a:lstStyle/>
                    <a:p>
                      <a:pPr marL="0" marR="0">
                        <a:spcAft>
                          <a:spcPts val="1200"/>
                        </a:spcAft>
                        <a:buNone/>
                      </a:pPr>
                      <a:r>
                        <a:rPr lang="en-US" sz="1350" b="0">
                          <a:solidFill>
                            <a:srgbClr val="2D2D2D"/>
                          </a:solidFill>
                          <a:effectLst/>
                          <a:latin typeface="Arial" panose="020B0604020202020204" pitchFamily="34" charset="0"/>
                          <a:ea typeface="Arial" panose="020B0604020202020204" pitchFamily="34" charset="0"/>
                          <a:cs typeface="Arial" panose="020B0604020202020204" pitchFamily="34" charset="0"/>
                        </a:rPr>
                        <a:t>Municipalities: Ashland, Butte Falls, Cave Junction, Central Point, Eagle Point, Gold Beach, Gold Hill, Grants Pass, Jacksonville, Medford, Phoenix, Rogue River, Shady Cove, Talent</a:t>
                      </a: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350" b="0">
                          <a:solidFill>
                            <a:srgbClr val="2D2D2D"/>
                          </a:solidFill>
                          <a:effectLst/>
                          <a:latin typeface="Arial" panose="020B0604020202020204" pitchFamily="34" charset="0"/>
                          <a:ea typeface="Arial" panose="020B0604020202020204" pitchFamily="34" charset="0"/>
                          <a:cs typeface="Arial" panose="020B0604020202020204" pitchFamily="34" charset="0"/>
                        </a:rPr>
                        <a:t>City land use, including zoning, permitting and riparian protection; operation and maintenance of governmental facilities including transportation corridors and dam/reservoir operations.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Yes – Updated 5-year TMDL Implementation Plans as per Table 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Yes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350" b="1">
                          <a:solidFill>
                            <a:srgbClr val="005A9E"/>
                          </a:solidFill>
                          <a:effectLst/>
                          <a:latin typeface="Arial" panose="020B0604020202020204" pitchFamily="34" charset="0"/>
                          <a:ea typeface="Arial" panose="020B0604020202020204" pitchFamily="34" charset="0"/>
                          <a:cs typeface="Arial" panose="020B0604020202020204" pitchFamily="34" charset="0"/>
                        </a:rPr>
                        <a:t>No</a:t>
                      </a:r>
                    </a:p>
                  </a:txBody>
                  <a:tcPr marL="68580" marR="68580" marT="0" marB="0">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71636653"/>
                  </a:ext>
                </a:extLst>
              </a:tr>
            </a:tbl>
          </a:graphicData>
        </a:graphic>
      </p:graphicFrame>
      <p:sp>
        <p:nvSpPr>
          <p:cNvPr id="4" name="Slide Number Placeholder 3">
            <a:extLst>
              <a:ext uri="{FF2B5EF4-FFF2-40B4-BE49-F238E27FC236}">
                <a16:creationId xmlns:a16="http://schemas.microsoft.com/office/drawing/2014/main" id="{59364316-9139-8BC4-7EFF-8503B6619C4F}"/>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35</a:t>
            </a:fld>
            <a:endParaRPr lang="en-US"/>
          </a:p>
        </p:txBody>
      </p:sp>
    </p:spTree>
    <p:extLst>
      <p:ext uri="{BB962C8B-B14F-4D97-AF65-F5344CB8AC3E}">
        <p14:creationId xmlns:p14="http://schemas.microsoft.com/office/powerpoint/2010/main" val="4571025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04C5A-8F5F-3B1A-96EB-3398EFCB123D}"/>
              </a:ext>
            </a:extLst>
          </p:cNvPr>
          <p:cNvSpPr>
            <a:spLocks noGrp="1"/>
          </p:cNvSpPr>
          <p:nvPr>
            <p:ph type="title"/>
          </p:nvPr>
        </p:nvSpPr>
        <p:spPr/>
        <p:txBody>
          <a:bodyPr/>
          <a:lstStyle/>
          <a:p>
            <a:r>
              <a:rPr lang="en-US"/>
              <a:t>Section 8: Existing implementation plans</a:t>
            </a:r>
          </a:p>
        </p:txBody>
      </p:sp>
      <p:sp>
        <p:nvSpPr>
          <p:cNvPr id="4" name="Content Placeholder 2">
            <a:extLst>
              <a:ext uri="{FF2B5EF4-FFF2-40B4-BE49-F238E27FC236}">
                <a16:creationId xmlns:a16="http://schemas.microsoft.com/office/drawing/2014/main" id="{6CE474D5-0AAA-8F4A-5416-7DE7B005E0DD}"/>
              </a:ext>
            </a:extLst>
          </p:cNvPr>
          <p:cNvSpPr txBox="1">
            <a:spLocks/>
          </p:cNvSpPr>
          <p:nvPr/>
        </p:nvSpPr>
        <p:spPr>
          <a:xfrm>
            <a:off x="271668" y="1443283"/>
            <a:ext cx="11048603" cy="4525963"/>
          </a:xfrm>
          <a:prstGeom prst="rect">
            <a:avLst/>
          </a:prstGeom>
        </p:spPr>
        <p:txBody>
          <a:bodyPr>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a:t>Additional language added to clarify:</a:t>
            </a:r>
          </a:p>
          <a:p>
            <a:pPr lvl="1"/>
            <a:r>
              <a:rPr lang="en-US"/>
              <a:t>Responsible Persons or DMAs with existing TMDL Implementation plans will be reviewed and updated as per the schedule in Table 7. </a:t>
            </a:r>
          </a:p>
          <a:p>
            <a:pPr>
              <a:lnSpc>
                <a:spcPct val="90000"/>
              </a:lnSpc>
            </a:pPr>
            <a:endParaRPr lang="en-US"/>
          </a:p>
          <a:p>
            <a:pPr>
              <a:lnSpc>
                <a:spcPct val="90000"/>
              </a:lnSpc>
            </a:pPr>
            <a:r>
              <a:rPr lang="en-US"/>
              <a:t>Adequacy reviews and language updated based on additional information provided:</a:t>
            </a:r>
          </a:p>
          <a:p>
            <a:pPr lvl="1">
              <a:lnSpc>
                <a:spcPct val="90000"/>
              </a:lnSpc>
            </a:pPr>
            <a:r>
              <a:rPr lang="en-US"/>
              <a:t>Oregon Department of Agriculture</a:t>
            </a:r>
          </a:p>
          <a:p>
            <a:pPr lvl="1">
              <a:lnSpc>
                <a:spcPct val="90000"/>
              </a:lnSpc>
            </a:pPr>
            <a:r>
              <a:rPr lang="en-US"/>
              <a:t>US Bureau of Land Management</a:t>
            </a:r>
          </a:p>
          <a:p>
            <a:pPr lvl="1">
              <a:lnSpc>
                <a:spcPct val="90000"/>
              </a:lnSpc>
            </a:pPr>
            <a:r>
              <a:rPr lang="en-US"/>
              <a:t>US Forest Service: Rogue River National Forest </a:t>
            </a:r>
          </a:p>
        </p:txBody>
      </p:sp>
      <p:sp>
        <p:nvSpPr>
          <p:cNvPr id="3" name="Slide Number Placeholder 2">
            <a:extLst>
              <a:ext uri="{FF2B5EF4-FFF2-40B4-BE49-F238E27FC236}">
                <a16:creationId xmlns:a16="http://schemas.microsoft.com/office/drawing/2014/main" id="{5C7A46FF-1CA4-71F8-0580-1D835B906AF8}"/>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36</a:t>
            </a:fld>
            <a:endParaRPr lang="en-US"/>
          </a:p>
        </p:txBody>
      </p:sp>
    </p:spTree>
    <p:extLst>
      <p:ext uri="{BB962C8B-B14F-4D97-AF65-F5344CB8AC3E}">
        <p14:creationId xmlns:p14="http://schemas.microsoft.com/office/powerpoint/2010/main" val="14880914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108D5-6AEB-A1A3-3258-09DAE64A0E31}"/>
              </a:ext>
            </a:extLst>
          </p:cNvPr>
          <p:cNvSpPr>
            <a:spLocks noGrp="1"/>
          </p:cNvSpPr>
          <p:nvPr>
            <p:ph type="title"/>
          </p:nvPr>
        </p:nvSpPr>
        <p:spPr/>
        <p:txBody>
          <a:bodyPr>
            <a:normAutofit fontScale="90000"/>
          </a:bodyPr>
          <a:lstStyle/>
          <a:p>
            <a:r>
              <a:rPr lang="en-US"/>
              <a:t>Section 10.2 Dam and Reservoir Requirements</a:t>
            </a:r>
          </a:p>
        </p:txBody>
      </p:sp>
      <p:sp>
        <p:nvSpPr>
          <p:cNvPr id="4" name="TextBox 3">
            <a:extLst>
              <a:ext uri="{FF2B5EF4-FFF2-40B4-BE49-F238E27FC236}">
                <a16:creationId xmlns:a16="http://schemas.microsoft.com/office/drawing/2014/main" id="{62DF4665-B85F-A71C-01DF-01073CA6FC50}"/>
              </a:ext>
            </a:extLst>
          </p:cNvPr>
          <p:cNvSpPr txBox="1"/>
          <p:nvPr/>
        </p:nvSpPr>
        <p:spPr>
          <a:xfrm>
            <a:off x="228600" y="1238536"/>
            <a:ext cx="9320950" cy="338554"/>
          </a:xfrm>
          <a:prstGeom prst="rect">
            <a:avLst/>
          </a:prstGeom>
          <a:noFill/>
        </p:spPr>
        <p:txBody>
          <a:bodyPr wrap="none" rtlCol="0">
            <a:spAutoFit/>
          </a:bodyPr>
          <a:lstStyle/>
          <a:p>
            <a:r>
              <a:rPr lang="en-US" sz="1600" b="1">
                <a:latin typeface="Arial" panose="020B0604020202020204" pitchFamily="34" charset="0"/>
                <a:cs typeface="Arial" panose="020B0604020202020204" pitchFamily="34" charset="0"/>
              </a:rPr>
              <a:t>Table 6. Large dams and reservoir operators with monitoring and assessment responsibilities</a:t>
            </a:r>
            <a:endParaRPr lang="en-US"/>
          </a:p>
        </p:txBody>
      </p:sp>
      <p:graphicFrame>
        <p:nvGraphicFramePr>
          <p:cNvPr id="5" name="Table 4">
            <a:extLst>
              <a:ext uri="{FF2B5EF4-FFF2-40B4-BE49-F238E27FC236}">
                <a16:creationId xmlns:a16="http://schemas.microsoft.com/office/drawing/2014/main" id="{BF2362B4-7D33-A6A0-20F6-A01C3DB364ED}"/>
              </a:ext>
            </a:extLst>
          </p:cNvPr>
          <p:cNvGraphicFramePr>
            <a:graphicFrameLocks noGrp="1"/>
          </p:cNvGraphicFramePr>
          <p:nvPr>
            <p:extLst>
              <p:ext uri="{D42A27DB-BD31-4B8C-83A1-F6EECF244321}">
                <p14:modId xmlns:p14="http://schemas.microsoft.com/office/powerpoint/2010/main" val="3528523168"/>
              </p:ext>
            </p:extLst>
          </p:nvPr>
        </p:nvGraphicFramePr>
        <p:xfrm>
          <a:off x="384620" y="1561702"/>
          <a:ext cx="10424160" cy="3265222"/>
        </p:xfrm>
        <a:graphic>
          <a:graphicData uri="http://schemas.openxmlformats.org/drawingml/2006/table">
            <a:tbl>
              <a:tblPr firstRow="1"/>
              <a:tblGrid>
                <a:gridCol w="758421">
                  <a:extLst>
                    <a:ext uri="{9D8B030D-6E8A-4147-A177-3AD203B41FA5}">
                      <a16:colId xmlns:a16="http://schemas.microsoft.com/office/drawing/2014/main" val="3549757399"/>
                    </a:ext>
                  </a:extLst>
                </a:gridCol>
                <a:gridCol w="1476111">
                  <a:extLst>
                    <a:ext uri="{9D8B030D-6E8A-4147-A177-3AD203B41FA5}">
                      <a16:colId xmlns:a16="http://schemas.microsoft.com/office/drawing/2014/main" val="3384261572"/>
                    </a:ext>
                  </a:extLst>
                </a:gridCol>
                <a:gridCol w="2166548">
                  <a:extLst>
                    <a:ext uri="{9D8B030D-6E8A-4147-A177-3AD203B41FA5}">
                      <a16:colId xmlns:a16="http://schemas.microsoft.com/office/drawing/2014/main" val="3780351808"/>
                    </a:ext>
                  </a:extLst>
                </a:gridCol>
                <a:gridCol w="2052985">
                  <a:extLst>
                    <a:ext uri="{9D8B030D-6E8A-4147-A177-3AD203B41FA5}">
                      <a16:colId xmlns:a16="http://schemas.microsoft.com/office/drawing/2014/main" val="2097767065"/>
                    </a:ext>
                  </a:extLst>
                </a:gridCol>
                <a:gridCol w="1806572">
                  <a:extLst>
                    <a:ext uri="{9D8B030D-6E8A-4147-A177-3AD203B41FA5}">
                      <a16:colId xmlns:a16="http://schemas.microsoft.com/office/drawing/2014/main" val="693716028"/>
                    </a:ext>
                  </a:extLst>
                </a:gridCol>
                <a:gridCol w="2163523">
                  <a:extLst>
                    <a:ext uri="{9D8B030D-6E8A-4147-A177-3AD203B41FA5}">
                      <a16:colId xmlns:a16="http://schemas.microsoft.com/office/drawing/2014/main" val="1598309851"/>
                    </a:ext>
                  </a:extLst>
                </a:gridCol>
              </a:tblGrid>
              <a:tr h="473647">
                <a:tc>
                  <a:txBody>
                    <a:bodyPr/>
                    <a:lstStyle/>
                    <a:p>
                      <a:pPr marL="0" marR="0" algn="ctr">
                        <a:spcAft>
                          <a:spcPts val="1200"/>
                        </a:spcAft>
                        <a:buNone/>
                      </a:pPr>
                      <a:r>
                        <a:rPr lang="en-US" sz="1400" b="1">
                          <a:solidFill>
                            <a:schemeClr val="tx1"/>
                          </a:solidFill>
                          <a:effectLst/>
                          <a:latin typeface="Arial" panose="020B0604020202020204" pitchFamily="34" charset="0"/>
                          <a:ea typeface="SimHei" panose="02010609060101010101" pitchFamily="49" charset="-122"/>
                          <a:cs typeface="Arial" panose="020B0604020202020204" pitchFamily="34" charset="0"/>
                        </a:rPr>
                        <a:t>No.</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chemeClr val="tx1"/>
                          </a:solidFill>
                          <a:effectLst/>
                          <a:latin typeface="Arial" panose="020B0604020202020204" pitchFamily="34" charset="0"/>
                          <a:ea typeface="SimHei" panose="02010609060101010101" pitchFamily="49" charset="-122"/>
                          <a:cs typeface="Arial" panose="020B0604020202020204" pitchFamily="34" charset="0"/>
                        </a:rPr>
                        <a:t>DAM ID</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chemeClr val="tx1"/>
                          </a:solidFill>
                          <a:effectLst/>
                          <a:latin typeface="Arial" panose="020B0604020202020204" pitchFamily="34" charset="0"/>
                          <a:ea typeface="SimHei" panose="02010609060101010101" pitchFamily="49" charset="-122"/>
                          <a:cs typeface="Arial" panose="020B0604020202020204" pitchFamily="34" charset="0"/>
                        </a:rPr>
                        <a:t>Dam Name</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chemeClr val="tx1"/>
                          </a:solidFill>
                          <a:effectLst/>
                          <a:latin typeface="Arial" panose="020B0604020202020204" pitchFamily="34" charset="0"/>
                          <a:ea typeface="SimHei" panose="02010609060101010101" pitchFamily="49" charset="-122"/>
                          <a:cs typeface="Arial" panose="020B0604020202020204" pitchFamily="34" charset="0"/>
                        </a:rPr>
                        <a:t>Ownership</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chemeClr val="tx1"/>
                          </a:solidFill>
                          <a:effectLst/>
                          <a:latin typeface="Arial" panose="020B0604020202020204" pitchFamily="34" charset="0"/>
                          <a:ea typeface="SimHei" panose="02010609060101010101" pitchFamily="49" charset="-122"/>
                          <a:cs typeface="Arial" panose="020B0604020202020204" pitchFamily="34" charset="0"/>
                        </a:rPr>
                        <a:t>Maximum reservoir storage (Acre-Feet)</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tc>
                  <a:txBody>
                    <a:bodyPr/>
                    <a:lstStyle/>
                    <a:p>
                      <a:pPr marL="0" marR="0" algn="ctr">
                        <a:spcAft>
                          <a:spcPts val="1200"/>
                        </a:spcAft>
                        <a:buNone/>
                      </a:pPr>
                      <a:r>
                        <a:rPr lang="en-US" sz="1400" b="1">
                          <a:solidFill>
                            <a:schemeClr val="tx1"/>
                          </a:solidFill>
                          <a:effectLst/>
                          <a:latin typeface="Arial" panose="020B0604020202020204" pitchFamily="34" charset="0"/>
                          <a:ea typeface="SimHei" panose="02010609060101010101" pitchFamily="49" charset="-122"/>
                          <a:cs typeface="Arial" panose="020B0604020202020204" pitchFamily="34" charset="0"/>
                        </a:rPr>
                        <a:t>Required monitoring and assessment</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D9C3"/>
                    </a:solidFill>
                  </a:tcPr>
                </a:tc>
                <a:extLst>
                  <a:ext uri="{0D108BD9-81ED-4DB2-BD59-A6C34878D82A}">
                    <a16:rowId xmlns:a16="http://schemas.microsoft.com/office/drawing/2014/main" val="1403532292"/>
                  </a:ext>
                </a:extLst>
              </a:tr>
              <a:tr h="475156">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1</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OR00612</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William L. Jess Dam</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strike="sngStrike">
                          <a:solidFill>
                            <a:srgbClr val="C00000"/>
                          </a:solidFill>
                          <a:effectLst/>
                          <a:latin typeface="Arial" panose="020B0604020202020204" pitchFamily="34" charset="0"/>
                          <a:ea typeface="Times" panose="02020603050405020304" pitchFamily="18" charset="0"/>
                          <a:cs typeface="Times New Roman" panose="02020603050405020304" pitchFamily="18" charset="0"/>
                        </a:rPr>
                        <a:t>Federal</a:t>
                      </a:r>
                      <a:r>
                        <a:rPr lang="en-US" sz="1400">
                          <a:solidFill>
                            <a:srgbClr val="C00000"/>
                          </a:solidFill>
                          <a:effectLst/>
                          <a:latin typeface="Arial" panose="020B0604020202020204" pitchFamily="34" charset="0"/>
                          <a:ea typeface="Times" panose="02020603050405020304" pitchFamily="18" charset="0"/>
                          <a:cs typeface="Times New Roman" panose="02020603050405020304" pitchFamily="18" charset="0"/>
                        </a:rPr>
                        <a:t> </a:t>
                      </a:r>
                      <a:r>
                        <a:rPr lang="en-US" sz="1400" b="1">
                          <a:solidFill>
                            <a:srgbClr val="005A9E"/>
                          </a:solidFill>
                          <a:effectLst/>
                          <a:latin typeface="Arial" panose="020B0604020202020204" pitchFamily="34" charset="0"/>
                          <a:ea typeface="Times" panose="02020603050405020304" pitchFamily="18" charset="0"/>
                          <a:cs typeface="Times New Roman" panose="02020603050405020304" pitchFamily="18" charset="0"/>
                        </a:rPr>
                        <a:t>USACE</a:t>
                      </a:r>
                      <a:endPar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500000</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Yes</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65239103"/>
                  </a:ext>
                </a:extLst>
              </a:tr>
              <a:tr h="482321">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2</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OR00624</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Applegate Dam</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0"/>
                        </a:spcAft>
                        <a:buNone/>
                      </a:pPr>
                      <a:r>
                        <a:rPr lang="en-US" sz="1400" strike="sngStrike">
                          <a:solidFill>
                            <a:srgbClr val="C00000"/>
                          </a:solidFill>
                          <a:effectLst/>
                          <a:latin typeface="Arial" panose="020B0604020202020204" pitchFamily="34" charset="0"/>
                          <a:ea typeface="Times" panose="02020603050405020304" pitchFamily="18" charset="0"/>
                          <a:cs typeface="Times New Roman" panose="02020603050405020304" pitchFamily="18" charset="0"/>
                        </a:rPr>
                        <a:t>Federal</a:t>
                      </a:r>
                    </a:p>
                    <a:p>
                      <a:pPr marL="0" marR="0" algn="ctr">
                        <a:spcAft>
                          <a:spcPts val="1200"/>
                        </a:spcAft>
                        <a:buNone/>
                      </a:pPr>
                      <a:r>
                        <a:rPr lang="en-US" sz="1400" b="1">
                          <a:solidFill>
                            <a:srgbClr val="005A9E"/>
                          </a:solidFill>
                          <a:effectLst/>
                          <a:latin typeface="Arial" panose="020B0604020202020204" pitchFamily="34" charset="0"/>
                          <a:ea typeface="Times" panose="02020603050405020304" pitchFamily="18" charset="0"/>
                          <a:cs typeface="Times New Roman" panose="02020603050405020304" pitchFamily="18" charset="0"/>
                        </a:rPr>
                        <a:t>USACE</a:t>
                      </a:r>
                      <a:endPar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89300</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Yes</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770862161"/>
                  </a:ext>
                </a:extLst>
              </a:tr>
              <a:tr h="432619">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3</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OR00581</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Emigrant Dam</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strike="sngStrike">
                          <a:solidFill>
                            <a:srgbClr val="C00000"/>
                          </a:solidFill>
                          <a:effectLst/>
                          <a:latin typeface="Arial" panose="020B0604020202020204" pitchFamily="34" charset="0"/>
                          <a:ea typeface="Times" panose="02020603050405020304" pitchFamily="18" charset="0"/>
                          <a:cs typeface="Times New Roman" panose="02020603050405020304" pitchFamily="18" charset="0"/>
                        </a:rPr>
                        <a:t>Federal </a:t>
                      </a:r>
                      <a:r>
                        <a:rPr lang="en-US" sz="1400" b="1">
                          <a:solidFill>
                            <a:srgbClr val="005A9E"/>
                          </a:solidFill>
                          <a:effectLst/>
                          <a:latin typeface="Arial" panose="020B0604020202020204" pitchFamily="34" charset="0"/>
                          <a:ea typeface="Times" panose="02020603050405020304" pitchFamily="18" charset="0"/>
                          <a:cs typeface="Times New Roman" panose="02020603050405020304" pitchFamily="18" charset="0"/>
                        </a:rPr>
                        <a:t>US Bureau of Reclamation </a:t>
                      </a:r>
                      <a:endPar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strike="sngStrike">
                          <a:solidFill>
                            <a:srgbClr val="C00000"/>
                          </a:solidFill>
                          <a:effectLst/>
                          <a:latin typeface="Arial" panose="020B0604020202020204" pitchFamily="34" charset="0"/>
                          <a:ea typeface="Times" panose="02020603050405020304" pitchFamily="18" charset="0"/>
                          <a:cs typeface="Times New Roman" panose="02020603050405020304" pitchFamily="18" charset="0"/>
                        </a:rPr>
                        <a:t>46700</a:t>
                      </a:r>
                      <a:r>
                        <a:rPr lang="en-US" sz="1400" b="1">
                          <a:solidFill>
                            <a:srgbClr val="005A9E"/>
                          </a:solidFill>
                          <a:effectLst/>
                          <a:latin typeface="Arial" panose="020B0604020202020204" pitchFamily="34" charset="0"/>
                          <a:ea typeface="Times" panose="02020603050405020304" pitchFamily="18" charset="0"/>
                          <a:cs typeface="Times New Roman" panose="02020603050405020304" pitchFamily="18" charset="0"/>
                        </a:rPr>
                        <a:t>39000*</a:t>
                      </a:r>
                      <a:endPar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Yes</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394700556"/>
                  </a:ext>
                </a:extLst>
              </a:tr>
              <a:tr h="511278">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4</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OR00212</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Willow Creek</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strike="sngStrike">
                          <a:solidFill>
                            <a:srgbClr val="C00000"/>
                          </a:solidFill>
                          <a:effectLst/>
                          <a:latin typeface="Arial" panose="020B0604020202020204" pitchFamily="34" charset="0"/>
                          <a:ea typeface="Times" panose="02020603050405020304" pitchFamily="18" charset="0"/>
                          <a:cs typeface="Arial" panose="020B0604020202020204" pitchFamily="34" charset="0"/>
                        </a:rPr>
                        <a:t>Local Government </a:t>
                      </a:r>
                      <a:r>
                        <a:rPr lang="en-US" sz="1400" b="1">
                          <a:solidFill>
                            <a:srgbClr val="005A9E"/>
                          </a:solidFill>
                          <a:effectLst/>
                          <a:latin typeface="Arial" panose="020B0604020202020204" pitchFamily="34" charset="0"/>
                          <a:ea typeface="Times" panose="02020603050405020304" pitchFamily="18" charset="0"/>
                          <a:cs typeface="Arial" panose="020B0604020202020204" pitchFamily="34" charset="0"/>
                        </a:rPr>
                        <a:t>Medford Water Commission </a:t>
                      </a:r>
                      <a:endPar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strike="sngStrike">
                          <a:solidFill>
                            <a:srgbClr val="C00000"/>
                          </a:solidFill>
                          <a:effectLst/>
                          <a:latin typeface="Arial" panose="020B0604020202020204" pitchFamily="34" charset="0"/>
                          <a:ea typeface="Times" panose="02020603050405020304" pitchFamily="18" charset="0"/>
                          <a:cs typeface="Times New Roman" panose="02020603050405020304" pitchFamily="18" charset="0"/>
                        </a:rPr>
                        <a:t>12000</a:t>
                      </a:r>
                      <a:r>
                        <a:rPr lang="en-US" sz="1400" b="1">
                          <a:solidFill>
                            <a:srgbClr val="005A9E"/>
                          </a:solidFill>
                          <a:effectLst/>
                          <a:latin typeface="Arial" panose="020B0604020202020204" pitchFamily="34" charset="0"/>
                          <a:ea typeface="Times" panose="02020603050405020304" pitchFamily="18" charset="0"/>
                          <a:cs typeface="Times New Roman" panose="02020603050405020304" pitchFamily="18" charset="0"/>
                        </a:rPr>
                        <a:t>8320**</a:t>
                      </a:r>
                      <a:endPar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Yes</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257699812"/>
                  </a:ext>
                </a:extLst>
              </a:tr>
              <a:tr h="471948">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5</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OR00021</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Fish Lake Dam</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strike="sngStrike">
                          <a:solidFill>
                            <a:srgbClr val="C00000"/>
                          </a:solidFill>
                          <a:effectLst/>
                          <a:latin typeface="Arial" panose="020B0604020202020204" pitchFamily="34" charset="0"/>
                          <a:ea typeface="Times" panose="02020603050405020304" pitchFamily="18" charset="0"/>
                          <a:cs typeface="Times New Roman" panose="02020603050405020304" pitchFamily="18" charset="0"/>
                        </a:rPr>
                        <a:t>Public Utility</a:t>
                      </a:r>
                      <a:r>
                        <a:rPr lang="en-US" sz="1400">
                          <a:solidFill>
                            <a:srgbClr val="C00000"/>
                          </a:solidFill>
                          <a:effectLst/>
                          <a:latin typeface="Arial" panose="020B0604020202020204" pitchFamily="34" charset="0"/>
                          <a:ea typeface="Times" panose="02020603050405020304" pitchFamily="18" charset="0"/>
                          <a:cs typeface="Times New Roman" panose="02020603050405020304" pitchFamily="18" charset="0"/>
                        </a:rPr>
                        <a:t> </a:t>
                      </a:r>
                      <a:r>
                        <a:rPr lang="en-US" sz="1400" b="1">
                          <a:solidFill>
                            <a:srgbClr val="005A9E"/>
                          </a:solidFill>
                          <a:effectLst/>
                          <a:latin typeface="Arial" panose="020B0604020202020204" pitchFamily="34" charset="0"/>
                          <a:ea typeface="Times" panose="02020603050405020304" pitchFamily="18" charset="0"/>
                          <a:cs typeface="Times New Roman" panose="02020603050405020304" pitchFamily="18" charset="0"/>
                        </a:rPr>
                        <a:t>Medford Irrigation District</a:t>
                      </a:r>
                      <a:endPar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strike="sngStrike">
                          <a:solidFill>
                            <a:srgbClr val="C00000"/>
                          </a:solidFill>
                          <a:effectLst/>
                          <a:latin typeface="Arial" panose="020B0604020202020204" pitchFamily="34" charset="0"/>
                          <a:ea typeface="Times" panose="02020603050405020304" pitchFamily="18" charset="0"/>
                          <a:cs typeface="Times New Roman" panose="02020603050405020304" pitchFamily="18" charset="0"/>
                        </a:rPr>
                        <a:t>9397</a:t>
                      </a:r>
                      <a:r>
                        <a:rPr lang="en-US" sz="1400" b="1">
                          <a:solidFill>
                            <a:srgbClr val="005A9E"/>
                          </a:solidFill>
                          <a:effectLst/>
                          <a:latin typeface="Arial" panose="020B0604020202020204" pitchFamily="34" charset="0"/>
                          <a:ea typeface="Times" panose="02020603050405020304" pitchFamily="18" charset="0"/>
                          <a:cs typeface="Times New Roman" panose="02020603050405020304" pitchFamily="18" charset="0"/>
                        </a:rPr>
                        <a:t>7836*</a:t>
                      </a:r>
                      <a:endParaRPr lang="en-US" sz="1400" b="1">
                        <a:solidFill>
                          <a:srgbClr val="005A9E"/>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a:solidFill>
                            <a:schemeClr val="tx1"/>
                          </a:solidFill>
                          <a:effectLst/>
                          <a:latin typeface="Arial" panose="020B0604020202020204" pitchFamily="34" charset="0"/>
                          <a:ea typeface="Times" panose="02020603050405020304" pitchFamily="18" charset="0"/>
                          <a:cs typeface="Times New Roman" panose="02020603050405020304" pitchFamily="18" charset="0"/>
                        </a:rPr>
                        <a:t>Yes</a:t>
                      </a:r>
                      <a:endParaRPr lang="en-US" sz="14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261042146"/>
                  </a:ext>
                </a:extLst>
              </a:tr>
              <a:tr h="289451">
                <a:tc>
                  <a:txBody>
                    <a:bodyPr/>
                    <a:lstStyle/>
                    <a:p>
                      <a:pPr marL="0" marR="0" algn="ctr">
                        <a:spcAft>
                          <a:spcPts val="1200"/>
                        </a:spcAft>
                        <a:buNone/>
                      </a:pPr>
                      <a:r>
                        <a:rPr lang="en-US" sz="1400" strike="sngStrike">
                          <a:solidFill>
                            <a:srgbClr val="C00000"/>
                          </a:solidFill>
                          <a:effectLst/>
                          <a:latin typeface="Arial" panose="020B0604020202020204" pitchFamily="34" charset="0"/>
                          <a:ea typeface="Times" panose="02020603050405020304" pitchFamily="18" charset="0"/>
                          <a:cs typeface="Times New Roman" panose="02020603050405020304" pitchFamily="18" charset="0"/>
                        </a:rPr>
                        <a:t>6</a:t>
                      </a:r>
                      <a:endParaRPr lang="en-US" sz="1400">
                        <a:solidFill>
                          <a:srgbClr val="C00000"/>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strike="sngStrike">
                          <a:solidFill>
                            <a:srgbClr val="C00000"/>
                          </a:solidFill>
                          <a:effectLst/>
                          <a:latin typeface="Arial" panose="020B0604020202020204" pitchFamily="34" charset="0"/>
                          <a:ea typeface="Times" panose="02020603050405020304" pitchFamily="18" charset="0"/>
                          <a:cs typeface="Times New Roman" panose="02020603050405020304" pitchFamily="18" charset="0"/>
                        </a:rPr>
                        <a:t>OR00422</a:t>
                      </a:r>
                      <a:endParaRPr lang="en-US" sz="1400">
                        <a:solidFill>
                          <a:srgbClr val="C00000"/>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strike="sngStrike">
                          <a:solidFill>
                            <a:srgbClr val="C00000"/>
                          </a:solidFill>
                          <a:effectLst/>
                          <a:latin typeface="Arial" panose="020B0604020202020204" pitchFamily="34" charset="0"/>
                          <a:ea typeface="Times" panose="02020603050405020304" pitchFamily="18" charset="0"/>
                          <a:cs typeface="Times New Roman" panose="02020603050405020304" pitchFamily="18" charset="0"/>
                        </a:rPr>
                        <a:t>Agate Dam</a:t>
                      </a:r>
                      <a:endParaRPr lang="en-US" sz="1400">
                        <a:solidFill>
                          <a:srgbClr val="C00000"/>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strike="sngStrike">
                          <a:solidFill>
                            <a:srgbClr val="C00000"/>
                          </a:solidFill>
                          <a:effectLst/>
                          <a:latin typeface="Arial" panose="020B0604020202020204" pitchFamily="34" charset="0"/>
                          <a:ea typeface="Times" panose="02020603050405020304" pitchFamily="18" charset="0"/>
                          <a:cs typeface="Times New Roman" panose="02020603050405020304" pitchFamily="18" charset="0"/>
                        </a:rPr>
                        <a:t>Federal</a:t>
                      </a:r>
                      <a:endParaRPr lang="en-US" sz="1400">
                        <a:solidFill>
                          <a:srgbClr val="C00000"/>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strike="sngStrike">
                          <a:solidFill>
                            <a:srgbClr val="C00000"/>
                          </a:solidFill>
                          <a:effectLst/>
                          <a:latin typeface="Arial" panose="020B0604020202020204" pitchFamily="34" charset="0"/>
                          <a:ea typeface="Times" panose="02020603050405020304" pitchFamily="18" charset="0"/>
                          <a:cs typeface="Times New Roman" panose="02020603050405020304" pitchFamily="18" charset="0"/>
                        </a:rPr>
                        <a:t>5700</a:t>
                      </a:r>
                      <a:endParaRPr lang="en-US" sz="1400">
                        <a:solidFill>
                          <a:srgbClr val="C00000"/>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Aft>
                          <a:spcPts val="1200"/>
                        </a:spcAft>
                        <a:buNone/>
                      </a:pPr>
                      <a:r>
                        <a:rPr lang="en-US" sz="1400" strike="sngStrike">
                          <a:solidFill>
                            <a:srgbClr val="C00000"/>
                          </a:solidFill>
                          <a:effectLst/>
                          <a:latin typeface="Arial" panose="020B0604020202020204" pitchFamily="34" charset="0"/>
                          <a:ea typeface="Times" panose="02020603050405020304" pitchFamily="18" charset="0"/>
                          <a:cs typeface="Times New Roman" panose="02020603050405020304" pitchFamily="18" charset="0"/>
                        </a:rPr>
                        <a:t>Yes</a:t>
                      </a:r>
                      <a:endParaRPr lang="en-US" sz="1400">
                        <a:solidFill>
                          <a:srgbClr val="C00000"/>
                        </a:solidFill>
                        <a:effectLst/>
                        <a:latin typeface="Arial" panose="020B0604020202020204" pitchFamily="34" charset="0"/>
                        <a:ea typeface="Arial" panose="020B060402020202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67873462"/>
                  </a:ext>
                </a:extLst>
              </a:tr>
            </a:tbl>
          </a:graphicData>
        </a:graphic>
      </p:graphicFrame>
      <p:sp>
        <p:nvSpPr>
          <p:cNvPr id="8" name="TextBox 7">
            <a:extLst>
              <a:ext uri="{FF2B5EF4-FFF2-40B4-BE49-F238E27FC236}">
                <a16:creationId xmlns:a16="http://schemas.microsoft.com/office/drawing/2014/main" id="{F8E44D59-BABA-6305-1296-F8172C129632}"/>
              </a:ext>
            </a:extLst>
          </p:cNvPr>
          <p:cNvSpPr txBox="1"/>
          <p:nvPr/>
        </p:nvSpPr>
        <p:spPr>
          <a:xfrm>
            <a:off x="297424" y="4826924"/>
            <a:ext cx="11287049" cy="1277273"/>
          </a:xfrm>
          <a:prstGeom prst="rect">
            <a:avLst/>
          </a:prstGeom>
          <a:noFill/>
        </p:spPr>
        <p:txBody>
          <a:bodyPr wrap="square">
            <a:spAutoFit/>
          </a:bodyPr>
          <a:lstStyle/>
          <a:p>
            <a:r>
              <a:rPr lang="en-US" sz="1200">
                <a:latin typeface="Arial" panose="020B0604020202020204" pitchFamily="34" charset="0"/>
                <a:cs typeface="Arial" panose="020B0604020202020204" pitchFamily="34" charset="0"/>
              </a:rPr>
              <a:t>*</a:t>
            </a:r>
            <a:r>
              <a:rPr lang="en-US" sz="1200">
                <a:solidFill>
                  <a:schemeClr val="accent6"/>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Emigrant Lake and Fish Lake </a:t>
            </a:r>
            <a:endParaRPr lang="en-US" sz="1200">
              <a:solidFill>
                <a:schemeClr val="accent6"/>
              </a:solidFill>
              <a:latin typeface="Arial" panose="020B0604020202020204" pitchFamily="34" charset="0"/>
              <a:cs typeface="Arial" panose="020B0604020202020204" pitchFamily="34" charset="0"/>
            </a:endParaRPr>
          </a:p>
          <a:p>
            <a:r>
              <a:rPr lang="en-US" sz="1200">
                <a:latin typeface="Arial" panose="020B0604020202020204" pitchFamily="34" charset="0"/>
                <a:cs typeface="Arial" panose="020B0604020202020204" pitchFamily="34" charset="0"/>
              </a:rPr>
              <a:t>**Willow Creek Dam Oregon Water Resources Certificate 87017 OR</a:t>
            </a:r>
          </a:p>
          <a:p>
            <a:endParaRPr lang="en-US" sz="600">
              <a:latin typeface="Arial" panose="020B0604020202020204" pitchFamily="34" charset="0"/>
              <a:cs typeface="Arial" panose="020B0604020202020204" pitchFamily="34" charset="0"/>
            </a:endParaRPr>
          </a:p>
          <a:p>
            <a:endParaRPr lang="en-US" sz="400">
              <a:latin typeface="Arial" panose="020B0604020202020204" pitchFamily="34" charset="0"/>
              <a:cs typeface="Arial" panose="020B0604020202020204" pitchFamily="34" charset="0"/>
            </a:endParaRPr>
          </a:p>
          <a:p>
            <a:r>
              <a:rPr lang="en-US" sz="2150">
                <a:latin typeface="Arial" panose="020B0604020202020204" pitchFamily="34" charset="0"/>
                <a:cs typeface="Arial" panose="020B0604020202020204" pitchFamily="34" charset="0"/>
              </a:rPr>
              <a:t>Section 10 was also further updated to recognize </a:t>
            </a:r>
            <a:r>
              <a:rPr lang="en-US" sz="2150" kern="1200">
                <a:solidFill>
                  <a:schemeClr val="tx1"/>
                </a:solidFill>
                <a:effectLst/>
                <a:latin typeface="Arial" panose="020B0604020202020204" pitchFamily="34" charset="0"/>
                <a:cs typeface="Arial" panose="020B0604020202020204" pitchFamily="34" charset="0"/>
              </a:rPr>
              <a:t>that reservoir operators may need to comply with operational requirements beyond the scope of the TMDL surrogate measures.  </a:t>
            </a:r>
          </a:p>
        </p:txBody>
      </p:sp>
      <p:sp>
        <p:nvSpPr>
          <p:cNvPr id="3" name="Slide Number Placeholder 2">
            <a:extLst>
              <a:ext uri="{FF2B5EF4-FFF2-40B4-BE49-F238E27FC236}">
                <a16:creationId xmlns:a16="http://schemas.microsoft.com/office/drawing/2014/main" id="{0FDED32B-8C39-5580-053D-9A58939B8DCE}"/>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37</a:t>
            </a:fld>
            <a:endParaRPr lang="en-US"/>
          </a:p>
        </p:txBody>
      </p:sp>
    </p:spTree>
    <p:extLst>
      <p:ext uri="{BB962C8B-B14F-4D97-AF65-F5344CB8AC3E}">
        <p14:creationId xmlns:p14="http://schemas.microsoft.com/office/powerpoint/2010/main" val="40348730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0321C-A075-EA5B-DE3B-10888E0A8632}"/>
              </a:ext>
            </a:extLst>
          </p:cNvPr>
          <p:cNvSpPr>
            <a:spLocks noGrp="1"/>
          </p:cNvSpPr>
          <p:nvPr>
            <p:ph type="title"/>
          </p:nvPr>
        </p:nvSpPr>
        <p:spPr>
          <a:xfrm>
            <a:off x="192156" y="364435"/>
            <a:ext cx="10972800" cy="1112838"/>
          </a:xfrm>
        </p:spPr>
        <p:txBody>
          <a:bodyPr anchor="ctr">
            <a:normAutofit/>
          </a:bodyPr>
          <a:lstStyle/>
          <a:p>
            <a:r>
              <a:rPr lang="en-US" b="1"/>
              <a:t>Questions and feedback on the WQMP</a:t>
            </a:r>
          </a:p>
        </p:txBody>
      </p:sp>
      <p:sp>
        <p:nvSpPr>
          <p:cNvPr id="6" name="TextBox 5">
            <a:extLst>
              <a:ext uri="{FF2B5EF4-FFF2-40B4-BE49-F238E27FC236}">
                <a16:creationId xmlns:a16="http://schemas.microsoft.com/office/drawing/2014/main" id="{FDA7BB79-813B-13F5-C001-3892A462D758}"/>
              </a:ext>
            </a:extLst>
          </p:cNvPr>
          <p:cNvSpPr txBox="1"/>
          <p:nvPr/>
        </p:nvSpPr>
        <p:spPr>
          <a:xfrm>
            <a:off x="1514126" y="6063915"/>
            <a:ext cx="3286474" cy="338554"/>
          </a:xfrm>
          <a:prstGeom prst="rect">
            <a:avLst/>
          </a:prstGeom>
          <a:noFill/>
        </p:spPr>
        <p:txBody>
          <a:bodyPr wrap="square" rtlCol="0">
            <a:spAutoFit/>
          </a:bodyPr>
          <a:lstStyle/>
          <a:p>
            <a:r>
              <a:rPr lang="en-US" sz="1600" b="1">
                <a:latin typeface="Arial" panose="020B0604020202020204" pitchFamily="34" charset="0"/>
                <a:cs typeface="Arial" panose="020B0604020202020204" pitchFamily="34" charset="0"/>
              </a:rPr>
              <a:t>Robertson Bridge, Rogue River</a:t>
            </a:r>
          </a:p>
        </p:txBody>
      </p:sp>
      <p:pic>
        <p:nvPicPr>
          <p:cNvPr id="4" name="Picture 3">
            <a:extLst>
              <a:ext uri="{FF2B5EF4-FFF2-40B4-BE49-F238E27FC236}">
                <a16:creationId xmlns:a16="http://schemas.microsoft.com/office/drawing/2014/main" id="{596613D6-1922-0710-65F1-5BB0D1629826}"/>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rcRect t="22748" b="7744"/>
          <a:stretch>
            <a:fillRect/>
          </a:stretch>
        </p:blipFill>
        <p:spPr>
          <a:xfrm>
            <a:off x="1616606" y="1369510"/>
            <a:ext cx="8958787" cy="4670341"/>
          </a:xfrm>
          <a:prstGeom prst="rect">
            <a:avLst/>
          </a:prstGeom>
        </p:spPr>
      </p:pic>
      <p:sp>
        <p:nvSpPr>
          <p:cNvPr id="3" name="Slide Number Placeholder 2">
            <a:extLst>
              <a:ext uri="{FF2B5EF4-FFF2-40B4-BE49-F238E27FC236}">
                <a16:creationId xmlns:a16="http://schemas.microsoft.com/office/drawing/2014/main" id="{18BC439D-B489-61F7-3823-8960D2F86B57}"/>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38</a:t>
            </a:fld>
            <a:endParaRPr lang="en-US"/>
          </a:p>
        </p:txBody>
      </p:sp>
    </p:spTree>
    <p:extLst>
      <p:ext uri="{BB962C8B-B14F-4D97-AF65-F5344CB8AC3E}">
        <p14:creationId xmlns:p14="http://schemas.microsoft.com/office/powerpoint/2010/main" val="12436181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C717A-0572-CBF7-6F81-21391F88D47B}"/>
              </a:ext>
            </a:extLst>
          </p:cNvPr>
          <p:cNvSpPr>
            <a:spLocks noGrp="1"/>
          </p:cNvSpPr>
          <p:nvPr>
            <p:ph type="title"/>
          </p:nvPr>
        </p:nvSpPr>
        <p:spPr/>
        <p:txBody>
          <a:bodyPr/>
          <a:lstStyle/>
          <a:p>
            <a:r>
              <a:rPr lang="en-US"/>
              <a:t>Next steps	</a:t>
            </a:r>
          </a:p>
        </p:txBody>
      </p:sp>
      <p:sp>
        <p:nvSpPr>
          <p:cNvPr id="4" name="TextBox 3">
            <a:extLst>
              <a:ext uri="{FF2B5EF4-FFF2-40B4-BE49-F238E27FC236}">
                <a16:creationId xmlns:a16="http://schemas.microsoft.com/office/drawing/2014/main" id="{479E53FB-281B-095F-72FA-9A3031B9ED68}"/>
              </a:ext>
            </a:extLst>
          </p:cNvPr>
          <p:cNvSpPr txBox="1"/>
          <p:nvPr/>
        </p:nvSpPr>
        <p:spPr>
          <a:xfrm>
            <a:off x="228600" y="1600201"/>
            <a:ext cx="11353800" cy="4525963"/>
          </a:xfrm>
          <a:prstGeom prst="rect">
            <a:avLst/>
          </a:prstGeom>
        </p:spPr>
        <p:txBody>
          <a:bodyPr vert="horz" lIns="91440" tIns="45720" rIns="91440" bIns="45720" rtlCol="0">
            <a:normAutofit/>
          </a:bodyPr>
          <a:lstStyle/>
          <a:p>
            <a:pPr marL="342900" indent="-342900">
              <a:spcBef>
                <a:spcPct val="20000"/>
              </a:spcBef>
              <a:spcAft>
                <a:spcPts val="1200"/>
              </a:spcAft>
              <a:buFont typeface="Arial" pitchFamily="34" charset="0"/>
              <a:buChar char="•"/>
            </a:pPr>
            <a:r>
              <a:rPr lang="en-US" sz="3200">
                <a:solidFill>
                  <a:srgbClr val="1E1C11"/>
                </a:solidFill>
                <a:latin typeface="Arial" panose="020B0604020202020204" pitchFamily="34" charset="0"/>
                <a:cs typeface="Arial" panose="020B0604020202020204" pitchFamily="34" charset="0"/>
              </a:rPr>
              <a:t>Email RAC </a:t>
            </a:r>
            <a:r>
              <a:rPr lang="en-US" sz="3200" b="0" i="0">
                <a:solidFill>
                  <a:srgbClr val="1E1C11"/>
                </a:solidFill>
                <a:effectLst/>
                <a:latin typeface="Arial" panose="020B0604020202020204" pitchFamily="34" charset="0"/>
                <a:cs typeface="Arial" panose="020B0604020202020204" pitchFamily="34" charset="0"/>
              </a:rPr>
              <a:t>feedback from meeting no. 2</a:t>
            </a:r>
            <a:r>
              <a:rPr lang="en-US" sz="3200">
                <a:solidFill>
                  <a:srgbClr val="1E1C11"/>
                </a:solidFill>
                <a:latin typeface="Arial" panose="020B0604020202020204" pitchFamily="34" charset="0"/>
                <a:cs typeface="Arial" panose="020B0604020202020204" pitchFamily="34" charset="0"/>
              </a:rPr>
              <a:t> →</a:t>
            </a:r>
            <a:r>
              <a:rPr lang="en-US" sz="3200" b="1">
                <a:solidFill>
                  <a:srgbClr val="1E1C11"/>
                </a:solidFill>
                <a:latin typeface="Arial" panose="020B0604020202020204" pitchFamily="34" charset="0"/>
                <a:cs typeface="Arial" panose="020B0604020202020204" pitchFamily="34" charset="0"/>
              </a:rPr>
              <a:t> </a:t>
            </a:r>
            <a:r>
              <a:rPr lang="en-US" sz="3200">
                <a:solidFill>
                  <a:srgbClr val="1E1C11"/>
                </a:solidFill>
                <a:latin typeface="Arial" panose="020B0604020202020204" pitchFamily="34" charset="0"/>
                <a:cs typeface="Arial" panose="020B0604020202020204" pitchFamily="34" charset="0"/>
              </a:rPr>
              <a:t>June 5, 2026, </a:t>
            </a:r>
            <a:r>
              <a:rPr lang="en-US" sz="3200" b="0" i="0">
                <a:solidFill>
                  <a:srgbClr val="1E1C11"/>
                </a:solidFill>
                <a:effectLst/>
                <a:latin typeface="Arial" panose="020B0604020202020204" pitchFamily="34" charset="0"/>
                <a:cs typeface="Arial" panose="020B0604020202020204" pitchFamily="34" charset="0"/>
              </a:rPr>
              <a:t> </a:t>
            </a:r>
            <a:r>
              <a:rPr lang="en-US" sz="3200" b="0" i="0">
                <a:solidFill>
                  <a:schemeClr val="accent1"/>
                </a:solidFill>
                <a:effectLst/>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RogueRiver.TemperatureTMDL@DEQ.oregon.gov</a:t>
            </a:r>
            <a:endParaRPr lang="en-US" sz="3200" b="0" i="0">
              <a:solidFill>
                <a:schemeClr val="accent1"/>
              </a:solidFill>
              <a:effectLst/>
              <a:latin typeface="Arial" panose="020B0604020202020204" pitchFamily="34" charset="0"/>
              <a:cs typeface="Arial" panose="020B0604020202020204" pitchFamily="34" charset="0"/>
            </a:endParaRPr>
          </a:p>
          <a:p>
            <a:pPr marL="342900" indent="-342900">
              <a:spcBef>
                <a:spcPct val="20000"/>
              </a:spcBef>
              <a:spcAft>
                <a:spcPts val="1200"/>
              </a:spcAft>
              <a:buFont typeface="Arial" pitchFamily="34" charset="0"/>
              <a:buChar char="•"/>
            </a:pPr>
            <a:r>
              <a:rPr lang="en-US" sz="3200" dirty="0">
                <a:solidFill>
                  <a:srgbClr val="1E1C11"/>
                </a:solidFill>
                <a:latin typeface="Arial" panose="020B0604020202020204" pitchFamily="34" charset="0"/>
                <a:cs typeface="Arial" panose="020B0604020202020204" pitchFamily="34" charset="0"/>
              </a:rPr>
              <a:t>Public notice (45 days) → October – December 2026*</a:t>
            </a:r>
            <a:endParaRPr lang="en-US" sz="2800" dirty="0">
              <a:solidFill>
                <a:srgbClr val="1E1C11"/>
              </a:solidFill>
              <a:latin typeface="Arial" panose="020B0604020202020204" pitchFamily="34" charset="0"/>
              <a:cs typeface="Arial" panose="020B0604020202020204" pitchFamily="34" charset="0"/>
            </a:endParaRPr>
          </a:p>
          <a:p>
            <a:pPr marL="342900" indent="-342900">
              <a:spcBef>
                <a:spcPct val="20000"/>
              </a:spcBef>
              <a:spcAft>
                <a:spcPts val="1200"/>
              </a:spcAft>
              <a:buFont typeface="Arial" pitchFamily="34" charset="0"/>
              <a:buChar char="•"/>
            </a:pPr>
            <a:r>
              <a:rPr lang="en-US" sz="3200" b="0" i="0" dirty="0">
                <a:solidFill>
                  <a:srgbClr val="1E1C11"/>
                </a:solidFill>
                <a:effectLst/>
                <a:latin typeface="Arial" panose="020B0604020202020204" pitchFamily="34" charset="0"/>
                <a:cs typeface="Arial" panose="020B0604020202020204" pitchFamily="34" charset="0"/>
              </a:rPr>
              <a:t>EQC consideration →</a:t>
            </a:r>
            <a:r>
              <a:rPr lang="en-US" sz="3200" b="1" dirty="0">
                <a:solidFill>
                  <a:srgbClr val="1E1C11"/>
                </a:solidFill>
                <a:latin typeface="Arial" panose="020B0604020202020204" pitchFamily="34" charset="0"/>
                <a:cs typeface="Arial" panose="020B0604020202020204" pitchFamily="34" charset="0"/>
              </a:rPr>
              <a:t> </a:t>
            </a:r>
            <a:r>
              <a:rPr lang="en-US" sz="3200" dirty="0">
                <a:solidFill>
                  <a:srgbClr val="1E1C11"/>
                </a:solidFill>
                <a:latin typeface="Arial" panose="020B0604020202020204" pitchFamily="34" charset="0"/>
                <a:cs typeface="Arial" panose="020B0604020202020204" pitchFamily="34" charset="0"/>
              </a:rPr>
              <a:t>July 2027* </a:t>
            </a:r>
          </a:p>
          <a:p>
            <a:pPr marL="342900" indent="-342900">
              <a:spcBef>
                <a:spcPct val="20000"/>
              </a:spcBef>
              <a:spcAft>
                <a:spcPts val="1200"/>
              </a:spcAft>
              <a:buFont typeface="Arial" pitchFamily="34" charset="0"/>
              <a:buChar char="•"/>
            </a:pPr>
            <a:r>
              <a:rPr lang="en-US" sz="3200" i="0" dirty="0">
                <a:solidFill>
                  <a:srgbClr val="1E1C11"/>
                </a:solidFill>
                <a:effectLst/>
                <a:latin typeface="Arial" panose="020B0604020202020204" pitchFamily="34" charset="0"/>
                <a:cs typeface="Arial" panose="020B0604020202020204" pitchFamily="34" charset="0"/>
              </a:rPr>
              <a:t>EPA action </a:t>
            </a:r>
            <a:r>
              <a:rPr lang="en-US" sz="3200" dirty="0">
                <a:solidFill>
                  <a:srgbClr val="1E1C11"/>
                </a:solidFill>
                <a:latin typeface="Arial" panose="020B0604020202020204" pitchFamily="34" charset="0"/>
                <a:cs typeface="Arial" panose="020B0604020202020204" pitchFamily="34" charset="0"/>
              </a:rPr>
              <a:t> →</a:t>
            </a:r>
            <a:r>
              <a:rPr lang="en-US" sz="3200" b="1" dirty="0">
                <a:solidFill>
                  <a:srgbClr val="1E1C11"/>
                </a:solidFill>
                <a:latin typeface="Arial" panose="020B0604020202020204" pitchFamily="34" charset="0"/>
                <a:cs typeface="Arial" panose="020B0604020202020204" pitchFamily="34" charset="0"/>
              </a:rPr>
              <a:t> </a:t>
            </a:r>
            <a:r>
              <a:rPr lang="en-US" sz="3200" dirty="0">
                <a:solidFill>
                  <a:srgbClr val="1E1C11"/>
                </a:solidFill>
                <a:latin typeface="Arial" panose="020B0604020202020204" pitchFamily="34" charset="0"/>
                <a:cs typeface="Arial" panose="020B0604020202020204" pitchFamily="34" charset="0"/>
              </a:rPr>
              <a:t>Oct. 18, 2027*</a:t>
            </a:r>
          </a:p>
          <a:p>
            <a:pPr>
              <a:spcBef>
                <a:spcPct val="20000"/>
              </a:spcBef>
              <a:spcAft>
                <a:spcPts val="1200"/>
              </a:spcAft>
            </a:pPr>
            <a:r>
              <a:rPr lang="en-US" sz="3600" dirty="0">
                <a:solidFill>
                  <a:srgbClr val="1E1C11"/>
                </a:solidFill>
                <a:latin typeface="Arial" panose="020B0604020202020204" pitchFamily="34" charset="0"/>
                <a:cs typeface="Arial" panose="020B0604020202020204" pitchFamily="34" charset="0"/>
              </a:rPr>
              <a:t>*</a:t>
            </a:r>
            <a:r>
              <a:rPr lang="en-US" sz="3200" dirty="0">
                <a:solidFill>
                  <a:srgbClr val="1E1C11"/>
                </a:solidFill>
                <a:latin typeface="Arial" panose="020B0604020202020204" pitchFamily="34" charset="0"/>
                <a:cs typeface="Arial" panose="020B0604020202020204" pitchFamily="34" charset="0"/>
              </a:rPr>
              <a:t>Dates subject to change </a:t>
            </a:r>
          </a:p>
          <a:p>
            <a:pPr marL="342900" indent="-342900">
              <a:spcBef>
                <a:spcPct val="20000"/>
              </a:spcBef>
              <a:spcAft>
                <a:spcPts val="1200"/>
              </a:spcAft>
              <a:buFont typeface="Arial" pitchFamily="34" charset="0"/>
              <a:buChar char="•"/>
            </a:pPr>
            <a:endParaRPr lang="en-US" sz="3200" i="0" dirty="0">
              <a:solidFill>
                <a:srgbClr val="1E1C11"/>
              </a:solidFill>
              <a:effectLst/>
              <a:latin typeface="Arial" panose="020B0604020202020204" pitchFamily="34" charset="0"/>
              <a:cs typeface="Arial" panose="020B0604020202020204" pitchFamily="34" charset="0"/>
            </a:endParaRPr>
          </a:p>
          <a:p>
            <a:pPr marL="342900" indent="-342900">
              <a:spcBef>
                <a:spcPct val="20000"/>
              </a:spcBef>
              <a:buFont typeface="Arial" pitchFamily="34" charset="0"/>
              <a:buChar char="•"/>
            </a:pPr>
            <a:endParaRPr lang="en-US" sz="2800" b="0" i="0" dirty="0">
              <a:solidFill>
                <a:schemeClr val="tx1">
                  <a:lumMod val="90000"/>
                  <a:lumOff val="10000"/>
                </a:schemeClr>
              </a:solidFill>
              <a:effectLst/>
              <a:latin typeface="Arial" panose="020B060402020202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5192BDFA-C04C-66DA-9464-8C6862B5C924}"/>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39</a:t>
            </a:fld>
            <a:endParaRPr lang="en-US"/>
          </a:p>
        </p:txBody>
      </p:sp>
    </p:spTree>
    <p:extLst>
      <p:ext uri="{BB962C8B-B14F-4D97-AF65-F5344CB8AC3E}">
        <p14:creationId xmlns:p14="http://schemas.microsoft.com/office/powerpoint/2010/main" val="13644136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66538-8152-4342-23C7-6F3027539A5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A3A03891-6968-DA8A-C8E2-8093D45FD0E7}"/>
              </a:ext>
            </a:extLst>
          </p:cNvPr>
          <p:cNvSpPr>
            <a:spLocks noGrp="1"/>
          </p:cNvSpPr>
          <p:nvPr>
            <p:ph type="title"/>
          </p:nvPr>
        </p:nvSpPr>
        <p:spPr/>
        <p:txBody>
          <a:bodyPr/>
          <a:lstStyle/>
          <a:p>
            <a:r>
              <a:rPr lang="en-US"/>
              <a:t>Online resources</a:t>
            </a:r>
          </a:p>
        </p:txBody>
      </p:sp>
      <p:sp>
        <p:nvSpPr>
          <p:cNvPr id="3" name="Content Placeholder 9">
            <a:extLst>
              <a:ext uri="{FF2B5EF4-FFF2-40B4-BE49-F238E27FC236}">
                <a16:creationId xmlns:a16="http://schemas.microsoft.com/office/drawing/2014/main" id="{27723FBC-F41A-B00B-414B-A0DE4BE66279}"/>
              </a:ext>
            </a:extLst>
          </p:cNvPr>
          <p:cNvSpPr>
            <a:spLocks noGrp="1"/>
          </p:cNvSpPr>
          <p:nvPr>
            <p:ph idx="1"/>
          </p:nvPr>
        </p:nvSpPr>
        <p:spPr>
          <a:xfrm>
            <a:off x="152400" y="1600201"/>
            <a:ext cx="11430000" cy="4525963"/>
          </a:xfrm>
        </p:spPr>
        <p:txBody>
          <a:bodyPr>
            <a:normAutofit/>
          </a:bodyPr>
          <a:lstStyle/>
          <a:p>
            <a:pPr marL="0" indent="0">
              <a:buNone/>
            </a:pPr>
            <a:r>
              <a:rPr lang="en-US">
                <a:solidFill>
                  <a:schemeClr val="accent1"/>
                </a:solidFill>
                <a:hlinkClick r:id="rId3">
                  <a:extLst>
                    <a:ext uri="{A12FA001-AC4F-418D-AE19-62706E023703}">
                      <ahyp:hlinkClr xmlns:ahyp="http://schemas.microsoft.com/office/drawing/2018/hyperlinkcolor" val="tx"/>
                    </a:ext>
                  </a:extLst>
                </a:hlinkClick>
              </a:rPr>
              <a:t>Temperature TMDL Replacement project page </a:t>
            </a:r>
            <a:endParaRPr lang="en-US">
              <a:solidFill>
                <a:schemeClr val="accent1"/>
              </a:solidFill>
            </a:endParaRPr>
          </a:p>
          <a:p>
            <a:pPr marL="0" indent="0">
              <a:buNone/>
            </a:pPr>
            <a:endParaRPr lang="en-US">
              <a:solidFill>
                <a:schemeClr val="accent1"/>
              </a:solidFill>
            </a:endParaRPr>
          </a:p>
          <a:p>
            <a:pPr marL="0" indent="0">
              <a:buNone/>
            </a:pPr>
            <a:r>
              <a:rPr lang="fr-FR">
                <a:solidFill>
                  <a:schemeClr val="accent1"/>
                </a:solidFill>
                <a:hlinkClick r:id="rId4">
                  <a:extLst>
                    <a:ext uri="{A12FA001-AC4F-418D-AE19-62706E023703}">
                      <ahyp:hlinkClr xmlns:ahyp="http://schemas.microsoft.com/office/drawing/2018/hyperlinkcolor" val="tx"/>
                    </a:ext>
                  </a:extLst>
                </a:hlinkClick>
              </a:rPr>
              <a:t>Rogue River Basin TMDL Replacement project page</a:t>
            </a:r>
            <a:endParaRPr lang="en-US">
              <a:solidFill>
                <a:schemeClr val="accent1"/>
              </a:solidFill>
            </a:endParaRPr>
          </a:p>
          <a:p>
            <a:pPr marL="0" indent="0">
              <a:buNone/>
            </a:pPr>
            <a:endParaRPr lang="en-US">
              <a:solidFill>
                <a:schemeClr val="accent1"/>
              </a:solidFill>
            </a:endParaRPr>
          </a:p>
          <a:p>
            <a:pPr marL="0" indent="0">
              <a:buNone/>
            </a:pPr>
            <a:r>
              <a:rPr lang="en-US">
                <a:solidFill>
                  <a:schemeClr val="accent1"/>
                </a:solidFill>
                <a:hlinkClick r:id="rId5">
                  <a:extLst>
                    <a:ext uri="{A12FA001-AC4F-418D-AE19-62706E023703}">
                      <ahyp:hlinkClr xmlns:ahyp="http://schemas.microsoft.com/office/drawing/2018/hyperlinkcolor" val="tx"/>
                    </a:ext>
                  </a:extLst>
                </a:hlinkClick>
              </a:rPr>
              <a:t>Rogue River TMDL Replacement project rulemaking page</a:t>
            </a:r>
            <a:endParaRPr lang="en-US">
              <a:solidFill>
                <a:schemeClr val="accent1"/>
              </a:solidFill>
            </a:endParaRPr>
          </a:p>
        </p:txBody>
      </p:sp>
      <p:sp>
        <p:nvSpPr>
          <p:cNvPr id="2" name="Slide Number Placeholder 1">
            <a:extLst>
              <a:ext uri="{FF2B5EF4-FFF2-40B4-BE49-F238E27FC236}">
                <a16:creationId xmlns:a16="http://schemas.microsoft.com/office/drawing/2014/main" id="{36F5FEB4-0D09-0B1F-7B3B-5985F99BAD5E}"/>
              </a:ext>
            </a:extLst>
          </p:cNvPr>
          <p:cNvSpPr>
            <a:spLocks noGrp="1"/>
          </p:cNvSpPr>
          <p:nvPr>
            <p:ph type="sldNum" sz="quarter" idx="12"/>
          </p:nvPr>
        </p:nvSpPr>
        <p:spPr/>
        <p:txBody>
          <a:bodyPr/>
          <a:lstStyle/>
          <a:p>
            <a:fld id="{1939E361-6CC3-4B93-8D02-0CA414705067}" type="slidenum">
              <a:rPr lang="en-US" smtClean="0"/>
              <a:pPr/>
              <a:t>40</a:t>
            </a:fld>
            <a:endParaRPr lang="en-US"/>
          </a:p>
        </p:txBody>
      </p:sp>
    </p:spTree>
    <p:extLst>
      <p:ext uri="{BB962C8B-B14F-4D97-AF65-F5344CB8AC3E}">
        <p14:creationId xmlns:p14="http://schemas.microsoft.com/office/powerpoint/2010/main" val="5694356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8F538C-18ED-A6F3-4319-48DD8FFD237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A1F69CF1-4C90-3F65-1AF1-A4DFDC290EFE}"/>
              </a:ext>
            </a:extLst>
          </p:cNvPr>
          <p:cNvSpPr>
            <a:spLocks noGrp="1"/>
          </p:cNvSpPr>
          <p:nvPr>
            <p:ph type="title"/>
          </p:nvPr>
        </p:nvSpPr>
        <p:spPr/>
        <p:txBody>
          <a:bodyPr>
            <a:normAutofit fontScale="90000"/>
          </a:bodyPr>
          <a:lstStyle/>
          <a:p>
            <a:r>
              <a:rPr lang="en-US"/>
              <a:t>Rogue River Basin temperature TMDL contacts</a:t>
            </a:r>
          </a:p>
        </p:txBody>
      </p:sp>
      <p:sp>
        <p:nvSpPr>
          <p:cNvPr id="6" name="TextBox 5">
            <a:extLst>
              <a:ext uri="{FF2B5EF4-FFF2-40B4-BE49-F238E27FC236}">
                <a16:creationId xmlns:a16="http://schemas.microsoft.com/office/drawing/2014/main" id="{AB5200F3-167F-4DEC-8E46-C96051ED5734}"/>
              </a:ext>
            </a:extLst>
          </p:cNvPr>
          <p:cNvSpPr txBox="1"/>
          <p:nvPr/>
        </p:nvSpPr>
        <p:spPr>
          <a:xfrm>
            <a:off x="152400" y="1417638"/>
            <a:ext cx="11430000" cy="4849533"/>
          </a:xfrm>
          <a:prstGeom prst="rect">
            <a:avLst/>
          </a:prstGeom>
          <a:noFill/>
        </p:spPr>
        <p:txBody>
          <a:bodyPr wrap="square" lIns="91440" tIns="45720" rIns="91440" bIns="45720" rtlCol="0" anchor="t">
            <a:spAutoFit/>
          </a:bodyPr>
          <a:lstStyle/>
          <a:p>
            <a:pPr>
              <a:lnSpc>
                <a:spcPct val="119811"/>
              </a:lnSpc>
            </a:pPr>
            <a:r>
              <a:rPr lang="en-US" sz="2600" b="1">
                <a:solidFill>
                  <a:srgbClr val="1E1C11"/>
                </a:solidFill>
                <a:latin typeface="Arial"/>
                <a:cs typeface="Arial"/>
              </a:rPr>
              <a:t>TMDL Development</a:t>
            </a:r>
          </a:p>
          <a:p>
            <a:pPr marL="285750" indent="-285750">
              <a:lnSpc>
                <a:spcPct val="119811"/>
              </a:lnSpc>
              <a:buFont typeface="Arial" panose="020B0604020202020204" pitchFamily="34" charset="0"/>
              <a:buChar char="•"/>
            </a:pPr>
            <a:r>
              <a:rPr lang="en-US" sz="2600">
                <a:solidFill>
                  <a:srgbClr val="1E1C11"/>
                </a:solidFill>
                <a:latin typeface="Arial"/>
                <a:cs typeface="Arial"/>
              </a:rPr>
              <a:t>Steve </a:t>
            </a:r>
            <a:r>
              <a:rPr lang="en-US" sz="2600" err="1">
                <a:solidFill>
                  <a:srgbClr val="1E1C11"/>
                </a:solidFill>
                <a:latin typeface="Arial"/>
                <a:cs typeface="Arial"/>
              </a:rPr>
              <a:t>Mrazik</a:t>
            </a:r>
            <a:r>
              <a:rPr lang="en-US" sz="2600">
                <a:solidFill>
                  <a:srgbClr val="1E1C11"/>
                </a:solidFill>
                <a:latin typeface="Arial"/>
                <a:cs typeface="Arial"/>
              </a:rPr>
              <a:t>, Manager </a:t>
            </a:r>
            <a:r>
              <a:rPr lang="en-US" sz="2600">
                <a:solidFill>
                  <a:schemeClr val="accent1"/>
                </a:solidFill>
                <a:latin typeface="Arial"/>
                <a:cs typeface="Calibri"/>
                <a:hlinkClick r:id="rId3">
                  <a:extLst>
                    <a:ext uri="{A12FA001-AC4F-418D-AE19-62706E023703}">
                      <ahyp:hlinkClr xmlns:ahyp="http://schemas.microsoft.com/office/drawing/2018/hyperlinkcolor" val="tx"/>
                    </a:ext>
                  </a:extLst>
                </a:hlinkClick>
              </a:rPr>
              <a:t>Steve</a:t>
            </a:r>
            <a:r>
              <a:rPr lang="en-US" sz="2600">
                <a:solidFill>
                  <a:schemeClr val="accent1"/>
                </a:solidFill>
                <a:latin typeface="Arial"/>
                <a:ea typeface="+mn-lt"/>
                <a:cs typeface="+mn-lt"/>
                <a:hlinkClick r:id="rId3">
                  <a:extLst>
                    <a:ext uri="{A12FA001-AC4F-418D-AE19-62706E023703}">
                      <ahyp:hlinkClr xmlns:ahyp="http://schemas.microsoft.com/office/drawing/2018/hyperlinkcolor" val="tx"/>
                    </a:ext>
                  </a:extLst>
                </a:hlinkClick>
              </a:rPr>
              <a:t>.Mrazik@deq.oregon.gov</a:t>
            </a:r>
            <a:endParaRPr lang="en-US" sz="2600">
              <a:solidFill>
                <a:schemeClr val="accent1"/>
              </a:solidFill>
              <a:latin typeface="Arial"/>
              <a:cs typeface="Arial"/>
            </a:endParaRPr>
          </a:p>
          <a:p>
            <a:pPr marL="285750" indent="-285750">
              <a:lnSpc>
                <a:spcPct val="119811"/>
              </a:lnSpc>
              <a:buFont typeface="Arial" panose="020B0604020202020204" pitchFamily="34" charset="0"/>
              <a:buChar char="•"/>
            </a:pPr>
            <a:r>
              <a:rPr lang="en-US" sz="2600">
                <a:solidFill>
                  <a:srgbClr val="1E1C11"/>
                </a:solidFill>
                <a:latin typeface="Arial"/>
                <a:cs typeface="Arial"/>
              </a:rPr>
              <a:t>David Fairbairn, Analyst </a:t>
            </a:r>
            <a:r>
              <a:rPr lang="en-US" sz="2600">
                <a:solidFill>
                  <a:schemeClr val="accent1"/>
                </a:solidFill>
                <a:latin typeface="Arial"/>
                <a:cs typeface="Arial"/>
                <a:hlinkClick r:id="rId4">
                  <a:extLst>
                    <a:ext uri="{A12FA001-AC4F-418D-AE19-62706E023703}">
                      <ahyp:hlinkClr xmlns:ahyp="http://schemas.microsoft.com/office/drawing/2018/hyperlinkcolor" val="tx"/>
                    </a:ext>
                  </a:extLst>
                </a:hlinkClick>
              </a:rPr>
              <a:t>David.Fairbairn@deq.oregon.gov</a:t>
            </a:r>
            <a:endParaRPr lang="en-US" sz="2600">
              <a:solidFill>
                <a:schemeClr val="accent1"/>
              </a:solidFill>
              <a:latin typeface="Arial"/>
              <a:cs typeface="Arial"/>
            </a:endParaRPr>
          </a:p>
          <a:p>
            <a:pPr marL="285750" indent="-285750">
              <a:lnSpc>
                <a:spcPct val="119811"/>
              </a:lnSpc>
              <a:buFont typeface="Arial" panose="020B0604020202020204" pitchFamily="34" charset="0"/>
              <a:buChar char="•"/>
            </a:pPr>
            <a:r>
              <a:rPr lang="en-US" sz="2600">
                <a:solidFill>
                  <a:srgbClr val="1E1C11"/>
                </a:solidFill>
                <a:latin typeface="Arial"/>
                <a:cs typeface="Arial"/>
              </a:rPr>
              <a:t>Rob Burkhart, Analyst </a:t>
            </a:r>
            <a:r>
              <a:rPr lang="en-US" sz="2600">
                <a:solidFill>
                  <a:schemeClr val="accent1"/>
                </a:solidFill>
                <a:latin typeface="Arial"/>
                <a:cs typeface="Arial"/>
                <a:hlinkClick r:id="rId5">
                  <a:extLst>
                    <a:ext uri="{A12FA001-AC4F-418D-AE19-62706E023703}">
                      <ahyp:hlinkClr xmlns:ahyp="http://schemas.microsoft.com/office/drawing/2018/hyperlinkcolor" val="tx"/>
                    </a:ext>
                  </a:extLst>
                </a:hlinkClick>
              </a:rPr>
              <a:t>Robert.Burkhart@deq.oregon.gov</a:t>
            </a:r>
            <a:endParaRPr lang="en-US" sz="2600">
              <a:solidFill>
                <a:schemeClr val="accent1"/>
              </a:solidFill>
              <a:latin typeface="Arial"/>
              <a:cs typeface="Arial"/>
            </a:endParaRPr>
          </a:p>
          <a:p>
            <a:pPr>
              <a:lnSpc>
                <a:spcPct val="119811"/>
              </a:lnSpc>
            </a:pPr>
            <a:endParaRPr lang="en-US" sz="2600" b="1">
              <a:latin typeface="Arial"/>
              <a:cs typeface="Arial"/>
            </a:endParaRPr>
          </a:p>
          <a:p>
            <a:pPr>
              <a:lnSpc>
                <a:spcPct val="119811"/>
              </a:lnSpc>
            </a:pPr>
            <a:r>
              <a:rPr lang="en-US" sz="2600" b="1">
                <a:solidFill>
                  <a:srgbClr val="1E1C11"/>
                </a:solidFill>
                <a:latin typeface="Arial"/>
                <a:cs typeface="Arial"/>
              </a:rPr>
              <a:t>WQMP Development</a:t>
            </a:r>
          </a:p>
          <a:p>
            <a:pPr marL="285750" indent="-285750">
              <a:lnSpc>
                <a:spcPct val="119811"/>
              </a:lnSpc>
              <a:buFont typeface="Arial" panose="020B0604020202020204" pitchFamily="34" charset="0"/>
              <a:buChar char="•"/>
            </a:pPr>
            <a:r>
              <a:rPr lang="en-US" sz="2600">
                <a:solidFill>
                  <a:srgbClr val="1E1C11"/>
                </a:solidFill>
                <a:latin typeface="Arial"/>
                <a:cs typeface="Arial"/>
              </a:rPr>
              <a:t>Heather Tugaw, Interim Manager </a:t>
            </a:r>
            <a:r>
              <a:rPr lang="en-US" sz="2600">
                <a:solidFill>
                  <a:schemeClr val="accent1"/>
                </a:solidFill>
                <a:latin typeface="Arial"/>
                <a:cs typeface="Arial"/>
                <a:hlinkClick r:id="rId6"/>
              </a:rPr>
              <a:t>Heather.Tugaw@deq.oregon.gov</a:t>
            </a:r>
            <a:endParaRPr lang="en-US" sz="2600">
              <a:solidFill>
                <a:schemeClr val="accent1"/>
              </a:solidFill>
              <a:latin typeface="Arial"/>
              <a:cs typeface="Arial"/>
            </a:endParaRPr>
          </a:p>
          <a:p>
            <a:pPr marL="285750" indent="-285750">
              <a:lnSpc>
                <a:spcPct val="119811"/>
              </a:lnSpc>
              <a:buFont typeface="Arial" panose="020B0604020202020204" pitchFamily="34" charset="0"/>
              <a:buChar char="•"/>
            </a:pPr>
            <a:r>
              <a:rPr lang="en-US" sz="2600">
                <a:solidFill>
                  <a:srgbClr val="1E1C11"/>
                </a:solidFill>
                <a:latin typeface="Arial"/>
                <a:cs typeface="Arial"/>
              </a:rPr>
              <a:t>Bill Meyers, Basin Coordinator </a:t>
            </a:r>
            <a:r>
              <a:rPr lang="en-US" sz="2600">
                <a:solidFill>
                  <a:schemeClr val="accent1"/>
                </a:solidFill>
                <a:latin typeface="Arial"/>
                <a:cs typeface="Arial"/>
                <a:hlinkClick r:id="rId7">
                  <a:extLst>
                    <a:ext uri="{A12FA001-AC4F-418D-AE19-62706E023703}">
                      <ahyp:hlinkClr xmlns:ahyp="http://schemas.microsoft.com/office/drawing/2018/hyperlinkcolor" val="tx"/>
                    </a:ext>
                  </a:extLst>
                </a:hlinkClick>
              </a:rPr>
              <a:t>Bill.Meyers@deq.oregon.gov</a:t>
            </a:r>
            <a:endParaRPr lang="en-US" sz="2600">
              <a:solidFill>
                <a:schemeClr val="accent1"/>
              </a:solidFill>
              <a:latin typeface="Arial"/>
              <a:cs typeface="Arial"/>
            </a:endParaRPr>
          </a:p>
          <a:p>
            <a:pPr>
              <a:lnSpc>
                <a:spcPct val="119811"/>
              </a:lnSpc>
            </a:pPr>
            <a:endParaRPr lang="en-US" sz="2600">
              <a:latin typeface="Arial"/>
              <a:cs typeface="Arial"/>
            </a:endParaRPr>
          </a:p>
          <a:p>
            <a:pPr>
              <a:lnSpc>
                <a:spcPct val="119811"/>
              </a:lnSpc>
            </a:pPr>
            <a:r>
              <a:rPr lang="en-US" sz="2600">
                <a:solidFill>
                  <a:srgbClr val="1E1C11"/>
                </a:solidFill>
                <a:latin typeface="Arial"/>
                <a:cs typeface="Arial"/>
              </a:rPr>
              <a:t>Sign up to receive GovDelivery notifications about the rulemakings </a:t>
            </a:r>
            <a:r>
              <a:rPr lang="en-US" sz="2600">
                <a:solidFill>
                  <a:schemeClr val="accent1"/>
                </a:solidFill>
                <a:latin typeface="Arial"/>
                <a:cs typeface="Arial"/>
                <a:hlinkClick r:id="rId8">
                  <a:extLst>
                    <a:ext uri="{A12FA001-AC4F-418D-AE19-62706E023703}">
                      <ahyp:hlinkClr xmlns:ahyp="http://schemas.microsoft.com/office/drawing/2018/hyperlinkcolor" val="tx"/>
                    </a:ext>
                  </a:extLst>
                </a:hlinkClick>
              </a:rPr>
              <a:t>online</a:t>
            </a:r>
            <a:r>
              <a:rPr lang="en-US" sz="2600">
                <a:solidFill>
                  <a:srgbClr val="0000EE"/>
                </a:solidFill>
                <a:latin typeface="Arial"/>
                <a:cs typeface="Arial"/>
              </a:rPr>
              <a:t>.</a:t>
            </a:r>
          </a:p>
        </p:txBody>
      </p:sp>
      <p:sp>
        <p:nvSpPr>
          <p:cNvPr id="2" name="Slide Number Placeholder 1">
            <a:extLst>
              <a:ext uri="{FF2B5EF4-FFF2-40B4-BE49-F238E27FC236}">
                <a16:creationId xmlns:a16="http://schemas.microsoft.com/office/drawing/2014/main" id="{389819C7-25D9-BA39-8700-08CBFB416B3A}"/>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41</a:t>
            </a:fld>
            <a:endParaRPr lang="en-US"/>
          </a:p>
        </p:txBody>
      </p:sp>
    </p:spTree>
    <p:extLst>
      <p:ext uri="{BB962C8B-B14F-4D97-AF65-F5344CB8AC3E}">
        <p14:creationId xmlns:p14="http://schemas.microsoft.com/office/powerpoint/2010/main" val="42256845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AF648-58AA-C850-11AE-966CDC554619}"/>
              </a:ext>
              <a:ext uri="{C183D7F6-B498-43B3-948B-1728B52AA6E4}">
                <adec:decorative xmlns:adec="http://schemas.microsoft.com/office/drawing/2017/decorative" val="0"/>
              </a:ext>
            </a:extLst>
          </p:cNvPr>
          <p:cNvSpPr>
            <a:spLocks noGrp="1"/>
          </p:cNvSpPr>
          <p:nvPr>
            <p:ph type="title"/>
          </p:nvPr>
        </p:nvSpPr>
        <p:spPr/>
        <p:txBody>
          <a:bodyPr>
            <a:normAutofit/>
          </a:bodyPr>
          <a:lstStyle/>
          <a:p>
            <a:r>
              <a:rPr lang="en-US"/>
              <a:t>Title VI and alternate formats </a:t>
            </a:r>
          </a:p>
        </p:txBody>
      </p:sp>
      <p:sp>
        <p:nvSpPr>
          <p:cNvPr id="3" name="Content Placeholder 2">
            <a:extLst>
              <a:ext uri="{FF2B5EF4-FFF2-40B4-BE49-F238E27FC236}">
                <a16:creationId xmlns:a16="http://schemas.microsoft.com/office/drawing/2014/main" id="{0FBBB871-1594-44D9-A45A-C281038EE3DD}"/>
              </a:ext>
              <a:ext uri="{C183D7F6-B498-43B3-948B-1728B52AA6E4}">
                <adec:decorative xmlns:adec="http://schemas.microsoft.com/office/drawing/2017/decorative" val="0"/>
              </a:ext>
            </a:extLst>
          </p:cNvPr>
          <p:cNvSpPr>
            <a:spLocks noGrp="1"/>
          </p:cNvSpPr>
          <p:nvPr>
            <p:ph idx="1"/>
          </p:nvPr>
        </p:nvSpPr>
        <p:spPr/>
        <p:txBody>
          <a:bodyPr/>
          <a:lstStyle/>
          <a:p>
            <a:pPr marL="0" indent="0">
              <a:spcBef>
                <a:spcPts val="0"/>
              </a:spcBef>
              <a:buNone/>
              <a:tabLst>
                <a:tab pos="2971800" algn="ctr"/>
                <a:tab pos="5943600" algn="r"/>
              </a:tabLst>
            </a:pPr>
            <a:r>
              <a:rPr lang="en-US" sz="1800">
                <a:ea typeface="Times New Roman" panose="02020603050405020304" pitchFamily="18" charset="0"/>
              </a:rPr>
              <a:t>DEQ does not discriminate on the basis of race, color, national origin, disability, age, sex, religion, sexual orientation, gender identity, or marital status in the administration of its programs and activities. </a:t>
            </a:r>
          </a:p>
          <a:p>
            <a:pPr marL="0" indent="0">
              <a:spcBef>
                <a:spcPts val="0"/>
              </a:spcBef>
              <a:buNone/>
              <a:tabLst>
                <a:tab pos="2971800" algn="ctr"/>
                <a:tab pos="5943600" algn="r"/>
              </a:tabLst>
            </a:pPr>
            <a:endParaRPr lang="en-US" sz="1800">
              <a:ea typeface="Times New Roman" panose="02020603050405020304" pitchFamily="18" charset="0"/>
            </a:endParaRPr>
          </a:p>
          <a:p>
            <a:pPr marL="0" indent="0">
              <a:spcBef>
                <a:spcPts val="0"/>
              </a:spcBef>
              <a:buNone/>
              <a:tabLst>
                <a:tab pos="2971800" algn="ctr"/>
                <a:tab pos="5943600" algn="r"/>
              </a:tabLst>
            </a:pPr>
            <a:r>
              <a:rPr lang="en-US" sz="1800">
                <a:ea typeface="Times New Roman" panose="02020603050405020304" pitchFamily="18" charset="0"/>
              </a:rPr>
              <a:t>Visit DEQ’s </a:t>
            </a:r>
            <a:r>
              <a:rPr lang="en-US" sz="1800" u="sng">
                <a:solidFill>
                  <a:schemeClr val="accent1"/>
                </a:solidFill>
                <a:ea typeface="Times New Roman" panose="02020603050405020304" pitchFamily="18" charset="0"/>
                <a:hlinkClick r:id="rId2" tooltip="Civil Rights and Environmental Justice page">
                  <a:extLst>
                    <a:ext uri="{A12FA001-AC4F-418D-AE19-62706E023703}">
                      <ahyp:hlinkClr xmlns:ahyp="http://schemas.microsoft.com/office/drawing/2018/hyperlinkcolor" val="tx"/>
                    </a:ext>
                  </a:extLst>
                </a:hlinkClick>
              </a:rPr>
              <a:t>Civil Rights and Environmental Justice page</a:t>
            </a:r>
            <a:r>
              <a:rPr lang="en-US" sz="1800">
                <a:ea typeface="Times New Roman" panose="02020603050405020304" pitchFamily="18" charset="0"/>
              </a:rPr>
              <a:t>.</a:t>
            </a:r>
          </a:p>
          <a:p>
            <a:pPr marL="0" indent="0">
              <a:spcBef>
                <a:spcPts val="0"/>
              </a:spcBef>
              <a:buNone/>
              <a:tabLst>
                <a:tab pos="2971800" algn="ctr"/>
                <a:tab pos="5943600" algn="r"/>
              </a:tabLst>
            </a:pPr>
            <a:endParaRPr lang="en-US" sz="1800">
              <a:solidFill>
                <a:schemeClr val="accent2">
                  <a:lumMod val="75000"/>
                </a:schemeClr>
              </a:solidFill>
              <a:ea typeface="Times New Roman" panose="02020603050405020304" pitchFamily="18" charset="0"/>
            </a:endParaRPr>
          </a:p>
          <a:p>
            <a:pPr marL="0" marR="0" indent="0">
              <a:spcBef>
                <a:spcPts val="600"/>
              </a:spcBef>
              <a:spcAft>
                <a:spcPts val="0"/>
              </a:spcAft>
              <a:buNone/>
            </a:pPr>
            <a:r>
              <a:rPr lang="en-US" sz="1800" u="sng">
                <a:solidFill>
                  <a:schemeClr val="accent1"/>
                </a:solidFill>
                <a:effectLst/>
                <a:hlinkClick r:id="rId2" tooltip="Español">
                  <a:extLst>
                    <a:ext uri="{A12FA001-AC4F-418D-AE19-62706E023703}">
                      <ahyp:hlinkClr xmlns:ahyp="http://schemas.microsoft.com/office/drawing/2018/hyperlinkcolor" val="tx"/>
                    </a:ext>
                  </a:extLst>
                </a:hlinkClick>
              </a:rPr>
              <a:t>Español</a:t>
            </a:r>
            <a:r>
              <a:rPr lang="en-US" sz="1800">
                <a:solidFill>
                  <a:schemeClr val="accent6"/>
                </a:solidFill>
                <a:effectLst/>
              </a:rPr>
              <a:t> </a:t>
            </a:r>
            <a:r>
              <a:rPr lang="en-US" sz="1800">
                <a:solidFill>
                  <a:schemeClr val="accent6"/>
                </a:solidFill>
                <a:effectLst/>
                <a:latin typeface="Segoe UI" panose="020B0502040204020203" pitchFamily="34" charset="0"/>
                <a:cs typeface="+mn-cs"/>
              </a:rPr>
              <a:t> </a:t>
            </a:r>
            <a:r>
              <a:rPr lang="en-US" sz="1800">
                <a:effectLst/>
                <a:latin typeface="Segoe UI" panose="020B0502040204020203" pitchFamily="34" charset="0"/>
                <a:cs typeface="+mn-cs"/>
              </a:rPr>
              <a:t>|</a:t>
            </a:r>
            <a:r>
              <a:rPr lang="en-US" sz="1800">
                <a:solidFill>
                  <a:schemeClr val="accent6"/>
                </a:solidFill>
                <a:effectLst/>
                <a:latin typeface="Segoe UI" panose="020B0502040204020203" pitchFamily="34" charset="0"/>
                <a:cs typeface="+mn-cs"/>
              </a:rPr>
              <a:t>  </a:t>
            </a:r>
            <a:r>
              <a:rPr lang="en-US" sz="1800" u="sng" err="1">
                <a:solidFill>
                  <a:schemeClr val="accent1"/>
                </a:solidFill>
                <a:effectLst/>
                <a:hlinkClick r:id="rId2" tooltip="한국어">
                  <a:extLst>
                    <a:ext uri="{A12FA001-AC4F-418D-AE19-62706E023703}">
                      <ahyp:hlinkClr xmlns:ahyp="http://schemas.microsoft.com/office/drawing/2018/hyperlinkcolor" val="tx"/>
                    </a:ext>
                  </a:extLst>
                </a:hlinkClick>
              </a:rPr>
              <a:t>한국어</a:t>
            </a:r>
            <a:r>
              <a:rPr lang="en-US" sz="1800">
                <a:solidFill>
                  <a:schemeClr val="accent6"/>
                </a:solidFill>
                <a:effectLst/>
                <a:latin typeface="Segoe UI" panose="020B0502040204020203" pitchFamily="34" charset="0"/>
                <a:ea typeface="Malgun Gothic" panose="020B0503020000020004" pitchFamily="34" charset="-127"/>
                <a:cs typeface="+mn-cs"/>
              </a:rPr>
              <a:t>  </a:t>
            </a:r>
            <a:r>
              <a:rPr lang="en-US" sz="1800">
                <a:effectLst/>
                <a:latin typeface="Segoe UI" panose="020B0502040204020203" pitchFamily="34" charset="0"/>
                <a:ea typeface="SimSun" panose="02010600030101010101" pitchFamily="2" charset="-122"/>
                <a:cs typeface="+mn-cs"/>
              </a:rPr>
              <a:t>|</a:t>
            </a:r>
            <a:r>
              <a:rPr lang="en-US" sz="1800">
                <a:solidFill>
                  <a:schemeClr val="accent6"/>
                </a:solidFill>
                <a:effectLst/>
                <a:latin typeface="Segoe UI" panose="020B0502040204020203" pitchFamily="34" charset="0"/>
                <a:ea typeface="SimSun" panose="02010600030101010101" pitchFamily="2" charset="-122"/>
                <a:cs typeface="+mn-cs"/>
              </a:rPr>
              <a:t> </a:t>
            </a:r>
            <a:r>
              <a:rPr lang="en-US" sz="1800">
                <a:solidFill>
                  <a:schemeClr val="accent6"/>
                </a:solidFill>
                <a:effectLst/>
                <a:latin typeface="Segoe UI" panose="020B0502040204020203" pitchFamily="34" charset="0"/>
                <a:cs typeface="+mn-cs"/>
              </a:rPr>
              <a:t> </a:t>
            </a:r>
            <a:r>
              <a:rPr lang="en-US" sz="1800" u="sng" err="1">
                <a:solidFill>
                  <a:schemeClr val="accent1"/>
                </a:solidFill>
                <a:effectLst/>
                <a:latin typeface="MS Mincho" panose="02020609040205080304" pitchFamily="49" charset="-128"/>
                <a:cs typeface="+mn-cs"/>
                <a:hlinkClick r:id="rId2" tooltip="繁體中文">
                  <a:extLst>
                    <a:ext uri="{A12FA001-AC4F-418D-AE19-62706E023703}">
                      <ahyp:hlinkClr xmlns:ahyp="http://schemas.microsoft.com/office/drawing/2018/hyperlinkcolor" val="tx"/>
                    </a:ext>
                  </a:extLst>
                </a:hlinkClick>
              </a:rPr>
              <a:t>繁體中文</a:t>
            </a:r>
            <a:r>
              <a:rPr lang="en-US" sz="1800">
                <a:solidFill>
                  <a:schemeClr val="accent6"/>
                </a:solidFill>
                <a:effectLst/>
                <a:latin typeface="Segoe UI" panose="020B0502040204020203" pitchFamily="34" charset="0"/>
                <a:ea typeface="MS Mincho" panose="02020609040205080304" pitchFamily="49" charset="-128"/>
                <a:cs typeface="+mn-cs"/>
              </a:rPr>
              <a:t>  </a:t>
            </a:r>
            <a:r>
              <a:rPr lang="en-US" sz="1800">
                <a:effectLst/>
                <a:latin typeface="Segoe UI" panose="020B0502040204020203" pitchFamily="34" charset="0"/>
                <a:ea typeface="MS Mincho" panose="02020609040205080304" pitchFamily="49" charset="-128"/>
                <a:cs typeface="+mn-cs"/>
              </a:rPr>
              <a:t>|</a:t>
            </a:r>
            <a:r>
              <a:rPr lang="en-US" sz="1800">
                <a:solidFill>
                  <a:schemeClr val="accent6"/>
                </a:solidFill>
                <a:effectLst/>
                <a:latin typeface="Segoe UI" panose="020B0502040204020203" pitchFamily="34" charset="0"/>
                <a:ea typeface="MS Mincho" panose="02020609040205080304" pitchFamily="49" charset="-128"/>
                <a:cs typeface="+mn-cs"/>
              </a:rPr>
              <a:t>  </a:t>
            </a:r>
            <a:r>
              <a:rPr lang="en-US" sz="1800" u="sng" err="1">
                <a:solidFill>
                  <a:schemeClr val="accent1"/>
                </a:solidFill>
                <a:effectLst/>
                <a:hlinkClick r:id="rId2" tooltip="Pусский">
                  <a:extLst>
                    <a:ext uri="{A12FA001-AC4F-418D-AE19-62706E023703}">
                      <ahyp:hlinkClr xmlns:ahyp="http://schemas.microsoft.com/office/drawing/2018/hyperlinkcolor" val="tx"/>
                    </a:ext>
                  </a:extLst>
                </a:hlinkClick>
              </a:rPr>
              <a:t>Pусский</a:t>
            </a:r>
            <a:r>
              <a:rPr lang="en-US" sz="1800">
                <a:solidFill>
                  <a:schemeClr val="accent1"/>
                </a:solidFill>
                <a:effectLst/>
                <a:latin typeface="Segoe UI" panose="020B0502040204020203" pitchFamily="34" charset="0"/>
                <a:cs typeface="+mn-cs"/>
              </a:rPr>
              <a:t> </a:t>
            </a:r>
            <a:r>
              <a:rPr lang="en-US" sz="1800">
                <a:solidFill>
                  <a:schemeClr val="accent6"/>
                </a:solidFill>
                <a:effectLst/>
                <a:latin typeface="Segoe UI" panose="020B0502040204020203" pitchFamily="34" charset="0"/>
                <a:cs typeface="+mn-cs"/>
              </a:rPr>
              <a:t> </a:t>
            </a:r>
            <a:r>
              <a:rPr lang="en-US" sz="1800">
                <a:effectLst/>
                <a:latin typeface="Segoe UI" panose="020B0502040204020203" pitchFamily="34" charset="0"/>
                <a:ea typeface="MS Mincho" panose="02020609040205080304" pitchFamily="49" charset="-128"/>
                <a:cs typeface="+mn-cs"/>
              </a:rPr>
              <a:t>|</a:t>
            </a:r>
            <a:r>
              <a:rPr lang="en-US" sz="1800">
                <a:solidFill>
                  <a:schemeClr val="accent6"/>
                </a:solidFill>
                <a:effectLst/>
                <a:latin typeface="Segoe UI" panose="020B0502040204020203" pitchFamily="34" charset="0"/>
                <a:ea typeface="MS Mincho" panose="02020609040205080304" pitchFamily="49" charset="-128"/>
                <a:cs typeface="+mn-cs"/>
              </a:rPr>
              <a:t>  </a:t>
            </a:r>
            <a:r>
              <a:rPr lang="en-US" sz="1800" u="sng" err="1">
                <a:solidFill>
                  <a:schemeClr val="accent1"/>
                </a:solidFill>
                <a:effectLst/>
                <a:hlinkClick r:id="rId2" tooltip="Tiếng Việt">
                  <a:extLst>
                    <a:ext uri="{A12FA001-AC4F-418D-AE19-62706E023703}">
                      <ahyp:hlinkClr xmlns:ahyp="http://schemas.microsoft.com/office/drawing/2018/hyperlinkcolor" val="tx"/>
                    </a:ext>
                  </a:extLst>
                </a:hlinkClick>
              </a:rPr>
              <a:t>Tiếng</a:t>
            </a:r>
            <a:r>
              <a:rPr lang="en-US" sz="1800" u="sng">
                <a:solidFill>
                  <a:schemeClr val="accent1"/>
                </a:solidFill>
                <a:effectLst/>
                <a:hlinkClick r:id="rId2" tooltip="Tiếng Việt">
                  <a:extLst>
                    <a:ext uri="{A12FA001-AC4F-418D-AE19-62706E023703}">
                      <ahyp:hlinkClr xmlns:ahyp="http://schemas.microsoft.com/office/drawing/2018/hyperlinkcolor" val="tx"/>
                    </a:ext>
                  </a:extLst>
                </a:hlinkClick>
              </a:rPr>
              <a:t> Việt</a:t>
            </a:r>
            <a:r>
              <a:rPr lang="en-US" sz="1800" u="none" strike="noStrike">
                <a:solidFill>
                  <a:schemeClr val="accent1"/>
                </a:solidFill>
                <a:effectLst/>
              </a:rPr>
              <a:t>  </a:t>
            </a:r>
            <a:r>
              <a:rPr lang="en-US" sz="1800" u="none" strike="noStrike">
                <a:effectLst/>
                <a:latin typeface="Segoe UI" panose="020B0502040204020203" pitchFamily="34" charset="0"/>
                <a:cs typeface="+mn-cs"/>
              </a:rPr>
              <a:t>|</a:t>
            </a:r>
            <a:r>
              <a:rPr lang="en-US" sz="1800" u="none" strike="noStrike">
                <a:solidFill>
                  <a:schemeClr val="accent6"/>
                </a:solidFill>
                <a:effectLst/>
                <a:latin typeface="Segoe UI" panose="020B0502040204020203" pitchFamily="34" charset="0"/>
                <a:cs typeface="+mn-cs"/>
              </a:rPr>
              <a:t>  </a:t>
            </a:r>
            <a:r>
              <a:rPr lang="ar-SA" sz="1800" u="sng">
                <a:solidFill>
                  <a:schemeClr val="accent1"/>
                </a:solidFill>
                <a:effectLst/>
                <a:latin typeface="Segoe UI" panose="020B0502040204020203" pitchFamily="34" charset="0"/>
                <a:cs typeface="+mn-cs"/>
                <a:hlinkClick r:id="rId2" tooltip="العربية">
                  <a:extLst>
                    <a:ext uri="{A12FA001-AC4F-418D-AE19-62706E023703}">
                      <ahyp:hlinkClr xmlns:ahyp="http://schemas.microsoft.com/office/drawing/2018/hyperlinkcolor" val="tx"/>
                    </a:ext>
                  </a:extLst>
                </a:hlinkClick>
              </a:rPr>
              <a:t>العربية</a:t>
            </a:r>
            <a:endParaRPr lang="en-US" sz="1800">
              <a:solidFill>
                <a:schemeClr val="accent1"/>
              </a:solidFill>
              <a:effectLst/>
              <a:latin typeface="Segoe UI" panose="020B0502040204020203" pitchFamily="34" charset="0"/>
              <a:cs typeface="+mn-cs"/>
            </a:endParaRPr>
          </a:p>
          <a:p>
            <a:pPr marL="0" marR="0" indent="0">
              <a:spcBef>
                <a:spcPts val="0"/>
              </a:spcBef>
              <a:spcAft>
                <a:spcPts val="0"/>
              </a:spcAft>
              <a:buNone/>
              <a:tabLst>
                <a:tab pos="2971800" algn="ctr"/>
                <a:tab pos="5943600" algn="r"/>
              </a:tabLst>
            </a:pPr>
            <a:r>
              <a:rPr lang="en-US" sz="1800">
                <a:effectLst/>
                <a:latin typeface="Arial" panose="020B0604020202020204" pitchFamily="34" charset="0"/>
                <a:ea typeface="Times New Roman" panose="02020603050405020304" pitchFamily="18" charset="0"/>
              </a:rPr>
              <a:t>Contact: 800-452-4011  |  TTY: 711  |  </a:t>
            </a:r>
            <a:r>
              <a:rPr lang="en-US" sz="1800" u="sng">
                <a:solidFill>
                  <a:schemeClr val="accent1"/>
                </a:solidFill>
                <a:effectLst/>
                <a:ea typeface="Times New Roman" panose="02020603050405020304" pitchFamily="18" charset="0"/>
                <a:hlinkClick r:id="rId3" tooltip="deqinfo@deq.oregon.gov">
                  <a:extLst>
                    <a:ext uri="{A12FA001-AC4F-418D-AE19-62706E023703}">
                      <ahyp:hlinkClr xmlns:ahyp="http://schemas.microsoft.com/office/drawing/2018/hyperlinkcolor" val="tx"/>
                    </a:ext>
                  </a:extLst>
                </a:hlinkClick>
              </a:rPr>
              <a:t>deqinfo@deq.</a:t>
            </a:r>
            <a:r>
              <a:rPr lang="en-US" sz="1800" u="sng">
                <a:solidFill>
                  <a:schemeClr val="accent1"/>
                </a:solidFill>
                <a:ea typeface="Times New Roman" panose="02020603050405020304" pitchFamily="18" charset="0"/>
                <a:hlinkClick r:id="rId3" tooltip="deqinfo@deq.oregon.gov">
                  <a:extLst>
                    <a:ext uri="{A12FA001-AC4F-418D-AE19-62706E023703}">
                      <ahyp:hlinkClr xmlns:ahyp="http://schemas.microsoft.com/office/drawing/2018/hyperlinkcolor" val="tx"/>
                    </a:ext>
                  </a:extLst>
                </a:hlinkClick>
              </a:rPr>
              <a:t>o</a:t>
            </a:r>
            <a:r>
              <a:rPr lang="en-US" sz="1800" u="sng">
                <a:solidFill>
                  <a:schemeClr val="accent1"/>
                </a:solidFill>
                <a:effectLst/>
                <a:ea typeface="Times New Roman" panose="02020603050405020304" pitchFamily="18" charset="0"/>
                <a:hlinkClick r:id="rId3" tooltip="deqinfo@deq.oregon.gov">
                  <a:extLst>
                    <a:ext uri="{A12FA001-AC4F-418D-AE19-62706E023703}">
                      <ahyp:hlinkClr xmlns:ahyp="http://schemas.microsoft.com/office/drawing/2018/hyperlinkcolor" val="tx"/>
                    </a:ext>
                  </a:extLst>
                </a:hlinkClick>
              </a:rPr>
              <a:t>regon.gov</a:t>
            </a:r>
            <a:r>
              <a:rPr lang="en-US" sz="1800">
                <a:solidFill>
                  <a:schemeClr val="accent1"/>
                </a:solidFill>
                <a:effectLst/>
                <a:latin typeface="Arial" panose="020B0604020202020204" pitchFamily="34" charset="0"/>
                <a:ea typeface="Times New Roman" panose="02020603050405020304" pitchFamily="18" charset="0"/>
              </a:rPr>
              <a:t> </a:t>
            </a:r>
          </a:p>
        </p:txBody>
      </p:sp>
      <p:sp>
        <p:nvSpPr>
          <p:cNvPr id="4" name="Slide Number Placeholder 3">
            <a:extLst>
              <a:ext uri="{FF2B5EF4-FFF2-40B4-BE49-F238E27FC236}">
                <a16:creationId xmlns:a16="http://schemas.microsoft.com/office/drawing/2014/main" id="{E3F870A3-DA38-9AFD-8387-C73D67875A88}"/>
              </a:ext>
              <a:ext uri="{C183D7F6-B498-43B3-948B-1728B52AA6E4}">
                <adec:decorative xmlns:adec="http://schemas.microsoft.com/office/drawing/2017/decorative" val="1"/>
              </a:ext>
            </a:extLst>
          </p:cNvPr>
          <p:cNvSpPr>
            <a:spLocks noGrp="1"/>
          </p:cNvSpPr>
          <p:nvPr>
            <p:ph type="sldNum" sz="quarter" idx="12"/>
          </p:nvPr>
        </p:nvSpPr>
        <p:spPr/>
        <p:txBody>
          <a:bodyPr/>
          <a:lstStyle/>
          <a:p>
            <a:fld id="{1939E361-6CC3-4B93-8D02-0CA414705067}" type="slidenum">
              <a:rPr lang="en-US" smtClean="0"/>
              <a:pPr/>
              <a:t>42</a:t>
            </a:fld>
            <a:endParaRPr lang="en-US"/>
          </a:p>
        </p:txBody>
      </p:sp>
    </p:spTree>
    <p:extLst>
      <p:ext uri="{BB962C8B-B14F-4D97-AF65-F5344CB8AC3E}">
        <p14:creationId xmlns:p14="http://schemas.microsoft.com/office/powerpoint/2010/main" val="2251117388"/>
      </p:ext>
    </p:extLst>
  </p:cSld>
  <p:clrMapOvr>
    <a:masterClrMapping/>
  </p:clrMapOvr>
</p:sld>
</file>

<file path=ppt/theme/theme1.xml><?xml version="1.0" encoding="utf-8"?>
<a:theme xmlns:a="http://schemas.openxmlformats.org/drawingml/2006/main" name="DEQSimpleTheme">
  <a:themeElements>
    <a:clrScheme name="Deep Cyan">
      <a:dk1>
        <a:srgbClr val="2D2D2D"/>
      </a:dk1>
      <a:lt1>
        <a:sysClr val="window" lastClr="FFFFFF"/>
      </a:lt1>
      <a:dk2>
        <a:srgbClr val="7F7F7F"/>
      </a:dk2>
      <a:lt2>
        <a:srgbClr val="EEECE1"/>
      </a:lt2>
      <a:accent1>
        <a:srgbClr val="00907E"/>
      </a:accent1>
      <a:accent2>
        <a:srgbClr val="71BCB4"/>
      </a:accent2>
      <a:accent3>
        <a:srgbClr val="B1CA54"/>
      </a:accent3>
      <a:accent4>
        <a:srgbClr val="F57F32"/>
      </a:accent4>
      <a:accent5>
        <a:srgbClr val="248F79"/>
      </a:accent5>
      <a:accent6>
        <a:srgbClr val="23769A"/>
      </a:accent6>
      <a:hlink>
        <a:srgbClr val="00907E"/>
      </a:hlink>
      <a:folHlink>
        <a:srgbClr val="71BCB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PTtemplateDark.potx" id="{1879AB53-D263-45F3-98AF-94734B993A19}" vid="{CBD13BF4-AAEC-417E-8CFB-7CD767C4AC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ee8b027-6a87-4309-a3d7-4842a2f220a4">
      <Terms xmlns="http://schemas.microsoft.com/office/infopath/2007/PartnerControls"/>
    </lcf76f155ced4ddcb4097134ff3c332f>
    <TaxCatchAll xmlns="230391e3-5391-41ff-a2a4-bd7b9c5f53d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B5FE6318E344C4EA557A3575B32BF7E" ma:contentTypeVersion="16" ma:contentTypeDescription="Create a new document." ma:contentTypeScope="" ma:versionID="c5fa5557408c8225c1a697420c6d6aef">
  <xsd:schema xmlns:xsd="http://www.w3.org/2001/XMLSchema" xmlns:xs="http://www.w3.org/2001/XMLSchema" xmlns:p="http://schemas.microsoft.com/office/2006/metadata/properties" xmlns:ns2="9ee8b027-6a87-4309-a3d7-4842a2f220a4" xmlns:ns3="230391e3-5391-41ff-a2a4-bd7b9c5f53d9" targetNamespace="http://schemas.microsoft.com/office/2006/metadata/properties" ma:root="true" ma:fieldsID="6ea95211f11a906430252f8100ec1837" ns2:_="" ns3:_="">
    <xsd:import namespace="9ee8b027-6a87-4309-a3d7-4842a2f220a4"/>
    <xsd:import namespace="230391e3-5391-41ff-a2a4-bd7b9c5f53d9"/>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LengthInSeconds" minOccurs="0"/>
                <xsd:element ref="ns2:MediaServiceObjectDetectorVersions" minOccurs="0"/>
                <xsd:element ref="ns2:MediaServiceSearchPropertie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e8b027-6a87-4309-a3d7-4842a2f220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3bc13bb2-4050-4808-9050-3ebd68b2d7b0"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391e3-5391-41ff-a2a4-bd7b9c5f53d9"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ed53a413-ea3f-46fc-a742-31b745797d6a}" ma:internalName="TaxCatchAll" ma:showField="CatchAllData" ma:web="230391e3-5391-41ff-a2a4-bd7b9c5f53d9">
      <xsd:complexType>
        <xsd:complexContent>
          <xsd:extension base="dms:MultiChoiceLookup">
            <xsd:sequence>
              <xsd:element name="Value" type="dms:Lookup" maxOccurs="unbounded" minOccurs="0" nillable="true"/>
            </xsd:sequence>
          </xsd:extension>
        </xsd:complexContent>
      </xsd:complexType>
    </xsd:element>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FE05AC8-6681-48F2-B275-2175FFF4586A}">
  <ds:schemaRefs>
    <ds:schemaRef ds:uri="http://purl.org/dc/dcmitype/"/>
    <ds:schemaRef ds:uri="http://schemas.microsoft.com/office/2006/documentManagement/types"/>
    <ds:schemaRef ds:uri="http://purl.org/dc/elements/1.1/"/>
    <ds:schemaRef ds:uri="http://schemas.microsoft.com/office/2006/metadata/properties"/>
    <ds:schemaRef ds:uri="http://schemas.microsoft.com/office/infopath/2007/PartnerControls"/>
    <ds:schemaRef ds:uri="9ee8b027-6a87-4309-a3d7-4842a2f220a4"/>
    <ds:schemaRef ds:uri="230391e3-5391-41ff-a2a4-bd7b9c5f53d9"/>
    <ds:schemaRef ds:uri="http://schemas.openxmlformats.org/package/2006/metadata/core-properties"/>
    <ds:schemaRef ds:uri="http://www.w3.org/XML/1998/namespace"/>
    <ds:schemaRef ds:uri="http://purl.org/dc/terms/"/>
  </ds:schemaRefs>
</ds:datastoreItem>
</file>

<file path=customXml/itemProps2.xml><?xml version="1.0" encoding="utf-8"?>
<ds:datastoreItem xmlns:ds="http://schemas.openxmlformats.org/officeDocument/2006/customXml" ds:itemID="{C15567B2-0716-413B-AF89-7D11A1287D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ee8b027-6a87-4309-a3d7-4842a2f220a4"/>
    <ds:schemaRef ds:uri="230391e3-5391-41ff-a2a4-bd7b9c5f53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2739B4D-513D-4335-9CAC-01E8979F3510}">
  <ds:schemaRefs>
    <ds:schemaRef ds:uri="http://schemas.microsoft.com/sharepoint/v3/contenttype/forms"/>
  </ds:schemaRefs>
</ds:datastoreItem>
</file>

<file path=docMetadata/LabelInfo.xml><?xml version="1.0" encoding="utf-8"?>
<clbl:labelList xmlns:clbl="http://schemas.microsoft.com/office/2020/mipLabelMetadata">
  <clbl:label id="{09b73270-2993-4076-be47-9c78f42a1e84}" enabled="1" method="Privileged" siteId="{aa3f6932-fa7c-47b4-a0ce-a598cad161cf}" removed="0"/>
</clbl:labelList>
</file>

<file path=docProps/app.xml><?xml version="1.0" encoding="utf-8"?>
<Properties xmlns="http://schemas.openxmlformats.org/officeDocument/2006/extended-properties" xmlns:vt="http://schemas.openxmlformats.org/officeDocument/2006/docPropsVTypes">
  <Template>PPTtemplateDark</Template>
  <TotalTime>81</TotalTime>
  <Words>8502</Words>
  <Application>Microsoft Office PowerPoint</Application>
  <PresentationFormat>Widescreen</PresentationFormat>
  <Paragraphs>750</Paragraphs>
  <Slides>42</Slides>
  <Notes>41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MS Mincho</vt:lpstr>
      <vt:lpstr>Aptos</vt:lpstr>
      <vt:lpstr>Arial</vt:lpstr>
      <vt:lpstr>Calibri</vt:lpstr>
      <vt:lpstr>Cambria Math</vt:lpstr>
      <vt:lpstr>Segoe UI</vt:lpstr>
      <vt:lpstr>Times</vt:lpstr>
      <vt:lpstr>Times New Roman</vt:lpstr>
      <vt:lpstr>DEQSimpleTheme</vt:lpstr>
      <vt:lpstr>Rogue River Basin Temperature Total Maximum Daily Load Replacement Project  May 21, 2026 Rulemaking Advisory Committee Meeting No. 2 In-person meeting at Rogue Valley Council of Governments in Central Point and virtual meeting</vt:lpstr>
      <vt:lpstr>How we’ll run today’s meeting</vt:lpstr>
      <vt:lpstr>Agenda</vt:lpstr>
      <vt:lpstr>RAC member roll call</vt:lpstr>
      <vt:lpstr>Project background</vt:lpstr>
      <vt:lpstr>Rogue River Basin temperature TMDL project schedule</vt:lpstr>
      <vt:lpstr>Rulemaking document overview</vt:lpstr>
      <vt:lpstr>Rulemaking Advisory Committee purpose and expectations for fiscal impact review</vt:lpstr>
      <vt:lpstr>Fiscal impact analysis questions for feedback</vt:lpstr>
      <vt:lpstr>Fiscal Impact Statement – Updates from RAC1</vt:lpstr>
      <vt:lpstr>Questions and feedback on FIS</vt:lpstr>
      <vt:lpstr>Rogue River Basin temperature TMDL and Technical Support Document</vt:lpstr>
      <vt:lpstr>TMDL documents: Updates since RAC 1</vt:lpstr>
      <vt:lpstr>TMDL: Revisions since RAC 1</vt:lpstr>
      <vt:lpstr>TMDL: Revisions since RAC 1 (continued)</vt:lpstr>
      <vt:lpstr>Tech. Support Document (TSD): Overview</vt:lpstr>
      <vt:lpstr>TSD Appendices B, C, and D: Overview</vt:lpstr>
      <vt:lpstr>TSD Appendix A: Model Report overview</vt:lpstr>
      <vt:lpstr>RAC1: Warming and draft HUAs for 2 WWTPs</vt:lpstr>
      <vt:lpstr>RAC2: Updated draft HUAs for these 2 WWTPs</vt:lpstr>
      <vt:lpstr>Point Sources: Categorical HUA still attained</vt:lpstr>
      <vt:lpstr>Questions and feedback on TMDL and TSD</vt:lpstr>
      <vt:lpstr>Break – back in 10 minutes</vt:lpstr>
      <vt:lpstr>Water Quality Management Plan</vt:lpstr>
      <vt:lpstr>Purpose of this section of today’s presentation </vt:lpstr>
      <vt:lpstr>How the WQMP connects to TMDL allocations</vt:lpstr>
      <vt:lpstr>Responsible Persons include DMAs</vt:lpstr>
      <vt:lpstr>Recurring questions following RAC 1</vt:lpstr>
      <vt:lpstr>Responsible Persons identified in the draft WQMP (Draft WQMP Table 3) </vt:lpstr>
      <vt:lpstr>Section 4.2, Table 2: Management measures</vt:lpstr>
      <vt:lpstr>Section 4.2, Table 2: Management measures (continued)</vt:lpstr>
      <vt:lpstr>Sections 4.2.1  Streamside Vegetation </vt:lpstr>
      <vt:lpstr>Table 3: Identification of responsible persons</vt:lpstr>
      <vt:lpstr>Table 3 continued (2 of 3)</vt:lpstr>
      <vt:lpstr>Table 3 continued (3 of 3)</vt:lpstr>
      <vt:lpstr>Section 8: Existing implementation plans</vt:lpstr>
      <vt:lpstr>Section 10.2 Dam and Reservoir Requirements</vt:lpstr>
      <vt:lpstr>Questions and feedback on the WQMP</vt:lpstr>
      <vt:lpstr>Next steps </vt:lpstr>
      <vt:lpstr>Online resources</vt:lpstr>
      <vt:lpstr>Rogue River Basin temperature TMDL contacts</vt:lpstr>
      <vt:lpstr>Title VI and alternate formats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Rogue River Basin Temperature Total Maximum Daily Load Replacement: Rulemaking Advisory Committee Meeting #2</dc:title>
  <dc:creator>THOMPSON Michele * DEQ</dc:creator>
  <cp:lastModifiedBy>WOODS Ellen * DEQ</cp:lastModifiedBy>
  <cp:revision>2</cp:revision>
  <dcterms:created xsi:type="dcterms:W3CDTF">2023-01-26T00:57:50Z</dcterms:created>
  <dcterms:modified xsi:type="dcterms:W3CDTF">2026-06-15T17:26:12Z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0x0101006B5FE6318E344C4EA557A3575B32BF7E</vt:lpwstr>
  </property>
  <property fmtid="{D5CDD505-2E9C-101B-9397-08002B2CF9AE}" pid="3" name="_dlc_DocIdItemGuid">
    <vt:lpwstr>329fcf54-7bef-403a-b376-34a41a6b236d</vt:lpwstr>
  </property>
  <property fmtid="{D5CDD505-2E9C-101B-9397-08002B2CF9AE}" pid="4" name="MSIP_Label_09b73270-2993-4076-be47-9c78f42a1e84_Enabled">
    <vt:lpwstr>true</vt:lpwstr>
  </property>
  <property fmtid="{D5CDD505-2E9C-101B-9397-08002B2CF9AE}" pid="5" name="MSIP_Label_09b73270-2993-4076-be47-9c78f42a1e84_SetDate">
    <vt:lpwstr>2022-11-21T22:11:49Z</vt:lpwstr>
  </property>
  <property fmtid="{D5CDD505-2E9C-101B-9397-08002B2CF9AE}" pid="6" name="MSIP_Label_09b73270-2993-4076-be47-9c78f42a1e84_Method">
    <vt:lpwstr>Privileged</vt:lpwstr>
  </property>
  <property fmtid="{D5CDD505-2E9C-101B-9397-08002B2CF9AE}" pid="7" name="MSIP_Label_09b73270-2993-4076-be47-9c78f42a1e84_Name">
    <vt:lpwstr>Level 1 - Published (Items)</vt:lpwstr>
  </property>
  <property fmtid="{D5CDD505-2E9C-101B-9397-08002B2CF9AE}" pid="8" name="MSIP_Label_09b73270-2993-4076-be47-9c78f42a1e84_SiteId">
    <vt:lpwstr>aa3f6932-fa7c-47b4-a0ce-a598cad161cf</vt:lpwstr>
  </property>
  <property fmtid="{D5CDD505-2E9C-101B-9397-08002B2CF9AE}" pid="9" name="MSIP_Label_09b73270-2993-4076-be47-9c78f42a1e84_ActionId">
    <vt:lpwstr>cdd2695b-b72c-4298-9b94-10ae2f4b82fa</vt:lpwstr>
  </property>
  <property fmtid="{D5CDD505-2E9C-101B-9397-08002B2CF9AE}" pid="10" name="MSIP_Label_09b73270-2993-4076-be47-9c78f42a1e84_ContentBits">
    <vt:lpwstr>0</vt:lpwstr>
  </property>
  <property fmtid="{D5CDD505-2E9C-101B-9397-08002B2CF9AE}" pid="11" name="MediaServiceImageTags">
    <vt:lpwstr/>
  </property>
</Properties>
</file>