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4"/>
  </p:sldMasterIdLst>
  <p:notesMasterIdLst>
    <p:notesMasterId r:id="rId23"/>
  </p:notesMasterIdLst>
  <p:sldIdLst>
    <p:sldId id="256" r:id="rId5"/>
    <p:sldId id="263" r:id="rId6"/>
    <p:sldId id="939" r:id="rId7"/>
    <p:sldId id="938" r:id="rId8"/>
    <p:sldId id="930" r:id="rId9"/>
    <p:sldId id="933" r:id="rId10"/>
    <p:sldId id="934" r:id="rId11"/>
    <p:sldId id="329" r:id="rId12"/>
    <p:sldId id="299" r:id="rId13"/>
    <p:sldId id="342" r:id="rId14"/>
    <p:sldId id="326" r:id="rId15"/>
    <p:sldId id="941" r:id="rId16"/>
    <p:sldId id="328" r:id="rId17"/>
    <p:sldId id="327" r:id="rId18"/>
    <p:sldId id="343" r:id="rId19"/>
    <p:sldId id="401" r:id="rId20"/>
    <p:sldId id="315"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EC"/>
    <a:srgbClr val="E3F2F9"/>
    <a:srgbClr val="00907E"/>
    <a:srgbClr val="3F8D6F"/>
    <a:srgbClr val="439777"/>
    <a:srgbClr val="57B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CFA9EC-B2F3-43A8-937C-E9072176FBCB}" v="323" dt="2026-05-07T00:06:55.849"/>
    <p1510:client id="{E626693B-031E-4BEB-A76D-E73E415FDB45}" v="201" dt="2026-05-07T18:44:29.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04" autoAdjust="0"/>
  </p:normalViewPr>
  <p:slideViewPr>
    <p:cSldViewPr snapToGrid="0">
      <p:cViewPr varScale="1">
        <p:scale>
          <a:sx n="74" d="100"/>
          <a:sy n="74" d="100"/>
        </p:scale>
        <p:origin x="3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0DCEB-E0DC-4ADD-9BF3-326A5B6F645B}"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981EC-B6E6-4B85-93C1-B50A6F43896D}" type="slidenum">
              <a:rPr lang="en-US" smtClean="0"/>
              <a:t>‹#›</a:t>
            </a:fld>
            <a:endParaRPr lang="en-US" dirty="0"/>
          </a:p>
        </p:txBody>
      </p:sp>
    </p:spTree>
    <p:extLst>
      <p:ext uri="{BB962C8B-B14F-4D97-AF65-F5344CB8AC3E}">
        <p14:creationId xmlns:p14="http://schemas.microsoft.com/office/powerpoint/2010/main" val="2064175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a:t>
            </a:fld>
            <a:endParaRPr lang="en-US" dirty="0"/>
          </a:p>
        </p:txBody>
      </p:sp>
    </p:spTree>
    <p:extLst>
      <p:ext uri="{BB962C8B-B14F-4D97-AF65-F5344CB8AC3E}">
        <p14:creationId xmlns:p14="http://schemas.microsoft.com/office/powerpoint/2010/main" val="285869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1C992B-6F9A-3C4C-ABFB-C56DEB2B512F}" type="slidenum">
              <a:rPr lang="en-US" smtClean="0"/>
              <a:t>10</a:t>
            </a:fld>
            <a:endParaRPr lang="en-US" dirty="0"/>
          </a:p>
        </p:txBody>
      </p:sp>
    </p:spTree>
    <p:extLst>
      <p:ext uri="{BB962C8B-B14F-4D97-AF65-F5344CB8AC3E}">
        <p14:creationId xmlns:p14="http://schemas.microsoft.com/office/powerpoint/2010/main" val="1378119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C992B-6F9A-3C4C-ABFB-C56DEB2B512F}" type="slidenum">
              <a:rPr lang="en-US" smtClean="0"/>
              <a:t>11</a:t>
            </a:fld>
            <a:endParaRPr lang="en-US" dirty="0"/>
          </a:p>
        </p:txBody>
      </p:sp>
    </p:spTree>
    <p:extLst>
      <p:ext uri="{BB962C8B-B14F-4D97-AF65-F5344CB8AC3E}">
        <p14:creationId xmlns:p14="http://schemas.microsoft.com/office/powerpoint/2010/main" val="392345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B287-4F0E-1632-1657-9F4C23AF0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D830A-FCAE-AAB6-96A7-C62581AFD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B4D31-0EE1-33DC-E681-DF272E2B79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4AE872-F1F0-9359-045E-312B2B8BFA3E}"/>
              </a:ext>
            </a:extLst>
          </p:cNvPr>
          <p:cNvSpPr>
            <a:spLocks noGrp="1"/>
          </p:cNvSpPr>
          <p:nvPr>
            <p:ph type="sldNum" sz="quarter" idx="5"/>
          </p:nvPr>
        </p:nvSpPr>
        <p:spPr/>
        <p:txBody>
          <a:bodyPr/>
          <a:lstStyle/>
          <a:p>
            <a:fld id="{A91C992B-6F9A-3C4C-ABFB-C56DEB2B512F}" type="slidenum">
              <a:rPr lang="en-US" smtClean="0"/>
              <a:t>12</a:t>
            </a:fld>
            <a:endParaRPr lang="en-US" dirty="0"/>
          </a:p>
        </p:txBody>
      </p:sp>
    </p:spTree>
    <p:extLst>
      <p:ext uri="{BB962C8B-B14F-4D97-AF65-F5344CB8AC3E}">
        <p14:creationId xmlns:p14="http://schemas.microsoft.com/office/powerpoint/2010/main" val="153981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13</a:t>
            </a:fld>
            <a:endParaRPr lang="en-US" dirty="0"/>
          </a:p>
        </p:txBody>
      </p:sp>
    </p:spTree>
    <p:extLst>
      <p:ext uri="{BB962C8B-B14F-4D97-AF65-F5344CB8AC3E}">
        <p14:creationId xmlns:p14="http://schemas.microsoft.com/office/powerpoint/2010/main" val="227565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1C992B-6F9A-3C4C-ABFB-C56DEB2B512F}" type="slidenum">
              <a:rPr lang="en-US" smtClean="0"/>
              <a:t>14</a:t>
            </a:fld>
            <a:endParaRPr lang="en-US" dirty="0"/>
          </a:p>
        </p:txBody>
      </p:sp>
    </p:spTree>
    <p:extLst>
      <p:ext uri="{BB962C8B-B14F-4D97-AF65-F5344CB8AC3E}">
        <p14:creationId xmlns:p14="http://schemas.microsoft.com/office/powerpoint/2010/main" val="306675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C992B-6F9A-3C4C-ABFB-C56DEB2B512F}" type="slidenum">
              <a:rPr lang="en-US" smtClean="0"/>
              <a:t>15</a:t>
            </a:fld>
            <a:endParaRPr lang="en-US" dirty="0"/>
          </a:p>
        </p:txBody>
      </p:sp>
    </p:spTree>
    <p:extLst>
      <p:ext uri="{BB962C8B-B14F-4D97-AF65-F5344CB8AC3E}">
        <p14:creationId xmlns:p14="http://schemas.microsoft.com/office/powerpoint/2010/main" val="206790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79A8F1A4-1C66-B283-728A-A60563049272}"/>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AF08E33-5597-39EC-D6A5-57F1C05077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82" name="Google Shape;82;p1:notes">
            <a:extLst>
              <a:ext uri="{FF2B5EF4-FFF2-40B4-BE49-F238E27FC236}">
                <a16:creationId xmlns:a16="http://schemas.microsoft.com/office/drawing/2014/main" id="{6F150061-DB15-481A-2ACD-0749B6B8F7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50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17</a:t>
            </a:fld>
            <a:endParaRPr lang="en-US" dirty="0"/>
          </a:p>
        </p:txBody>
      </p:sp>
    </p:spTree>
    <p:extLst>
      <p:ext uri="{BB962C8B-B14F-4D97-AF65-F5344CB8AC3E}">
        <p14:creationId xmlns:p14="http://schemas.microsoft.com/office/powerpoint/2010/main" val="345790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2</a:t>
            </a:fld>
            <a:endParaRPr lang="en-US" dirty="0"/>
          </a:p>
        </p:txBody>
      </p:sp>
    </p:spTree>
    <p:extLst>
      <p:ext uri="{BB962C8B-B14F-4D97-AF65-F5344CB8AC3E}">
        <p14:creationId xmlns:p14="http://schemas.microsoft.com/office/powerpoint/2010/main" val="108867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3</a:t>
            </a:fld>
            <a:endParaRPr lang="en-US" dirty="0"/>
          </a:p>
        </p:txBody>
      </p:sp>
    </p:spTree>
    <p:extLst>
      <p:ext uri="{BB962C8B-B14F-4D97-AF65-F5344CB8AC3E}">
        <p14:creationId xmlns:p14="http://schemas.microsoft.com/office/powerpoint/2010/main" val="154837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457200"/>
            <a:ext cx="5575300" cy="3136900"/>
          </a:xfrm>
        </p:spPr>
      </p:sp>
      <p:sp>
        <p:nvSpPr>
          <p:cNvPr id="3" name="Notes Placeholder 2"/>
          <p:cNvSpPr>
            <a:spLocks noGrp="1"/>
          </p:cNvSpPr>
          <p:nvPr>
            <p:ph type="body" idx="1"/>
          </p:nvPr>
        </p:nvSpPr>
        <p:spPr>
          <a:xfrm>
            <a:off x="701040" y="3915078"/>
            <a:ext cx="5608320" cy="5152721"/>
          </a:xfrm>
        </p:spPr>
        <p:txBody>
          <a:bodyPr/>
          <a:lstStyle/>
          <a:p>
            <a:pPr marL="299866" marR="0" lvl="0" indent="-291179" algn="l" defTabSz="931774" rtl="0" eaLnBrk="1" fontAlgn="auto" latinLnBrk="0" hangingPunct="1">
              <a:lnSpc>
                <a:spcPct val="107000"/>
              </a:lnSpc>
              <a:spcBef>
                <a:spcPts val="0"/>
              </a:spcBef>
              <a:spcAft>
                <a:spcPts val="815"/>
              </a:spcAft>
              <a:buClrTx/>
              <a:buSzTx/>
              <a:buFont typeface="Arial" panose="020B0604020202020204" pitchFamily="34" charset="0"/>
              <a:buChar char="•"/>
              <a:tabLst/>
              <a:defRPr/>
            </a:pPr>
            <a:endParaRPr lang="en-US" sz="16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4</a:t>
            </a:fld>
            <a:endParaRPr lang="en-US" dirty="0"/>
          </a:p>
        </p:txBody>
      </p:sp>
    </p:spTree>
    <p:extLst>
      <p:ext uri="{BB962C8B-B14F-4D97-AF65-F5344CB8AC3E}">
        <p14:creationId xmlns:p14="http://schemas.microsoft.com/office/powerpoint/2010/main" val="2074093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5</a:t>
            </a:fld>
            <a:endParaRPr lang="en-US" dirty="0"/>
          </a:p>
        </p:txBody>
      </p:sp>
    </p:spTree>
    <p:extLst>
      <p:ext uri="{BB962C8B-B14F-4D97-AF65-F5344CB8AC3E}">
        <p14:creationId xmlns:p14="http://schemas.microsoft.com/office/powerpoint/2010/main" val="295973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6</a:t>
            </a:fld>
            <a:endParaRPr lang="en-US" dirty="0"/>
          </a:p>
        </p:txBody>
      </p:sp>
    </p:spTree>
    <p:extLst>
      <p:ext uri="{BB962C8B-B14F-4D97-AF65-F5344CB8AC3E}">
        <p14:creationId xmlns:p14="http://schemas.microsoft.com/office/powerpoint/2010/main" val="157834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7</a:t>
            </a:fld>
            <a:endParaRPr lang="en-US" dirty="0"/>
          </a:p>
        </p:txBody>
      </p:sp>
    </p:spTree>
    <p:extLst>
      <p:ext uri="{BB962C8B-B14F-4D97-AF65-F5344CB8AC3E}">
        <p14:creationId xmlns:p14="http://schemas.microsoft.com/office/powerpoint/2010/main" val="149631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91C992B-6F9A-3C4C-ABFB-C56DEB2B512F}" type="slidenum">
              <a:rPr lang="en-US" smtClean="0"/>
              <a:t>8</a:t>
            </a:fld>
            <a:endParaRPr lang="en-US" dirty="0"/>
          </a:p>
        </p:txBody>
      </p:sp>
    </p:spTree>
    <p:extLst>
      <p:ext uri="{BB962C8B-B14F-4D97-AF65-F5344CB8AC3E}">
        <p14:creationId xmlns:p14="http://schemas.microsoft.com/office/powerpoint/2010/main" val="136777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5AB03FD-7560-454D-9C87-23F78A568943}" type="slidenum">
              <a:rPr lang="en-US" smtClean="0"/>
              <a:t>9</a:t>
            </a:fld>
            <a:endParaRPr lang="en-US" dirty="0"/>
          </a:p>
        </p:txBody>
      </p:sp>
    </p:spTree>
    <p:extLst>
      <p:ext uri="{BB962C8B-B14F-4D97-AF65-F5344CB8AC3E}">
        <p14:creationId xmlns:p14="http://schemas.microsoft.com/office/powerpoint/2010/main" val="65457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6"/>
            <a:ext cx="10972800" cy="1470025"/>
          </a:xfrm>
        </p:spPr>
        <p:txBody>
          <a:bodyPr/>
          <a:lstStyle>
            <a:lvl1pPr>
              <a:defRPr>
                <a:solidFill>
                  <a:schemeClr val="bg2">
                    <a:lumMod val="1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3886200"/>
            <a:ext cx="10058400" cy="1752600"/>
          </a:xfrm>
        </p:spPr>
        <p:txBody>
          <a:bodyPr/>
          <a:lstStyle>
            <a:lvl1pPr marL="0" indent="0" algn="l">
              <a:buNone/>
              <a:defRPr>
                <a:solidFill>
                  <a:schemeClr val="bg2">
                    <a:lumMod val="1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163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400" y="6308727"/>
            <a:ext cx="28448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
        <p:nvSpPr>
          <p:cNvPr id="2" name="Title 1"/>
          <p:cNvSpPr>
            <a:spLocks noGrp="1"/>
          </p:cNvSpPr>
          <p:nvPr>
            <p:ph type="title"/>
          </p:nvPr>
        </p:nvSpPr>
        <p:spPr>
          <a:xfrm>
            <a:off x="152400" y="304800"/>
            <a:ext cx="11887200" cy="1112838"/>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52400" y="1600201"/>
            <a:ext cx="118872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5084"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52400"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30439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29512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927279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74638"/>
            <a:ext cx="11734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600201"/>
            <a:ext cx="1173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Oregon DEQ logo">
            <a:extLst>
              <a:ext uri="{FF2B5EF4-FFF2-40B4-BE49-F238E27FC236}">
                <a16:creationId xmlns:a16="http://schemas.microsoft.com/office/drawing/2014/main" id="{925C3B3A-4508-4B22-B1BB-DFBA057D2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34600" y="6276993"/>
            <a:ext cx="1828800" cy="457200"/>
          </a:xfrm>
          <a:prstGeom prst="rect">
            <a:avLst/>
          </a:prstGeom>
        </p:spPr>
      </p:pic>
      <p:sp>
        <p:nvSpPr>
          <p:cNvPr id="9" name="Slide Number Placeholder 5">
            <a:extLst>
              <a:ext uri="{FF2B5EF4-FFF2-40B4-BE49-F238E27FC236}">
                <a16:creationId xmlns:a16="http://schemas.microsoft.com/office/drawing/2014/main" id="{73B3B042-7DBB-4450-8D62-80E91DC15A90}"/>
              </a:ext>
            </a:extLst>
          </p:cNvPr>
          <p:cNvSpPr>
            <a:spLocks noGrp="1"/>
          </p:cNvSpPr>
          <p:nvPr>
            <p:ph type="sldNum" sz="quarter" idx="4"/>
          </p:nvPr>
        </p:nvSpPr>
        <p:spPr>
          <a:xfrm>
            <a:off x="208472" y="6369068"/>
            <a:ext cx="27686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21963422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1" r:id="rId3"/>
    <p:sldLayoutId id="2147483762" r:id="rId4"/>
    <p:sldLayoutId id="2147483763" r:id="rId5"/>
  </p:sldLayoutIdLst>
  <p:hf hdr="0" ftr="0" dt="0"/>
  <p:txStyles>
    <p:title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hyperlink" Target="https://ordeq.org/NitrateTrend"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laura.gleim@deq.oregon.gov" TargetMode="External"/><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chris.c.kowitz@water.oregon.gov" TargetMode="External"/><Relationship Id="rId5" Type="http://schemas.openxmlformats.org/officeDocument/2006/relationships/hyperlink" Target="mailto:isaak.stapleton@oda.oregon.gov" TargetMode="External"/><Relationship Id="rId4" Type="http://schemas.openxmlformats.org/officeDocument/2006/relationships/hyperlink" Target="mailto:gabriela.goldfarb@oha.oregon.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deqinfo@deq.oregon.gov" TargetMode="External"/><Relationship Id="rId2" Type="http://schemas.openxmlformats.org/officeDocument/2006/relationships/hyperlink" Target="https://www.oregon.gov/deq/about-us/Pages/titleVIaccess.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water.usgs.gov/nawqa/nutrients/pubs/wcp_v39_no12/#TAB1"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ordeq.org/NitratePla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3" name="Subtitle 2"/>
          <p:cNvSpPr>
            <a:spLocks noGrp="1"/>
          </p:cNvSpPr>
          <p:nvPr>
            <p:ph type="ctrTitle"/>
          </p:nvPr>
        </p:nvSpPr>
        <p:spPr>
          <a:xfrm>
            <a:off x="381000" y="2819400"/>
            <a:ext cx="11430000" cy="3276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Lower Umatilla Basin Groundwater Management Area (LUBGWMA) Update </a:t>
            </a:r>
            <a:b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lang="en-US" sz="900" b="0" dirty="0">
                <a:ea typeface="+mn-ea"/>
              </a:rPr>
            </a:br>
            <a:r>
              <a:rPr lang="en-US" sz="2700" b="0" dirty="0">
                <a:ea typeface="+mn-ea"/>
              </a:rPr>
              <a:t>Oregon</a:t>
            </a:r>
            <a:r>
              <a:rPr kumimoji="0" lang="en-US" sz="27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Environmental Quality Commission Meeting</a:t>
            </a:r>
            <a:b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Laura Gleim, DEQ</a:t>
            </a: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Isaak Stapleton, ODA</a:t>
            </a: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Chris Kowitz, OWRD</a:t>
            </a: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Gabriela Goldfarb, OHA</a:t>
            </a: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b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May 14, 2026</a:t>
            </a:r>
          </a:p>
        </p:txBody>
      </p:sp>
      <p:pic>
        <p:nvPicPr>
          <p:cNvPr id="6" name="Picture 2">
            <a:extLst>
              <a:ext uri="{FF2B5EF4-FFF2-40B4-BE49-F238E27FC236}">
                <a16:creationId xmlns:a16="http://schemas.microsoft.com/office/drawing/2014/main" id="{9B1A23EA-4C93-5EAE-98E6-2B7EF5207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 t="9404" r="302" b="44918"/>
          <a:stretch>
            <a:fillRect/>
          </a:stretch>
        </p:blipFill>
        <p:spPr bwMode="auto">
          <a:xfrm>
            <a:off x="-24823" y="0"/>
            <a:ext cx="12241646" cy="2590800"/>
          </a:xfrm>
          <a:prstGeom prst="rect">
            <a:avLst/>
          </a:prstGeom>
          <a:solidFill>
            <a:srgbClr val="FFFFFF"/>
          </a:solidFill>
        </p:spPr>
      </p:pic>
      <p:pic>
        <p:nvPicPr>
          <p:cNvPr id="7" name="Picture 6" descr="Logos for DEQ, ODA, OWRD, OHA&#10;">
            <a:extLst>
              <a:ext uri="{FF2B5EF4-FFF2-40B4-BE49-F238E27FC236}">
                <a16:creationId xmlns:a16="http://schemas.microsoft.com/office/drawing/2014/main" id="{057235E1-E2C4-71A2-7A1F-0B569661B113}"/>
              </a:ext>
            </a:extLst>
          </p:cNvPr>
          <p:cNvPicPr>
            <a:picLocks noChangeAspect="1"/>
          </p:cNvPicPr>
          <p:nvPr/>
        </p:nvPicPr>
        <p:blipFill>
          <a:blip r:embed="rId4">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70"/>
    </mc:Choice>
    <mc:Fallback xmlns="">
      <p:transition spd="slow" advTm="30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E49815-4437-06C0-3CE6-0E2859E5E8DF}"/>
              </a:ext>
            </a:extLst>
          </p:cNvPr>
          <p:cNvSpPr/>
          <p:nvPr/>
        </p:nvSpPr>
        <p:spPr>
          <a:xfrm>
            <a:off x="0" y="6096000"/>
            <a:ext cx="12192000" cy="76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F457635-8C6F-0C77-F297-85C5DB3D4072}"/>
              </a:ext>
            </a:extLst>
          </p:cNvPr>
          <p:cNvSpPr>
            <a:spLocks noGrp="1"/>
          </p:cNvSpPr>
          <p:nvPr>
            <p:ph type="sldNum" sz="quarter" idx="12"/>
          </p:nvPr>
        </p:nvSpPr>
        <p:spPr/>
        <p:txBody>
          <a:bodyPr/>
          <a:lstStyle/>
          <a:p>
            <a:fld id="{1939E361-6CC3-4B93-8D02-0CA414705067}" type="slidenum">
              <a:rPr lang="en-US" smtClean="0">
                <a:solidFill>
                  <a:schemeClr val="tx1"/>
                </a:solidFill>
              </a:rPr>
              <a:pPr/>
              <a:t>10</a:t>
            </a:fld>
            <a:endParaRPr lang="en-US" dirty="0">
              <a:solidFill>
                <a:schemeClr val="tx1"/>
              </a:solidFill>
            </a:endParaRPr>
          </a:p>
        </p:txBody>
      </p:sp>
      <p:pic>
        <p:nvPicPr>
          <p:cNvPr id="11" name="Picture 10" descr="A close-up of a person's face&#10;&#10;Description automatically generated">
            <a:extLst>
              <a:ext uri="{FF2B5EF4-FFF2-40B4-BE49-F238E27FC236}">
                <a16:creationId xmlns:a16="http://schemas.microsoft.com/office/drawing/2014/main" id="{152B118E-617E-F598-2069-8C78F044BBAF}"/>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46593" y="5970136"/>
            <a:ext cx="4935074" cy="771677"/>
          </a:xfrm>
          <a:prstGeom prst="rect">
            <a:avLst/>
          </a:prstGeom>
        </p:spPr>
      </p:pic>
      <p:pic>
        <p:nvPicPr>
          <p:cNvPr id="13" name="Picture 12">
            <a:extLst>
              <a:ext uri="{FF2B5EF4-FFF2-40B4-BE49-F238E27FC236}">
                <a16:creationId xmlns:a16="http://schemas.microsoft.com/office/drawing/2014/main" id="{01976FE2-3865-150D-54E9-F4C20E6A3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666" y="929379"/>
            <a:ext cx="11468267" cy="4999241"/>
          </a:xfrm>
          <a:prstGeom prst="rect">
            <a:avLst/>
          </a:prstGeom>
        </p:spPr>
      </p:pic>
      <p:graphicFrame>
        <p:nvGraphicFramePr>
          <p:cNvPr id="14" name="Table 13">
            <a:extLst>
              <a:ext uri="{FF2B5EF4-FFF2-40B4-BE49-F238E27FC236}">
                <a16:creationId xmlns:a16="http://schemas.microsoft.com/office/drawing/2014/main" id="{68412EC9-9CCA-E9AB-79DF-49C24F9ABF44}"/>
              </a:ext>
            </a:extLst>
          </p:cNvPr>
          <p:cNvGraphicFramePr>
            <a:graphicFrameLocks noGrp="1"/>
          </p:cNvGraphicFramePr>
          <p:nvPr>
            <p:extLst>
              <p:ext uri="{D42A27DB-BD31-4B8C-83A1-F6EECF244321}">
                <p14:modId xmlns:p14="http://schemas.microsoft.com/office/powerpoint/2010/main" val="1155844517"/>
              </p:ext>
            </p:extLst>
          </p:nvPr>
        </p:nvGraphicFramePr>
        <p:xfrm>
          <a:off x="135294" y="184148"/>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ODA: Annual Progress Highlights</a:t>
                      </a:r>
                    </a:p>
                  </a:txBody>
                  <a:tcPr marL="60960" marR="60960" marT="30480" marB="30480"/>
                </a:tc>
                <a:extLst>
                  <a:ext uri="{0D108BD9-81ED-4DB2-BD59-A6C34878D82A}">
                    <a16:rowId xmlns:a16="http://schemas.microsoft.com/office/drawing/2014/main" val="1349217"/>
                  </a:ext>
                </a:extLst>
              </a:tr>
            </a:tbl>
          </a:graphicData>
        </a:graphic>
      </p:graphicFrame>
    </p:spTree>
    <p:extLst>
      <p:ext uri="{BB962C8B-B14F-4D97-AF65-F5344CB8AC3E}">
        <p14:creationId xmlns:p14="http://schemas.microsoft.com/office/powerpoint/2010/main" val="3142909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B4273-583E-69A7-F5A5-88FDDA996488}"/>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2D678CA-64D9-3AC4-80B1-E0A6A1B1E77F}"/>
              </a:ext>
            </a:extLst>
          </p:cNvPr>
          <p:cNvGraphicFramePr>
            <a:graphicFrameLocks noGrp="1"/>
          </p:cNvGraphicFramePr>
          <p:nvPr>
            <p:extLst>
              <p:ext uri="{D42A27DB-BD31-4B8C-83A1-F6EECF244321}">
                <p14:modId xmlns:p14="http://schemas.microsoft.com/office/powerpoint/2010/main" val="3314561767"/>
              </p:ext>
            </p:extLst>
          </p:nvPr>
        </p:nvGraphicFramePr>
        <p:xfrm>
          <a:off x="186612" y="502025"/>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ODA: Annual Progress Highlights</a:t>
                      </a:r>
                    </a:p>
                  </a:txBody>
                  <a:tcPr marL="60960" marR="60960" marT="30480" marB="30480"/>
                </a:tc>
                <a:extLst>
                  <a:ext uri="{0D108BD9-81ED-4DB2-BD59-A6C34878D82A}">
                    <a16:rowId xmlns:a16="http://schemas.microsoft.com/office/drawing/2014/main" val="1349217"/>
                  </a:ext>
                </a:extLst>
              </a:tr>
            </a:tbl>
          </a:graphicData>
        </a:graphic>
      </p:graphicFrame>
      <p:sp>
        <p:nvSpPr>
          <p:cNvPr id="3" name="Text Placeholder 2">
            <a:extLst>
              <a:ext uri="{FF2B5EF4-FFF2-40B4-BE49-F238E27FC236}">
                <a16:creationId xmlns:a16="http://schemas.microsoft.com/office/drawing/2014/main" id="{14472298-C8BF-8673-6EFB-734540738656}"/>
              </a:ext>
            </a:extLst>
          </p:cNvPr>
          <p:cNvSpPr txBox="1">
            <a:spLocks/>
          </p:cNvSpPr>
          <p:nvPr/>
        </p:nvSpPr>
        <p:spPr>
          <a:xfrm>
            <a:off x="790223" y="1433689"/>
            <a:ext cx="10622844" cy="3800595"/>
          </a:xfrm>
          <a:prstGeom prst="rect">
            <a:avLst/>
          </a:prstGeom>
        </p:spPr>
        <p:txBody>
          <a:bodyPr lIns="60960" tIns="30480" rIns="60960" bIns="30480" anchor="t"/>
          <a:lstStyle>
            <a:lvl1pPr marL="0" indent="0" algn="l"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19" indent="-381019">
              <a:buFont typeface="Courier New" panose="02070309020205020404" pitchFamily="49" charset="0"/>
              <a:buChar char="o"/>
            </a:pPr>
            <a:endParaRPr lang="en-US" sz="2133" dirty="0">
              <a:ea typeface="Calibri"/>
              <a:cs typeface="Calibri"/>
            </a:endParaRPr>
          </a:p>
          <a:p>
            <a:pPr marL="381019" indent="-381019">
              <a:buFont typeface="Courier New" panose="02070309020205020404" pitchFamily="49" charset="0"/>
              <a:buChar char="o"/>
            </a:pPr>
            <a:endParaRPr lang="en-US" sz="2133" dirty="0">
              <a:ea typeface="Calibri"/>
              <a:cs typeface="Calibri"/>
            </a:endParaRPr>
          </a:p>
          <a:p>
            <a:endParaRPr lang="en-US" sz="2133" dirty="0">
              <a:ea typeface="Calibri"/>
              <a:cs typeface="Calibri"/>
            </a:endParaRPr>
          </a:p>
        </p:txBody>
      </p:sp>
      <p:pic>
        <p:nvPicPr>
          <p:cNvPr id="2" name="Picture 1" descr="A close-up of a person's face&#10;&#10;Description automatically generated">
            <a:extLst>
              <a:ext uri="{FF2B5EF4-FFF2-40B4-BE49-F238E27FC236}">
                <a16:creationId xmlns:a16="http://schemas.microsoft.com/office/drawing/2014/main" id="{9C481395-C2D6-F471-9610-582BD034934F}"/>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46593" y="5970136"/>
            <a:ext cx="4935074" cy="771677"/>
          </a:xfrm>
          <a:prstGeom prst="rect">
            <a:avLst/>
          </a:prstGeom>
        </p:spPr>
      </p:pic>
      <p:sp>
        <p:nvSpPr>
          <p:cNvPr id="9" name="TextBox 8">
            <a:extLst>
              <a:ext uri="{FF2B5EF4-FFF2-40B4-BE49-F238E27FC236}">
                <a16:creationId xmlns:a16="http://schemas.microsoft.com/office/drawing/2014/main" id="{474D5CCC-CB02-7912-FE90-32C025F49440}"/>
              </a:ext>
            </a:extLst>
          </p:cNvPr>
          <p:cNvSpPr txBox="1"/>
          <p:nvPr/>
        </p:nvSpPr>
        <p:spPr>
          <a:xfrm>
            <a:off x="688623" y="1623717"/>
            <a:ext cx="10724444" cy="5016758"/>
          </a:xfrm>
          <a:prstGeom prst="rect">
            <a:avLst/>
          </a:prstGeom>
          <a:noFill/>
        </p:spPr>
        <p:txBody>
          <a:bodyPr wrap="square" rtlCol="0">
            <a:spAutoFit/>
          </a:bodyPr>
          <a:lstStyle/>
          <a:p>
            <a:pPr marL="609630" indent="-609630">
              <a:buFont typeface="+mj-lt"/>
              <a:buAutoNum type="arabicPeriod"/>
            </a:pPr>
            <a:r>
              <a:rPr lang="en-US" sz="3200" b="1" dirty="0">
                <a:latin typeface="Arial" panose="020B0604020202020204" pitchFamily="34" charset="0"/>
                <a:cs typeface="Arial" panose="020B0604020202020204" pitchFamily="34" charset="0"/>
              </a:rPr>
              <a:t>Water Quality Groundwater Rules: </a:t>
            </a:r>
            <a:r>
              <a:rPr lang="en-US" sz="3200" dirty="0">
                <a:latin typeface="Arial" panose="020B0604020202020204" pitchFamily="34" charset="0"/>
                <a:cs typeface="Arial" panose="020B0604020202020204" pitchFamily="34" charset="0"/>
              </a:rPr>
              <a:t>Permanent Rules filed March 13, 2026</a:t>
            </a:r>
          </a:p>
          <a:p>
            <a:pPr marL="609630" indent="-609630">
              <a:buFont typeface="+mj-lt"/>
              <a:buAutoNum type="arabicPeriod"/>
            </a:pPr>
            <a:r>
              <a:rPr lang="en-US" sz="3200" b="1" dirty="0">
                <a:latin typeface="Arial" panose="020B0604020202020204" pitchFamily="34" charset="0"/>
                <a:cs typeface="Arial" panose="020B0604020202020204" pitchFamily="34" charset="0"/>
              </a:rPr>
              <a:t>Water Quality Compliance: </a:t>
            </a:r>
            <a:r>
              <a:rPr lang="en-US" sz="3200" dirty="0">
                <a:latin typeface="Arial" panose="020B0604020202020204" pitchFamily="34" charset="0"/>
                <a:cs typeface="Arial" panose="020B0604020202020204" pitchFamily="34" charset="0"/>
              </a:rPr>
              <a:t>Investigation updates</a:t>
            </a:r>
          </a:p>
          <a:p>
            <a:pPr marL="609630" indent="-609630">
              <a:buFont typeface="+mj-lt"/>
              <a:buAutoNum type="arabicPeriod"/>
            </a:pPr>
            <a:r>
              <a:rPr lang="en-US" sz="3200" b="1" dirty="0">
                <a:latin typeface="Arial" panose="020B0604020202020204" pitchFamily="34" charset="0"/>
                <a:cs typeface="Arial" panose="020B0604020202020204" pitchFamily="34" charset="0"/>
              </a:rPr>
              <a:t>BMPs/Livestock Inventory: </a:t>
            </a:r>
            <a:r>
              <a:rPr lang="en-US" sz="3200" dirty="0">
                <a:latin typeface="Arial" panose="020B0604020202020204" pitchFamily="34" charset="0"/>
                <a:cs typeface="Arial" panose="020B0604020202020204" pitchFamily="34" charset="0"/>
              </a:rPr>
              <a:t>Future development of resource hub for growers</a:t>
            </a:r>
          </a:p>
          <a:p>
            <a:pPr marL="609630" indent="-609630">
              <a:buFont typeface="+mj-lt"/>
              <a:buAutoNum type="arabicPeriod"/>
            </a:pPr>
            <a:r>
              <a:rPr lang="en-US" sz="3200" b="1" dirty="0">
                <a:latin typeface="Arial" panose="020B0604020202020204" pitchFamily="34" charset="0"/>
                <a:cs typeface="Arial" panose="020B0604020202020204" pitchFamily="34" charset="0"/>
              </a:rPr>
              <a:t>CAFOs:</a:t>
            </a:r>
            <a:r>
              <a:rPr lang="en-US" sz="3200" dirty="0">
                <a:latin typeface="Arial" panose="020B0604020202020204" pitchFamily="34" charset="0"/>
                <a:cs typeface="Arial" panose="020B0604020202020204" pitchFamily="34" charset="0"/>
              </a:rPr>
              <a:t> General NPDES permit renewal</a:t>
            </a:r>
          </a:p>
          <a:p>
            <a:pPr marL="609630" indent="-609630">
              <a:buFont typeface="+mj-lt"/>
              <a:buAutoNum type="arabicPeriod"/>
            </a:pPr>
            <a:r>
              <a:rPr lang="en-US" sz="3200" b="1" dirty="0">
                <a:latin typeface="Arial" panose="020B0604020202020204" pitchFamily="34" charset="0"/>
                <a:cs typeface="Arial" panose="020B0604020202020204" pitchFamily="34" charset="0"/>
              </a:rPr>
              <a:t>Strategic Implementation Area (SIA): </a:t>
            </a:r>
            <a:r>
              <a:rPr lang="en-US" sz="3200" dirty="0">
                <a:latin typeface="Arial" panose="020B0604020202020204" pitchFamily="34" charset="0"/>
                <a:cs typeface="Arial" panose="020B0604020202020204" pitchFamily="34" charset="0"/>
              </a:rPr>
              <a:t>On track with second SIA in planning</a:t>
            </a:r>
          </a:p>
          <a:p>
            <a:endParaRPr lang="en-US" sz="3200" dirty="0">
              <a:solidFill>
                <a:schemeClr val="bg1"/>
              </a:solidFill>
            </a:endParaRPr>
          </a:p>
          <a:p>
            <a:endParaRPr lang="en-US" sz="3200" dirty="0">
              <a:solidFill>
                <a:schemeClr val="bg1"/>
              </a:solidFill>
            </a:endParaRPr>
          </a:p>
        </p:txBody>
      </p:sp>
      <p:sp>
        <p:nvSpPr>
          <p:cNvPr id="4" name="Slide Number Placeholder 3">
            <a:extLst>
              <a:ext uri="{FF2B5EF4-FFF2-40B4-BE49-F238E27FC236}">
                <a16:creationId xmlns:a16="http://schemas.microsoft.com/office/drawing/2014/main" id="{5C701656-A743-45E9-BBF7-4890C4388CC9}"/>
              </a:ext>
            </a:extLst>
          </p:cNvPr>
          <p:cNvSpPr>
            <a:spLocks noGrp="1"/>
          </p:cNvSpPr>
          <p:nvPr>
            <p:ph type="sldNum" sz="quarter" idx="12"/>
          </p:nvPr>
        </p:nvSpPr>
        <p:spPr/>
        <p:txBody>
          <a:bodyPr/>
          <a:lstStyle/>
          <a:p>
            <a:fld id="{1939E361-6CC3-4B93-8D02-0CA414705067}" type="slidenum">
              <a:rPr lang="en-US" smtClean="0">
                <a:solidFill>
                  <a:schemeClr val="tx1"/>
                </a:solidFill>
              </a:rPr>
              <a:pPr/>
              <a:t>11</a:t>
            </a:fld>
            <a:endParaRPr lang="en-US" dirty="0">
              <a:solidFill>
                <a:schemeClr val="tx1"/>
              </a:solidFill>
            </a:endParaRPr>
          </a:p>
        </p:txBody>
      </p:sp>
    </p:spTree>
    <p:extLst>
      <p:ext uri="{BB962C8B-B14F-4D97-AF65-F5344CB8AC3E}">
        <p14:creationId xmlns:p14="http://schemas.microsoft.com/office/powerpoint/2010/main" val="195221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3A525-6F45-89AB-DFC9-10494D8DAA7D}"/>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61E6B2D-4001-65B3-4304-C5AB0885C4DF}"/>
              </a:ext>
            </a:extLst>
          </p:cNvPr>
          <p:cNvGraphicFramePr>
            <a:graphicFrameLocks noGrp="1"/>
          </p:cNvGraphicFramePr>
          <p:nvPr>
            <p:extLst>
              <p:ext uri="{D42A27DB-BD31-4B8C-83A1-F6EECF244321}">
                <p14:modId xmlns:p14="http://schemas.microsoft.com/office/powerpoint/2010/main" val="356680700"/>
              </p:ext>
            </p:extLst>
          </p:nvPr>
        </p:nvGraphicFramePr>
        <p:xfrm>
          <a:off x="186612" y="502025"/>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ODA: Annual Progress Highlights</a:t>
                      </a:r>
                    </a:p>
                  </a:txBody>
                  <a:tcPr marL="60960" marR="60960" marT="30480" marB="30480"/>
                </a:tc>
                <a:extLst>
                  <a:ext uri="{0D108BD9-81ED-4DB2-BD59-A6C34878D82A}">
                    <a16:rowId xmlns:a16="http://schemas.microsoft.com/office/drawing/2014/main" val="1349217"/>
                  </a:ext>
                </a:extLst>
              </a:tr>
            </a:tbl>
          </a:graphicData>
        </a:graphic>
      </p:graphicFrame>
      <p:sp>
        <p:nvSpPr>
          <p:cNvPr id="3" name="Text Placeholder 2">
            <a:extLst>
              <a:ext uri="{FF2B5EF4-FFF2-40B4-BE49-F238E27FC236}">
                <a16:creationId xmlns:a16="http://schemas.microsoft.com/office/drawing/2014/main" id="{5EE2507E-8DD9-6507-222E-797E0B0EFDA7}"/>
              </a:ext>
            </a:extLst>
          </p:cNvPr>
          <p:cNvSpPr txBox="1">
            <a:spLocks/>
          </p:cNvSpPr>
          <p:nvPr/>
        </p:nvSpPr>
        <p:spPr>
          <a:xfrm>
            <a:off x="790223" y="1433689"/>
            <a:ext cx="10622844" cy="3800595"/>
          </a:xfrm>
          <a:prstGeom prst="rect">
            <a:avLst/>
          </a:prstGeom>
        </p:spPr>
        <p:txBody>
          <a:bodyPr lIns="60960" tIns="30480" rIns="60960" bIns="30480" anchor="t"/>
          <a:lstStyle>
            <a:lvl1pPr marL="0" indent="0" algn="l"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19" indent="-381019">
              <a:buFont typeface="Courier New" panose="02070309020205020404" pitchFamily="49" charset="0"/>
              <a:buChar char="o"/>
            </a:pPr>
            <a:endParaRPr lang="en-US" sz="2133" dirty="0">
              <a:ea typeface="Calibri"/>
              <a:cs typeface="Calibri"/>
            </a:endParaRPr>
          </a:p>
          <a:p>
            <a:pPr marL="381019" indent="-381019">
              <a:buFont typeface="Courier New" panose="02070309020205020404" pitchFamily="49" charset="0"/>
              <a:buChar char="o"/>
            </a:pPr>
            <a:endParaRPr lang="en-US" sz="2133" dirty="0">
              <a:ea typeface="Calibri"/>
              <a:cs typeface="Calibri"/>
            </a:endParaRPr>
          </a:p>
          <a:p>
            <a:endParaRPr lang="en-US" sz="2133" dirty="0">
              <a:ea typeface="Calibri"/>
              <a:cs typeface="Calibri"/>
            </a:endParaRPr>
          </a:p>
        </p:txBody>
      </p:sp>
      <p:pic>
        <p:nvPicPr>
          <p:cNvPr id="2" name="Picture 1" descr="A close-up of a person's face&#10;&#10;Description automatically generated">
            <a:extLst>
              <a:ext uri="{FF2B5EF4-FFF2-40B4-BE49-F238E27FC236}">
                <a16:creationId xmlns:a16="http://schemas.microsoft.com/office/drawing/2014/main" id="{8C3ED6BE-F995-225C-F22F-17C5DD082774}"/>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46593" y="5970136"/>
            <a:ext cx="4935074" cy="771677"/>
          </a:xfrm>
          <a:prstGeom prst="rect">
            <a:avLst/>
          </a:prstGeom>
        </p:spPr>
      </p:pic>
      <p:sp>
        <p:nvSpPr>
          <p:cNvPr id="9" name="TextBox 8">
            <a:extLst>
              <a:ext uri="{FF2B5EF4-FFF2-40B4-BE49-F238E27FC236}">
                <a16:creationId xmlns:a16="http://schemas.microsoft.com/office/drawing/2014/main" id="{DCAFDE4D-FE8C-F6EE-E78F-DDC2EEADBF53}"/>
              </a:ext>
            </a:extLst>
          </p:cNvPr>
          <p:cNvSpPr txBox="1"/>
          <p:nvPr/>
        </p:nvSpPr>
        <p:spPr>
          <a:xfrm>
            <a:off x="688623" y="1623717"/>
            <a:ext cx="10724444"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4" name="Slide Number Placeholder 3">
            <a:extLst>
              <a:ext uri="{FF2B5EF4-FFF2-40B4-BE49-F238E27FC236}">
                <a16:creationId xmlns:a16="http://schemas.microsoft.com/office/drawing/2014/main" id="{0413DC00-1465-CBD3-4095-81FD2F9572D8}"/>
              </a:ext>
            </a:extLst>
          </p:cNvPr>
          <p:cNvSpPr>
            <a:spLocks noGrp="1"/>
          </p:cNvSpPr>
          <p:nvPr>
            <p:ph type="sldNum" sz="quarter" idx="12"/>
          </p:nvPr>
        </p:nvSpPr>
        <p:spPr/>
        <p:txBody>
          <a:bodyPr/>
          <a:lstStyle/>
          <a:p>
            <a:fld id="{1939E361-6CC3-4B93-8D02-0CA414705067}" type="slidenum">
              <a:rPr lang="en-US" smtClean="0">
                <a:solidFill>
                  <a:schemeClr val="tx1"/>
                </a:solidFill>
              </a:rPr>
              <a:pPr/>
              <a:t>12</a:t>
            </a:fld>
            <a:endParaRPr lang="en-US" dirty="0">
              <a:solidFill>
                <a:schemeClr val="tx1"/>
              </a:solidFill>
            </a:endParaRPr>
          </a:p>
        </p:txBody>
      </p:sp>
      <p:pic>
        <p:nvPicPr>
          <p:cNvPr id="6" name="Picture 5">
            <a:extLst>
              <a:ext uri="{FF2B5EF4-FFF2-40B4-BE49-F238E27FC236}">
                <a16:creationId xmlns:a16="http://schemas.microsoft.com/office/drawing/2014/main" id="{001C2999-B12F-A3F0-55ED-F1157EB88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93" y="1184237"/>
            <a:ext cx="11497573" cy="4785899"/>
          </a:xfrm>
          <a:prstGeom prst="rect">
            <a:avLst/>
          </a:prstGeom>
        </p:spPr>
      </p:pic>
    </p:spTree>
    <p:extLst>
      <p:ext uri="{BB962C8B-B14F-4D97-AF65-F5344CB8AC3E}">
        <p14:creationId xmlns:p14="http://schemas.microsoft.com/office/powerpoint/2010/main" val="262114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47EF-7037-5D9F-3F8E-45F9581B2FCD}"/>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390A89F-ED54-6CFD-CCAA-1FF7259D3C92}"/>
              </a:ext>
            </a:extLst>
          </p:cNvPr>
          <p:cNvGraphicFramePr>
            <a:graphicFrameLocks noGrp="1"/>
          </p:cNvGraphicFramePr>
          <p:nvPr>
            <p:extLst>
              <p:ext uri="{D42A27DB-BD31-4B8C-83A1-F6EECF244321}">
                <p14:modId xmlns:p14="http://schemas.microsoft.com/office/powerpoint/2010/main" val="2342564490"/>
              </p:ext>
            </p:extLst>
          </p:nvPr>
        </p:nvGraphicFramePr>
        <p:xfrm>
          <a:off x="186612" y="502025"/>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OWRD: Annual Progress Highlights</a:t>
                      </a:r>
                    </a:p>
                  </a:txBody>
                  <a:tcPr marL="60960" marR="60960" marT="30480" marB="30480"/>
                </a:tc>
                <a:extLst>
                  <a:ext uri="{0D108BD9-81ED-4DB2-BD59-A6C34878D82A}">
                    <a16:rowId xmlns:a16="http://schemas.microsoft.com/office/drawing/2014/main" val="1349217"/>
                  </a:ext>
                </a:extLst>
              </a:tr>
            </a:tbl>
          </a:graphicData>
        </a:graphic>
      </p:graphicFrame>
      <p:sp>
        <p:nvSpPr>
          <p:cNvPr id="3" name="Text Placeholder 2">
            <a:extLst>
              <a:ext uri="{FF2B5EF4-FFF2-40B4-BE49-F238E27FC236}">
                <a16:creationId xmlns:a16="http://schemas.microsoft.com/office/drawing/2014/main" id="{4146F3C1-6580-7C86-D30A-3B05B7F89F9A}"/>
              </a:ext>
            </a:extLst>
          </p:cNvPr>
          <p:cNvSpPr txBox="1">
            <a:spLocks/>
          </p:cNvSpPr>
          <p:nvPr/>
        </p:nvSpPr>
        <p:spPr>
          <a:xfrm>
            <a:off x="790223" y="1433689"/>
            <a:ext cx="10622844" cy="3800595"/>
          </a:xfrm>
          <a:prstGeom prst="rect">
            <a:avLst/>
          </a:prstGeom>
        </p:spPr>
        <p:txBody>
          <a:bodyPr lIns="60960" tIns="30480" rIns="60960" bIns="30480" anchor="t"/>
          <a:lstStyle>
            <a:lvl1pPr marL="0" indent="0" algn="l"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19" indent="-381019">
              <a:buFont typeface="Courier New" panose="02070309020205020404" pitchFamily="49" charset="0"/>
              <a:buChar char="o"/>
            </a:pPr>
            <a:endParaRPr lang="en-US" sz="2133" dirty="0">
              <a:ea typeface="Calibri"/>
              <a:cs typeface="Calibri"/>
            </a:endParaRPr>
          </a:p>
          <a:p>
            <a:pPr marL="381019" indent="-381019">
              <a:buFont typeface="Courier New" panose="02070309020205020404" pitchFamily="49" charset="0"/>
              <a:buChar char="o"/>
            </a:pPr>
            <a:endParaRPr lang="en-US" sz="2133" dirty="0">
              <a:ea typeface="Calibri"/>
              <a:cs typeface="Calibri"/>
            </a:endParaRPr>
          </a:p>
          <a:p>
            <a:endParaRPr lang="en-US" sz="2133" dirty="0">
              <a:ea typeface="Calibri"/>
              <a:cs typeface="Calibri"/>
            </a:endParaRPr>
          </a:p>
        </p:txBody>
      </p:sp>
      <p:pic>
        <p:nvPicPr>
          <p:cNvPr id="2" name="Picture 1" descr="A close-up of a person's face&#10;&#10;Description automatically generated">
            <a:extLst>
              <a:ext uri="{FF2B5EF4-FFF2-40B4-BE49-F238E27FC236}">
                <a16:creationId xmlns:a16="http://schemas.microsoft.com/office/drawing/2014/main" id="{745AF2B2-2853-AEBE-5144-DE123401E849}"/>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55561" y="5970136"/>
            <a:ext cx="4935074" cy="771677"/>
          </a:xfrm>
          <a:prstGeom prst="rect">
            <a:avLst/>
          </a:prstGeom>
        </p:spPr>
      </p:pic>
      <p:sp>
        <p:nvSpPr>
          <p:cNvPr id="4" name="TextBox 3">
            <a:extLst>
              <a:ext uri="{FF2B5EF4-FFF2-40B4-BE49-F238E27FC236}">
                <a16:creationId xmlns:a16="http://schemas.microsoft.com/office/drawing/2014/main" id="{AAC38FB1-6DC9-5280-F56E-59625184127B}"/>
              </a:ext>
            </a:extLst>
          </p:cNvPr>
          <p:cNvSpPr txBox="1"/>
          <p:nvPr/>
        </p:nvSpPr>
        <p:spPr>
          <a:xfrm>
            <a:off x="491706" y="1433689"/>
            <a:ext cx="10843403" cy="4370427"/>
          </a:xfrm>
          <a:prstGeom prst="rect">
            <a:avLst/>
          </a:prstGeom>
          <a:noFill/>
        </p:spPr>
        <p:txBody>
          <a:bodyPr wrap="square" lIns="60960" tIns="30480" rIns="60960" bIns="30480" rtlCol="0" anchor="t">
            <a:spAutoFit/>
          </a:bodyPr>
          <a:lstStyle/>
          <a:p>
            <a:pPr marL="514350" indent="-514350">
              <a:buFont typeface="+mj-lt"/>
              <a:buAutoNum type="arabicPeriod"/>
            </a:pPr>
            <a:r>
              <a:rPr lang="en-US" sz="2800" b="1" dirty="0">
                <a:latin typeface="Arial" panose="020B0604020202020204" pitchFamily="34" charset="0"/>
                <a:ea typeface="Calibri"/>
                <a:cs typeface="Arial" panose="020B0604020202020204" pitchFamily="34" charset="0"/>
              </a:rPr>
              <a:t>Well inspections</a:t>
            </a:r>
            <a:r>
              <a:rPr lang="en-US" sz="2800" dirty="0">
                <a:latin typeface="Arial" panose="020B0604020202020204" pitchFamily="34" charset="0"/>
                <a:ea typeface="Calibri"/>
                <a:cs typeface="Arial" panose="020B0604020202020204" pitchFamily="34" charset="0"/>
              </a:rPr>
              <a:t>: Inspected 96% of all new, altered, or abandoned wells </a:t>
            </a:r>
          </a:p>
          <a:p>
            <a:pPr marL="514350" indent="-514350">
              <a:buFont typeface="+mj-lt"/>
              <a:buAutoNum type="arabicPeriod"/>
            </a:pPr>
            <a:r>
              <a:rPr lang="en-US" sz="2800" b="1" dirty="0">
                <a:latin typeface="Arial" panose="020B0604020202020204" pitchFamily="34" charset="0"/>
                <a:ea typeface="Calibri"/>
                <a:cs typeface="Arial" panose="020B0604020202020204" pitchFamily="34" charset="0"/>
              </a:rPr>
              <a:t>Update to 1995 Hydrogeologic Conceptual Model: </a:t>
            </a:r>
            <a:r>
              <a:rPr lang="en-US" sz="2800" dirty="0">
                <a:latin typeface="Arial" panose="020B0604020202020204" pitchFamily="34" charset="0"/>
                <a:ea typeface="Calibri"/>
                <a:cs typeface="Arial" panose="020B0604020202020204" pitchFamily="34" charset="0"/>
              </a:rPr>
              <a:t>Drafted and sent out for peer review</a:t>
            </a:r>
          </a:p>
          <a:p>
            <a:pPr marL="514350" indent="-514350">
              <a:buFont typeface="+mj-lt"/>
              <a:buAutoNum type="arabicPeriod"/>
            </a:pPr>
            <a:r>
              <a:rPr lang="en-US" sz="2800" b="1" dirty="0">
                <a:latin typeface="Arial" panose="020B0604020202020204" pitchFamily="34" charset="0"/>
                <a:ea typeface="Calibri"/>
                <a:cs typeface="Arial" panose="020B0604020202020204" pitchFamily="34" charset="0"/>
              </a:rPr>
              <a:t>Quarterly sampling: </a:t>
            </a:r>
            <a:r>
              <a:rPr lang="en-US" sz="2800" dirty="0">
                <a:latin typeface="Arial" panose="020B0604020202020204" pitchFamily="34" charset="0"/>
                <a:ea typeface="Calibri"/>
                <a:cs typeface="Arial" panose="020B0604020202020204" pitchFamily="34" charset="0"/>
              </a:rPr>
              <a:t>Continued collecting quarterly groundwater level data</a:t>
            </a:r>
          </a:p>
          <a:p>
            <a:pPr marL="514350" indent="-514350">
              <a:buFont typeface="+mj-lt"/>
              <a:buAutoNum type="arabicPeriod"/>
            </a:pPr>
            <a:r>
              <a:rPr lang="en-US" sz="2800" b="1" dirty="0">
                <a:latin typeface="Arial" panose="020B0604020202020204" pitchFamily="34" charset="0"/>
                <a:ea typeface="Calibri"/>
                <a:cs typeface="Arial" panose="020B0604020202020204" pitchFamily="34" charset="0"/>
              </a:rPr>
              <a:t>Backflow prevention: </a:t>
            </a:r>
            <a:r>
              <a:rPr lang="en-US" sz="2800" dirty="0">
                <a:latin typeface="Arial" panose="020B0604020202020204" pitchFamily="34" charset="0"/>
                <a:ea typeface="Calibri"/>
                <a:cs typeface="Arial" panose="020B0604020202020204" pitchFamily="34" charset="0"/>
              </a:rPr>
              <a:t>Developed and launched comprehensive backflow prevention device program</a:t>
            </a:r>
          </a:p>
          <a:p>
            <a:pPr marL="514350" indent="-514350">
              <a:buFont typeface="+mj-lt"/>
              <a:buAutoNum type="arabicPeriod"/>
            </a:pPr>
            <a:r>
              <a:rPr lang="en-US" sz="2800" b="1" dirty="0">
                <a:latin typeface="Arial" panose="020B0604020202020204" pitchFamily="34" charset="0"/>
                <a:ea typeface="Calibri"/>
                <a:cs typeface="Arial" panose="020B0604020202020204" pitchFamily="34" charset="0"/>
              </a:rPr>
              <a:t>Awarded congressional funds </a:t>
            </a:r>
            <a:r>
              <a:rPr lang="en-US" sz="2800" dirty="0">
                <a:latin typeface="Arial" panose="020B0604020202020204" pitchFamily="34" charset="0"/>
                <a:ea typeface="Calibri"/>
                <a:cs typeface="Arial" panose="020B0604020202020204" pitchFamily="34" charset="0"/>
              </a:rPr>
              <a:t>to install new monitoring wells, well assessments, and quantify consumptive use trends</a:t>
            </a:r>
          </a:p>
        </p:txBody>
      </p:sp>
      <p:sp>
        <p:nvSpPr>
          <p:cNvPr id="5" name="Slide Number Placeholder 4">
            <a:extLst>
              <a:ext uri="{FF2B5EF4-FFF2-40B4-BE49-F238E27FC236}">
                <a16:creationId xmlns:a16="http://schemas.microsoft.com/office/drawing/2014/main" id="{44900DFB-AF6C-B598-8F01-F6E53392DB96}"/>
              </a:ext>
            </a:extLst>
          </p:cNvPr>
          <p:cNvSpPr>
            <a:spLocks noGrp="1"/>
          </p:cNvSpPr>
          <p:nvPr>
            <p:ph type="sldNum" sz="quarter" idx="12"/>
          </p:nvPr>
        </p:nvSpPr>
        <p:spPr/>
        <p:txBody>
          <a:bodyPr/>
          <a:lstStyle/>
          <a:p>
            <a:fld id="{1939E361-6CC3-4B93-8D02-0CA414705067}" type="slidenum">
              <a:rPr lang="en-US" smtClean="0">
                <a:solidFill>
                  <a:schemeClr val="tx1"/>
                </a:solidFill>
              </a:rPr>
              <a:pPr/>
              <a:t>13</a:t>
            </a:fld>
            <a:endParaRPr lang="en-US" dirty="0">
              <a:solidFill>
                <a:schemeClr val="tx1"/>
              </a:solidFill>
            </a:endParaRPr>
          </a:p>
        </p:txBody>
      </p:sp>
    </p:spTree>
    <p:extLst>
      <p:ext uri="{BB962C8B-B14F-4D97-AF65-F5344CB8AC3E}">
        <p14:creationId xmlns:p14="http://schemas.microsoft.com/office/powerpoint/2010/main" val="1878176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54F6E-A97B-1F29-0837-DBAA92868D5E}"/>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C3ABD2F-2517-64B0-8CA5-F424C19D25D9}"/>
              </a:ext>
            </a:extLst>
          </p:cNvPr>
          <p:cNvGraphicFramePr>
            <a:graphicFrameLocks noGrp="1"/>
          </p:cNvGraphicFramePr>
          <p:nvPr>
            <p:extLst>
              <p:ext uri="{D42A27DB-BD31-4B8C-83A1-F6EECF244321}">
                <p14:modId xmlns:p14="http://schemas.microsoft.com/office/powerpoint/2010/main" val="643425493"/>
              </p:ext>
            </p:extLst>
          </p:nvPr>
        </p:nvGraphicFramePr>
        <p:xfrm>
          <a:off x="186612" y="502025"/>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DEQ: Annual Progress Highlights</a:t>
                      </a:r>
                    </a:p>
                  </a:txBody>
                  <a:tcPr marL="60960" marR="60960" marT="30480" marB="30480"/>
                </a:tc>
                <a:extLst>
                  <a:ext uri="{0D108BD9-81ED-4DB2-BD59-A6C34878D82A}">
                    <a16:rowId xmlns:a16="http://schemas.microsoft.com/office/drawing/2014/main" val="1349217"/>
                  </a:ext>
                </a:extLst>
              </a:tr>
            </a:tbl>
          </a:graphicData>
        </a:graphic>
      </p:graphicFrame>
      <p:sp>
        <p:nvSpPr>
          <p:cNvPr id="3" name="Text Placeholder 2">
            <a:extLst>
              <a:ext uri="{FF2B5EF4-FFF2-40B4-BE49-F238E27FC236}">
                <a16:creationId xmlns:a16="http://schemas.microsoft.com/office/drawing/2014/main" id="{18D6344F-6C30-7273-B4E3-2158FB84728F}"/>
              </a:ext>
            </a:extLst>
          </p:cNvPr>
          <p:cNvSpPr txBox="1">
            <a:spLocks/>
          </p:cNvSpPr>
          <p:nvPr/>
        </p:nvSpPr>
        <p:spPr>
          <a:xfrm>
            <a:off x="790223" y="1433689"/>
            <a:ext cx="10622844" cy="3800595"/>
          </a:xfrm>
          <a:prstGeom prst="rect">
            <a:avLst/>
          </a:prstGeom>
        </p:spPr>
        <p:txBody>
          <a:bodyPr lIns="60960" tIns="30480" rIns="60960" bIns="30480" anchor="t"/>
          <a:lstStyle>
            <a:lvl1pPr marL="0" indent="0" algn="l"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19" indent="-381019">
              <a:buFont typeface="Courier New" panose="02070309020205020404" pitchFamily="49" charset="0"/>
              <a:buChar char="o"/>
            </a:pPr>
            <a:endParaRPr lang="en-US" sz="2133" dirty="0">
              <a:ea typeface="Calibri"/>
              <a:cs typeface="Calibri"/>
            </a:endParaRPr>
          </a:p>
          <a:p>
            <a:pPr marL="381019" indent="-381019">
              <a:buFont typeface="Courier New" panose="02070309020205020404" pitchFamily="49" charset="0"/>
              <a:buChar char="o"/>
            </a:pPr>
            <a:endParaRPr lang="en-US" sz="2133" dirty="0">
              <a:ea typeface="Calibri"/>
              <a:cs typeface="Calibri"/>
            </a:endParaRPr>
          </a:p>
          <a:p>
            <a:endParaRPr lang="en-US" sz="2133" dirty="0">
              <a:ea typeface="Calibri"/>
              <a:cs typeface="Calibri"/>
            </a:endParaRPr>
          </a:p>
        </p:txBody>
      </p:sp>
      <p:pic>
        <p:nvPicPr>
          <p:cNvPr id="2" name="Picture 1" descr="A close-up of a person's face&#10;&#10;Description automatically generated">
            <a:extLst>
              <a:ext uri="{FF2B5EF4-FFF2-40B4-BE49-F238E27FC236}">
                <a16:creationId xmlns:a16="http://schemas.microsoft.com/office/drawing/2014/main" id="{ACB14584-FA48-3DC8-5348-FF0AA670C3EC}"/>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162800" y="6086323"/>
            <a:ext cx="4935074" cy="771677"/>
          </a:xfrm>
          <a:prstGeom prst="rect">
            <a:avLst/>
          </a:prstGeom>
        </p:spPr>
      </p:pic>
      <p:sp>
        <p:nvSpPr>
          <p:cNvPr id="4" name="TextBox 3">
            <a:extLst>
              <a:ext uri="{FF2B5EF4-FFF2-40B4-BE49-F238E27FC236}">
                <a16:creationId xmlns:a16="http://schemas.microsoft.com/office/drawing/2014/main" id="{0808424F-28D1-4EAC-D75D-C9B22BAE3F36}"/>
              </a:ext>
            </a:extLst>
          </p:cNvPr>
          <p:cNvSpPr txBox="1"/>
          <p:nvPr/>
        </p:nvSpPr>
        <p:spPr>
          <a:xfrm>
            <a:off x="186612" y="1422601"/>
            <a:ext cx="11769012" cy="4031873"/>
          </a:xfrm>
          <a:prstGeom prst="rect">
            <a:avLst/>
          </a:prstGeom>
          <a:noFill/>
        </p:spPr>
        <p:txBody>
          <a:bodyPr wrap="square" rtlCol="0">
            <a:spAutoFit/>
          </a:bodyPr>
          <a:lstStyle/>
          <a:p>
            <a:pPr marL="609630" indent="-609630">
              <a:buFont typeface="+mj-lt"/>
              <a:buAutoNum type="arabicPeriod"/>
            </a:pPr>
            <a:r>
              <a:rPr lang="en-US" sz="3200" b="1" dirty="0">
                <a:latin typeface="Arial" panose="020B0604020202020204" pitchFamily="34" charset="0"/>
                <a:cs typeface="Arial" panose="020B0604020202020204" pitchFamily="34" charset="0"/>
              </a:rPr>
              <a:t>Wastewater permits: </a:t>
            </a:r>
            <a:r>
              <a:rPr lang="en-US" sz="3200" dirty="0">
                <a:latin typeface="Arial" panose="020B0604020202020204" pitchFamily="34" charset="0"/>
                <a:cs typeface="Arial" panose="020B0604020202020204" pitchFamily="34" charset="0"/>
              </a:rPr>
              <a:t>All facilities on track to meet compliance schedules</a:t>
            </a:r>
          </a:p>
          <a:p>
            <a:pPr marL="609630" indent="-609630">
              <a:buFont typeface="+mj-lt"/>
              <a:buAutoNum type="arabicPeriod"/>
            </a:pPr>
            <a:r>
              <a:rPr lang="en-US" sz="3200" b="1" dirty="0">
                <a:latin typeface="Arial" panose="020B0604020202020204" pitchFamily="34" charset="0"/>
                <a:cs typeface="Arial" panose="020B0604020202020204" pitchFamily="34" charset="0"/>
              </a:rPr>
              <a:t>Wastewater infrastructure funding: </a:t>
            </a:r>
            <a:r>
              <a:rPr lang="en-US" sz="3200" dirty="0">
                <a:latin typeface="Arial" panose="020B0604020202020204" pitchFamily="34" charset="0"/>
                <a:cs typeface="Arial" panose="020B0604020202020204" pitchFamily="34" charset="0"/>
              </a:rPr>
              <a:t>10 active, completed, or pending public projects through CWSRF</a:t>
            </a:r>
          </a:p>
          <a:p>
            <a:pPr marL="609630" indent="-609630">
              <a:buFont typeface="+mj-lt"/>
              <a:buAutoNum type="arabicPeriod"/>
            </a:pPr>
            <a:r>
              <a:rPr lang="en-US" sz="3200" b="1" dirty="0">
                <a:latin typeface="Arial" panose="020B0604020202020204" pitchFamily="34" charset="0"/>
                <a:cs typeface="Arial" panose="020B0604020202020204" pitchFamily="34" charset="0"/>
              </a:rPr>
              <a:t>Septic funding</a:t>
            </a:r>
            <a:r>
              <a:rPr lang="en-US" sz="3200" dirty="0">
                <a:latin typeface="Arial" panose="020B0604020202020204" pitchFamily="34" charset="0"/>
                <a:cs typeface="Arial" panose="020B0604020202020204" pitchFamily="34" charset="0"/>
              </a:rPr>
              <a:t>: Three septic loans through nonprofit lender – program didn't receive additional legislative allocations</a:t>
            </a:r>
          </a:p>
          <a:p>
            <a:pPr marL="609630" indent="-609630">
              <a:buFont typeface="+mj-lt"/>
              <a:buAutoNum type="arabicPeriod"/>
            </a:pPr>
            <a:r>
              <a:rPr lang="en-US" sz="3200" b="1" dirty="0">
                <a:latin typeface="Arial" panose="020B0604020202020204" pitchFamily="34" charset="0"/>
                <a:cs typeface="Arial" panose="020B0604020202020204" pitchFamily="34" charset="0"/>
              </a:rPr>
              <a:t>Quarterly sampling and larger-scale synoptic completed</a:t>
            </a:r>
          </a:p>
          <a:p>
            <a:pPr marL="609630" indent="-609630">
              <a:buFont typeface="+mj-lt"/>
              <a:buAutoNum type="arabicPeriod"/>
            </a:pPr>
            <a:r>
              <a:rPr lang="en-US" sz="3200" b="1" dirty="0">
                <a:latin typeface="Arial" panose="020B0604020202020204" pitchFamily="34" charset="0"/>
                <a:cs typeface="Arial" panose="020B0604020202020204" pitchFamily="34" charset="0"/>
              </a:rPr>
              <a:t>Trends analysis </a:t>
            </a:r>
            <a:r>
              <a:rPr lang="en-US" sz="3200" dirty="0">
                <a:latin typeface="Arial" panose="020B0604020202020204" pitchFamily="34" charset="0"/>
                <a:cs typeface="Arial" panose="020B0604020202020204" pitchFamily="34" charset="0"/>
              </a:rPr>
              <a:t>report published January 2025</a:t>
            </a:r>
          </a:p>
        </p:txBody>
      </p:sp>
      <p:sp>
        <p:nvSpPr>
          <p:cNvPr id="5" name="Slide Number Placeholder 4">
            <a:extLst>
              <a:ext uri="{FF2B5EF4-FFF2-40B4-BE49-F238E27FC236}">
                <a16:creationId xmlns:a16="http://schemas.microsoft.com/office/drawing/2014/main" id="{762EACC6-8D90-3FB8-C2D9-51724AE23854}"/>
              </a:ext>
            </a:extLst>
          </p:cNvPr>
          <p:cNvSpPr>
            <a:spLocks noGrp="1"/>
          </p:cNvSpPr>
          <p:nvPr>
            <p:ph type="sldNum" sz="quarter" idx="12"/>
          </p:nvPr>
        </p:nvSpPr>
        <p:spPr/>
        <p:txBody>
          <a:bodyPr/>
          <a:lstStyle/>
          <a:p>
            <a:fld id="{1939E361-6CC3-4B93-8D02-0CA414705067}"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301317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8E764-A1B2-0828-894E-B6BF8864B749}"/>
              </a:ext>
            </a:extLst>
          </p:cNvPr>
          <p:cNvSpPr>
            <a:spLocks noGrp="1"/>
          </p:cNvSpPr>
          <p:nvPr>
            <p:ph type="sldNum" sz="quarter" idx="12"/>
          </p:nvPr>
        </p:nvSpPr>
        <p:spPr/>
        <p:txBody>
          <a:bodyPr/>
          <a:lstStyle/>
          <a:p>
            <a:fld id="{1939E361-6CC3-4B93-8D02-0CA414705067}" type="slidenum">
              <a:rPr lang="en-US" smtClean="0">
                <a:solidFill>
                  <a:schemeClr val="tx1"/>
                </a:solidFill>
              </a:rPr>
              <a:pPr/>
              <a:t>15</a:t>
            </a:fld>
            <a:endParaRPr lang="en-US" dirty="0">
              <a:solidFill>
                <a:schemeClr val="tx1"/>
              </a:solidFill>
            </a:endParaRPr>
          </a:p>
        </p:txBody>
      </p:sp>
      <p:sp>
        <p:nvSpPr>
          <p:cNvPr id="6" name="Title 1">
            <a:extLst>
              <a:ext uri="{FF2B5EF4-FFF2-40B4-BE49-F238E27FC236}">
                <a16:creationId xmlns:a16="http://schemas.microsoft.com/office/drawing/2014/main" id="{BF9B6AF1-0323-86F0-0906-FDCE2FBD2695}"/>
              </a:ext>
            </a:extLst>
          </p:cNvPr>
          <p:cNvSpPr txBox="1">
            <a:spLocks/>
          </p:cNvSpPr>
          <p:nvPr/>
        </p:nvSpPr>
        <p:spPr>
          <a:xfrm>
            <a:off x="152400" y="484909"/>
            <a:ext cx="11887200" cy="720436"/>
          </a:xfrm>
          <a:prstGeom prst="rect">
            <a:avLst/>
          </a:prstGeom>
          <a:solidFill>
            <a:schemeClr val="accent1"/>
          </a:solidFill>
          <a:ln>
            <a:solidFill>
              <a:schemeClr val="bg1"/>
            </a:solidFill>
          </a:ln>
        </p:spPr>
        <p:txBody>
          <a:bodyPr>
            <a:noAutofit/>
          </a:bodyPr>
          <a:lst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a:lstStyle>
          <a:p>
            <a:pPr algn="ctr"/>
            <a:r>
              <a:rPr lang="en-US" sz="4000" dirty="0">
                <a:solidFill>
                  <a:schemeClr val="bg1"/>
                </a:solidFill>
              </a:rPr>
              <a:t>  Groundwater Nitrate Concentrations</a:t>
            </a:r>
          </a:p>
        </p:txBody>
      </p:sp>
      <p:pic>
        <p:nvPicPr>
          <p:cNvPr id="7" name="Picture 6" descr="Map&#10;&#10;AI-generated content may be incorrect.">
            <a:extLst>
              <a:ext uri="{FF2B5EF4-FFF2-40B4-BE49-F238E27FC236}">
                <a16:creationId xmlns:a16="http://schemas.microsoft.com/office/drawing/2014/main" id="{1D62C746-C852-8CA7-DBCC-882EB10BCF6D}"/>
              </a:ext>
            </a:extLst>
          </p:cNvPr>
          <p:cNvPicPr>
            <a:picLocks noChangeAspect="1"/>
          </p:cNvPicPr>
          <p:nvPr/>
        </p:nvPicPr>
        <p:blipFill>
          <a:blip r:embed="rId3" cstate="print">
            <a:extLst>
              <a:ext uri="{28A0092B-C50C-407E-A947-70E740481C1C}">
                <a14:useLocalDpi xmlns:a14="http://schemas.microsoft.com/office/drawing/2010/main" val="0"/>
              </a:ext>
            </a:extLst>
          </a:blip>
          <a:srcRect t="13671"/>
          <a:stretch>
            <a:fillRect/>
          </a:stretch>
        </p:blipFill>
        <p:spPr>
          <a:xfrm>
            <a:off x="2246877" y="1486435"/>
            <a:ext cx="7698246" cy="5135372"/>
          </a:xfrm>
          <a:prstGeom prst="rect">
            <a:avLst/>
          </a:prstGeom>
        </p:spPr>
      </p:pic>
      <p:pic>
        <p:nvPicPr>
          <p:cNvPr id="3" name="Picture 2" descr="Logos for DEQ, ODA, OWRD, OHA&#10;">
            <a:extLst>
              <a:ext uri="{FF2B5EF4-FFF2-40B4-BE49-F238E27FC236}">
                <a16:creationId xmlns:a16="http://schemas.microsoft.com/office/drawing/2014/main" id="{42B02F44-0D6B-9794-A445-354B7351A45F}"/>
              </a:ext>
            </a:extLst>
          </p:cNvPr>
          <p:cNvPicPr>
            <a:picLocks noChangeAspect="1"/>
          </p:cNvPicPr>
          <p:nvPr/>
        </p:nvPicPr>
        <p:blipFill>
          <a:blip r:embed="rId4">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spTree>
    <p:extLst>
      <p:ext uri="{BB962C8B-B14F-4D97-AF65-F5344CB8AC3E}">
        <p14:creationId xmlns:p14="http://schemas.microsoft.com/office/powerpoint/2010/main" val="78340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91280301-253C-0F1F-30F1-113D5E5E77B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24E938C-87E6-B2ED-41B6-9B29741FA760}"/>
              </a:ext>
            </a:extLst>
          </p:cNvPr>
          <p:cNvPicPr>
            <a:picLocks noChangeAspect="1"/>
          </p:cNvPicPr>
          <p:nvPr/>
        </p:nvPicPr>
        <p:blipFill>
          <a:blip r:embed="rId3"/>
          <a:srcRect l="3972" t="5310" r="2561" b="11480"/>
          <a:stretch>
            <a:fillRect/>
          </a:stretch>
        </p:blipFill>
        <p:spPr>
          <a:xfrm>
            <a:off x="590163" y="1025530"/>
            <a:ext cx="7404315" cy="4830555"/>
          </a:xfrm>
          <a:prstGeom prst="rect">
            <a:avLst/>
          </a:prstGeom>
        </p:spPr>
      </p:pic>
      <p:pic>
        <p:nvPicPr>
          <p:cNvPr id="9" name="Picture 8">
            <a:extLst>
              <a:ext uri="{FF2B5EF4-FFF2-40B4-BE49-F238E27FC236}">
                <a16:creationId xmlns:a16="http://schemas.microsoft.com/office/drawing/2014/main" id="{7E06CACA-2951-B97F-B70A-B4A756E5A555}"/>
              </a:ext>
            </a:extLst>
          </p:cNvPr>
          <p:cNvPicPr>
            <a:picLocks noChangeAspect="1"/>
          </p:cNvPicPr>
          <p:nvPr/>
        </p:nvPicPr>
        <p:blipFill>
          <a:blip r:embed="rId4"/>
          <a:stretch>
            <a:fillRect/>
          </a:stretch>
        </p:blipFill>
        <p:spPr>
          <a:xfrm>
            <a:off x="8201022" y="3622670"/>
            <a:ext cx="3022434" cy="2233415"/>
          </a:xfrm>
          <a:prstGeom prst="rect">
            <a:avLst/>
          </a:prstGeom>
        </p:spPr>
      </p:pic>
      <p:sp>
        <p:nvSpPr>
          <p:cNvPr id="10" name="TextBox 9">
            <a:extLst>
              <a:ext uri="{FF2B5EF4-FFF2-40B4-BE49-F238E27FC236}">
                <a16:creationId xmlns:a16="http://schemas.microsoft.com/office/drawing/2014/main" id="{E4897259-7306-7682-ACB2-17F31990D654}"/>
              </a:ext>
            </a:extLst>
          </p:cNvPr>
          <p:cNvSpPr txBox="1"/>
          <p:nvPr/>
        </p:nvSpPr>
        <p:spPr>
          <a:xfrm>
            <a:off x="2173374" y="6007576"/>
            <a:ext cx="42378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panose="020B0604020202020204" pitchFamily="34" charset="0"/>
                <a:ea typeface="+mn-lt"/>
                <a:cs typeface="Arial" panose="020B0604020202020204" pitchFamily="34" charset="0"/>
                <a:hlinkClick r:id="rId5"/>
              </a:rPr>
              <a:t>https://ordeq.org/NitrateTrend</a:t>
            </a:r>
            <a:r>
              <a:rPr lang="en-US" sz="2200" dirty="0">
                <a:latin typeface="Arial" panose="020B0604020202020204" pitchFamily="34" charset="0"/>
                <a:ea typeface="+mn-lt"/>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F8C6463-56EE-59E9-D152-7E09D3007B0A}"/>
              </a:ext>
            </a:extLst>
          </p:cNvPr>
          <p:cNvPicPr>
            <a:picLocks noChangeAspect="1"/>
          </p:cNvPicPr>
          <p:nvPr/>
        </p:nvPicPr>
        <p:blipFill>
          <a:blip r:embed="rId6"/>
          <a:stretch>
            <a:fillRect/>
          </a:stretch>
        </p:blipFill>
        <p:spPr>
          <a:xfrm>
            <a:off x="8201021" y="1036202"/>
            <a:ext cx="3022435" cy="2404605"/>
          </a:xfrm>
          <a:prstGeom prst="rect">
            <a:avLst/>
          </a:prstGeom>
        </p:spPr>
      </p:pic>
      <p:graphicFrame>
        <p:nvGraphicFramePr>
          <p:cNvPr id="4" name="Table 3">
            <a:extLst>
              <a:ext uri="{FF2B5EF4-FFF2-40B4-BE49-F238E27FC236}">
                <a16:creationId xmlns:a16="http://schemas.microsoft.com/office/drawing/2014/main" id="{90DFAAB4-164B-DDAD-F794-CB8A59B88842}"/>
              </a:ext>
            </a:extLst>
          </p:cNvPr>
          <p:cNvGraphicFramePr>
            <a:graphicFrameLocks noGrp="1"/>
          </p:cNvGraphicFramePr>
          <p:nvPr>
            <p:extLst>
              <p:ext uri="{D42A27DB-BD31-4B8C-83A1-F6EECF244321}">
                <p14:modId xmlns:p14="http://schemas.microsoft.com/office/powerpoint/2010/main" val="2126904649"/>
              </p:ext>
            </p:extLst>
          </p:nvPr>
        </p:nvGraphicFramePr>
        <p:xfrm>
          <a:off x="211494" y="203479"/>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Updated Nitrate Trend Analysis</a:t>
                      </a:r>
                    </a:p>
                  </a:txBody>
                  <a:tcPr marL="60960" marR="60960" marT="30480" marB="30480"/>
                </a:tc>
                <a:extLst>
                  <a:ext uri="{0D108BD9-81ED-4DB2-BD59-A6C34878D82A}">
                    <a16:rowId xmlns:a16="http://schemas.microsoft.com/office/drawing/2014/main" val="1349217"/>
                  </a:ext>
                </a:extLst>
              </a:tr>
            </a:tbl>
          </a:graphicData>
        </a:graphic>
      </p:graphicFrame>
      <p:sp>
        <p:nvSpPr>
          <p:cNvPr id="2" name="Slide Number Placeholder 1">
            <a:extLst>
              <a:ext uri="{FF2B5EF4-FFF2-40B4-BE49-F238E27FC236}">
                <a16:creationId xmlns:a16="http://schemas.microsoft.com/office/drawing/2014/main" id="{486B6192-C4D1-9D5E-8293-BC015E38FE24}"/>
              </a:ext>
            </a:extLst>
          </p:cNvPr>
          <p:cNvSpPr>
            <a:spLocks noGrp="1"/>
          </p:cNvSpPr>
          <p:nvPr>
            <p:ph type="sldNum" sz="quarter" idx="12"/>
          </p:nvPr>
        </p:nvSpPr>
        <p:spPr/>
        <p:txBody>
          <a:bodyPr/>
          <a:lstStyle/>
          <a:p>
            <a:fld id="{1939E361-6CC3-4B93-8D02-0CA414705067}" type="slidenum">
              <a:rPr lang="en-US" smtClean="0">
                <a:solidFill>
                  <a:schemeClr val="tx1"/>
                </a:solidFill>
              </a:rPr>
              <a:pPr/>
              <a:t>16</a:t>
            </a:fld>
            <a:endParaRPr lang="en-US" dirty="0">
              <a:solidFill>
                <a:schemeClr val="tx1"/>
              </a:solidFill>
            </a:endParaRPr>
          </a:p>
        </p:txBody>
      </p:sp>
      <p:pic>
        <p:nvPicPr>
          <p:cNvPr id="5" name="Picture 4" descr="Logos for DEQ, ODA, OWRD, OHA&#10;">
            <a:extLst>
              <a:ext uri="{FF2B5EF4-FFF2-40B4-BE49-F238E27FC236}">
                <a16:creationId xmlns:a16="http://schemas.microsoft.com/office/drawing/2014/main" id="{9B15710D-4BB7-4024-A01E-425C99E276B5}"/>
              </a:ext>
            </a:extLst>
          </p:cNvPr>
          <p:cNvPicPr>
            <a:picLocks noChangeAspect="1"/>
          </p:cNvPicPr>
          <p:nvPr/>
        </p:nvPicPr>
        <p:blipFill>
          <a:blip r:embed="rId7">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spTree>
    <p:extLst>
      <p:ext uri="{BB962C8B-B14F-4D97-AF65-F5344CB8AC3E}">
        <p14:creationId xmlns:p14="http://schemas.microsoft.com/office/powerpoint/2010/main" val="276242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FBD605-92C4-3D1F-28B1-77066F91DC8C}"/>
              </a:ext>
            </a:extLst>
          </p:cNvPr>
          <p:cNvSpPr>
            <a:spLocks noGrp="1"/>
          </p:cNvSpPr>
          <p:nvPr>
            <p:ph type="sldNum" sz="quarter" idx="12"/>
          </p:nvPr>
        </p:nvSpPr>
        <p:spPr/>
        <p:txBody>
          <a:bodyPr/>
          <a:lstStyle/>
          <a:p>
            <a:fld id="{1939E361-6CC3-4B93-8D02-0CA414705067}" type="slidenum">
              <a:rPr lang="en-US" smtClean="0">
                <a:solidFill>
                  <a:schemeClr val="tx1"/>
                </a:solidFill>
              </a:rPr>
              <a:pPr/>
              <a:t>17</a:t>
            </a:fld>
            <a:endParaRPr lang="en-US" dirty="0">
              <a:solidFill>
                <a:schemeClr val="tx1"/>
              </a:solidFill>
            </a:endParaRPr>
          </a:p>
        </p:txBody>
      </p:sp>
      <p:sp>
        <p:nvSpPr>
          <p:cNvPr id="2" name="Title 1">
            <a:extLst>
              <a:ext uri="{FF2B5EF4-FFF2-40B4-BE49-F238E27FC236}">
                <a16:creationId xmlns:a16="http://schemas.microsoft.com/office/drawing/2014/main" id="{55339D94-4E02-99F2-F746-B669B542F982}"/>
              </a:ext>
            </a:extLst>
          </p:cNvPr>
          <p:cNvSpPr>
            <a:spLocks noGrp="1"/>
          </p:cNvSpPr>
          <p:nvPr>
            <p:ph type="title"/>
          </p:nvPr>
        </p:nvSpPr>
        <p:spPr>
          <a:xfrm>
            <a:off x="357674" y="2318248"/>
            <a:ext cx="11476653" cy="1110753"/>
          </a:xfrm>
        </p:spPr>
        <p:txBody>
          <a:bodyPr/>
          <a:lstStyle/>
          <a:p>
            <a:pPr algn="ctr"/>
            <a:r>
              <a:rPr lang="en-US" dirty="0"/>
              <a:t>Thank you!</a:t>
            </a:r>
          </a:p>
        </p:txBody>
      </p:sp>
      <p:sp>
        <p:nvSpPr>
          <p:cNvPr id="3" name="Content Placeholder 2">
            <a:extLst>
              <a:ext uri="{FF2B5EF4-FFF2-40B4-BE49-F238E27FC236}">
                <a16:creationId xmlns:a16="http://schemas.microsoft.com/office/drawing/2014/main" id="{2E11A7B2-18E8-752F-3631-6E3D674FC952}"/>
              </a:ext>
            </a:extLst>
          </p:cNvPr>
          <p:cNvSpPr>
            <a:spLocks noGrp="1"/>
          </p:cNvSpPr>
          <p:nvPr>
            <p:ph idx="1"/>
          </p:nvPr>
        </p:nvSpPr>
        <p:spPr>
          <a:xfrm>
            <a:off x="614266" y="3350058"/>
            <a:ext cx="10963469" cy="3147527"/>
          </a:xfrm>
        </p:spPr>
        <p:txBody>
          <a:bodyPr>
            <a:normAutofit/>
          </a:bodyPr>
          <a:lstStyle/>
          <a:p>
            <a:pPr marL="381019" indent="-381019">
              <a:lnSpc>
                <a:spcPct val="150000"/>
              </a:lnSpc>
            </a:pPr>
            <a:r>
              <a:rPr lang="en-US" sz="2400" dirty="0">
                <a:solidFill>
                  <a:schemeClr val="tx1"/>
                </a:solidFill>
              </a:rPr>
              <a:t>Laura Gleim, DEQ, </a:t>
            </a:r>
            <a:r>
              <a:rPr lang="en-US" sz="2400" dirty="0">
                <a:solidFill>
                  <a:schemeClr val="tx1"/>
                </a:solidFill>
                <a:hlinkClick r:id="rId3">
                  <a:extLst>
                    <a:ext uri="{A12FA001-AC4F-418D-AE19-62706E023703}">
                      <ahyp:hlinkClr xmlns:ahyp="http://schemas.microsoft.com/office/drawing/2018/hyperlinkcolor" val="tx"/>
                    </a:ext>
                  </a:extLst>
                </a:hlinkClick>
              </a:rPr>
              <a:t>laura.gleim@deq.oregon.gov</a:t>
            </a:r>
            <a:r>
              <a:rPr lang="en-US" sz="2400" dirty="0">
                <a:solidFill>
                  <a:schemeClr val="tx1"/>
                </a:solidFill>
              </a:rPr>
              <a:t>, 503-577-3697</a:t>
            </a:r>
          </a:p>
          <a:p>
            <a:pPr marL="381019" indent="-381019">
              <a:lnSpc>
                <a:spcPct val="150000"/>
              </a:lnSpc>
            </a:pPr>
            <a:r>
              <a:rPr lang="en-US" sz="2400" dirty="0">
                <a:solidFill>
                  <a:schemeClr val="tx1"/>
                </a:solidFill>
              </a:rPr>
              <a:t>Gabriela Goldfarb, OHA, </a:t>
            </a:r>
            <a:r>
              <a:rPr lang="en-US" sz="2400" dirty="0">
                <a:solidFill>
                  <a:schemeClr val="tx1"/>
                </a:solidFill>
                <a:hlinkClick r:id="rId4">
                  <a:extLst>
                    <a:ext uri="{A12FA001-AC4F-418D-AE19-62706E023703}">
                      <ahyp:hlinkClr xmlns:ahyp="http://schemas.microsoft.com/office/drawing/2018/hyperlinkcolor" val="tx"/>
                    </a:ext>
                  </a:extLst>
                </a:hlinkClick>
              </a:rPr>
              <a:t>gabriela.goldfarb@oha.oregon.gov</a:t>
            </a:r>
            <a:r>
              <a:rPr lang="en-US" sz="2400" dirty="0">
                <a:solidFill>
                  <a:schemeClr val="tx1"/>
                </a:solidFill>
              </a:rPr>
              <a:t>, 971-673-3284</a:t>
            </a:r>
          </a:p>
          <a:p>
            <a:pPr marL="381019" indent="-381019">
              <a:lnSpc>
                <a:spcPct val="150000"/>
              </a:lnSpc>
            </a:pPr>
            <a:r>
              <a:rPr lang="en-US" sz="2400" dirty="0">
                <a:solidFill>
                  <a:schemeClr val="tx1"/>
                </a:solidFill>
              </a:rPr>
              <a:t>Isaak Stapleton, ODA, </a:t>
            </a:r>
            <a:r>
              <a:rPr lang="en-US" sz="2400" dirty="0">
                <a:solidFill>
                  <a:schemeClr val="tx1"/>
                </a:solidFill>
                <a:hlinkClick r:id="rId5">
                  <a:extLst>
                    <a:ext uri="{A12FA001-AC4F-418D-AE19-62706E023703}">
                      <ahyp:hlinkClr xmlns:ahyp="http://schemas.microsoft.com/office/drawing/2018/hyperlinkcolor" val="tx"/>
                    </a:ext>
                  </a:extLst>
                </a:hlinkClick>
              </a:rPr>
              <a:t>isaak.stapleton@oda.oregon.gov</a:t>
            </a:r>
            <a:r>
              <a:rPr lang="en-US" sz="2400" dirty="0">
                <a:solidFill>
                  <a:schemeClr val="tx1"/>
                </a:solidFill>
              </a:rPr>
              <a:t>, 503.931.5608</a:t>
            </a:r>
          </a:p>
          <a:p>
            <a:pPr marL="381019" indent="-381019">
              <a:lnSpc>
                <a:spcPct val="150000"/>
              </a:lnSpc>
            </a:pPr>
            <a:r>
              <a:rPr lang="en-US" sz="2400" dirty="0">
                <a:solidFill>
                  <a:schemeClr val="tx1"/>
                </a:solidFill>
              </a:rPr>
              <a:t>Chris Kowitz, ORWD </a:t>
            </a:r>
            <a:r>
              <a:rPr lang="en-US" sz="2400" dirty="0">
                <a:solidFill>
                  <a:schemeClr val="tx1"/>
                </a:solidFill>
                <a:hlinkClick r:id="rId6">
                  <a:extLst>
                    <a:ext uri="{A12FA001-AC4F-418D-AE19-62706E023703}">
                      <ahyp:hlinkClr xmlns:ahyp="http://schemas.microsoft.com/office/drawing/2018/hyperlinkcolor" val="tx"/>
                    </a:ext>
                  </a:extLst>
                </a:hlinkClick>
              </a:rPr>
              <a:t>chris.c.kowitz@water.oregon.gov</a:t>
            </a:r>
            <a:r>
              <a:rPr lang="en-US" sz="2400" dirty="0">
                <a:solidFill>
                  <a:schemeClr val="tx1"/>
                </a:solidFill>
              </a:rPr>
              <a:t> , 541-278-5456</a:t>
            </a:r>
          </a:p>
          <a:p>
            <a:endParaRPr lang="en-US" dirty="0"/>
          </a:p>
          <a:p>
            <a:endParaRPr lang="en-US" dirty="0"/>
          </a:p>
          <a:p>
            <a:endParaRPr lang="en-US" dirty="0"/>
          </a:p>
        </p:txBody>
      </p:sp>
      <p:pic>
        <p:nvPicPr>
          <p:cNvPr id="4" name="Picture 2">
            <a:extLst>
              <a:ext uri="{FF2B5EF4-FFF2-40B4-BE49-F238E27FC236}">
                <a16:creationId xmlns:a16="http://schemas.microsoft.com/office/drawing/2014/main" id="{C4E33C9C-711A-9C2A-7FFA-86DB7540B2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013" b="53874"/>
          <a:stretch>
            <a:fillRect/>
          </a:stretch>
        </p:blipFill>
        <p:spPr bwMode="auto">
          <a:xfrm>
            <a:off x="0" y="0"/>
            <a:ext cx="12192000" cy="2318247"/>
          </a:xfrm>
          <a:prstGeom prst="rect">
            <a:avLst/>
          </a:prstGeom>
          <a:solidFill>
            <a:srgbClr val="FFFFFF"/>
          </a:solidFill>
        </p:spPr>
      </p:pic>
      <p:pic>
        <p:nvPicPr>
          <p:cNvPr id="5" name="Picture 4" descr="A close-up of a person's face&#10;&#10;Description automatically generated">
            <a:extLst>
              <a:ext uri="{FF2B5EF4-FFF2-40B4-BE49-F238E27FC236}">
                <a16:creationId xmlns:a16="http://schemas.microsoft.com/office/drawing/2014/main" id="{F23A7784-5D32-4DE8-A710-46AC8044578D}"/>
              </a:ext>
            </a:extLst>
          </p:cNvPr>
          <p:cNvPicPr>
            <a:picLocks noChangeAspect="1"/>
          </p:cNvPicPr>
          <p:nvPr/>
        </p:nvPicPr>
        <p:blipFill>
          <a:blip r:embed="rId8">
            <a:extLst>
              <a:ext uri="{28A0092B-C50C-407E-A947-70E740481C1C}">
                <a14:useLocalDpi xmlns:a14="http://schemas.microsoft.com/office/drawing/2010/main" val="0"/>
              </a:ext>
            </a:extLst>
          </a:blip>
          <a:srcRect r="-438"/>
          <a:stretch>
            <a:fillRect/>
          </a:stretch>
        </p:blipFill>
        <p:spPr>
          <a:xfrm>
            <a:off x="7086600" y="6001088"/>
            <a:ext cx="4935074" cy="771677"/>
          </a:xfrm>
          <a:prstGeom prst="rect">
            <a:avLst/>
          </a:prstGeom>
        </p:spPr>
      </p:pic>
    </p:spTree>
    <p:extLst>
      <p:ext uri="{BB962C8B-B14F-4D97-AF65-F5344CB8AC3E}">
        <p14:creationId xmlns:p14="http://schemas.microsoft.com/office/powerpoint/2010/main" val="2928139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3B6825-279A-3962-DF87-C484D60566F7}"/>
              </a:ext>
            </a:extLst>
          </p:cNvPr>
          <p:cNvSpPr>
            <a:spLocks noGrp="1"/>
          </p:cNvSpPr>
          <p:nvPr>
            <p:ph type="sldNum" sz="quarter" idx="12"/>
          </p:nvPr>
        </p:nvSpPr>
        <p:spPr/>
        <p:txBody>
          <a:bodyPr/>
          <a:lstStyle/>
          <a:p>
            <a:fld id="{1939E361-6CC3-4B93-8D02-0CA414705067}" type="slidenum">
              <a:rPr lang="en-US" smtClean="0">
                <a:solidFill>
                  <a:schemeClr val="tx1"/>
                </a:solidFill>
              </a:rPr>
              <a:pPr/>
              <a:t>18</a:t>
            </a:fld>
            <a:endParaRPr lang="en-US" dirty="0">
              <a:solidFill>
                <a:schemeClr val="tx1"/>
              </a:solidFill>
            </a:endParaRPr>
          </a:p>
        </p:txBody>
      </p:sp>
      <p:sp>
        <p:nvSpPr>
          <p:cNvPr id="2" name="Title 1">
            <a:extLst>
              <a:ext uri="{FF2B5EF4-FFF2-40B4-BE49-F238E27FC236}">
                <a16:creationId xmlns:a16="http://schemas.microsoft.com/office/drawing/2014/main" id="{BB7AF648-58AA-C850-11AE-966CDC55461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dirty="0"/>
              <a:t>Title VI and Alternate Formats </a:t>
            </a:r>
          </a:p>
        </p:txBody>
      </p:sp>
      <p:sp>
        <p:nvSpPr>
          <p:cNvPr id="3" name="Content Placeholder 2">
            <a:extLst>
              <a:ext uri="{FF2B5EF4-FFF2-40B4-BE49-F238E27FC236}">
                <a16:creationId xmlns:a16="http://schemas.microsoft.com/office/drawing/2014/main" id="{0FBBB871-1594-44D9-A45A-C281038EE3DD}"/>
              </a:ext>
              <a:ext uri="{C183D7F6-B498-43B3-948B-1728B52AA6E4}">
                <adec:decorative xmlns:adec="http://schemas.microsoft.com/office/drawing/2017/decorative" val="0"/>
              </a:ext>
            </a:extLst>
          </p:cNvPr>
          <p:cNvSpPr>
            <a:spLocks noGrp="1"/>
          </p:cNvSpPr>
          <p:nvPr>
            <p:ph idx="1"/>
          </p:nvPr>
        </p:nvSpPr>
        <p:spPr>
          <a:xfrm>
            <a:off x="152400" y="2264435"/>
            <a:ext cx="11887200" cy="4525963"/>
          </a:xfrm>
        </p:spPr>
        <p:txBody>
          <a:bodyPr/>
          <a:lstStyle/>
          <a:p>
            <a:pPr marL="0" indent="0">
              <a:spcBef>
                <a:spcPts val="0"/>
              </a:spcBef>
              <a:buNone/>
              <a:tabLst>
                <a:tab pos="2971800" algn="ctr"/>
                <a:tab pos="5943600" algn="r"/>
              </a:tabLst>
            </a:pPr>
            <a:r>
              <a:rPr lang="en-US" sz="1800" dirty="0">
                <a:ea typeface="Times New Roman" panose="02020603050405020304" pitchFamily="18" charset="0"/>
              </a:rPr>
              <a:t>DEQ does not discriminate on the basis of race, color, national origin, disability, age, sex, religion, sexual orientation, gender identity, or marital status in the administration of its programs and activities. </a:t>
            </a:r>
          </a:p>
          <a:p>
            <a:pPr marL="0" indent="0">
              <a:spcBef>
                <a:spcPts val="0"/>
              </a:spcBef>
              <a:buNone/>
              <a:tabLst>
                <a:tab pos="2971800" algn="ctr"/>
                <a:tab pos="5943600" algn="r"/>
              </a:tabLst>
            </a:pPr>
            <a:endParaRPr lang="en-US" sz="1800" dirty="0">
              <a:ea typeface="Times New Roman" panose="02020603050405020304" pitchFamily="18" charset="0"/>
            </a:endParaRPr>
          </a:p>
          <a:p>
            <a:pPr marL="0" indent="0">
              <a:spcBef>
                <a:spcPts val="0"/>
              </a:spcBef>
              <a:buNone/>
              <a:tabLst>
                <a:tab pos="2971800" algn="ctr"/>
                <a:tab pos="5943600" algn="r"/>
              </a:tabLst>
            </a:pPr>
            <a:r>
              <a:rPr lang="en-US" sz="1800" dirty="0">
                <a:ea typeface="Times New Roman" panose="02020603050405020304" pitchFamily="18" charset="0"/>
              </a:rPr>
              <a:t>Visit DEQ’s </a:t>
            </a:r>
            <a:r>
              <a:rPr lang="en-US" sz="1800" u="sng" dirty="0">
                <a:solidFill>
                  <a:schemeClr val="accent6"/>
                </a:solidFill>
                <a:ea typeface="Times New Roman" panose="02020603050405020304" pitchFamily="18" charset="0"/>
                <a:hlinkClick r:id="rId2" tooltip="Civil Rights and Environmental Justice page">
                  <a:extLst>
                    <a:ext uri="{A12FA001-AC4F-418D-AE19-62706E023703}">
                      <ahyp:hlinkClr xmlns:ahyp="http://schemas.microsoft.com/office/drawing/2018/hyperlinkcolor" val="tx"/>
                    </a:ext>
                  </a:extLst>
                </a:hlinkClick>
              </a:rPr>
              <a:t>Civil Rights and Environmental Justice page</a:t>
            </a:r>
            <a:r>
              <a:rPr lang="en-US" sz="1800" dirty="0">
                <a:ea typeface="Times New Roman" panose="02020603050405020304" pitchFamily="18" charset="0"/>
              </a:rPr>
              <a:t>.</a:t>
            </a:r>
          </a:p>
          <a:p>
            <a:pPr marL="0" indent="0">
              <a:spcBef>
                <a:spcPts val="0"/>
              </a:spcBef>
              <a:buNone/>
              <a:tabLst>
                <a:tab pos="2971800" algn="ctr"/>
                <a:tab pos="5943600" algn="r"/>
              </a:tabLst>
            </a:pPr>
            <a:endParaRPr lang="en-US" sz="1800" dirty="0">
              <a:solidFill>
                <a:schemeClr val="accent2">
                  <a:lumMod val="75000"/>
                </a:schemeClr>
              </a:solidFill>
              <a:ea typeface="Times New Roman" panose="02020603050405020304" pitchFamily="18" charset="0"/>
            </a:endParaRPr>
          </a:p>
          <a:p>
            <a:pPr marL="0" marR="0" indent="0">
              <a:spcBef>
                <a:spcPts val="600"/>
              </a:spcBef>
              <a:spcAft>
                <a:spcPts val="0"/>
              </a:spcAft>
              <a:buNone/>
            </a:pPr>
            <a:r>
              <a:rPr lang="en-US" sz="1800" u="sng" dirty="0">
                <a:solidFill>
                  <a:schemeClr val="accent6"/>
                </a:solidFill>
                <a:effectLst/>
                <a:hlinkClick r:id="rId2" tooltip="Español">
                  <a:extLst>
                    <a:ext uri="{A12FA001-AC4F-418D-AE19-62706E023703}">
                      <ahyp:hlinkClr xmlns:ahyp="http://schemas.microsoft.com/office/drawing/2018/hyperlinkcolor" val="tx"/>
                    </a:ext>
                  </a:extLst>
                </a:hlinkClick>
              </a:rPr>
              <a:t>Español</a:t>
            </a:r>
            <a:r>
              <a:rPr lang="en-US" sz="1800" dirty="0">
                <a:solidFill>
                  <a:schemeClr val="accent6"/>
                </a:solidFill>
                <a:effectLst/>
              </a:rPr>
              <a:t> </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cs typeface="+mn-cs"/>
              </a:rPr>
              <a:t>|</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hlinkClick r:id="rId2" tooltip="한국어">
                  <a:extLst>
                    <a:ext uri="{A12FA001-AC4F-418D-AE19-62706E023703}">
                      <ahyp:hlinkClr xmlns:ahyp="http://schemas.microsoft.com/office/drawing/2018/hyperlinkcolor" val="tx"/>
                    </a:ext>
                  </a:extLst>
                </a:hlinkClick>
              </a:rPr>
              <a:t>한국어</a:t>
            </a:r>
            <a:r>
              <a:rPr lang="en-US" sz="1800" dirty="0">
                <a:solidFill>
                  <a:schemeClr val="accent6"/>
                </a:solidFill>
                <a:effectLst/>
                <a:latin typeface="Segoe UI" panose="020B0502040204020203" pitchFamily="34" charset="0"/>
                <a:ea typeface="Malgun Gothic" panose="020B0503020000020004" pitchFamily="34" charset="-127"/>
                <a:cs typeface="+mn-cs"/>
              </a:rPr>
              <a:t>  </a:t>
            </a:r>
            <a:r>
              <a:rPr lang="en-US" sz="1800" dirty="0">
                <a:effectLst/>
                <a:latin typeface="Segoe UI" panose="020B0502040204020203" pitchFamily="34" charset="0"/>
                <a:ea typeface="SimSun" panose="02010600030101010101" pitchFamily="2" charset="-122"/>
                <a:cs typeface="+mn-cs"/>
              </a:rPr>
              <a:t>|</a:t>
            </a:r>
            <a:r>
              <a:rPr lang="en-US" sz="1800" dirty="0">
                <a:solidFill>
                  <a:schemeClr val="accent6"/>
                </a:solidFill>
                <a:effectLst/>
                <a:latin typeface="Segoe UI" panose="020B0502040204020203" pitchFamily="34" charset="0"/>
                <a:ea typeface="SimSun" panose="02010600030101010101" pitchFamily="2" charset="-122"/>
                <a:cs typeface="+mn-cs"/>
              </a:rPr>
              <a:t> </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latin typeface="MS Mincho" panose="02020609040205080304" pitchFamily="49" charset="-128"/>
                <a:cs typeface="+mn-cs"/>
                <a:hlinkClick r:id="rId2" tooltip="繁體中文">
                  <a:extLst>
                    <a:ext uri="{A12FA001-AC4F-418D-AE19-62706E023703}">
                      <ahyp:hlinkClr xmlns:ahyp="http://schemas.microsoft.com/office/drawing/2018/hyperlinkcolor" val="tx"/>
                    </a:ext>
                  </a:extLst>
                </a:hlinkClick>
              </a:rPr>
              <a:t>繁體中文</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Pусский">
                  <a:extLst>
                    <a:ext uri="{A12FA001-AC4F-418D-AE19-62706E023703}">
                      <ahyp:hlinkClr xmlns:ahyp="http://schemas.microsoft.com/office/drawing/2018/hyperlinkcolor" val="tx"/>
                    </a:ext>
                  </a:extLst>
                </a:hlinkClick>
              </a:rPr>
              <a:t>Pусский</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Tiếng Việt">
                  <a:extLst>
                    <a:ext uri="{A12FA001-AC4F-418D-AE19-62706E023703}">
                      <ahyp:hlinkClr xmlns:ahyp="http://schemas.microsoft.com/office/drawing/2018/hyperlinkcolor" val="tx"/>
                    </a:ext>
                  </a:extLst>
                </a:hlinkClick>
              </a:rPr>
              <a:t>Tiếng Việt</a:t>
            </a:r>
            <a:r>
              <a:rPr lang="en-US" sz="1800" u="none" strike="noStrike" dirty="0">
                <a:solidFill>
                  <a:schemeClr val="accent6"/>
                </a:solidFill>
                <a:effectLst/>
              </a:rPr>
              <a:t>  </a:t>
            </a:r>
            <a:r>
              <a:rPr lang="en-US" sz="1800" u="none" strike="noStrike" dirty="0">
                <a:effectLst/>
                <a:latin typeface="Segoe UI" panose="020B0502040204020203" pitchFamily="34" charset="0"/>
                <a:cs typeface="+mn-cs"/>
              </a:rPr>
              <a:t>|</a:t>
            </a:r>
            <a:r>
              <a:rPr lang="en-US" sz="1800" u="none" strike="noStrike" dirty="0">
                <a:solidFill>
                  <a:schemeClr val="accent6"/>
                </a:solidFill>
                <a:effectLst/>
                <a:latin typeface="Segoe UI" panose="020B0502040204020203" pitchFamily="34" charset="0"/>
                <a:cs typeface="+mn-cs"/>
              </a:rPr>
              <a:t>  </a:t>
            </a:r>
            <a:r>
              <a:rPr lang="ar-SA" sz="1800" u="sng" dirty="0">
                <a:solidFill>
                  <a:schemeClr val="accent6"/>
                </a:solidFill>
                <a:effectLst/>
                <a:latin typeface="Segoe UI" panose="020B0502040204020203" pitchFamily="34" charset="0"/>
                <a:cs typeface="+mn-cs"/>
                <a:hlinkClick r:id="rId2" tooltip="العربية">
                  <a:extLst>
                    <a:ext uri="{A12FA001-AC4F-418D-AE19-62706E023703}">
                      <ahyp:hlinkClr xmlns:ahyp="http://schemas.microsoft.com/office/drawing/2018/hyperlinkcolor" val="tx"/>
                    </a:ext>
                  </a:extLst>
                </a:hlinkClick>
              </a:rPr>
              <a:t>العربية</a:t>
            </a:r>
            <a:endParaRPr lang="en-US" sz="1800" dirty="0">
              <a:solidFill>
                <a:schemeClr val="accent6"/>
              </a:solidFill>
              <a:effectLst/>
              <a:latin typeface="Segoe UI" panose="020B0502040204020203" pitchFamily="34" charset="0"/>
              <a:cs typeface="+mn-cs"/>
            </a:endParaRPr>
          </a:p>
          <a:p>
            <a:pPr marL="0" marR="0" indent="0">
              <a:spcBef>
                <a:spcPts val="0"/>
              </a:spcBef>
              <a:spcAft>
                <a:spcPts val="0"/>
              </a:spcAft>
              <a:buNone/>
              <a:tabLst>
                <a:tab pos="2971800" algn="ctr"/>
                <a:tab pos="5943600" algn="r"/>
              </a:tabLst>
            </a:pPr>
            <a:r>
              <a:rPr lang="en-US" sz="1800" dirty="0">
                <a:effectLst/>
                <a:latin typeface="Arial" panose="020B0604020202020204" pitchFamily="34" charset="0"/>
                <a:ea typeface="Times New Roman" panose="02020603050405020304" pitchFamily="18" charset="0"/>
              </a:rPr>
              <a:t>Contact: 800-452-4011  |  TTY: 711  |  </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deqinfo@deq.</a:t>
            </a:r>
            <a:r>
              <a:rPr lang="en-US" sz="1800" u="sng" dirty="0">
                <a:solidFill>
                  <a:schemeClr val="accent6"/>
                </a:solidFill>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o</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regon.gov</a:t>
            </a:r>
            <a:r>
              <a:rPr lang="en-US" sz="1800" dirty="0">
                <a:solidFill>
                  <a:schemeClr val="accent6"/>
                </a:solidFill>
                <a:effectLst/>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225111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04844" y="238474"/>
            <a:ext cx="10982313" cy="557140"/>
          </a:xfrm>
          <a:prstGeom prst="rect">
            <a:avLst/>
          </a:prstGeom>
        </p:spPr>
        <p:txBody>
          <a:bodyPr lIns="0" tIns="0" rIns="0" bIns="0" rtlCol="0" anchor="t">
            <a:spAutoFit/>
          </a:bodyPr>
          <a:lstStyle/>
          <a:p>
            <a:pPr algn="ctr">
              <a:lnSpc>
                <a:spcPts val="4667"/>
              </a:lnSpc>
            </a:pPr>
            <a:r>
              <a:rPr lang="en-US" sz="3600" dirty="0">
                <a:latin typeface="Arial" panose="020B0604020202020204" pitchFamily="34" charset="0"/>
                <a:cs typeface="Arial" panose="020B0604020202020204" pitchFamily="34" charset="0"/>
              </a:rPr>
              <a:t>Nitrate in Groundwater, Oregon and Nationally </a:t>
            </a:r>
          </a:p>
        </p:txBody>
      </p:sp>
      <p:sp>
        <p:nvSpPr>
          <p:cNvPr id="6" name="AutoShape 6"/>
          <p:cNvSpPr/>
          <p:nvPr/>
        </p:nvSpPr>
        <p:spPr>
          <a:xfrm>
            <a:off x="457200" y="982469"/>
            <a:ext cx="11049000" cy="0"/>
          </a:xfrm>
          <a:prstGeom prst="line">
            <a:avLst/>
          </a:prstGeom>
          <a:ln w="38100" cap="flat">
            <a:solidFill>
              <a:schemeClr val="accent2"/>
            </a:solidFill>
            <a:prstDash val="solid"/>
            <a:headEnd type="none" w="sm" len="sm"/>
            <a:tailEnd type="none" w="sm" len="sm"/>
          </a:ln>
        </p:spPr>
        <p:txBody>
          <a:bodyPr/>
          <a:lstStyle/>
          <a:p>
            <a:endParaRPr lang="en-US" sz="1200" dirty="0"/>
          </a:p>
        </p:txBody>
      </p:sp>
      <p:pic>
        <p:nvPicPr>
          <p:cNvPr id="1026" name="Picture 2" descr="Map&#10;&#10;Description automatically generated">
            <a:extLst>
              <a:ext uri="{FF2B5EF4-FFF2-40B4-BE49-F238E27FC236}">
                <a16:creationId xmlns:a16="http://schemas.microsoft.com/office/drawing/2014/main" id="{8F3F1DAA-CC45-85EC-F289-D3571BA15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3800"/>
            <a:ext cx="7162800" cy="55009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A32F856-5F7C-BDAA-3666-AF5E1ACCAE29}"/>
              </a:ext>
            </a:extLst>
          </p:cNvPr>
          <p:cNvGrpSpPr/>
          <p:nvPr/>
        </p:nvGrpSpPr>
        <p:grpSpPr>
          <a:xfrm>
            <a:off x="7264400" y="2281596"/>
            <a:ext cx="4778138" cy="3046768"/>
            <a:chOff x="2133600" y="1417638"/>
            <a:chExt cx="7924800" cy="5053230"/>
          </a:xfrm>
        </p:grpSpPr>
        <p:pic>
          <p:nvPicPr>
            <p:cNvPr id="10" name="Picture 9">
              <a:extLst>
                <a:ext uri="{FF2B5EF4-FFF2-40B4-BE49-F238E27FC236}">
                  <a16:creationId xmlns:a16="http://schemas.microsoft.com/office/drawing/2014/main" id="{3509FC5E-161C-6B50-5E2A-6530A9E84F8B}"/>
                </a:ext>
              </a:extLst>
            </p:cNvPr>
            <p:cNvPicPr>
              <a:picLocks noChangeAspect="1"/>
            </p:cNvPicPr>
            <p:nvPr/>
          </p:nvPicPr>
          <p:blipFill>
            <a:blip r:embed="rId4"/>
            <a:stretch>
              <a:fillRect/>
            </a:stretch>
          </p:blipFill>
          <p:spPr>
            <a:xfrm>
              <a:off x="2133600" y="1417638"/>
              <a:ext cx="7924800" cy="4915918"/>
            </a:xfrm>
            <a:prstGeom prst="rect">
              <a:avLst/>
            </a:prstGeom>
          </p:spPr>
        </p:pic>
        <p:sp>
          <p:nvSpPr>
            <p:cNvPr id="11" name="TextBox 10">
              <a:extLst>
                <a:ext uri="{FF2B5EF4-FFF2-40B4-BE49-F238E27FC236}">
                  <a16:creationId xmlns:a16="http://schemas.microsoft.com/office/drawing/2014/main" id="{D6F59012-CF3A-43D0-073B-DE48AF5012F0}"/>
                </a:ext>
              </a:extLst>
            </p:cNvPr>
            <p:cNvSpPr txBox="1"/>
            <p:nvPr/>
          </p:nvSpPr>
          <p:spPr>
            <a:xfrm>
              <a:off x="5243905" y="5943600"/>
              <a:ext cx="4814495" cy="527268"/>
            </a:xfrm>
            <a:prstGeom prst="rect">
              <a:avLst/>
            </a:prstGeom>
            <a:noFill/>
          </p:spPr>
          <p:txBody>
            <a:bodyPr wrap="square" rtlCol="0">
              <a:spAutoFit/>
            </a:bodyPr>
            <a:lstStyle/>
            <a:p>
              <a:pPr algn="r"/>
              <a:r>
                <a:rPr lang="en-US" sz="733" dirty="0"/>
                <a:t>Image From: </a:t>
              </a:r>
              <a:r>
                <a:rPr lang="en-US" sz="733" dirty="0">
                  <a:hlinkClick r:id="rId5">
                    <a:extLst>
                      <a:ext uri="{A12FA001-AC4F-418D-AE19-62706E023703}">
                        <ahyp:hlinkClr xmlns:ahyp="http://schemas.microsoft.com/office/drawing/2018/hyperlinkcolor" val="tx"/>
                      </a:ext>
                    </a:extLst>
                  </a:hlinkClick>
                </a:rPr>
                <a:t>National look at nitrate contamination of Ground Water (usgs.gov)</a:t>
              </a:r>
              <a:endParaRPr lang="en-US" sz="733" dirty="0"/>
            </a:p>
          </p:txBody>
        </p:sp>
      </p:grpSp>
      <p:sp>
        <p:nvSpPr>
          <p:cNvPr id="7" name="Slide Number Placeholder 6">
            <a:extLst>
              <a:ext uri="{FF2B5EF4-FFF2-40B4-BE49-F238E27FC236}">
                <a16:creationId xmlns:a16="http://schemas.microsoft.com/office/drawing/2014/main" id="{97B7EB29-4762-8BF4-FD5F-3911CE91E38F}"/>
              </a:ext>
            </a:extLst>
          </p:cNvPr>
          <p:cNvSpPr>
            <a:spLocks noGrp="1"/>
          </p:cNvSpPr>
          <p:nvPr>
            <p:ph type="sldNum" sz="quarter" idx="12"/>
          </p:nvPr>
        </p:nvSpPr>
        <p:spPr/>
        <p:txBody>
          <a:bodyPr/>
          <a:lstStyle/>
          <a:p>
            <a:pPr algn="l"/>
            <a:fld id="{330EA680-D336-4FF7-8B7A-9848BB0A1C32}" type="slidenum">
              <a:rPr lang="en-US" smtClean="0">
                <a:solidFill>
                  <a:schemeClr val="tx1"/>
                </a:solidFill>
              </a:rPr>
              <a:pPr algn="l"/>
              <a:t>2</a:t>
            </a:fld>
            <a:endParaRPr lang="en-US" dirty="0">
              <a:solidFill>
                <a:schemeClr val="tx1"/>
              </a:solidFill>
            </a:endParaRPr>
          </a:p>
        </p:txBody>
      </p:sp>
      <p:pic>
        <p:nvPicPr>
          <p:cNvPr id="8" name="Picture 7" descr="Logos for DEQ, ODA, OWRD, OHA&#10;">
            <a:extLst>
              <a:ext uri="{FF2B5EF4-FFF2-40B4-BE49-F238E27FC236}">
                <a16:creationId xmlns:a16="http://schemas.microsoft.com/office/drawing/2014/main" id="{7593DFBE-DEA7-8D66-5808-B4927392BF61}"/>
              </a:ext>
            </a:extLst>
          </p:cNvPr>
          <p:cNvPicPr>
            <a:picLocks noChangeAspect="1"/>
          </p:cNvPicPr>
          <p:nvPr/>
        </p:nvPicPr>
        <p:blipFill>
          <a:blip r:embed="rId6">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9338-BCB6-F2E1-5778-84C70175BFBD}"/>
              </a:ext>
            </a:extLst>
          </p:cNvPr>
          <p:cNvSpPr>
            <a:spLocks noGrp="1"/>
          </p:cNvSpPr>
          <p:nvPr>
            <p:ph type="sldNum" sz="quarter" idx="12"/>
          </p:nvPr>
        </p:nvSpPr>
        <p:spPr/>
        <p:txBody>
          <a:bodyPr/>
          <a:lstStyle/>
          <a:p>
            <a:pPr algn="l"/>
            <a:fld id="{330EA680-D336-4FF7-8B7A-9848BB0A1C32}" type="slidenum">
              <a:rPr lang="en-US" smtClean="0">
                <a:solidFill>
                  <a:schemeClr val="tx1"/>
                </a:solidFill>
              </a:rPr>
              <a:pPr algn="l"/>
              <a:t>3</a:t>
            </a:fld>
            <a:endParaRPr lang="en-US" dirty="0">
              <a:solidFill>
                <a:schemeClr val="tx1"/>
              </a:solidFill>
            </a:endParaRPr>
          </a:p>
        </p:txBody>
      </p:sp>
      <p:sp>
        <p:nvSpPr>
          <p:cNvPr id="5" name="Title 4">
            <a:extLst>
              <a:ext uri="{FF2B5EF4-FFF2-40B4-BE49-F238E27FC236}">
                <a16:creationId xmlns:a16="http://schemas.microsoft.com/office/drawing/2014/main" id="{3002B1D7-0993-78CA-97A4-ABE87959A1F6}"/>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FA5DA520-F21B-152F-5A83-1C8DF596E43E}"/>
              </a:ext>
            </a:extLst>
          </p:cNvPr>
          <p:cNvPicPr>
            <a:picLocks noChangeAspect="1"/>
          </p:cNvPicPr>
          <p:nvPr/>
        </p:nvPicPr>
        <p:blipFill>
          <a:blip r:embed="rId3"/>
          <a:stretch>
            <a:fillRect/>
          </a:stretch>
        </p:blipFill>
        <p:spPr>
          <a:xfrm>
            <a:off x="569749" y="1384903"/>
            <a:ext cx="7050251" cy="5375814"/>
          </a:xfrm>
          <a:prstGeom prst="rect">
            <a:avLst/>
          </a:prstGeom>
        </p:spPr>
      </p:pic>
      <p:pic>
        <p:nvPicPr>
          <p:cNvPr id="6" name="Picture 5" descr="Logos for DEQ, ODA, OWRD, OHA&#10;">
            <a:extLst>
              <a:ext uri="{FF2B5EF4-FFF2-40B4-BE49-F238E27FC236}">
                <a16:creationId xmlns:a16="http://schemas.microsoft.com/office/drawing/2014/main" id="{1829D41C-DB1D-AF27-6CC4-4719FF09F951}"/>
              </a:ext>
            </a:extLst>
          </p:cNvPr>
          <p:cNvPicPr>
            <a:picLocks noChangeAspect="1"/>
          </p:cNvPicPr>
          <p:nvPr/>
        </p:nvPicPr>
        <p:blipFill>
          <a:blip r:embed="rId4">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pic>
        <p:nvPicPr>
          <p:cNvPr id="8" name="Picture 7" descr="Icon&#10;&#10;AI-generated content may be incorrect.">
            <a:extLst>
              <a:ext uri="{FF2B5EF4-FFF2-40B4-BE49-F238E27FC236}">
                <a16:creationId xmlns:a16="http://schemas.microsoft.com/office/drawing/2014/main" id="{9A674212-62F5-76DE-E93C-83EFBC62B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566" y="2397360"/>
            <a:ext cx="2944187" cy="2562009"/>
          </a:xfrm>
          <a:prstGeom prst="rect">
            <a:avLst/>
          </a:prstGeom>
        </p:spPr>
      </p:pic>
      <p:sp>
        <p:nvSpPr>
          <p:cNvPr id="10" name="Title 1">
            <a:extLst>
              <a:ext uri="{FF2B5EF4-FFF2-40B4-BE49-F238E27FC236}">
                <a16:creationId xmlns:a16="http://schemas.microsoft.com/office/drawing/2014/main" id="{1B753074-8983-8D71-EC7D-CCDD36B1E63C}"/>
              </a:ext>
            </a:extLst>
          </p:cNvPr>
          <p:cNvSpPr txBox="1">
            <a:spLocks/>
          </p:cNvSpPr>
          <p:nvPr/>
        </p:nvSpPr>
        <p:spPr>
          <a:xfrm>
            <a:off x="152400" y="226346"/>
            <a:ext cx="11887200" cy="1112838"/>
          </a:xfrm>
          <a:prstGeom prst="rect">
            <a:avLst/>
          </a:prstGeom>
          <a:solidFill>
            <a:schemeClr val="accent1"/>
          </a:solidFill>
          <a:ln>
            <a:solidFill>
              <a:schemeClr val="bg1"/>
            </a:solidFill>
          </a:ln>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a:lstStyle>
          <a:p>
            <a:pPr algn="ctr"/>
            <a:r>
              <a:rPr lang="en-US" sz="4000" dirty="0">
                <a:solidFill>
                  <a:schemeClr val="bg1"/>
                </a:solidFill>
              </a:rPr>
              <a:t>Well Water and Health</a:t>
            </a:r>
          </a:p>
        </p:txBody>
      </p:sp>
    </p:spTree>
    <p:extLst>
      <p:ext uri="{BB962C8B-B14F-4D97-AF65-F5344CB8AC3E}">
        <p14:creationId xmlns:p14="http://schemas.microsoft.com/office/powerpoint/2010/main" val="122813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FE1FE-7427-17A7-EE89-5A5EC3161CA8}"/>
              </a:ext>
            </a:extLst>
          </p:cNvPr>
          <p:cNvSpPr>
            <a:spLocks noGrp="1"/>
          </p:cNvSpPr>
          <p:nvPr>
            <p:ph type="title" idx="4294967295"/>
          </p:nvPr>
        </p:nvSpPr>
        <p:spPr>
          <a:xfrm>
            <a:off x="762000" y="-304800"/>
            <a:ext cx="10515600" cy="1611313"/>
          </a:xfrm>
        </p:spPr>
        <p:txBody>
          <a:bodyPr>
            <a:noAutofit/>
          </a:bodyPr>
          <a:lstStyle/>
          <a:p>
            <a:pPr algn="ctr"/>
            <a:r>
              <a:rPr lang="en-US" sz="3600" b="0" dirty="0"/>
              <a:t>Oregon’s Groundwater Management Areas</a:t>
            </a:r>
          </a:p>
        </p:txBody>
      </p:sp>
      <p:sp>
        <p:nvSpPr>
          <p:cNvPr id="12" name="Content Placeholder 11">
            <a:extLst>
              <a:ext uri="{FF2B5EF4-FFF2-40B4-BE49-F238E27FC236}">
                <a16:creationId xmlns:a16="http://schemas.microsoft.com/office/drawing/2014/main" id="{B944D631-9684-E816-0BC8-4C699D1C651A}"/>
              </a:ext>
            </a:extLst>
          </p:cNvPr>
          <p:cNvSpPr>
            <a:spLocks noGrp="1"/>
          </p:cNvSpPr>
          <p:nvPr>
            <p:ph sz="quarter" idx="4294967295"/>
          </p:nvPr>
        </p:nvSpPr>
        <p:spPr>
          <a:xfrm>
            <a:off x="7772400" y="1600200"/>
            <a:ext cx="4419600" cy="3951288"/>
          </a:xfrm>
        </p:spPr>
        <p:txBody>
          <a:bodyPr>
            <a:normAutofit/>
          </a:bodyPr>
          <a:lstStyle/>
          <a:p>
            <a:pPr marL="514350" indent="-514350">
              <a:buFont typeface="+mj-lt"/>
              <a:buAutoNum type="arabicPeriod"/>
            </a:pPr>
            <a:r>
              <a:rPr lang="en-US" dirty="0">
                <a:solidFill>
                  <a:schemeClr val="tx1"/>
                </a:solidFill>
              </a:rPr>
              <a:t>Northern Malheur County (1989)</a:t>
            </a:r>
          </a:p>
          <a:p>
            <a:pPr marL="514350" indent="-514350">
              <a:buFont typeface="+mj-lt"/>
              <a:buAutoNum type="arabicPeriod"/>
            </a:pPr>
            <a:r>
              <a:rPr lang="en-US" dirty="0">
                <a:solidFill>
                  <a:schemeClr val="tx1"/>
                </a:solidFill>
              </a:rPr>
              <a:t>Lower Umatilla Basin (1990)</a:t>
            </a:r>
          </a:p>
          <a:p>
            <a:pPr marL="514350" indent="-514350">
              <a:buFont typeface="+mj-lt"/>
              <a:buAutoNum type="arabicPeriod"/>
            </a:pPr>
            <a:r>
              <a:rPr lang="en-US" dirty="0">
                <a:solidFill>
                  <a:schemeClr val="tx1"/>
                </a:solidFill>
              </a:rPr>
              <a:t>Southern Willamette Valley (2004)</a:t>
            </a:r>
          </a:p>
        </p:txBody>
      </p:sp>
      <p:pic>
        <p:nvPicPr>
          <p:cNvPr id="8" name="Picture 7" descr="Diagram&#10;&#10;Description automatically generated">
            <a:extLst>
              <a:ext uri="{FF2B5EF4-FFF2-40B4-BE49-F238E27FC236}">
                <a16:creationId xmlns:a16="http://schemas.microsoft.com/office/drawing/2014/main" id="{724DC9F0-833A-7137-D75F-8A3FEC706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143000"/>
            <a:ext cx="6711804" cy="5100971"/>
          </a:xfrm>
          <a:prstGeom prst="rect">
            <a:avLst/>
          </a:prstGeom>
        </p:spPr>
      </p:pic>
      <p:sp>
        <p:nvSpPr>
          <p:cNvPr id="2" name="Oval 1">
            <a:extLst>
              <a:ext uri="{FF2B5EF4-FFF2-40B4-BE49-F238E27FC236}">
                <a16:creationId xmlns:a16="http://schemas.microsoft.com/office/drawing/2014/main" id="{3C22081F-B66D-8904-89F2-2708401A9A61}"/>
              </a:ext>
            </a:extLst>
          </p:cNvPr>
          <p:cNvSpPr/>
          <p:nvPr/>
        </p:nvSpPr>
        <p:spPr>
          <a:xfrm>
            <a:off x="5029200" y="1219200"/>
            <a:ext cx="2362200" cy="2362200"/>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89A89E2-A3A0-23F5-3935-E59A3ABAE84F}"/>
              </a:ext>
            </a:extLst>
          </p:cNvPr>
          <p:cNvSpPr/>
          <p:nvPr/>
        </p:nvSpPr>
        <p:spPr>
          <a:xfrm>
            <a:off x="2394857" y="3810000"/>
            <a:ext cx="1110343" cy="1143000"/>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B2ECF5E-1BEC-3600-81B7-98BD20A3579D}"/>
              </a:ext>
            </a:extLst>
          </p:cNvPr>
          <p:cNvSpPr/>
          <p:nvPr/>
        </p:nvSpPr>
        <p:spPr>
          <a:xfrm>
            <a:off x="7626204" y="2667000"/>
            <a:ext cx="4565796" cy="1143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s for DEQ, ODA, OWRD, OHA&#10;">
            <a:extLst>
              <a:ext uri="{FF2B5EF4-FFF2-40B4-BE49-F238E27FC236}">
                <a16:creationId xmlns:a16="http://schemas.microsoft.com/office/drawing/2014/main" id="{2D06BD48-A3DA-88B3-9E4C-F697C5BA1A93}"/>
              </a:ext>
            </a:extLst>
          </p:cNvPr>
          <p:cNvPicPr>
            <a:picLocks noChangeAspect="1"/>
          </p:cNvPicPr>
          <p:nvPr/>
        </p:nvPicPr>
        <p:blipFill>
          <a:blip r:embed="rId4">
            <a:extLst>
              <a:ext uri="{28A0092B-C50C-407E-A947-70E740481C1C}">
                <a14:useLocalDpi xmlns:a14="http://schemas.microsoft.com/office/drawing/2010/main" val="0"/>
              </a:ext>
            </a:extLst>
          </a:blip>
          <a:srcRect r="-438"/>
          <a:stretch>
            <a:fillRect/>
          </a:stretch>
        </p:blipFill>
        <p:spPr>
          <a:xfrm>
            <a:off x="7788566" y="6096000"/>
            <a:ext cx="4251034" cy="664717"/>
          </a:xfrm>
          <a:prstGeom prst="rect">
            <a:avLst/>
          </a:prstGeom>
        </p:spPr>
      </p:pic>
      <p:sp>
        <p:nvSpPr>
          <p:cNvPr id="7" name="Slide Number Placeholder 6">
            <a:extLst>
              <a:ext uri="{FF2B5EF4-FFF2-40B4-BE49-F238E27FC236}">
                <a16:creationId xmlns:a16="http://schemas.microsoft.com/office/drawing/2014/main" id="{CC5F913D-7F2E-C217-E240-3C7ED4A386E3}"/>
              </a:ext>
            </a:extLst>
          </p:cNvPr>
          <p:cNvSpPr>
            <a:spLocks noGrp="1"/>
          </p:cNvSpPr>
          <p:nvPr>
            <p:ph type="sldNum" sz="quarter" idx="12"/>
          </p:nvPr>
        </p:nvSpPr>
        <p:spPr/>
        <p:txBody>
          <a:bodyPr/>
          <a:lstStyle/>
          <a:p>
            <a:fld id="{1939E361-6CC3-4B93-8D02-0CA414705067}" type="slidenum">
              <a:rPr lang="en-US" smtClean="0">
                <a:solidFill>
                  <a:schemeClr val="tx1"/>
                </a:solidFill>
              </a:rPr>
              <a:pPr/>
              <a:t>4</a:t>
            </a:fld>
            <a:endParaRPr lang="en-US" dirty="0">
              <a:solidFill>
                <a:schemeClr val="tx1"/>
              </a:solidFill>
            </a:endParaRPr>
          </a:p>
        </p:txBody>
      </p:sp>
      <p:sp>
        <p:nvSpPr>
          <p:cNvPr id="9" name="AutoShape 6">
            <a:extLst>
              <a:ext uri="{FF2B5EF4-FFF2-40B4-BE49-F238E27FC236}">
                <a16:creationId xmlns:a16="http://schemas.microsoft.com/office/drawing/2014/main" id="{1FE60FA8-75BD-10B6-CE9B-EDA25559AEF8}"/>
              </a:ext>
            </a:extLst>
          </p:cNvPr>
          <p:cNvSpPr/>
          <p:nvPr/>
        </p:nvSpPr>
        <p:spPr>
          <a:xfrm>
            <a:off x="457200" y="982469"/>
            <a:ext cx="11049000" cy="0"/>
          </a:xfrm>
          <a:prstGeom prst="line">
            <a:avLst/>
          </a:prstGeom>
          <a:ln w="38100" cap="flat">
            <a:solidFill>
              <a:schemeClr val="accent2"/>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2891669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9566-DF19-F085-A4C8-FFC92AE3CD5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82DE9F2E-17F2-E6BB-052F-E6E6274E6A09}"/>
              </a:ext>
            </a:extLst>
          </p:cNvPr>
          <p:cNvSpPr>
            <a:spLocks noGrp="1"/>
          </p:cNvSpPr>
          <p:nvPr>
            <p:ph type="sldNum" sz="quarter" idx="12"/>
          </p:nvPr>
        </p:nvSpPr>
        <p:spPr/>
        <p:txBody>
          <a:bodyPr/>
          <a:lstStyle/>
          <a:p>
            <a:fld id="{330EA680-D336-4FF7-8B7A-9848BB0A1C32}" type="slidenum">
              <a:rPr lang="en-US" smtClean="0"/>
              <a:t>5</a:t>
            </a:fld>
            <a:endParaRPr lang="en-US" dirty="0"/>
          </a:p>
        </p:txBody>
      </p:sp>
      <p:pic>
        <p:nvPicPr>
          <p:cNvPr id="5" name="Picture 4" descr="Graphical user interface, application&#10;&#10;AI-generated content may be incorrect.">
            <a:extLst>
              <a:ext uri="{FF2B5EF4-FFF2-40B4-BE49-F238E27FC236}">
                <a16:creationId xmlns:a16="http://schemas.microsoft.com/office/drawing/2014/main" id="{200B5757-BD78-7973-D004-883C42A7E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1" y="0"/>
            <a:ext cx="12191999" cy="6858000"/>
          </a:xfrm>
          <a:prstGeom prst="rect">
            <a:avLst/>
          </a:prstGeom>
        </p:spPr>
      </p:pic>
      <p:sp>
        <p:nvSpPr>
          <p:cNvPr id="4" name="Slide Number Placeholder 6">
            <a:extLst>
              <a:ext uri="{FF2B5EF4-FFF2-40B4-BE49-F238E27FC236}">
                <a16:creationId xmlns:a16="http://schemas.microsoft.com/office/drawing/2014/main" id="{3DF56EB2-7FC0-9F85-862A-9D018F228804}"/>
              </a:ext>
            </a:extLst>
          </p:cNvPr>
          <p:cNvSpPr txBox="1">
            <a:spLocks/>
          </p:cNvSpPr>
          <p:nvPr/>
        </p:nvSpPr>
        <p:spPr>
          <a:xfrm>
            <a:off x="152400" y="6308727"/>
            <a:ext cx="2844800" cy="365125"/>
          </a:xfrm>
          <a:prstGeom prst="rect">
            <a:avLst/>
          </a:prstGeom>
        </p:spPr>
        <p:txBody>
          <a:bodyPr/>
          <a:lstStyle>
            <a:defPPr>
              <a:defRPr lang="en-US"/>
            </a:defPPr>
            <a:lvl1pPr marL="0" algn="l" defTabSz="914400" rtl="0" eaLnBrk="1" latinLnBrk="0" hangingPunct="1">
              <a:defRPr sz="160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39E361-6CC3-4B93-8D02-0CA414705067}"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2605044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41D3820-DF4D-1B01-D896-576680F8A2A2}"/>
              </a:ext>
            </a:extLst>
          </p:cNvPr>
          <p:cNvSpPr>
            <a:spLocks noGrp="1"/>
          </p:cNvSpPr>
          <p:nvPr>
            <p:ph type="sldNum" sz="quarter" idx="12"/>
          </p:nvPr>
        </p:nvSpPr>
        <p:spPr/>
        <p:txBody>
          <a:bodyPr/>
          <a:lstStyle/>
          <a:p>
            <a:fld id="{1939E361-6CC3-4B93-8D02-0CA414705067}" type="slidenum">
              <a:rPr lang="en-US" smtClean="0">
                <a:solidFill>
                  <a:schemeClr val="tx1"/>
                </a:solidFill>
              </a:rPr>
              <a:pPr/>
              <a:t>6</a:t>
            </a:fld>
            <a:endParaRPr lang="en-US" dirty="0">
              <a:solidFill>
                <a:schemeClr val="tx1"/>
              </a:solidFill>
            </a:endParaRPr>
          </a:p>
        </p:txBody>
      </p:sp>
      <p:sp>
        <p:nvSpPr>
          <p:cNvPr id="2" name="Title 1">
            <a:extLst>
              <a:ext uri="{FF2B5EF4-FFF2-40B4-BE49-F238E27FC236}">
                <a16:creationId xmlns:a16="http://schemas.microsoft.com/office/drawing/2014/main" id="{F0ED8798-EE97-F0CE-0F2D-12D5410B3B3B}"/>
              </a:ext>
            </a:extLst>
          </p:cNvPr>
          <p:cNvSpPr>
            <a:spLocks noGrp="1"/>
          </p:cNvSpPr>
          <p:nvPr>
            <p:ph type="title"/>
          </p:nvPr>
        </p:nvSpPr>
        <p:spPr>
          <a:xfrm>
            <a:off x="457200" y="304800"/>
            <a:ext cx="11582400" cy="1112838"/>
          </a:xfrm>
        </p:spPr>
        <p:txBody>
          <a:bodyPr>
            <a:normAutofit/>
          </a:bodyPr>
          <a:lstStyle/>
          <a:p>
            <a:endParaRPr lang="en-US" dirty="0"/>
          </a:p>
        </p:txBody>
      </p:sp>
      <p:sp>
        <p:nvSpPr>
          <p:cNvPr id="3" name="Content Placeholder 2">
            <a:extLst>
              <a:ext uri="{FF2B5EF4-FFF2-40B4-BE49-F238E27FC236}">
                <a16:creationId xmlns:a16="http://schemas.microsoft.com/office/drawing/2014/main" id="{9643D771-16C1-B494-D9EE-80339B28BA3E}"/>
              </a:ext>
            </a:extLst>
          </p:cNvPr>
          <p:cNvSpPr>
            <a:spLocks noGrp="1"/>
          </p:cNvSpPr>
          <p:nvPr>
            <p:ph idx="1"/>
          </p:nvPr>
        </p:nvSpPr>
        <p:spPr>
          <a:xfrm>
            <a:off x="3433354" y="1686131"/>
            <a:ext cx="8585026" cy="4297364"/>
          </a:xfrm>
        </p:spPr>
        <p:txBody>
          <a:bodyPr>
            <a:normAutofit fontScale="85000" lnSpcReduction="20000"/>
          </a:bodyPr>
          <a:lstStyle/>
          <a:p>
            <a:pPr marL="0" indent="0">
              <a:buNone/>
            </a:pPr>
            <a:r>
              <a:rPr lang="en-US" b="1" dirty="0"/>
              <a:t>DEQ, ODA, OWRD, OHA in collaboration with:</a:t>
            </a:r>
            <a:br>
              <a:rPr lang="en-US" dirty="0"/>
            </a:br>
            <a:endParaRPr lang="en-US" sz="1200" dirty="0"/>
          </a:p>
          <a:p>
            <a:pPr lvl="1">
              <a:buFont typeface="Arial" panose="020B0604020202020204" pitchFamily="34" charset="0"/>
              <a:buChar char="•"/>
            </a:pPr>
            <a:r>
              <a:rPr lang="en-US" dirty="0"/>
              <a:t>U.S. Environmental Protection Agency (EPA) </a:t>
            </a:r>
          </a:p>
          <a:p>
            <a:pPr lvl="1">
              <a:buFont typeface="Arial" panose="020B0604020202020204" pitchFamily="34" charset="0"/>
              <a:buChar char="•"/>
            </a:pPr>
            <a:r>
              <a:rPr lang="en-US" dirty="0"/>
              <a:t>Confederated Tribes of the Umatilla Indian Reservation (CTUIR) </a:t>
            </a:r>
          </a:p>
          <a:p>
            <a:pPr lvl="1">
              <a:buFont typeface="Arial" panose="020B0604020202020204" pitchFamily="34" charset="0"/>
              <a:buChar char="•"/>
            </a:pPr>
            <a:r>
              <a:rPr lang="en-US" dirty="0"/>
              <a:t>Morrow and Umatilla counties</a:t>
            </a:r>
          </a:p>
          <a:p>
            <a:pPr lvl="1">
              <a:buFont typeface="Arial" panose="020B0604020202020204" pitchFamily="34" charset="0"/>
              <a:buChar char="•"/>
            </a:pPr>
            <a:r>
              <a:rPr lang="en-US" dirty="0"/>
              <a:t>City governments</a:t>
            </a:r>
          </a:p>
          <a:p>
            <a:pPr lvl="1">
              <a:buFont typeface="Arial" panose="020B0604020202020204" pitchFamily="34" charset="0"/>
              <a:buChar char="•"/>
            </a:pPr>
            <a:r>
              <a:rPr lang="en-US" dirty="0"/>
              <a:t>Businesses</a:t>
            </a:r>
          </a:p>
          <a:p>
            <a:pPr lvl="1">
              <a:buFont typeface="Arial" panose="020B0604020202020204" pitchFamily="34" charset="0"/>
              <a:buChar char="•"/>
            </a:pPr>
            <a:r>
              <a:rPr lang="en-US" dirty="0"/>
              <a:t>Residents</a:t>
            </a:r>
          </a:p>
          <a:p>
            <a:pPr lvl="1">
              <a:buFont typeface="Arial" panose="020B0604020202020204" pitchFamily="34" charset="0"/>
              <a:buChar char="•"/>
            </a:pPr>
            <a:r>
              <a:rPr lang="en-US" dirty="0"/>
              <a:t>Community groups </a:t>
            </a:r>
          </a:p>
          <a:p>
            <a:pPr marL="0" indent="0">
              <a:buNone/>
            </a:pPr>
            <a:endParaRPr lang="en-US" dirty="0"/>
          </a:p>
          <a:p>
            <a:pPr marL="0" indent="0">
              <a:buNone/>
            </a:pPr>
            <a:r>
              <a:rPr lang="en-US" b="1" dirty="0">
                <a:hlinkClick r:id="rId3"/>
              </a:rPr>
              <a:t>https://ordeq.org/NitratePlan</a:t>
            </a:r>
            <a:r>
              <a:rPr lang="en-US" b="1" dirty="0"/>
              <a:t>  </a:t>
            </a:r>
          </a:p>
          <a:p>
            <a:endParaRPr lang="en-US" dirty="0"/>
          </a:p>
        </p:txBody>
      </p:sp>
      <p:pic>
        <p:nvPicPr>
          <p:cNvPr id="4" name="Picture 3" descr="A close-up of a person's face&#10;&#10;Description automatically generated">
            <a:extLst>
              <a:ext uri="{FF2B5EF4-FFF2-40B4-BE49-F238E27FC236}">
                <a16:creationId xmlns:a16="http://schemas.microsoft.com/office/drawing/2014/main" id="{25C85755-48C8-20F2-82F9-38DDCF2C62E8}"/>
              </a:ext>
            </a:extLst>
          </p:cNvPr>
          <p:cNvPicPr>
            <a:picLocks noChangeAspect="1"/>
          </p:cNvPicPr>
          <p:nvPr/>
        </p:nvPicPr>
        <p:blipFill>
          <a:blip r:embed="rId4">
            <a:extLst>
              <a:ext uri="{28A0092B-C50C-407E-A947-70E740481C1C}">
                <a14:useLocalDpi xmlns:a14="http://schemas.microsoft.com/office/drawing/2010/main" val="0"/>
              </a:ext>
            </a:extLst>
          </a:blip>
          <a:srcRect r="-438"/>
          <a:stretch>
            <a:fillRect/>
          </a:stretch>
        </p:blipFill>
        <p:spPr>
          <a:xfrm>
            <a:off x="7083306" y="6020031"/>
            <a:ext cx="4935074" cy="771677"/>
          </a:xfrm>
          <a:prstGeom prst="rect">
            <a:avLst/>
          </a:prstGeom>
        </p:spPr>
      </p:pic>
      <p:sp>
        <p:nvSpPr>
          <p:cNvPr id="5" name="Title 1">
            <a:extLst>
              <a:ext uri="{FF2B5EF4-FFF2-40B4-BE49-F238E27FC236}">
                <a16:creationId xmlns:a16="http://schemas.microsoft.com/office/drawing/2014/main" id="{9FEB00C4-CE6C-5402-9DB4-A067C9A2E102}"/>
              </a:ext>
            </a:extLst>
          </p:cNvPr>
          <p:cNvSpPr txBox="1">
            <a:spLocks/>
          </p:cNvSpPr>
          <p:nvPr/>
        </p:nvSpPr>
        <p:spPr>
          <a:xfrm>
            <a:off x="152400" y="283580"/>
            <a:ext cx="11887200" cy="1112838"/>
          </a:xfrm>
          <a:prstGeom prst="rect">
            <a:avLst/>
          </a:prstGeom>
          <a:solidFill>
            <a:schemeClr val="accent1"/>
          </a:solidFill>
          <a:ln>
            <a:solidFill>
              <a:schemeClr val="bg1"/>
            </a:solidFill>
          </a:ln>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a:lstStyle>
          <a:p>
            <a:pPr algn="ctr"/>
            <a:r>
              <a:rPr lang="en-US" sz="4000" dirty="0">
                <a:solidFill>
                  <a:schemeClr val="bg1"/>
                </a:solidFill>
              </a:rPr>
              <a:t>  Nitrate Reduction Plan for LUBGWMA</a:t>
            </a:r>
          </a:p>
        </p:txBody>
      </p:sp>
      <p:pic>
        <p:nvPicPr>
          <p:cNvPr id="6" name="Picture 5" descr="Diagram&#10;&#10;AI-generated content may be incorrect.">
            <a:extLst>
              <a:ext uri="{FF2B5EF4-FFF2-40B4-BE49-F238E27FC236}">
                <a16:creationId xmlns:a16="http://schemas.microsoft.com/office/drawing/2014/main" id="{05E63C22-AD18-4752-49AF-7AD3F5A42D75}"/>
              </a:ext>
            </a:extLst>
          </p:cNvPr>
          <p:cNvPicPr>
            <a:picLocks noChangeAspect="1"/>
          </p:cNvPicPr>
          <p:nvPr/>
        </p:nvPicPr>
        <p:blipFill>
          <a:blip r:embed="rId5">
            <a:extLst>
              <a:ext uri="{28A0092B-C50C-407E-A947-70E740481C1C}">
                <a14:useLocalDpi xmlns:a14="http://schemas.microsoft.com/office/drawing/2010/main" val="0"/>
              </a:ext>
            </a:extLst>
          </a:blip>
          <a:srcRect l="4994" t="13329" r="73128" b="32220"/>
          <a:stretch>
            <a:fillRect/>
          </a:stretch>
        </p:blipFill>
        <p:spPr>
          <a:xfrm>
            <a:off x="410928" y="1671366"/>
            <a:ext cx="3022426" cy="4231396"/>
          </a:xfrm>
          <a:prstGeom prst="rect">
            <a:avLst/>
          </a:prstGeom>
        </p:spPr>
      </p:pic>
    </p:spTree>
    <p:extLst>
      <p:ext uri="{BB962C8B-B14F-4D97-AF65-F5344CB8AC3E}">
        <p14:creationId xmlns:p14="http://schemas.microsoft.com/office/powerpoint/2010/main" val="199350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66E9-747D-1261-CA88-6EEF6C6BD63B}"/>
              </a:ext>
            </a:extLst>
          </p:cNvPr>
          <p:cNvSpPr>
            <a:spLocks noGrp="1"/>
          </p:cNvSpPr>
          <p:nvPr>
            <p:ph type="title"/>
          </p:nvPr>
        </p:nvSpPr>
        <p:spPr>
          <a:xfrm>
            <a:off x="478420" y="304800"/>
            <a:ext cx="7205080" cy="1112838"/>
          </a:xfrm>
        </p:spPr>
        <p:txBody>
          <a:bodyPr>
            <a:normAutofit/>
          </a:bodyPr>
          <a:lstStyle/>
          <a:p>
            <a:r>
              <a:rPr lang="en-US" sz="3900" b="0" dirty="0"/>
              <a:t>OHA Safe Water Services</a:t>
            </a:r>
          </a:p>
        </p:txBody>
      </p:sp>
      <p:sp>
        <p:nvSpPr>
          <p:cNvPr id="3" name="Content Placeholder 2">
            <a:extLst>
              <a:ext uri="{FF2B5EF4-FFF2-40B4-BE49-F238E27FC236}">
                <a16:creationId xmlns:a16="http://schemas.microsoft.com/office/drawing/2014/main" id="{5DD5BA23-0CAA-7A34-84D8-B36AF8520B81}"/>
              </a:ext>
            </a:extLst>
          </p:cNvPr>
          <p:cNvSpPr>
            <a:spLocks noGrp="1"/>
          </p:cNvSpPr>
          <p:nvPr>
            <p:ph idx="1"/>
          </p:nvPr>
        </p:nvSpPr>
        <p:spPr>
          <a:xfrm>
            <a:off x="478420" y="1417637"/>
            <a:ext cx="8205145" cy="3163835"/>
          </a:xfrm>
        </p:spPr>
        <p:txBody>
          <a:bodyPr>
            <a:normAutofit fontScale="25000" lnSpcReduction="20000"/>
          </a:bodyPr>
          <a:lstStyle/>
          <a:p>
            <a:pPr marL="0" indent="0">
              <a:spcBef>
                <a:spcPts val="0"/>
              </a:spcBef>
              <a:spcAft>
                <a:spcPts val="600"/>
              </a:spcAft>
              <a:buNone/>
            </a:pPr>
            <a:r>
              <a:rPr lang="en-US" sz="11200" b="1" dirty="0">
                <a:ea typeface="Calibri"/>
              </a:rPr>
              <a:t>Immediate Services</a:t>
            </a:r>
          </a:p>
          <a:p>
            <a:pPr>
              <a:lnSpc>
                <a:spcPct val="120000"/>
              </a:lnSpc>
              <a:spcBef>
                <a:spcPts val="0"/>
              </a:spcBef>
            </a:pPr>
            <a:r>
              <a:rPr lang="en-US" sz="8800" dirty="0"/>
              <a:t>Identified 3,300 well-dependent households</a:t>
            </a:r>
          </a:p>
          <a:p>
            <a:pPr>
              <a:lnSpc>
                <a:spcPct val="120000"/>
              </a:lnSpc>
              <a:spcBef>
                <a:spcPts val="0"/>
              </a:spcBef>
            </a:pPr>
            <a:r>
              <a:rPr lang="en-US" sz="8800" dirty="0"/>
              <a:t>Health risk education and outreach</a:t>
            </a:r>
          </a:p>
          <a:p>
            <a:pPr>
              <a:lnSpc>
                <a:spcPct val="120000"/>
              </a:lnSpc>
              <a:spcBef>
                <a:spcPts val="0"/>
              </a:spcBef>
            </a:pPr>
            <a:r>
              <a:rPr lang="en-US" sz="8800" dirty="0"/>
              <a:t>Free well water testing </a:t>
            </a:r>
          </a:p>
          <a:p>
            <a:pPr>
              <a:lnSpc>
                <a:spcPct val="120000"/>
              </a:lnSpc>
              <a:spcBef>
                <a:spcPts val="0"/>
              </a:spcBef>
            </a:pPr>
            <a:r>
              <a:rPr lang="en-US" sz="8800" dirty="0"/>
              <a:t>Free water delivery</a:t>
            </a:r>
          </a:p>
          <a:p>
            <a:pPr>
              <a:lnSpc>
                <a:spcPct val="120000"/>
              </a:lnSpc>
              <a:spcBef>
                <a:spcPts val="0"/>
              </a:spcBef>
            </a:pPr>
            <a:r>
              <a:rPr lang="en-US" sz="8800" dirty="0"/>
              <a:t>Kitchen-tap treatment system installation/maintenance</a:t>
            </a:r>
          </a:p>
          <a:p>
            <a:pPr>
              <a:lnSpc>
                <a:spcPct val="120000"/>
              </a:lnSpc>
              <a:spcBef>
                <a:spcPts val="0"/>
              </a:spcBef>
            </a:pPr>
            <a:r>
              <a:rPr lang="en-US" sz="8800" dirty="0"/>
              <a:t>Retesting</a:t>
            </a:r>
          </a:p>
          <a:p>
            <a:pPr>
              <a:lnSpc>
                <a:spcPct val="120000"/>
              </a:lnSpc>
              <a:spcBef>
                <a:spcPts val="0"/>
              </a:spcBef>
            </a:pPr>
            <a:r>
              <a:rPr lang="en-US" sz="8800" dirty="0"/>
              <a:t>Funding partners </a:t>
            </a:r>
          </a:p>
          <a:p>
            <a:pPr>
              <a:lnSpc>
                <a:spcPct val="120000"/>
              </a:lnSpc>
              <a:spcBef>
                <a:spcPts val="0"/>
              </a:spcBef>
            </a:pPr>
            <a:r>
              <a:rPr lang="en-US" sz="8800" dirty="0"/>
              <a:t>Robust data system</a:t>
            </a:r>
            <a:br>
              <a:rPr lang="en-US" sz="7200" dirty="0">
                <a:latin typeface="Trebuchet MS"/>
                <a:ea typeface="Calibri"/>
                <a:cs typeface="Calibri"/>
              </a:rPr>
            </a:br>
            <a:endParaRPr lang="en-US" sz="7200" dirty="0">
              <a:latin typeface="Trebuchet MS"/>
              <a:ea typeface="Calibri"/>
              <a:cs typeface="Calibri"/>
            </a:endParaRPr>
          </a:p>
          <a:p>
            <a:endParaRPr lang="en-US" dirty="0"/>
          </a:p>
        </p:txBody>
      </p:sp>
      <p:pic>
        <p:nvPicPr>
          <p:cNvPr id="4" name="Picture 3" descr="A close-up of a person's face&#10;&#10;Description automatically generated">
            <a:extLst>
              <a:ext uri="{FF2B5EF4-FFF2-40B4-BE49-F238E27FC236}">
                <a16:creationId xmlns:a16="http://schemas.microsoft.com/office/drawing/2014/main" id="{820B588E-CF55-BC34-B887-8DCD2415ED41}"/>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83306" y="6020031"/>
            <a:ext cx="4935074" cy="771677"/>
          </a:xfrm>
          <a:prstGeom prst="rect">
            <a:avLst/>
          </a:prstGeom>
        </p:spPr>
      </p:pic>
      <p:sp>
        <p:nvSpPr>
          <p:cNvPr id="5" name="TextBox 4">
            <a:extLst>
              <a:ext uri="{FF2B5EF4-FFF2-40B4-BE49-F238E27FC236}">
                <a16:creationId xmlns:a16="http://schemas.microsoft.com/office/drawing/2014/main" id="{751D6B36-BE09-6527-DBA5-0D7BA7EFCA8B}"/>
              </a:ext>
            </a:extLst>
          </p:cNvPr>
          <p:cNvSpPr txBox="1"/>
          <p:nvPr/>
        </p:nvSpPr>
        <p:spPr>
          <a:xfrm>
            <a:off x="478420" y="4581472"/>
            <a:ext cx="11235160" cy="1477328"/>
          </a:xfrm>
          <a:prstGeom prst="rect">
            <a:avLst/>
          </a:prstGeom>
          <a:noFill/>
        </p:spPr>
        <p:txBody>
          <a:bodyPr wrap="square" rtlCol="0">
            <a:spAutoFit/>
          </a:bodyPr>
          <a:lstStyle/>
          <a:p>
            <a:r>
              <a:rPr lang="en-US" sz="2800" b="1" dirty="0">
                <a:latin typeface="Arial" panose="020B0604020202020204" pitchFamily="34" charset="0"/>
                <a:ea typeface="Calibri"/>
                <a:cs typeface="Arial" panose="020B0604020202020204" pitchFamily="34" charset="0"/>
              </a:rPr>
              <a:t>Intermediate Solutions</a:t>
            </a:r>
            <a:endParaRPr lang="en-US" sz="2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ea typeface="Calibri"/>
                <a:cs typeface="Arial" panose="020B0604020202020204" pitchFamily="34" charset="0"/>
              </a:rPr>
              <a:t>Technical/funding assistance for public water system extension and creation</a:t>
            </a: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ea typeface="Calibri"/>
                <a:cs typeface="Arial" panose="020B0604020202020204" pitchFamily="34" charset="0"/>
              </a:rPr>
              <a:t>Oversight for all public water systems (four or more connections)</a:t>
            </a:r>
            <a:endParaRPr lang="en-US" sz="2200" dirty="0">
              <a:latin typeface="Arial" panose="020B0604020202020204" pitchFamily="34" charset="0"/>
              <a:cs typeface="Arial" panose="020B0604020202020204" pitchFamily="34" charset="0"/>
            </a:endParaRPr>
          </a:p>
          <a:p>
            <a:endParaRPr lang="en-US" dirty="0"/>
          </a:p>
        </p:txBody>
      </p:sp>
      <p:pic>
        <p:nvPicPr>
          <p:cNvPr id="6" name="Content Placeholder 5">
            <a:extLst>
              <a:ext uri="{FF2B5EF4-FFF2-40B4-BE49-F238E27FC236}">
                <a16:creationId xmlns:a16="http://schemas.microsoft.com/office/drawing/2014/main" id="{3D3E75FC-A9E8-159A-FBF9-336825F5C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625" y="533093"/>
            <a:ext cx="4057324" cy="4048379"/>
          </a:xfrm>
          <a:prstGeom prst="rect">
            <a:avLst/>
          </a:prstGeom>
        </p:spPr>
      </p:pic>
      <p:sp>
        <p:nvSpPr>
          <p:cNvPr id="7" name="Slide Number Placeholder 6">
            <a:extLst>
              <a:ext uri="{FF2B5EF4-FFF2-40B4-BE49-F238E27FC236}">
                <a16:creationId xmlns:a16="http://schemas.microsoft.com/office/drawing/2014/main" id="{20CB8018-DE84-C002-0B89-C650F2D67D8F}"/>
              </a:ext>
            </a:extLst>
          </p:cNvPr>
          <p:cNvSpPr>
            <a:spLocks noGrp="1"/>
          </p:cNvSpPr>
          <p:nvPr>
            <p:ph type="sldNum" sz="quarter" idx="12"/>
          </p:nvPr>
        </p:nvSpPr>
        <p:spPr/>
        <p:txBody>
          <a:bodyPr/>
          <a:lstStyle/>
          <a:p>
            <a:fld id="{1939E361-6CC3-4B93-8D02-0CA414705067}" type="slidenum">
              <a:rPr lang="en-US" smtClean="0">
                <a:solidFill>
                  <a:schemeClr val="tx1"/>
                </a:solidFill>
              </a:rPr>
              <a:pPr/>
              <a:t>7</a:t>
            </a:fld>
            <a:endParaRPr lang="en-US" dirty="0">
              <a:solidFill>
                <a:schemeClr val="tx1"/>
              </a:solidFill>
            </a:endParaRPr>
          </a:p>
        </p:txBody>
      </p:sp>
      <p:sp>
        <p:nvSpPr>
          <p:cNvPr id="9" name="AutoShape 6">
            <a:extLst>
              <a:ext uri="{FF2B5EF4-FFF2-40B4-BE49-F238E27FC236}">
                <a16:creationId xmlns:a16="http://schemas.microsoft.com/office/drawing/2014/main" id="{AEC11FEA-D4C1-7C13-A751-87117B1B2430}"/>
              </a:ext>
            </a:extLst>
          </p:cNvPr>
          <p:cNvSpPr/>
          <p:nvPr/>
        </p:nvSpPr>
        <p:spPr>
          <a:xfrm>
            <a:off x="478420" y="1236469"/>
            <a:ext cx="7205080" cy="0"/>
          </a:xfrm>
          <a:prstGeom prst="line">
            <a:avLst/>
          </a:prstGeom>
          <a:ln w="38100" cap="flat">
            <a:solidFill>
              <a:schemeClr val="accent2"/>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79742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8144-A625-036C-D1FB-EF8BDA0A2E4A}"/>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B1D22C2-CAC5-F535-716A-B6231B9170BD}"/>
              </a:ext>
            </a:extLst>
          </p:cNvPr>
          <p:cNvGraphicFramePr>
            <a:graphicFrameLocks noGrp="1"/>
          </p:cNvGraphicFramePr>
          <p:nvPr>
            <p:extLst>
              <p:ext uri="{D42A27DB-BD31-4B8C-83A1-F6EECF244321}">
                <p14:modId xmlns:p14="http://schemas.microsoft.com/office/powerpoint/2010/main" val="1769980605"/>
              </p:ext>
            </p:extLst>
          </p:nvPr>
        </p:nvGraphicFramePr>
        <p:xfrm>
          <a:off x="186612" y="502025"/>
          <a:ext cx="11769012" cy="670560"/>
        </p:xfrm>
        <a:graphic>
          <a:graphicData uri="http://schemas.openxmlformats.org/drawingml/2006/table">
            <a:tbl>
              <a:tblPr firstRow="1" bandRow="1">
                <a:tableStyleId>{5C22544A-7EE6-4342-B048-85BDC9FD1C3A}</a:tableStyleId>
              </a:tblPr>
              <a:tblGrid>
                <a:gridCol w="11769012">
                  <a:extLst>
                    <a:ext uri="{9D8B030D-6E8A-4147-A177-3AD203B41FA5}">
                      <a16:colId xmlns:a16="http://schemas.microsoft.com/office/drawing/2014/main" val="4104919447"/>
                    </a:ext>
                  </a:extLst>
                </a:gridCol>
              </a:tblGrid>
              <a:tr h="670560">
                <a:tc>
                  <a:txBody>
                    <a:bodyPr/>
                    <a:lstStyle/>
                    <a:p>
                      <a:pPr algn="ctr"/>
                      <a:r>
                        <a:rPr lang="en-US" sz="4000" dirty="0">
                          <a:latin typeface="Arial" panose="020B0604020202020204" pitchFamily="34" charset="0"/>
                          <a:cs typeface="Arial" panose="020B0604020202020204" pitchFamily="34" charset="0"/>
                        </a:rPr>
                        <a:t>OHA: Annual Progress Highlights</a:t>
                      </a:r>
                    </a:p>
                  </a:txBody>
                  <a:tcPr marL="60960" marR="60960" marT="30480" marB="30480"/>
                </a:tc>
                <a:extLst>
                  <a:ext uri="{0D108BD9-81ED-4DB2-BD59-A6C34878D82A}">
                    <a16:rowId xmlns:a16="http://schemas.microsoft.com/office/drawing/2014/main" val="1349217"/>
                  </a:ext>
                </a:extLst>
              </a:tr>
            </a:tbl>
          </a:graphicData>
        </a:graphic>
      </p:graphicFrame>
      <p:sp>
        <p:nvSpPr>
          <p:cNvPr id="3" name="Text Placeholder 2">
            <a:extLst>
              <a:ext uri="{FF2B5EF4-FFF2-40B4-BE49-F238E27FC236}">
                <a16:creationId xmlns:a16="http://schemas.microsoft.com/office/drawing/2014/main" id="{36C7C2F1-F05D-1ADC-35F1-A4D87D091BBC}"/>
              </a:ext>
            </a:extLst>
          </p:cNvPr>
          <p:cNvSpPr txBox="1">
            <a:spLocks/>
          </p:cNvSpPr>
          <p:nvPr/>
        </p:nvSpPr>
        <p:spPr>
          <a:xfrm>
            <a:off x="258792" y="1371600"/>
            <a:ext cx="11696832" cy="4953000"/>
          </a:xfrm>
          <a:prstGeom prst="rect">
            <a:avLst/>
          </a:prstGeom>
        </p:spPr>
        <p:txBody>
          <a:bodyPr lIns="60960" tIns="30480" rIns="60960" bIns="30480" anchor="t"/>
          <a:lstStyle>
            <a:lvl1pPr marL="0" indent="0" algn="l"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Enhanced community partnerships: </a:t>
            </a:r>
            <a:r>
              <a:rPr lang="en-US" sz="2200" dirty="0">
                <a:solidFill>
                  <a:schemeClr val="tx1"/>
                </a:solidFill>
                <a:latin typeface="Arial" panose="020B0604020202020204" pitchFamily="34" charset="0"/>
                <a:ea typeface="Calibri"/>
                <a:cs typeface="Arial" panose="020B0604020202020204" pitchFamily="34" charset="0"/>
              </a:rPr>
              <a:t>Outreach and engagement grant awards/client service contracts (four CBOs) – funding contracts with Morrow and Umatilla Co. Public Health</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Quarterly newsletter </a:t>
            </a:r>
            <a:r>
              <a:rPr lang="en-US" sz="2200" dirty="0">
                <a:solidFill>
                  <a:schemeClr val="tx1"/>
                </a:solidFill>
                <a:latin typeface="Arial" panose="020B0604020202020204" pitchFamily="34" charset="0"/>
                <a:ea typeface="Calibri"/>
                <a:cs typeface="Arial" panose="020B0604020202020204" pitchFamily="34" charset="0"/>
              </a:rPr>
              <a:t>to LUB residents – 395 subscribers as of December 2025</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Well tests: </a:t>
            </a:r>
            <a:r>
              <a:rPr lang="en-US" sz="2200" dirty="0">
                <a:solidFill>
                  <a:schemeClr val="tx1"/>
                </a:solidFill>
                <a:latin typeface="Arial" panose="020B0604020202020204" pitchFamily="34" charset="0"/>
                <a:ea typeface="Calibri"/>
                <a:cs typeface="Arial" panose="020B0604020202020204" pitchFamily="34" charset="0"/>
              </a:rPr>
              <a:t>38% of untested households with initial test by Dec. 31, 2025 (Goal: 30.3%)</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Re-tests: </a:t>
            </a:r>
            <a:r>
              <a:rPr lang="en-US" sz="2200" dirty="0">
                <a:solidFill>
                  <a:schemeClr val="tx1"/>
                </a:solidFill>
                <a:latin typeface="Arial" panose="020B0604020202020204" pitchFamily="34" charset="0"/>
                <a:ea typeface="Calibri"/>
                <a:cs typeface="Arial" panose="020B0604020202020204" pitchFamily="34" charset="0"/>
              </a:rPr>
              <a:t>84% of identified at-risk households retested (Goal: 75% or greater)</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Treatment systems: </a:t>
            </a:r>
            <a:r>
              <a:rPr lang="en-US" sz="2200" dirty="0">
                <a:solidFill>
                  <a:schemeClr val="tx1"/>
                </a:solidFill>
                <a:latin typeface="Arial" panose="020B0604020202020204" pitchFamily="34" charset="0"/>
                <a:ea typeface="Calibri"/>
                <a:cs typeface="Arial" panose="020B0604020202020204" pitchFamily="34" charset="0"/>
              </a:rPr>
              <a:t>289 treatment systems installed as of December 2025 – currently 298 installed and 136 additional eligible households (all have been contacted to schedule) – roughly 8% decline rate on offer</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Water delivery: </a:t>
            </a:r>
            <a:r>
              <a:rPr lang="en-US" sz="2200" dirty="0">
                <a:solidFill>
                  <a:schemeClr val="tx1"/>
                </a:solidFill>
                <a:latin typeface="Arial" panose="020B0604020202020204" pitchFamily="34" charset="0"/>
                <a:ea typeface="Calibri"/>
                <a:cs typeface="Arial" panose="020B0604020202020204" pitchFamily="34" charset="0"/>
              </a:rPr>
              <a:t>615 households receiving water delivery services</a:t>
            </a:r>
          </a:p>
          <a:p>
            <a:pPr marL="457200" indent="-457200">
              <a:buFont typeface="+mj-lt"/>
              <a:buAutoNum type="arabicPeriod"/>
            </a:pPr>
            <a:r>
              <a:rPr lang="en-US" sz="2200" b="1" dirty="0">
                <a:solidFill>
                  <a:schemeClr val="tx1"/>
                </a:solidFill>
                <a:latin typeface="Arial" panose="020B0604020202020204" pitchFamily="34" charset="0"/>
                <a:ea typeface="Calibri"/>
                <a:cs typeface="Arial" panose="020B0604020202020204" pitchFamily="34" charset="0"/>
              </a:rPr>
              <a:t>Public water systems: </a:t>
            </a:r>
            <a:r>
              <a:rPr lang="en-US" sz="2200" dirty="0">
                <a:solidFill>
                  <a:schemeClr val="tx1"/>
                </a:solidFill>
                <a:latin typeface="Arial" panose="020B0604020202020204" pitchFamily="34" charset="0"/>
                <a:ea typeface="Calibri"/>
                <a:cs typeface="Arial" panose="020B0604020202020204" pitchFamily="34" charset="0"/>
              </a:rPr>
              <a:t>Technical assistance to Morrow/Umatilla Counties Drinking Water Road Map – $</a:t>
            </a:r>
            <a:r>
              <a:rPr lang="en-US" sz="2200" dirty="0">
                <a:solidFill>
                  <a:schemeClr val="tx1"/>
                </a:solidFill>
                <a:latin typeface="Arial" panose="020B0604020202020204" pitchFamily="34" charset="0"/>
                <a:ea typeface="+mn-lt"/>
                <a:cs typeface="Arial" panose="020B0604020202020204" pitchFamily="34" charset="0"/>
              </a:rPr>
              <a:t>581,640 to Morrow Clean Water Consortium</a:t>
            </a:r>
            <a:endParaRPr lang="en-US" sz="2200" dirty="0">
              <a:latin typeface="Arial" panose="020B0604020202020204" pitchFamily="34" charset="0"/>
              <a:ea typeface="Calibri"/>
              <a:cs typeface="Arial" panose="020B0604020202020204" pitchFamily="34" charset="0"/>
            </a:endParaRPr>
          </a:p>
          <a:p>
            <a:pPr marL="381019" indent="-381019">
              <a:buFont typeface="Courier New" panose="02070309020205020404" pitchFamily="49" charset="0"/>
              <a:buChar char="o"/>
            </a:pPr>
            <a:endParaRPr lang="en-US" sz="2400" dirty="0">
              <a:ea typeface="Calibri"/>
              <a:cs typeface="Calibri"/>
            </a:endParaRPr>
          </a:p>
          <a:p>
            <a:pPr marL="381019" indent="-381019">
              <a:buFont typeface="Courier New" panose="02070309020205020404" pitchFamily="49" charset="0"/>
              <a:buChar char="o"/>
            </a:pPr>
            <a:endParaRPr lang="en-US" sz="2400" dirty="0">
              <a:ea typeface="Calibri"/>
              <a:cs typeface="Calibri"/>
            </a:endParaRPr>
          </a:p>
          <a:p>
            <a:endParaRPr lang="en-US" sz="2400" dirty="0">
              <a:ea typeface="Calibri"/>
              <a:cs typeface="Calibri"/>
            </a:endParaRPr>
          </a:p>
        </p:txBody>
      </p:sp>
      <p:pic>
        <p:nvPicPr>
          <p:cNvPr id="2" name="Picture 1" descr="A close-up of a person's face&#10;&#10;Description automatically generated">
            <a:extLst>
              <a:ext uri="{FF2B5EF4-FFF2-40B4-BE49-F238E27FC236}">
                <a16:creationId xmlns:a16="http://schemas.microsoft.com/office/drawing/2014/main" id="{D3881FD9-B84B-E037-3FB2-5E782A1FFCF6}"/>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86600" y="6001088"/>
            <a:ext cx="4935074" cy="771677"/>
          </a:xfrm>
          <a:prstGeom prst="rect">
            <a:avLst/>
          </a:prstGeom>
        </p:spPr>
      </p:pic>
      <p:sp>
        <p:nvSpPr>
          <p:cNvPr id="4" name="Slide Number Placeholder 3">
            <a:extLst>
              <a:ext uri="{FF2B5EF4-FFF2-40B4-BE49-F238E27FC236}">
                <a16:creationId xmlns:a16="http://schemas.microsoft.com/office/drawing/2014/main" id="{A9FBC3A6-4957-3876-214F-84A89162F4FE}"/>
              </a:ext>
            </a:extLst>
          </p:cNvPr>
          <p:cNvSpPr>
            <a:spLocks noGrp="1"/>
          </p:cNvSpPr>
          <p:nvPr>
            <p:ph type="sldNum" sz="quarter" idx="12"/>
          </p:nvPr>
        </p:nvSpPr>
        <p:spPr/>
        <p:txBody>
          <a:bodyPr/>
          <a:lstStyle/>
          <a:p>
            <a:fld id="{1939E361-6CC3-4B93-8D02-0CA414705067}" type="slidenum">
              <a:rPr lang="en-US" smtClean="0">
                <a:solidFill>
                  <a:schemeClr val="tx1"/>
                </a:solidFill>
              </a:rPr>
              <a:pPr/>
              <a:t>8</a:t>
            </a:fld>
            <a:endParaRPr lang="en-US" dirty="0">
              <a:solidFill>
                <a:schemeClr val="tx1"/>
              </a:solidFill>
            </a:endParaRPr>
          </a:p>
        </p:txBody>
      </p:sp>
    </p:spTree>
    <p:extLst>
      <p:ext uri="{BB962C8B-B14F-4D97-AF65-F5344CB8AC3E}">
        <p14:creationId xmlns:p14="http://schemas.microsoft.com/office/powerpoint/2010/main" val="203702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81F5EB-8C12-1E1C-954B-3952AA3EA7FD}"/>
              </a:ext>
            </a:extLst>
          </p:cNvPr>
          <p:cNvSpPr>
            <a:spLocks noGrp="1"/>
          </p:cNvSpPr>
          <p:nvPr>
            <p:ph type="sldNum" sz="quarter" idx="12"/>
          </p:nvPr>
        </p:nvSpPr>
        <p:spPr/>
        <p:txBody>
          <a:bodyPr/>
          <a:lstStyle/>
          <a:p>
            <a:fld id="{1939E361-6CC3-4B93-8D02-0CA414705067}" type="slidenum">
              <a:rPr lang="en-US" smtClean="0">
                <a:solidFill>
                  <a:schemeClr val="tx1"/>
                </a:solidFill>
              </a:rPr>
              <a:pPr/>
              <a:t>9</a:t>
            </a:fld>
            <a:endParaRPr lang="en-US" dirty="0">
              <a:solidFill>
                <a:schemeClr val="tx1"/>
              </a:solidFill>
            </a:endParaRPr>
          </a:p>
        </p:txBody>
      </p:sp>
      <p:sp>
        <p:nvSpPr>
          <p:cNvPr id="2" name="Title 1">
            <a:extLst>
              <a:ext uri="{FF2B5EF4-FFF2-40B4-BE49-F238E27FC236}">
                <a16:creationId xmlns:a16="http://schemas.microsoft.com/office/drawing/2014/main" id="{F369044A-7134-C42B-B037-44F3F32DAC10}"/>
              </a:ext>
            </a:extLst>
          </p:cNvPr>
          <p:cNvSpPr>
            <a:spLocks noGrp="1"/>
          </p:cNvSpPr>
          <p:nvPr>
            <p:ph type="title"/>
          </p:nvPr>
        </p:nvSpPr>
        <p:spPr>
          <a:solidFill>
            <a:schemeClr val="accent1"/>
          </a:solidFill>
          <a:ln>
            <a:solidFill>
              <a:schemeClr val="bg1"/>
            </a:solidFill>
          </a:ln>
        </p:spPr>
        <p:txBody>
          <a:bodyPr>
            <a:normAutofit/>
          </a:bodyPr>
          <a:lstStyle/>
          <a:p>
            <a:pPr algn="ctr"/>
            <a:r>
              <a:rPr lang="en-US" dirty="0">
                <a:solidFill>
                  <a:schemeClr val="bg1"/>
                </a:solidFill>
              </a:rPr>
              <a:t>  </a:t>
            </a:r>
            <a:r>
              <a:rPr lang="en-US" sz="4000" dirty="0">
                <a:solidFill>
                  <a:schemeClr val="bg1"/>
                </a:solidFill>
              </a:rPr>
              <a:t>Nitrate Reduction Strategies by Source</a:t>
            </a:r>
          </a:p>
        </p:txBody>
      </p:sp>
      <p:sp>
        <p:nvSpPr>
          <p:cNvPr id="3" name="Text Placeholder 2">
            <a:extLst>
              <a:ext uri="{FF2B5EF4-FFF2-40B4-BE49-F238E27FC236}">
                <a16:creationId xmlns:a16="http://schemas.microsoft.com/office/drawing/2014/main" id="{967EC0B4-A67D-4608-8446-620C73086C14}"/>
              </a:ext>
            </a:extLst>
          </p:cNvPr>
          <p:cNvSpPr>
            <a:spLocks noGrp="1"/>
          </p:cNvSpPr>
          <p:nvPr>
            <p:ph idx="1"/>
          </p:nvPr>
        </p:nvSpPr>
        <p:spPr>
          <a:xfrm>
            <a:off x="870857" y="2642992"/>
            <a:ext cx="10649339" cy="3154429"/>
          </a:xfrm>
        </p:spPr>
        <p:txBody>
          <a:bodyPr>
            <a:normAutofit/>
          </a:bodyPr>
          <a:lstStyle/>
          <a:p>
            <a:pPr marL="952525" lvl="1" indent="-457200">
              <a:buFont typeface="Arial" panose="020B0604020202020204" pitchFamily="34" charset="0"/>
              <a:buChar char="•"/>
            </a:pPr>
            <a:r>
              <a:rPr lang="en-US" sz="2933" dirty="0"/>
              <a:t>Irrigated Agriculture	</a:t>
            </a:r>
          </a:p>
          <a:p>
            <a:pPr marL="952525" lvl="1" indent="-457200">
              <a:buFont typeface="Arial" panose="020B0604020202020204" pitchFamily="34" charset="0"/>
              <a:buChar char="•"/>
            </a:pPr>
            <a:r>
              <a:rPr lang="en-US" sz="2933" dirty="0"/>
              <a:t>Confined Animal Feeding Operations (CAFOs)</a:t>
            </a:r>
          </a:p>
          <a:p>
            <a:pPr marL="952525" lvl="1" indent="-457200">
              <a:buFont typeface="Arial" panose="020B0604020202020204" pitchFamily="34" charset="0"/>
              <a:buChar char="•"/>
            </a:pPr>
            <a:r>
              <a:rPr lang="en-US" sz="2933" dirty="0"/>
              <a:t>Livestock Grazing</a:t>
            </a:r>
          </a:p>
          <a:p>
            <a:pPr marL="952525" lvl="1" indent="-457200">
              <a:buFont typeface="Arial" panose="020B0604020202020204" pitchFamily="34" charset="0"/>
              <a:buChar char="•"/>
            </a:pPr>
            <a:r>
              <a:rPr lang="en-US" sz="2933" dirty="0"/>
              <a:t>Land Application of Industrial and Domestic Wastewater</a:t>
            </a:r>
          </a:p>
          <a:p>
            <a:pPr marL="952525" lvl="1" indent="-457200">
              <a:buFont typeface="Arial" panose="020B0604020202020204" pitchFamily="34" charset="0"/>
              <a:buChar char="•"/>
            </a:pPr>
            <a:r>
              <a:rPr lang="en-US" sz="2933" dirty="0"/>
              <a:t>Rural Residential</a:t>
            </a:r>
          </a:p>
        </p:txBody>
      </p:sp>
      <p:pic>
        <p:nvPicPr>
          <p:cNvPr id="6" name="Picture 5" descr="A close-up of a person's face&#10;&#10;Description automatically generated">
            <a:extLst>
              <a:ext uri="{FF2B5EF4-FFF2-40B4-BE49-F238E27FC236}">
                <a16:creationId xmlns:a16="http://schemas.microsoft.com/office/drawing/2014/main" id="{06F38F99-6B76-A58E-D5F6-63AF81CA2165}"/>
              </a:ext>
            </a:extLst>
          </p:cNvPr>
          <p:cNvPicPr>
            <a:picLocks noChangeAspect="1"/>
          </p:cNvPicPr>
          <p:nvPr/>
        </p:nvPicPr>
        <p:blipFill>
          <a:blip r:embed="rId3">
            <a:extLst>
              <a:ext uri="{28A0092B-C50C-407E-A947-70E740481C1C}">
                <a14:useLocalDpi xmlns:a14="http://schemas.microsoft.com/office/drawing/2010/main" val="0"/>
              </a:ext>
            </a:extLst>
          </a:blip>
          <a:srcRect r="-438"/>
          <a:stretch>
            <a:fillRect/>
          </a:stretch>
        </p:blipFill>
        <p:spPr>
          <a:xfrm>
            <a:off x="7074789" y="5972028"/>
            <a:ext cx="4935074" cy="771677"/>
          </a:xfrm>
          <a:prstGeom prst="rect">
            <a:avLst/>
          </a:prstGeom>
        </p:spPr>
      </p:pic>
      <p:pic>
        <p:nvPicPr>
          <p:cNvPr id="7" name="Picture 6">
            <a:extLst>
              <a:ext uri="{FF2B5EF4-FFF2-40B4-BE49-F238E27FC236}">
                <a16:creationId xmlns:a16="http://schemas.microsoft.com/office/drawing/2014/main" id="{9F54C79C-2D11-435D-B1FF-D38C1BA75579}"/>
              </a:ext>
            </a:extLst>
          </p:cNvPr>
          <p:cNvPicPr>
            <a:picLocks noChangeAspect="1"/>
          </p:cNvPicPr>
          <p:nvPr/>
        </p:nvPicPr>
        <p:blipFill>
          <a:blip r:embed="rId4"/>
          <a:stretch>
            <a:fillRect/>
          </a:stretch>
        </p:blipFill>
        <p:spPr>
          <a:xfrm>
            <a:off x="794330" y="1720634"/>
            <a:ext cx="10603340" cy="666705"/>
          </a:xfrm>
          <a:prstGeom prst="rect">
            <a:avLst/>
          </a:prstGeom>
        </p:spPr>
      </p:pic>
    </p:spTree>
    <p:extLst>
      <p:ext uri="{BB962C8B-B14F-4D97-AF65-F5344CB8AC3E}">
        <p14:creationId xmlns:p14="http://schemas.microsoft.com/office/powerpoint/2010/main" val="357838747"/>
      </p:ext>
    </p:extLst>
  </p:cSld>
  <p:clrMapOvr>
    <a:masterClrMapping/>
  </p:clrMapOvr>
</p:sld>
</file>

<file path=ppt/theme/theme1.xml><?xml version="1.0" encoding="utf-8"?>
<a:theme xmlns:a="http://schemas.openxmlformats.org/drawingml/2006/main" name="DEQSimpleTheme">
  <a:themeElements>
    <a:clrScheme name="Deep Cyan">
      <a:dk1>
        <a:srgbClr val="2D2D2D"/>
      </a:dk1>
      <a:lt1>
        <a:sysClr val="window" lastClr="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Dark.potx" id="{1879AB53-D263-45F3-98AF-94734B993A19}" vid="{CBD13BF4-AAEC-417E-8CFB-7CD767C4AC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125aa2-f2f2-4898-9b83-e191e9361830" xsi:nil="true"/>
    <lcf76f155ced4ddcb4097134ff3c332f xmlns="60c6eac5-4a2c-4335-9e1b-782f5b69ad11">
      <Terms xmlns="http://schemas.microsoft.com/office/infopath/2007/PartnerControls"/>
    </lcf76f155ced4ddcb4097134ff3c332f>
    <Comments xmlns="60c6eac5-4a2c-4335-9e1b-782f5b69ad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35F52956735142BCBBBBDE7F493882" ma:contentTypeVersion="14" ma:contentTypeDescription="Create a new document." ma:contentTypeScope="" ma:versionID="788b520699a4af814c1ebcf680f371d5">
  <xsd:schema xmlns:xsd="http://www.w3.org/2001/XMLSchema" xmlns:xs="http://www.w3.org/2001/XMLSchema" xmlns:p="http://schemas.microsoft.com/office/2006/metadata/properties" xmlns:ns2="60c6eac5-4a2c-4335-9e1b-782f5b69ad11" xmlns:ns3="56125aa2-f2f2-4898-9b83-e191e9361830" targetNamespace="http://schemas.microsoft.com/office/2006/metadata/properties" ma:root="true" ma:fieldsID="20d0a0f4256f9f8a46e2dbcf49b362c5" ns2:_="" ns3:_="">
    <xsd:import namespace="60c6eac5-4a2c-4335-9e1b-782f5b69ad11"/>
    <xsd:import namespace="56125aa2-f2f2-4898-9b83-e191e936183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6eac5-4a2c-4335-9e1b-782f5b69a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Comments" ma:index="21"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125aa2-f2f2-4898-9b83-e191e936183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f911e46-3c99-4c6f-b7de-387d8eca59ee}" ma:internalName="TaxCatchAll" ma:showField="CatchAllData" ma:web="56125aa2-f2f2-4898-9b83-e191e93618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E05AC8-6681-48F2-B275-2175FFF4586A}">
  <ds:schemaRefs>
    <ds:schemaRef ds:uri="60c6eac5-4a2c-4335-9e1b-782f5b69ad11"/>
    <ds:schemaRef ds:uri="http://schemas.microsoft.com/office/2006/documentManagement/types"/>
    <ds:schemaRef ds:uri="http://purl.org/dc/dcmitype/"/>
    <ds:schemaRef ds:uri="http://schemas.microsoft.com/office/2006/metadata/properties"/>
    <ds:schemaRef ds:uri="http://schemas.openxmlformats.org/package/2006/metadata/core-properties"/>
    <ds:schemaRef ds:uri="56125aa2-f2f2-4898-9b83-e191e9361830"/>
    <ds:schemaRef ds:uri="http://purl.org/dc/elements/1.1/"/>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2739B4D-513D-4335-9CAC-01E8979F3510}">
  <ds:schemaRefs>
    <ds:schemaRef ds:uri="http://schemas.microsoft.com/sharepoint/v3/contenttype/forms"/>
  </ds:schemaRefs>
</ds:datastoreItem>
</file>

<file path=customXml/itemProps3.xml><?xml version="1.0" encoding="utf-8"?>
<ds:datastoreItem xmlns:ds="http://schemas.openxmlformats.org/officeDocument/2006/customXml" ds:itemID="{D94A1EA7-5B15-4D55-A5E2-4D6B95E3A246}">
  <ds:schemaRefs>
    <ds:schemaRef ds:uri="56125aa2-f2f2-4898-9b83-e191e9361830"/>
    <ds:schemaRef ds:uri="60c6eac5-4a2c-4335-9e1b-782f5b69ad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 id="{ebdd6eeb-0dd0-4927-947e-a759f08fcf55}"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
  <TotalTime>66</TotalTime>
  <Words>779</Words>
  <Application>Microsoft Office PowerPoint</Application>
  <PresentationFormat>Widescreen</PresentationFormat>
  <Paragraphs>122</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Mincho</vt:lpstr>
      <vt:lpstr>Arial</vt:lpstr>
      <vt:lpstr>Calibri</vt:lpstr>
      <vt:lpstr>Courier New</vt:lpstr>
      <vt:lpstr>Segoe UI</vt:lpstr>
      <vt:lpstr>Times New Roman</vt:lpstr>
      <vt:lpstr>Trebuchet MS</vt:lpstr>
      <vt:lpstr>DEQSimpleTheme</vt:lpstr>
      <vt:lpstr>Lower Umatilla Basin Groundwater Management Area (LUBGWMA) Update   Oregon Environmental Quality Commission Meeting  Laura Gleim, DEQ Isaak Stapleton, ODA Chris Kowitz, OWRD Gabriela Goldfarb, OHA  May 14, 2026</vt:lpstr>
      <vt:lpstr>PowerPoint Presentation</vt:lpstr>
      <vt:lpstr>PowerPoint Presentation</vt:lpstr>
      <vt:lpstr>Oregon’s Groundwater Management Areas</vt:lpstr>
      <vt:lpstr>PowerPoint Presentation</vt:lpstr>
      <vt:lpstr>PowerPoint Presentation</vt:lpstr>
      <vt:lpstr>OHA Safe Water Services</vt:lpstr>
      <vt:lpstr>PowerPoint Presentation</vt:lpstr>
      <vt:lpstr>  Nitrate Reduction Strategies by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Title VI and Alternate Formats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Light</dc:title>
  <dc:creator>THOMPSON Michele * DEQ</dc:creator>
  <cp:lastModifiedBy>TRAPP Lindsay * DEQ</cp:lastModifiedBy>
  <cp:revision>2</cp:revision>
  <dcterms:created xsi:type="dcterms:W3CDTF">2023-01-26T00:57:50Z</dcterms:created>
  <dcterms:modified xsi:type="dcterms:W3CDTF">2026-05-07T18:48:48Z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0x010100CD35F52956735142BCBBBBDE7F493882</vt:lpwstr>
  </property>
  <property fmtid="{D5CDD505-2E9C-101B-9397-08002B2CF9AE}" pid="3" name="_dlc_DocIdItemGuid">
    <vt:lpwstr>329fcf54-7bef-403a-b376-34a41a6b236d</vt:lpwstr>
  </property>
  <property fmtid="{D5CDD505-2E9C-101B-9397-08002B2CF9AE}" pid="4" name="MSIP_Label_09b73270-2993-4076-be47-9c78f42a1e84_Enabled">
    <vt:lpwstr>true</vt:lpwstr>
  </property>
  <property fmtid="{D5CDD505-2E9C-101B-9397-08002B2CF9AE}" pid="5" name="MSIP_Label_09b73270-2993-4076-be47-9c78f42a1e84_SetDate">
    <vt:lpwstr>2022-11-21T22:11:49Z</vt:lpwstr>
  </property>
  <property fmtid="{D5CDD505-2E9C-101B-9397-08002B2CF9AE}" pid="6" name="MSIP_Label_09b73270-2993-4076-be47-9c78f42a1e84_Method">
    <vt:lpwstr>Privileged</vt:lpwstr>
  </property>
  <property fmtid="{D5CDD505-2E9C-101B-9397-08002B2CF9AE}" pid="7" name="MSIP_Label_09b73270-2993-4076-be47-9c78f42a1e84_Name">
    <vt:lpwstr>Level 1 - Published (Items)</vt:lpwstr>
  </property>
  <property fmtid="{D5CDD505-2E9C-101B-9397-08002B2CF9AE}" pid="8" name="MSIP_Label_09b73270-2993-4076-be47-9c78f42a1e84_SiteId">
    <vt:lpwstr>aa3f6932-fa7c-47b4-a0ce-a598cad161cf</vt:lpwstr>
  </property>
  <property fmtid="{D5CDD505-2E9C-101B-9397-08002B2CF9AE}" pid="9" name="MSIP_Label_09b73270-2993-4076-be47-9c78f42a1e84_ActionId">
    <vt:lpwstr>cdd2695b-b72c-4298-9b94-10ae2f4b82fa</vt:lpwstr>
  </property>
  <property fmtid="{D5CDD505-2E9C-101B-9397-08002B2CF9AE}" pid="10" name="MSIP_Label_09b73270-2993-4076-be47-9c78f42a1e84_ContentBits">
    <vt:lpwstr>0</vt:lpwstr>
  </property>
  <property fmtid="{D5CDD505-2E9C-101B-9397-08002B2CF9AE}" pid="11" name="MediaServiceImageTags">
    <vt:lpwstr/>
  </property>
</Properties>
</file>