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5"/>
  </p:notesMasterIdLst>
  <p:sldIdLst>
    <p:sldId id="256" r:id="rId5"/>
    <p:sldId id="1190" r:id="rId6"/>
    <p:sldId id="1188" r:id="rId7"/>
    <p:sldId id="1191" r:id="rId8"/>
    <p:sldId id="1186" r:id="rId9"/>
    <p:sldId id="1189" r:id="rId10"/>
    <p:sldId id="1192" r:id="rId11"/>
    <p:sldId id="1187" r:id="rId12"/>
    <p:sldId id="523"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C7CC0E-436D-DA69-5BA3-09779CD664B9}" name="PETERS Bill N * DEQ" initials="BP" userId="S::Bill.N.PETERS@deq.oregon.gov::fc5ddd42-bb72-4966-aa71-483fde9fec9f" providerId="AD"/>
  <p188:author id="{5352D49A-748A-2EB7-A50B-B9A08704246D}" name="SAKATA Rachel * DEQ" initials="RS" userId="S::Rachel.SAKATA@deq.oregon.gov::7775a279-e5d3-429e-99d4-13bb1b8b4a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3EC"/>
    <a:srgbClr val="E3F2F9"/>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0C193-A432-42B4-BF6D-32FE461B8C65}" v="4" dt="2026-05-07T16:42:47.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26" autoAdjust="0"/>
  </p:normalViewPr>
  <p:slideViewPr>
    <p:cSldViewPr snapToGrid="0">
      <p:cViewPr varScale="1">
        <p:scale>
          <a:sx n="64" d="100"/>
          <a:sy n="64" d="100"/>
        </p:scale>
        <p:origin x="72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PP Lindsay * DEQ" userId="2bbf4ccf-fa25-401f-a93a-f56404faef8d" providerId="ADAL" clId="{E84375E9-0D54-42B0-ADFC-0B1C2891BFA7}"/>
    <pc:docChg chg="undo custSel modSld">
      <pc:chgData name="TRAPP Lindsay * DEQ" userId="2bbf4ccf-fa25-401f-a93a-f56404faef8d" providerId="ADAL" clId="{E84375E9-0D54-42B0-ADFC-0B1C2891BFA7}" dt="2026-05-07T16:43:16.068" v="132" actId="20577"/>
      <pc:docMkLst>
        <pc:docMk/>
      </pc:docMkLst>
      <pc:sldChg chg="modSp mod">
        <pc:chgData name="TRAPP Lindsay * DEQ" userId="2bbf4ccf-fa25-401f-a93a-f56404faef8d" providerId="ADAL" clId="{E84375E9-0D54-42B0-ADFC-0B1C2891BFA7}" dt="2026-05-07T16:32:02.884" v="12" actId="20577"/>
        <pc:sldMkLst>
          <pc:docMk/>
          <pc:sldMk cId="0" sldId="256"/>
        </pc:sldMkLst>
        <pc:spChg chg="mod">
          <ac:chgData name="TRAPP Lindsay * DEQ" userId="2bbf4ccf-fa25-401f-a93a-f56404faef8d" providerId="ADAL" clId="{E84375E9-0D54-42B0-ADFC-0B1C2891BFA7}" dt="2026-05-07T16:32:02.884" v="12" actId="20577"/>
          <ac:spMkLst>
            <pc:docMk/>
            <pc:sldMk cId="0" sldId="256"/>
            <ac:spMk id="3" creationId="{00000000-0000-0000-0000-000000000000}"/>
          </ac:spMkLst>
        </pc:spChg>
      </pc:sldChg>
      <pc:sldChg chg="modSp mod">
        <pc:chgData name="TRAPP Lindsay * DEQ" userId="2bbf4ccf-fa25-401f-a93a-f56404faef8d" providerId="ADAL" clId="{E84375E9-0D54-42B0-ADFC-0B1C2891BFA7}" dt="2026-05-07T16:42:37.170" v="116" actId="1076"/>
        <pc:sldMkLst>
          <pc:docMk/>
          <pc:sldMk cId="2251117388" sldId="262"/>
        </pc:sldMkLst>
        <pc:spChg chg="mod">
          <ac:chgData name="TRAPP Lindsay * DEQ" userId="2bbf4ccf-fa25-401f-a93a-f56404faef8d" providerId="ADAL" clId="{E84375E9-0D54-42B0-ADFC-0B1C2891BFA7}" dt="2026-05-07T16:42:37.170" v="116" actId="1076"/>
          <ac:spMkLst>
            <pc:docMk/>
            <pc:sldMk cId="2251117388" sldId="262"/>
            <ac:spMk id="3" creationId="{0FBBB871-1594-44D9-A45A-C281038EE3DD}"/>
          </ac:spMkLst>
        </pc:spChg>
        <pc:spChg chg="mod">
          <ac:chgData name="TRAPP Lindsay * DEQ" userId="2bbf4ccf-fa25-401f-a93a-f56404faef8d" providerId="ADAL" clId="{E84375E9-0D54-42B0-ADFC-0B1C2891BFA7}" dt="2026-05-07T16:33:20.796" v="33" actId="403"/>
          <ac:spMkLst>
            <pc:docMk/>
            <pc:sldMk cId="2251117388" sldId="262"/>
            <ac:spMk id="4" creationId="{F592F67A-0472-3728-8E00-5A28104E6DB2}"/>
          </ac:spMkLst>
        </pc:spChg>
      </pc:sldChg>
      <pc:sldChg chg="modSp mod">
        <pc:chgData name="TRAPP Lindsay * DEQ" userId="2bbf4ccf-fa25-401f-a93a-f56404faef8d" providerId="ADAL" clId="{E84375E9-0D54-42B0-ADFC-0B1C2891BFA7}" dt="2026-05-07T16:42:03.721" v="115" actId="1076"/>
        <pc:sldMkLst>
          <pc:docMk/>
          <pc:sldMk cId="4103669360" sldId="523"/>
        </pc:sldMkLst>
        <pc:spChg chg="mod">
          <ac:chgData name="TRAPP Lindsay * DEQ" userId="2bbf4ccf-fa25-401f-a93a-f56404faef8d" providerId="ADAL" clId="{E84375E9-0D54-42B0-ADFC-0B1C2891BFA7}" dt="2026-05-07T16:41:34.670" v="111" actId="20577"/>
          <ac:spMkLst>
            <pc:docMk/>
            <pc:sldMk cId="4103669360" sldId="523"/>
            <ac:spMk id="2" creationId="{5D5CB24A-2DF7-CDFC-914B-A900FC005EC4}"/>
          </ac:spMkLst>
        </pc:spChg>
        <pc:spChg chg="mod">
          <ac:chgData name="TRAPP Lindsay * DEQ" userId="2bbf4ccf-fa25-401f-a93a-f56404faef8d" providerId="ADAL" clId="{E84375E9-0D54-42B0-ADFC-0B1C2891BFA7}" dt="2026-05-07T16:42:03.721" v="115" actId="1076"/>
          <ac:spMkLst>
            <pc:docMk/>
            <pc:sldMk cId="4103669360" sldId="523"/>
            <ac:spMk id="3" creationId="{A563990E-0104-99C2-3819-E0EEA8D819BA}"/>
          </ac:spMkLst>
        </pc:spChg>
        <pc:spChg chg="mod">
          <ac:chgData name="TRAPP Lindsay * DEQ" userId="2bbf4ccf-fa25-401f-a93a-f56404faef8d" providerId="ADAL" clId="{E84375E9-0D54-42B0-ADFC-0B1C2891BFA7}" dt="2026-05-07T16:33:15.446" v="31" actId="403"/>
          <ac:spMkLst>
            <pc:docMk/>
            <pc:sldMk cId="4103669360" sldId="523"/>
            <ac:spMk id="6" creationId="{B7E04A0E-5BAC-ACA5-7B7D-C0E18749AC39}"/>
          </ac:spMkLst>
        </pc:spChg>
      </pc:sldChg>
      <pc:sldChg chg="modSp mod">
        <pc:chgData name="TRAPP Lindsay * DEQ" userId="2bbf4ccf-fa25-401f-a93a-f56404faef8d" providerId="ADAL" clId="{E84375E9-0D54-42B0-ADFC-0B1C2891BFA7}" dt="2026-05-07T16:36:23.545" v="67" actId="20577"/>
        <pc:sldMkLst>
          <pc:docMk/>
          <pc:sldMk cId="2812695958" sldId="1186"/>
        </pc:sldMkLst>
        <pc:spChg chg="mod">
          <ac:chgData name="TRAPP Lindsay * DEQ" userId="2bbf4ccf-fa25-401f-a93a-f56404faef8d" providerId="ADAL" clId="{E84375E9-0D54-42B0-ADFC-0B1C2891BFA7}" dt="2026-05-07T16:36:23.545" v="67" actId="20577"/>
          <ac:spMkLst>
            <pc:docMk/>
            <pc:sldMk cId="2812695958" sldId="1186"/>
            <ac:spMk id="3" creationId="{836217AD-EA65-B2F4-69E7-E21BB761A37F}"/>
          </ac:spMkLst>
        </pc:spChg>
        <pc:spChg chg="mod">
          <ac:chgData name="TRAPP Lindsay * DEQ" userId="2bbf4ccf-fa25-401f-a93a-f56404faef8d" providerId="ADAL" clId="{E84375E9-0D54-42B0-ADFC-0B1C2891BFA7}" dt="2026-05-07T16:32:47.712" v="22" actId="113"/>
          <ac:spMkLst>
            <pc:docMk/>
            <pc:sldMk cId="2812695958" sldId="1186"/>
            <ac:spMk id="4" creationId="{D85CB133-5F4B-9D3A-0DB7-35DE18F70654}"/>
          </ac:spMkLst>
        </pc:spChg>
      </pc:sldChg>
      <pc:sldChg chg="modSp mod">
        <pc:chgData name="TRAPP Lindsay * DEQ" userId="2bbf4ccf-fa25-401f-a93a-f56404faef8d" providerId="ADAL" clId="{E84375E9-0D54-42B0-ADFC-0B1C2891BFA7}" dt="2026-05-07T16:40:56.516" v="83" actId="20577"/>
        <pc:sldMkLst>
          <pc:docMk/>
          <pc:sldMk cId="4031801266" sldId="1187"/>
        </pc:sldMkLst>
        <pc:spChg chg="mod">
          <ac:chgData name="TRAPP Lindsay * DEQ" userId="2bbf4ccf-fa25-401f-a93a-f56404faef8d" providerId="ADAL" clId="{E84375E9-0D54-42B0-ADFC-0B1C2891BFA7}" dt="2026-05-07T16:40:56.516" v="83" actId="20577"/>
          <ac:spMkLst>
            <pc:docMk/>
            <pc:sldMk cId="4031801266" sldId="1187"/>
            <ac:spMk id="2" creationId="{4AB3961B-EE59-A73C-DC31-8725C8C02D42}"/>
          </ac:spMkLst>
        </pc:spChg>
        <pc:spChg chg="mod">
          <ac:chgData name="TRAPP Lindsay * DEQ" userId="2bbf4ccf-fa25-401f-a93a-f56404faef8d" providerId="ADAL" clId="{E84375E9-0D54-42B0-ADFC-0B1C2891BFA7}" dt="2026-05-07T16:33:06.288" v="28" actId="403"/>
          <ac:spMkLst>
            <pc:docMk/>
            <pc:sldMk cId="4031801266" sldId="1187"/>
            <ac:spMk id="4" creationId="{8F2ABA6C-457C-5BF7-FEC2-98C6F0001B5B}"/>
          </ac:spMkLst>
        </pc:spChg>
      </pc:sldChg>
      <pc:sldChg chg="modSp mod">
        <pc:chgData name="TRAPP Lindsay * DEQ" userId="2bbf4ccf-fa25-401f-a93a-f56404faef8d" providerId="ADAL" clId="{E84375E9-0D54-42B0-ADFC-0B1C2891BFA7}" dt="2026-05-07T16:35:13.851" v="55" actId="20577"/>
        <pc:sldMkLst>
          <pc:docMk/>
          <pc:sldMk cId="1774442573" sldId="1188"/>
        </pc:sldMkLst>
        <pc:spChg chg="mod">
          <ac:chgData name="TRAPP Lindsay * DEQ" userId="2bbf4ccf-fa25-401f-a93a-f56404faef8d" providerId="ADAL" clId="{E84375E9-0D54-42B0-ADFC-0B1C2891BFA7}" dt="2026-05-07T16:35:13.851" v="55" actId="20577"/>
          <ac:spMkLst>
            <pc:docMk/>
            <pc:sldMk cId="1774442573" sldId="1188"/>
            <ac:spMk id="3" creationId="{D1B1E832-D2D1-1154-B3FA-3DCB5F3DCA35}"/>
          </ac:spMkLst>
        </pc:spChg>
        <pc:spChg chg="mod">
          <ac:chgData name="TRAPP Lindsay * DEQ" userId="2bbf4ccf-fa25-401f-a93a-f56404faef8d" providerId="ADAL" clId="{E84375E9-0D54-42B0-ADFC-0B1C2891BFA7}" dt="2026-05-07T16:32:25.613" v="17" actId="403"/>
          <ac:spMkLst>
            <pc:docMk/>
            <pc:sldMk cId="1774442573" sldId="1188"/>
            <ac:spMk id="4" creationId="{1A204FB8-6101-502B-5AD6-0C48AC55BB93}"/>
          </ac:spMkLst>
        </pc:spChg>
      </pc:sldChg>
      <pc:sldChg chg="modSp mod">
        <pc:chgData name="TRAPP Lindsay * DEQ" userId="2bbf4ccf-fa25-401f-a93a-f56404faef8d" providerId="ADAL" clId="{E84375E9-0D54-42B0-ADFC-0B1C2891BFA7}" dt="2026-05-07T16:32:53.255" v="24" actId="403"/>
        <pc:sldMkLst>
          <pc:docMk/>
          <pc:sldMk cId="4098718581" sldId="1189"/>
        </pc:sldMkLst>
        <pc:spChg chg="mod">
          <ac:chgData name="TRAPP Lindsay * DEQ" userId="2bbf4ccf-fa25-401f-a93a-f56404faef8d" providerId="ADAL" clId="{E84375E9-0D54-42B0-ADFC-0B1C2891BFA7}" dt="2026-05-07T16:32:53.255" v="24" actId="403"/>
          <ac:spMkLst>
            <pc:docMk/>
            <pc:sldMk cId="4098718581" sldId="1189"/>
            <ac:spMk id="4" creationId="{30DAAA00-B4DC-C4DD-A000-B3EB06A692BA}"/>
          </ac:spMkLst>
        </pc:spChg>
      </pc:sldChg>
      <pc:sldChg chg="modSp mod">
        <pc:chgData name="TRAPP Lindsay * DEQ" userId="2bbf4ccf-fa25-401f-a93a-f56404faef8d" providerId="ADAL" clId="{E84375E9-0D54-42B0-ADFC-0B1C2891BFA7}" dt="2026-05-07T16:34:31.225" v="48" actId="1076"/>
        <pc:sldMkLst>
          <pc:docMk/>
          <pc:sldMk cId="3664854109" sldId="1190"/>
        </pc:sldMkLst>
        <pc:spChg chg="mod">
          <ac:chgData name="TRAPP Lindsay * DEQ" userId="2bbf4ccf-fa25-401f-a93a-f56404faef8d" providerId="ADAL" clId="{E84375E9-0D54-42B0-ADFC-0B1C2891BFA7}" dt="2026-05-07T16:33:49.460" v="42" actId="20577"/>
          <ac:spMkLst>
            <pc:docMk/>
            <pc:sldMk cId="3664854109" sldId="1190"/>
            <ac:spMk id="2" creationId="{EAB352D0-0161-1E45-14F8-4D848A7EC1A8}"/>
          </ac:spMkLst>
        </pc:spChg>
        <pc:spChg chg="mod">
          <ac:chgData name="TRAPP Lindsay * DEQ" userId="2bbf4ccf-fa25-401f-a93a-f56404faef8d" providerId="ADAL" clId="{E84375E9-0D54-42B0-ADFC-0B1C2891BFA7}" dt="2026-05-07T16:32:33.642" v="18" actId="1076"/>
          <ac:spMkLst>
            <pc:docMk/>
            <pc:sldMk cId="3664854109" sldId="1190"/>
            <ac:spMk id="5" creationId="{BF7917A9-AAA5-13E7-7F23-4B2FFA36F374}"/>
          </ac:spMkLst>
        </pc:spChg>
        <pc:spChg chg="mod">
          <ac:chgData name="TRAPP Lindsay * DEQ" userId="2bbf4ccf-fa25-401f-a93a-f56404faef8d" providerId="ADAL" clId="{E84375E9-0D54-42B0-ADFC-0B1C2891BFA7}" dt="2026-05-07T16:34:31.225" v="48" actId="1076"/>
          <ac:spMkLst>
            <pc:docMk/>
            <pc:sldMk cId="3664854109" sldId="1190"/>
            <ac:spMk id="11" creationId="{960190CC-D04A-D499-0BC7-0C60A6912FE0}"/>
          </ac:spMkLst>
        </pc:spChg>
        <pc:picChg chg="mod">
          <ac:chgData name="TRAPP Lindsay * DEQ" userId="2bbf4ccf-fa25-401f-a93a-f56404faef8d" providerId="ADAL" clId="{E84375E9-0D54-42B0-ADFC-0B1C2891BFA7}" dt="2026-05-07T16:34:04.331" v="43" actId="1076"/>
          <ac:picMkLst>
            <pc:docMk/>
            <pc:sldMk cId="3664854109" sldId="1190"/>
            <ac:picMk id="1026" creationId="{CECD8C0C-DA04-11EF-26CC-D9BB5B300D7F}"/>
          </ac:picMkLst>
        </pc:picChg>
      </pc:sldChg>
      <pc:sldChg chg="modSp mod">
        <pc:chgData name="TRAPP Lindsay * DEQ" userId="2bbf4ccf-fa25-401f-a93a-f56404faef8d" providerId="ADAL" clId="{E84375E9-0D54-42B0-ADFC-0B1C2891BFA7}" dt="2026-05-07T16:35:43.651" v="57" actId="1076"/>
        <pc:sldMkLst>
          <pc:docMk/>
          <pc:sldMk cId="3937523839" sldId="1191"/>
        </pc:sldMkLst>
        <pc:spChg chg="mod">
          <ac:chgData name="TRAPP Lindsay * DEQ" userId="2bbf4ccf-fa25-401f-a93a-f56404faef8d" providerId="ADAL" clId="{E84375E9-0D54-42B0-ADFC-0B1C2891BFA7}" dt="2026-05-07T16:35:43.651" v="57" actId="1076"/>
          <ac:spMkLst>
            <pc:docMk/>
            <pc:sldMk cId="3937523839" sldId="1191"/>
            <ac:spMk id="3" creationId="{C1E63493-B716-46E9-D003-19BE4E6417FC}"/>
          </ac:spMkLst>
        </pc:spChg>
        <pc:spChg chg="mod">
          <ac:chgData name="TRAPP Lindsay * DEQ" userId="2bbf4ccf-fa25-401f-a93a-f56404faef8d" providerId="ADAL" clId="{E84375E9-0D54-42B0-ADFC-0B1C2891BFA7}" dt="2026-05-07T16:32:40.983" v="20" actId="113"/>
          <ac:spMkLst>
            <pc:docMk/>
            <pc:sldMk cId="3937523839" sldId="1191"/>
            <ac:spMk id="4" creationId="{5899EC00-D0C3-A5F7-622C-9BAE039A5D94}"/>
          </ac:spMkLst>
        </pc:spChg>
      </pc:sldChg>
      <pc:sldChg chg="modSp mod">
        <pc:chgData name="TRAPP Lindsay * DEQ" userId="2bbf4ccf-fa25-401f-a93a-f56404faef8d" providerId="ADAL" clId="{E84375E9-0D54-42B0-ADFC-0B1C2891BFA7}" dt="2026-05-07T16:43:16.068" v="132" actId="20577"/>
        <pc:sldMkLst>
          <pc:docMk/>
          <pc:sldMk cId="3123764663" sldId="1192"/>
        </pc:sldMkLst>
        <pc:spChg chg="mod">
          <ac:chgData name="TRAPP Lindsay * DEQ" userId="2bbf4ccf-fa25-401f-a93a-f56404faef8d" providerId="ADAL" clId="{E84375E9-0D54-42B0-ADFC-0B1C2891BFA7}" dt="2026-05-07T16:43:16.068" v="132" actId="20577"/>
          <ac:spMkLst>
            <pc:docMk/>
            <pc:sldMk cId="3123764663" sldId="1192"/>
            <ac:spMk id="2" creationId="{6E370AEB-3079-48BD-3148-1F35351D79F7}"/>
          </ac:spMkLst>
        </pc:spChg>
        <pc:spChg chg="mod">
          <ac:chgData name="TRAPP Lindsay * DEQ" userId="2bbf4ccf-fa25-401f-a93a-f56404faef8d" providerId="ADAL" clId="{E84375E9-0D54-42B0-ADFC-0B1C2891BFA7}" dt="2026-05-07T16:40:36.715" v="81" actId="20577"/>
          <ac:spMkLst>
            <pc:docMk/>
            <pc:sldMk cId="3123764663" sldId="1192"/>
            <ac:spMk id="3" creationId="{98A56FB7-82B6-237F-CB06-9C0E11AF8B6A}"/>
          </ac:spMkLst>
        </pc:spChg>
        <pc:spChg chg="mod">
          <ac:chgData name="TRAPP Lindsay * DEQ" userId="2bbf4ccf-fa25-401f-a93a-f56404faef8d" providerId="ADAL" clId="{E84375E9-0D54-42B0-ADFC-0B1C2891BFA7}" dt="2026-05-07T16:32:58.688" v="26" actId="403"/>
          <ac:spMkLst>
            <pc:docMk/>
            <pc:sldMk cId="3123764663" sldId="1192"/>
            <ac:spMk id="4" creationId="{D628CE1B-B0FE-5E21-7B38-F16D2CDB25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5/7/2026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253167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2</a:t>
            </a:fld>
            <a:endParaRPr lang="en-US" dirty="0"/>
          </a:p>
        </p:txBody>
      </p:sp>
    </p:spTree>
    <p:extLst>
      <p:ext uri="{BB962C8B-B14F-4D97-AF65-F5344CB8AC3E}">
        <p14:creationId xmlns:p14="http://schemas.microsoft.com/office/powerpoint/2010/main" val="318946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3</a:t>
            </a:fld>
            <a:endParaRPr lang="en-US" dirty="0"/>
          </a:p>
        </p:txBody>
      </p:sp>
    </p:spTree>
    <p:extLst>
      <p:ext uri="{BB962C8B-B14F-4D97-AF65-F5344CB8AC3E}">
        <p14:creationId xmlns:p14="http://schemas.microsoft.com/office/powerpoint/2010/main" val="235689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4</a:t>
            </a:fld>
            <a:endParaRPr lang="en-US" dirty="0"/>
          </a:p>
        </p:txBody>
      </p:sp>
    </p:spTree>
    <p:extLst>
      <p:ext uri="{BB962C8B-B14F-4D97-AF65-F5344CB8AC3E}">
        <p14:creationId xmlns:p14="http://schemas.microsoft.com/office/powerpoint/2010/main" val="131447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5</a:t>
            </a:fld>
            <a:endParaRPr lang="en-US" dirty="0"/>
          </a:p>
        </p:txBody>
      </p:sp>
    </p:spTree>
    <p:extLst>
      <p:ext uri="{BB962C8B-B14F-4D97-AF65-F5344CB8AC3E}">
        <p14:creationId xmlns:p14="http://schemas.microsoft.com/office/powerpoint/2010/main" val="70083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6</a:t>
            </a:fld>
            <a:endParaRPr lang="en-US" dirty="0"/>
          </a:p>
        </p:txBody>
      </p:sp>
    </p:spTree>
    <p:extLst>
      <p:ext uri="{BB962C8B-B14F-4D97-AF65-F5344CB8AC3E}">
        <p14:creationId xmlns:p14="http://schemas.microsoft.com/office/powerpoint/2010/main" val="194709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3981EC-B6E6-4B85-93C1-B50A6F43896D}" type="slidenum">
              <a:rPr lang="en-US" smtClean="0"/>
              <a:t>8</a:t>
            </a:fld>
            <a:endParaRPr lang="en-US" dirty="0"/>
          </a:p>
        </p:txBody>
      </p:sp>
    </p:spTree>
    <p:extLst>
      <p:ext uri="{BB962C8B-B14F-4D97-AF65-F5344CB8AC3E}">
        <p14:creationId xmlns:p14="http://schemas.microsoft.com/office/powerpoint/2010/main" val="175427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6"/>
            <a:ext cx="10972800" cy="1470025"/>
          </a:xfrm>
        </p:spPr>
        <p:txBody>
          <a:bodyPr/>
          <a:lstStyle>
            <a:lvl1pPr>
              <a:defRPr>
                <a:solidFill>
                  <a:schemeClr val="bg2">
                    <a:lumMod val="1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04800" y="3886200"/>
            <a:ext cx="10058400" cy="1752600"/>
          </a:xfrm>
        </p:spPr>
        <p:txBody>
          <a:bodyPr/>
          <a:lstStyle>
            <a:lvl1pPr marL="0" indent="0" algn="l">
              <a:buNone/>
              <a:defRPr>
                <a:solidFill>
                  <a:schemeClr val="bg2">
                    <a:lumMod val="1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1634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2400" y="6308727"/>
            <a:ext cx="2844800" cy="365125"/>
          </a:xfrm>
          <a:prstGeom prst="rect">
            <a:avLst/>
          </a:prstGeom>
        </p:spPr>
        <p:txBody>
          <a:bodyPr/>
          <a:lstStyle>
            <a:lvl1pPr algn="l">
              <a:defRPr sz="1600" b="1">
                <a:solidFill>
                  <a:schemeClr val="tx1"/>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
        <p:nvSpPr>
          <p:cNvPr id="2" name="Title 1"/>
          <p:cNvSpPr>
            <a:spLocks noGrp="1"/>
          </p:cNvSpPr>
          <p:nvPr>
            <p:ph type="title"/>
          </p:nvPr>
        </p:nvSpPr>
        <p:spPr>
          <a:xfrm>
            <a:off x="152400" y="304800"/>
            <a:ext cx="118872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52400" y="1600201"/>
            <a:ext cx="118872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5084"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152400" y="1535113"/>
            <a:ext cx="58441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2174875"/>
            <a:ext cx="58441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8441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8441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439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1887200"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29512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2400" y="6324600"/>
            <a:ext cx="2844800" cy="365125"/>
          </a:xfrm>
          <a:prstGeom prst="rect">
            <a:avLst/>
          </a:prstGeom>
        </p:spPr>
        <p:txBody>
          <a:bodyPr/>
          <a:lstStyle>
            <a:lvl1pPr>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927279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11734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600201"/>
            <a:ext cx="1173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Oregon DEQ logo">
            <a:extLst>
              <a:ext uri="{FF2B5EF4-FFF2-40B4-BE49-F238E27FC236}">
                <a16:creationId xmlns:a16="http://schemas.microsoft.com/office/drawing/2014/main" id="{925C3B3A-4508-4B22-B1BB-DFBA057D2EB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34600" y="6276993"/>
            <a:ext cx="1828800" cy="457200"/>
          </a:xfrm>
          <a:prstGeom prst="rect">
            <a:avLst/>
          </a:prstGeom>
        </p:spPr>
      </p:pic>
      <p:sp>
        <p:nvSpPr>
          <p:cNvPr id="9" name="Slide Number Placeholder 5">
            <a:extLst>
              <a:ext uri="{FF2B5EF4-FFF2-40B4-BE49-F238E27FC236}">
                <a16:creationId xmlns:a16="http://schemas.microsoft.com/office/drawing/2014/main" id="{73B3B042-7DBB-4450-8D62-80E91DC15A90}"/>
              </a:ext>
            </a:extLst>
          </p:cNvPr>
          <p:cNvSpPr>
            <a:spLocks noGrp="1"/>
          </p:cNvSpPr>
          <p:nvPr>
            <p:ph type="sldNum" sz="quarter" idx="4"/>
          </p:nvPr>
        </p:nvSpPr>
        <p:spPr>
          <a:xfrm>
            <a:off x="208472" y="6369068"/>
            <a:ext cx="2768600" cy="365125"/>
          </a:xfrm>
          <a:prstGeom prst="rect">
            <a:avLst/>
          </a:prstGeom>
        </p:spPr>
        <p:txBody>
          <a:bodyPr/>
          <a:lstStyle>
            <a:lvl1pPr algn="l">
              <a:defRPr sz="1600">
                <a:solidFill>
                  <a:schemeClr val="bg2"/>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1" r:id="rId3"/>
    <p:sldLayoutId id="2147483762" r:id="rId4"/>
    <p:sldLayoutId id="2147483763" r:id="rId5"/>
  </p:sldLayoutIdLst>
  <p:txStyles>
    <p:titleStyle>
      <a:lvl1pPr algn="l" defTabSz="914400" rtl="0" eaLnBrk="1" latinLnBrk="0" hangingPunct="1">
        <a:spcBef>
          <a:spcPct val="0"/>
        </a:spcBef>
        <a:buNone/>
        <a:defRPr sz="4400" b="1" kern="1200">
          <a:solidFill>
            <a:schemeClr val="bg2">
              <a:lumMod val="1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1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eqinfo@deq.oregon.gov" TargetMode="External"/><Relationship Id="rId2" Type="http://schemas.openxmlformats.org/officeDocument/2006/relationships/hyperlink" Target="https://www.oregon.gov/deq/about-us/Pages/titleVIacces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sciencedirect.com/science/article/abs/pii/S10010742250084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381000" y="2819400"/>
            <a:ext cx="11430000" cy="3276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200" dirty="0">
                <a:ea typeface="+mn-ea"/>
              </a:rPr>
              <a:t>Variance of the Motor Vehicle Fuel Specifications</a:t>
            </a:r>
            <a:endParaRPr kumimoji="0" lang="en-US" sz="4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br>
              <a:rPr kumimoji="0" lang="en-US"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br>
              <a:rPr kumimoji="0" lang="en-US"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kumimoji="0" lang="en-US" sz="3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lvl="0">
              <a:spcBef>
                <a:spcPct val="20000"/>
              </a:spcBef>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Rachel Sakata</a:t>
            </a:r>
            <a:r>
              <a:rPr lang="en-US" sz="1600" b="0" dirty="0">
                <a:ea typeface="+mn-ea"/>
              </a:rPr>
              <a:t> and </a:t>
            </a:r>
            <a:r>
              <a:rPr lang="en-US" sz="1600" b="0" dirty="0"/>
              <a:t>Bill Peters</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n-US" sz="1600" b="0" dirty="0">
                <a:ea typeface="+mn-ea"/>
              </a:rPr>
              <a:t>May 14</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2026</a:t>
            </a:r>
            <a:b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Boardman</a:t>
            </a:r>
            <a:r>
              <a:rPr lang="en-US" sz="1600" b="0" dirty="0">
                <a:ea typeface="+mn-ea"/>
              </a:rPr>
              <a:t>, Oregon</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3CFCF8DD-6872-48CC-9E1E-DC00831B13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a:xfrm>
            <a:off x="-15240" y="-3586"/>
            <a:ext cx="12207240" cy="25943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F648-58AA-C850-11AE-966CDC554619}"/>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dirty="0"/>
              <a:t>Title VI and alternate formats </a:t>
            </a:r>
          </a:p>
        </p:txBody>
      </p:sp>
      <p:sp>
        <p:nvSpPr>
          <p:cNvPr id="3" name="Content Placeholder 2">
            <a:extLst>
              <a:ext uri="{FF2B5EF4-FFF2-40B4-BE49-F238E27FC236}">
                <a16:creationId xmlns:a16="http://schemas.microsoft.com/office/drawing/2014/main" id="{0FBBB871-1594-44D9-A45A-C281038EE3DD}"/>
              </a:ext>
              <a:ext uri="{C183D7F6-B498-43B3-948B-1728B52AA6E4}">
                <adec:decorative xmlns:adec="http://schemas.microsoft.com/office/drawing/2017/decorative" val="0"/>
              </a:ext>
            </a:extLst>
          </p:cNvPr>
          <p:cNvSpPr>
            <a:spLocks noGrp="1"/>
          </p:cNvSpPr>
          <p:nvPr>
            <p:ph idx="1"/>
          </p:nvPr>
        </p:nvSpPr>
        <p:spPr>
          <a:xfrm>
            <a:off x="152400" y="2147889"/>
            <a:ext cx="11887200" cy="4525963"/>
          </a:xfrm>
        </p:spPr>
        <p:txBody>
          <a:bodyPr/>
          <a:lstStyle/>
          <a:p>
            <a:pPr marL="0" indent="0">
              <a:spcBef>
                <a:spcPts val="0"/>
              </a:spcBef>
              <a:buNone/>
              <a:tabLst>
                <a:tab pos="2971800" algn="ctr"/>
                <a:tab pos="5943600" algn="r"/>
              </a:tabLst>
            </a:pPr>
            <a:r>
              <a:rPr lang="en-US" sz="1800" dirty="0">
                <a:ea typeface="Times New Roman" panose="02020603050405020304" pitchFamily="18" charset="0"/>
              </a:rPr>
              <a:t>DEQ does not discriminate on the basis of race, color, national origin, disability, age, sex, religion, sexual orientation, gender identity, or marital status in the administration of its programs and activities. </a:t>
            </a:r>
          </a:p>
          <a:p>
            <a:pPr marL="0" indent="0">
              <a:spcBef>
                <a:spcPts val="0"/>
              </a:spcBef>
              <a:buNone/>
              <a:tabLst>
                <a:tab pos="2971800" algn="ctr"/>
                <a:tab pos="5943600" algn="r"/>
              </a:tabLst>
            </a:pPr>
            <a:endParaRPr lang="en-US" sz="1800" dirty="0">
              <a:ea typeface="Times New Roman" panose="02020603050405020304" pitchFamily="18" charset="0"/>
            </a:endParaRPr>
          </a:p>
          <a:p>
            <a:pPr marL="0" indent="0">
              <a:spcBef>
                <a:spcPts val="0"/>
              </a:spcBef>
              <a:buNone/>
              <a:tabLst>
                <a:tab pos="2971800" algn="ctr"/>
                <a:tab pos="5943600" algn="r"/>
              </a:tabLst>
            </a:pPr>
            <a:r>
              <a:rPr lang="en-US" sz="1800" dirty="0">
                <a:ea typeface="Times New Roman" panose="02020603050405020304" pitchFamily="18" charset="0"/>
              </a:rPr>
              <a:t>Visit DEQ’s </a:t>
            </a:r>
            <a:r>
              <a:rPr lang="en-US" sz="1800" u="sng" dirty="0">
                <a:solidFill>
                  <a:schemeClr val="accent6"/>
                </a:solidFill>
                <a:ea typeface="Times New Roman" panose="02020603050405020304" pitchFamily="18" charset="0"/>
                <a:hlinkClick r:id="rId2" tooltip="Civil Rights and Environmental Justice page">
                  <a:extLst>
                    <a:ext uri="{A12FA001-AC4F-418D-AE19-62706E023703}">
                      <ahyp:hlinkClr xmlns:ahyp="http://schemas.microsoft.com/office/drawing/2018/hyperlinkcolor" val="tx"/>
                    </a:ext>
                  </a:extLst>
                </a:hlinkClick>
              </a:rPr>
              <a:t>Civil Rights and Environmental Justice page</a:t>
            </a:r>
            <a:r>
              <a:rPr lang="en-US" sz="1800" dirty="0">
                <a:ea typeface="Times New Roman" panose="02020603050405020304" pitchFamily="18" charset="0"/>
              </a:rPr>
              <a:t>.</a:t>
            </a:r>
          </a:p>
          <a:p>
            <a:pPr marL="0" indent="0">
              <a:spcBef>
                <a:spcPts val="0"/>
              </a:spcBef>
              <a:buNone/>
              <a:tabLst>
                <a:tab pos="2971800" algn="ctr"/>
                <a:tab pos="5943600" algn="r"/>
              </a:tabLst>
            </a:pPr>
            <a:endParaRPr lang="en-US" sz="1800" dirty="0">
              <a:solidFill>
                <a:schemeClr val="accent2">
                  <a:lumMod val="75000"/>
                </a:schemeClr>
              </a:solidFill>
              <a:ea typeface="Times New Roman" panose="02020603050405020304" pitchFamily="18" charset="0"/>
            </a:endParaRPr>
          </a:p>
          <a:p>
            <a:pPr marL="0" marR="0" indent="0">
              <a:spcBef>
                <a:spcPts val="600"/>
              </a:spcBef>
              <a:spcAft>
                <a:spcPts val="0"/>
              </a:spcAft>
              <a:buNone/>
            </a:pPr>
            <a:r>
              <a:rPr lang="en-US" sz="1800" u="sng" dirty="0">
                <a:solidFill>
                  <a:schemeClr val="accent6"/>
                </a:solidFill>
                <a:effectLst/>
                <a:hlinkClick r:id="rId2" tooltip="Español">
                  <a:extLst>
                    <a:ext uri="{A12FA001-AC4F-418D-AE19-62706E023703}">
                      <ahyp:hlinkClr xmlns:ahyp="http://schemas.microsoft.com/office/drawing/2018/hyperlinkcolor" val="tx"/>
                    </a:ext>
                  </a:extLst>
                </a:hlinkClick>
              </a:rPr>
              <a:t>Español</a:t>
            </a:r>
            <a:r>
              <a:rPr lang="en-US" sz="1800" dirty="0">
                <a:solidFill>
                  <a:schemeClr val="accent6"/>
                </a:solidFill>
                <a:effectLst/>
              </a:rPr>
              <a:t> </a:t>
            </a:r>
            <a:r>
              <a:rPr lang="en-US" sz="1800" dirty="0">
                <a:solidFill>
                  <a:schemeClr val="accent6"/>
                </a:solidFill>
                <a:effectLst/>
                <a:latin typeface="Segoe UI" panose="020B0502040204020203" pitchFamily="34" charset="0"/>
                <a:cs typeface="+mn-cs"/>
              </a:rPr>
              <a:t> </a:t>
            </a:r>
            <a:r>
              <a:rPr lang="en-US" sz="1800" dirty="0">
                <a:effectLst/>
                <a:latin typeface="Segoe UI" panose="020B0502040204020203" pitchFamily="34" charset="0"/>
                <a:cs typeface="+mn-cs"/>
              </a:rPr>
              <a:t>|</a:t>
            </a:r>
            <a:r>
              <a:rPr lang="en-US" sz="1800" dirty="0">
                <a:solidFill>
                  <a:schemeClr val="accent6"/>
                </a:solidFill>
                <a:effectLst/>
                <a:latin typeface="Segoe UI" panose="020B0502040204020203" pitchFamily="34" charset="0"/>
                <a:cs typeface="+mn-cs"/>
              </a:rPr>
              <a:t>  </a:t>
            </a:r>
            <a:r>
              <a:rPr lang="en-US" sz="1800" u="sng" dirty="0">
                <a:solidFill>
                  <a:schemeClr val="accent6"/>
                </a:solidFill>
                <a:effectLst/>
                <a:hlinkClick r:id="rId2" tooltip="한국어">
                  <a:extLst>
                    <a:ext uri="{A12FA001-AC4F-418D-AE19-62706E023703}">
                      <ahyp:hlinkClr xmlns:ahyp="http://schemas.microsoft.com/office/drawing/2018/hyperlinkcolor" val="tx"/>
                    </a:ext>
                  </a:extLst>
                </a:hlinkClick>
              </a:rPr>
              <a:t>한국어</a:t>
            </a:r>
            <a:r>
              <a:rPr lang="en-US" sz="1800" dirty="0">
                <a:solidFill>
                  <a:schemeClr val="accent6"/>
                </a:solidFill>
                <a:effectLst/>
                <a:latin typeface="Segoe UI" panose="020B0502040204020203" pitchFamily="34" charset="0"/>
                <a:ea typeface="Malgun Gothic" panose="020B0503020000020004" pitchFamily="34" charset="-127"/>
                <a:cs typeface="+mn-cs"/>
              </a:rPr>
              <a:t>  </a:t>
            </a:r>
            <a:r>
              <a:rPr lang="en-US" sz="1800" dirty="0">
                <a:effectLst/>
                <a:latin typeface="Segoe UI" panose="020B0502040204020203" pitchFamily="34" charset="0"/>
                <a:ea typeface="SimSun" panose="02010600030101010101" pitchFamily="2" charset="-122"/>
                <a:cs typeface="+mn-cs"/>
              </a:rPr>
              <a:t>|</a:t>
            </a:r>
            <a:r>
              <a:rPr lang="en-US" sz="1800" dirty="0">
                <a:solidFill>
                  <a:schemeClr val="accent6"/>
                </a:solidFill>
                <a:effectLst/>
                <a:latin typeface="Segoe UI" panose="020B0502040204020203" pitchFamily="34" charset="0"/>
                <a:ea typeface="SimSun" panose="02010600030101010101" pitchFamily="2" charset="-122"/>
                <a:cs typeface="+mn-cs"/>
              </a:rPr>
              <a:t> </a:t>
            </a:r>
            <a:r>
              <a:rPr lang="en-US" sz="1800" dirty="0">
                <a:solidFill>
                  <a:schemeClr val="accent6"/>
                </a:solidFill>
                <a:effectLst/>
                <a:latin typeface="Segoe UI" panose="020B0502040204020203" pitchFamily="34" charset="0"/>
                <a:cs typeface="+mn-cs"/>
              </a:rPr>
              <a:t> </a:t>
            </a:r>
            <a:r>
              <a:rPr lang="en-US" sz="1800" u="sng" dirty="0">
                <a:solidFill>
                  <a:schemeClr val="accent6"/>
                </a:solidFill>
                <a:effectLst/>
                <a:latin typeface="MS Mincho" panose="02020609040205080304" pitchFamily="49" charset="-128"/>
                <a:cs typeface="+mn-cs"/>
                <a:hlinkClick r:id="rId2" tooltip="繁體中文">
                  <a:extLst>
                    <a:ext uri="{A12FA001-AC4F-418D-AE19-62706E023703}">
                      <ahyp:hlinkClr xmlns:ahyp="http://schemas.microsoft.com/office/drawing/2018/hyperlinkcolor" val="tx"/>
                    </a:ext>
                  </a:extLst>
                </a:hlinkClick>
              </a:rPr>
              <a:t>繁體中文</a:t>
            </a:r>
            <a:r>
              <a:rPr lang="en-US" sz="1800" dirty="0">
                <a:solidFill>
                  <a:schemeClr val="accent6"/>
                </a:solidFill>
                <a:effectLst/>
                <a:latin typeface="Segoe UI" panose="020B0502040204020203" pitchFamily="34" charset="0"/>
                <a:ea typeface="MS Mincho" panose="02020609040205080304" pitchFamily="49" charset="-128"/>
                <a:cs typeface="+mn-cs"/>
              </a:rPr>
              <a:t>  </a:t>
            </a:r>
            <a:r>
              <a:rPr lang="en-US" sz="1800" dirty="0">
                <a:effectLst/>
                <a:latin typeface="Segoe UI" panose="020B0502040204020203" pitchFamily="34" charset="0"/>
                <a:ea typeface="MS Mincho" panose="02020609040205080304" pitchFamily="49" charset="-128"/>
                <a:cs typeface="+mn-cs"/>
              </a:rPr>
              <a:t>|</a:t>
            </a:r>
            <a:r>
              <a:rPr lang="en-US" sz="1800" dirty="0">
                <a:solidFill>
                  <a:schemeClr val="accent6"/>
                </a:solidFill>
                <a:effectLst/>
                <a:latin typeface="Segoe UI" panose="020B0502040204020203" pitchFamily="34" charset="0"/>
                <a:ea typeface="MS Mincho" panose="02020609040205080304" pitchFamily="49" charset="-128"/>
                <a:cs typeface="+mn-cs"/>
              </a:rPr>
              <a:t>  </a:t>
            </a:r>
            <a:r>
              <a:rPr lang="en-US" sz="1800" u="sng" dirty="0">
                <a:solidFill>
                  <a:schemeClr val="accent6"/>
                </a:solidFill>
                <a:effectLst/>
                <a:hlinkClick r:id="rId2" tooltip="Pусский">
                  <a:extLst>
                    <a:ext uri="{A12FA001-AC4F-418D-AE19-62706E023703}">
                      <ahyp:hlinkClr xmlns:ahyp="http://schemas.microsoft.com/office/drawing/2018/hyperlinkcolor" val="tx"/>
                    </a:ext>
                  </a:extLst>
                </a:hlinkClick>
              </a:rPr>
              <a:t>Pусский</a:t>
            </a:r>
            <a:r>
              <a:rPr lang="en-US" sz="1800" dirty="0">
                <a:solidFill>
                  <a:schemeClr val="accent6"/>
                </a:solidFill>
                <a:effectLst/>
                <a:latin typeface="Segoe UI" panose="020B0502040204020203" pitchFamily="34" charset="0"/>
                <a:cs typeface="+mn-cs"/>
              </a:rPr>
              <a:t>  </a:t>
            </a:r>
            <a:r>
              <a:rPr lang="en-US" sz="1800" dirty="0">
                <a:effectLst/>
                <a:latin typeface="Segoe UI" panose="020B0502040204020203" pitchFamily="34" charset="0"/>
                <a:ea typeface="MS Mincho" panose="02020609040205080304" pitchFamily="49" charset="-128"/>
                <a:cs typeface="+mn-cs"/>
              </a:rPr>
              <a:t>|</a:t>
            </a:r>
            <a:r>
              <a:rPr lang="en-US" sz="1800" dirty="0">
                <a:solidFill>
                  <a:schemeClr val="accent6"/>
                </a:solidFill>
                <a:effectLst/>
                <a:latin typeface="Segoe UI" panose="020B0502040204020203" pitchFamily="34" charset="0"/>
                <a:ea typeface="MS Mincho" panose="02020609040205080304" pitchFamily="49" charset="-128"/>
                <a:cs typeface="+mn-cs"/>
              </a:rPr>
              <a:t>  </a:t>
            </a:r>
            <a:r>
              <a:rPr lang="en-US" sz="1800" u="sng" dirty="0">
                <a:solidFill>
                  <a:schemeClr val="accent6"/>
                </a:solidFill>
                <a:effectLst/>
                <a:hlinkClick r:id="rId2" tooltip="Tiếng Việt">
                  <a:extLst>
                    <a:ext uri="{A12FA001-AC4F-418D-AE19-62706E023703}">
                      <ahyp:hlinkClr xmlns:ahyp="http://schemas.microsoft.com/office/drawing/2018/hyperlinkcolor" val="tx"/>
                    </a:ext>
                  </a:extLst>
                </a:hlinkClick>
              </a:rPr>
              <a:t>Tiếng Việt</a:t>
            </a:r>
            <a:r>
              <a:rPr lang="en-US" sz="1800" u="none" strike="noStrike" dirty="0">
                <a:solidFill>
                  <a:schemeClr val="accent6"/>
                </a:solidFill>
                <a:effectLst/>
              </a:rPr>
              <a:t>  </a:t>
            </a:r>
            <a:r>
              <a:rPr lang="en-US" sz="1800" u="none" strike="noStrike" dirty="0">
                <a:effectLst/>
                <a:latin typeface="Segoe UI" panose="020B0502040204020203" pitchFamily="34" charset="0"/>
                <a:cs typeface="+mn-cs"/>
              </a:rPr>
              <a:t>|</a:t>
            </a:r>
            <a:r>
              <a:rPr lang="en-US" sz="1800" u="none" strike="noStrike" dirty="0">
                <a:solidFill>
                  <a:schemeClr val="accent6"/>
                </a:solidFill>
                <a:effectLst/>
                <a:latin typeface="Segoe UI" panose="020B0502040204020203" pitchFamily="34" charset="0"/>
                <a:cs typeface="+mn-cs"/>
              </a:rPr>
              <a:t>  </a:t>
            </a:r>
            <a:r>
              <a:rPr lang="ar-SA" sz="1800" u="sng" dirty="0">
                <a:solidFill>
                  <a:schemeClr val="accent6"/>
                </a:solidFill>
                <a:effectLst/>
                <a:latin typeface="Segoe UI" panose="020B0502040204020203" pitchFamily="34" charset="0"/>
                <a:cs typeface="+mn-cs"/>
                <a:hlinkClick r:id="rId2" tooltip="العربية">
                  <a:extLst>
                    <a:ext uri="{A12FA001-AC4F-418D-AE19-62706E023703}">
                      <ahyp:hlinkClr xmlns:ahyp="http://schemas.microsoft.com/office/drawing/2018/hyperlinkcolor" val="tx"/>
                    </a:ext>
                  </a:extLst>
                </a:hlinkClick>
              </a:rPr>
              <a:t>العربية</a:t>
            </a:r>
            <a:endParaRPr lang="en-US" sz="1800" dirty="0">
              <a:solidFill>
                <a:schemeClr val="accent6"/>
              </a:solidFill>
              <a:effectLst/>
              <a:latin typeface="Segoe UI" panose="020B0502040204020203" pitchFamily="34" charset="0"/>
              <a:cs typeface="+mn-cs"/>
            </a:endParaRPr>
          </a:p>
          <a:p>
            <a:pPr marL="0" marR="0" indent="0">
              <a:spcBef>
                <a:spcPts val="0"/>
              </a:spcBef>
              <a:spcAft>
                <a:spcPts val="0"/>
              </a:spcAft>
              <a:buNone/>
              <a:tabLst>
                <a:tab pos="2971800" algn="ctr"/>
                <a:tab pos="5943600" algn="r"/>
              </a:tabLst>
            </a:pPr>
            <a:r>
              <a:rPr lang="en-US" sz="1800" dirty="0">
                <a:effectLst/>
                <a:latin typeface="Arial" panose="020B0604020202020204" pitchFamily="34" charset="0"/>
                <a:ea typeface="Times New Roman" panose="02020603050405020304" pitchFamily="18" charset="0"/>
              </a:rPr>
              <a:t>Contact: 800-452-4011  |  TTY: 711  |  </a:t>
            </a:r>
            <a:r>
              <a:rPr lang="en-US" sz="1800" u="sng" dirty="0">
                <a:solidFill>
                  <a:schemeClr val="accent6"/>
                </a:solidFill>
                <a:effectLst/>
                <a:ea typeface="Times New Roman" panose="02020603050405020304" pitchFamily="18" charset="0"/>
                <a:hlinkClick r:id="rId3" tooltip="deqinfo@deq.oregon.gov">
                  <a:extLst>
                    <a:ext uri="{A12FA001-AC4F-418D-AE19-62706E023703}">
                      <ahyp:hlinkClr xmlns:ahyp="http://schemas.microsoft.com/office/drawing/2018/hyperlinkcolor" val="tx"/>
                    </a:ext>
                  </a:extLst>
                </a:hlinkClick>
              </a:rPr>
              <a:t>deqinfo@deq.</a:t>
            </a:r>
            <a:r>
              <a:rPr lang="en-US" sz="1800" u="sng" dirty="0">
                <a:solidFill>
                  <a:schemeClr val="accent6"/>
                </a:solidFill>
                <a:ea typeface="Times New Roman" panose="02020603050405020304" pitchFamily="18" charset="0"/>
                <a:hlinkClick r:id="rId3" tooltip="deqinfo@deq.oregon.gov">
                  <a:extLst>
                    <a:ext uri="{A12FA001-AC4F-418D-AE19-62706E023703}">
                      <ahyp:hlinkClr xmlns:ahyp="http://schemas.microsoft.com/office/drawing/2018/hyperlinkcolor" val="tx"/>
                    </a:ext>
                  </a:extLst>
                </a:hlinkClick>
              </a:rPr>
              <a:t>o</a:t>
            </a:r>
            <a:r>
              <a:rPr lang="en-US" sz="1800" u="sng" dirty="0">
                <a:solidFill>
                  <a:schemeClr val="accent6"/>
                </a:solidFill>
                <a:effectLst/>
                <a:ea typeface="Times New Roman" panose="02020603050405020304" pitchFamily="18" charset="0"/>
                <a:hlinkClick r:id="rId3" tooltip="deqinfo@deq.oregon.gov">
                  <a:extLst>
                    <a:ext uri="{A12FA001-AC4F-418D-AE19-62706E023703}">
                      <ahyp:hlinkClr xmlns:ahyp="http://schemas.microsoft.com/office/drawing/2018/hyperlinkcolor" val="tx"/>
                    </a:ext>
                  </a:extLst>
                </a:hlinkClick>
              </a:rPr>
              <a:t>regon.gov</a:t>
            </a:r>
            <a:r>
              <a:rPr lang="en-US" sz="1800" dirty="0">
                <a:solidFill>
                  <a:schemeClr val="accent6"/>
                </a:solidFill>
                <a:effectLst/>
                <a:latin typeface="Arial" panose="020B0604020202020204" pitchFamily="34" charset="0"/>
                <a:ea typeface="Times New Roman" panose="02020603050405020304" pitchFamily="18" charset="0"/>
              </a:rPr>
              <a:t> </a:t>
            </a:r>
          </a:p>
        </p:txBody>
      </p:sp>
      <p:sp>
        <p:nvSpPr>
          <p:cNvPr id="4" name="Slide Number Placeholder 5">
            <a:extLst>
              <a:ext uri="{FF2B5EF4-FFF2-40B4-BE49-F238E27FC236}">
                <a16:creationId xmlns:a16="http://schemas.microsoft.com/office/drawing/2014/main" id="{F592F67A-0472-3728-8E00-5A28104E6DB2}"/>
              </a:ext>
            </a:extLst>
          </p:cNvPr>
          <p:cNvSpPr>
            <a:spLocks noGrp="1"/>
          </p:cNvSpPr>
          <p:nvPr>
            <p:ph type="sldNum" sz="quarter" idx="12"/>
          </p:nvPr>
        </p:nvSpPr>
        <p:spPr>
          <a:xfrm>
            <a:off x="152400" y="6308727"/>
            <a:ext cx="2844800" cy="365125"/>
          </a:xfrm>
          <a:prstGeom prst="rect">
            <a:avLst/>
          </a:prstGeom>
        </p:spPr>
        <p:txBody>
          <a:bodyPr/>
          <a:lstStyle>
            <a:lvl1pPr algn="l">
              <a:defRPr sz="1600" b="1">
                <a:solidFill>
                  <a:schemeClr val="tx1"/>
                </a:solidFill>
                <a:latin typeface="Arial" panose="020B0604020202020204" pitchFamily="34" charset="0"/>
                <a:cs typeface="Arial" panose="020B0604020202020204" pitchFamily="34" charset="0"/>
              </a:defRPr>
            </a:lvl1pPr>
          </a:lstStyle>
          <a:p>
            <a:fld id="{1939E361-6CC3-4B93-8D02-0CA414705067}" type="slidenum">
              <a:rPr lang="en-US" sz="1800" b="0" smtClean="0"/>
              <a:pPr/>
              <a:t>10</a:t>
            </a:fld>
            <a:endParaRPr lang="en-US" b="0" dirty="0"/>
          </a:p>
        </p:txBody>
      </p:sp>
    </p:spTree>
    <p:extLst>
      <p:ext uri="{BB962C8B-B14F-4D97-AF65-F5344CB8AC3E}">
        <p14:creationId xmlns:p14="http://schemas.microsoft.com/office/powerpoint/2010/main" val="225111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52D0-0161-1E45-14F8-4D848A7EC1A8}"/>
              </a:ext>
            </a:extLst>
          </p:cNvPr>
          <p:cNvSpPr>
            <a:spLocks noGrp="1"/>
          </p:cNvSpPr>
          <p:nvPr>
            <p:ph type="title"/>
          </p:nvPr>
        </p:nvSpPr>
        <p:spPr>
          <a:xfrm>
            <a:off x="152400" y="274638"/>
            <a:ext cx="11885084" cy="1143000"/>
          </a:xfrm>
        </p:spPr>
        <p:txBody>
          <a:bodyPr anchor="ctr">
            <a:normAutofit/>
          </a:bodyPr>
          <a:lstStyle/>
          <a:p>
            <a:pPr>
              <a:lnSpc>
                <a:spcPct val="90000"/>
              </a:lnSpc>
            </a:pPr>
            <a:r>
              <a:rPr lang="en-US" sz="3700" dirty="0"/>
              <a:t>Background: Summer gasoline and vapor pressure control</a:t>
            </a:r>
          </a:p>
        </p:txBody>
      </p:sp>
      <p:sp>
        <p:nvSpPr>
          <p:cNvPr id="3" name="Content Placeholder 2">
            <a:extLst>
              <a:ext uri="{FF2B5EF4-FFF2-40B4-BE49-F238E27FC236}">
                <a16:creationId xmlns:a16="http://schemas.microsoft.com/office/drawing/2014/main" id="{FBD10AA2-8AE9-BE96-7D2B-D489AC0D25D7}"/>
              </a:ext>
            </a:extLst>
          </p:cNvPr>
          <p:cNvSpPr>
            <a:spLocks noGrp="1"/>
          </p:cNvSpPr>
          <p:nvPr>
            <p:ph sz="half" idx="2"/>
          </p:nvPr>
        </p:nvSpPr>
        <p:spPr>
          <a:xfrm>
            <a:off x="152400" y="1643062"/>
            <a:ext cx="6074664" cy="4755876"/>
          </a:xfrm>
        </p:spPr>
        <p:txBody>
          <a:bodyPr>
            <a:normAutofit/>
          </a:bodyPr>
          <a:lstStyle/>
          <a:p>
            <a:pPr>
              <a:lnSpc>
                <a:spcPct val="90000"/>
              </a:lnSpc>
            </a:pPr>
            <a:r>
              <a:rPr lang="en-US" dirty="0"/>
              <a:t>Gasoline volatility is controlled in the summer because higher temperatures increase air pollution</a:t>
            </a:r>
          </a:p>
          <a:p>
            <a:pPr>
              <a:lnSpc>
                <a:spcPct val="90000"/>
              </a:lnSpc>
            </a:pPr>
            <a:endParaRPr lang="en-US" dirty="0"/>
          </a:p>
          <a:p>
            <a:pPr>
              <a:lnSpc>
                <a:spcPct val="90000"/>
              </a:lnSpc>
            </a:pPr>
            <a:r>
              <a:rPr lang="en-US" dirty="0"/>
              <a:t>These standards limit the amount of volatile organic compounds (VOCs) coming off of the liquid gasoline, not combusted out of the tailpipe</a:t>
            </a:r>
          </a:p>
          <a:p>
            <a:pPr>
              <a:lnSpc>
                <a:spcPct val="90000"/>
              </a:lnSpc>
            </a:pPr>
            <a:endParaRPr lang="en-US" dirty="0"/>
          </a:p>
          <a:p>
            <a:pPr>
              <a:lnSpc>
                <a:spcPct val="90000"/>
              </a:lnSpc>
            </a:pPr>
            <a:r>
              <a:rPr lang="en-US" dirty="0"/>
              <a:t>Reid Vapor Pressure is a measure of how easily gasoline evaporates; higher values mean the fuel gives off more vapors in the air</a:t>
            </a:r>
          </a:p>
        </p:txBody>
      </p:sp>
      <p:pic>
        <p:nvPicPr>
          <p:cNvPr id="1026" name="Picture 2" descr="A diagram shows a gas station and a car, with wavy lines rising from fuel pumps and different parts of the vehicle to illustrate gasoline vapors evaporating into the air. The image highlights that emissions come not just from the tailpipe, but also from fuel handling and evaporation from the engine and fuel system.">
            <a:extLst>
              <a:ext uri="{FF2B5EF4-FFF2-40B4-BE49-F238E27FC236}">
                <a16:creationId xmlns:a16="http://schemas.microsoft.com/office/drawing/2014/main" id="{CECD8C0C-DA04-11EF-26CC-D9BB5B300D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6377" y="1261515"/>
            <a:ext cx="4353483" cy="4334969"/>
          </a:xfrm>
          <a:prstGeom prst="rect">
            <a:avLst/>
          </a:prstGeom>
          <a:solidFill>
            <a:srgbClr val="FFFFFF"/>
          </a:solidFill>
        </p:spPr>
      </p:pic>
      <p:sp>
        <p:nvSpPr>
          <p:cNvPr id="4" name="Slide Number Placeholder 5" hidden="1">
            <a:extLst>
              <a:ext uri="{FF2B5EF4-FFF2-40B4-BE49-F238E27FC236}">
                <a16:creationId xmlns:a16="http://schemas.microsoft.com/office/drawing/2014/main" id="{9778612D-32B3-3170-DFB2-E2833EFBD98D}"/>
              </a:ext>
            </a:extLst>
          </p:cNvPr>
          <p:cNvSpPr>
            <a:spLocks noGrp="1"/>
          </p:cNvSpPr>
          <p:nvPr>
            <p:ph type="sldNum" sz="quarter" idx="12"/>
          </p:nvPr>
        </p:nvSpPr>
        <p:spPr>
          <a:xfrm>
            <a:off x="152400" y="6308727"/>
            <a:ext cx="2844800" cy="365125"/>
          </a:xfrm>
          <a:prstGeom prst="rect">
            <a:avLst/>
          </a:prstGeom>
        </p:spPr>
        <p:txBody>
          <a:bodyPr/>
          <a:lstStyle>
            <a:lvl1pPr algn="l">
              <a:defRPr sz="1600" b="1">
                <a:solidFill>
                  <a:schemeClr val="tx1"/>
                </a:solidFill>
                <a:latin typeface="Arial" panose="020B0604020202020204" pitchFamily="34" charset="0"/>
                <a:cs typeface="Arial" panose="020B0604020202020204" pitchFamily="34" charset="0"/>
              </a:defRPr>
            </a:lvl1pPr>
          </a:lstStyle>
          <a:p>
            <a:pPr>
              <a:spcAft>
                <a:spcPts val="600"/>
              </a:spcAft>
            </a:pPr>
            <a:fld id="{1939E361-6CC3-4B93-8D02-0CA414705067}" type="slidenum">
              <a:rPr lang="en-US" smtClean="0"/>
              <a:pPr>
                <a:spcAft>
                  <a:spcPts val="600"/>
                </a:spcAft>
              </a:pPr>
              <a:t>2</a:t>
            </a:fld>
            <a:endParaRPr lang="en-US" dirty="0"/>
          </a:p>
        </p:txBody>
      </p:sp>
      <p:sp>
        <p:nvSpPr>
          <p:cNvPr id="11" name="TextBox 10">
            <a:extLst>
              <a:ext uri="{FF2B5EF4-FFF2-40B4-BE49-F238E27FC236}">
                <a16:creationId xmlns:a16="http://schemas.microsoft.com/office/drawing/2014/main" id="{960190CC-D04A-D499-0BC7-0C60A6912FE0}"/>
              </a:ext>
            </a:extLst>
          </p:cNvPr>
          <p:cNvSpPr txBox="1"/>
          <p:nvPr/>
        </p:nvSpPr>
        <p:spPr>
          <a:xfrm>
            <a:off x="6885829" y="5596484"/>
            <a:ext cx="4353483"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Image credit: </a:t>
            </a:r>
            <a:r>
              <a:rPr lang="en-US" sz="1200" dirty="0">
                <a:latin typeface="Arial" panose="020B0604020202020204" pitchFamily="34" charset="0"/>
                <a:cs typeface="Arial" panose="020B0604020202020204" pitchFamily="34" charset="0"/>
                <a:hlinkClick r:id="rId4"/>
              </a:rPr>
              <a:t>Plateau-specific atmosphere amplifies fuel evaporative emission in Tibet: A case study of Lhasa - ScienceDirect</a:t>
            </a:r>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F7917A9-AAA5-13E7-7F23-4B2FFA36F374}"/>
              </a:ext>
            </a:extLst>
          </p:cNvPr>
          <p:cNvSpPr txBox="1"/>
          <p:nvPr/>
        </p:nvSpPr>
        <p:spPr>
          <a:xfrm>
            <a:off x="152400" y="6398696"/>
            <a:ext cx="64293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66485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E56E-C1F1-FBC2-E0A3-E28B5D973D55}"/>
              </a:ext>
            </a:extLst>
          </p:cNvPr>
          <p:cNvSpPr>
            <a:spLocks noGrp="1"/>
          </p:cNvSpPr>
          <p:nvPr>
            <p:ph type="title"/>
          </p:nvPr>
        </p:nvSpPr>
        <p:spPr/>
        <p:txBody>
          <a:bodyPr>
            <a:normAutofit/>
          </a:bodyPr>
          <a:lstStyle/>
          <a:p>
            <a:r>
              <a:rPr lang="en-US" dirty="0"/>
              <a:t>EPA waiver of motor fuel specifications</a:t>
            </a:r>
          </a:p>
        </p:txBody>
      </p:sp>
      <p:sp>
        <p:nvSpPr>
          <p:cNvPr id="3" name="Content Placeholder 2">
            <a:extLst>
              <a:ext uri="{FF2B5EF4-FFF2-40B4-BE49-F238E27FC236}">
                <a16:creationId xmlns:a16="http://schemas.microsoft.com/office/drawing/2014/main" id="{D1B1E832-D2D1-1154-B3FA-3DCB5F3DCA35}"/>
              </a:ext>
            </a:extLst>
          </p:cNvPr>
          <p:cNvSpPr>
            <a:spLocks noGrp="1"/>
          </p:cNvSpPr>
          <p:nvPr>
            <p:ph idx="1"/>
          </p:nvPr>
        </p:nvSpPr>
        <p:spPr/>
        <p:txBody>
          <a:bodyPr>
            <a:normAutofit fontScale="92500" lnSpcReduction="20000"/>
          </a:bodyPr>
          <a:lstStyle/>
          <a:p>
            <a:r>
              <a:rPr lang="en-US" dirty="0"/>
              <a:t>On March 25, 2026, the U.S. Environmental Protection Agency issued an emergency fuel waiver due to tight fuel supplies </a:t>
            </a:r>
          </a:p>
          <a:p>
            <a:pPr lvl="1"/>
            <a:r>
              <a:rPr lang="en-US" dirty="0"/>
              <a:t>EPA expanded the waiver on April 13, 2026</a:t>
            </a:r>
          </a:p>
          <a:p>
            <a:endParaRPr lang="en-US" dirty="0"/>
          </a:p>
          <a:p>
            <a:r>
              <a:rPr lang="en-US" dirty="0"/>
              <a:t>The waiver:</a:t>
            </a:r>
          </a:p>
          <a:p>
            <a:pPr lvl="1"/>
            <a:r>
              <a:rPr lang="en-US" dirty="0"/>
              <a:t>Allows gasoline up to 10 psi Reid Vapor Pressure</a:t>
            </a:r>
          </a:p>
          <a:p>
            <a:pPr lvl="1"/>
            <a:r>
              <a:rPr lang="en-US" dirty="0"/>
              <a:t>Allows summer sale of E15 (gasoline with 15% ethanol)</a:t>
            </a:r>
          </a:p>
          <a:p>
            <a:pPr lvl="1"/>
            <a:r>
              <a:rPr lang="en-US" dirty="0"/>
              <a:t>Establishes a more uniform national fuel specification during the waiver period</a:t>
            </a:r>
          </a:p>
          <a:p>
            <a:pPr lvl="1"/>
            <a:r>
              <a:rPr lang="en-US" dirty="0"/>
              <a:t>Applies to terminal operators, pipeline operators, fuel distributors and retailers</a:t>
            </a:r>
          </a:p>
          <a:p>
            <a:pPr lvl="1"/>
            <a:endParaRPr lang="en-US" dirty="0"/>
          </a:p>
        </p:txBody>
      </p:sp>
      <p:sp>
        <p:nvSpPr>
          <p:cNvPr id="4" name="Slide Number Placeholder 5">
            <a:extLst>
              <a:ext uri="{FF2B5EF4-FFF2-40B4-BE49-F238E27FC236}">
                <a16:creationId xmlns:a16="http://schemas.microsoft.com/office/drawing/2014/main" id="{1A204FB8-6101-502B-5AD6-0C48AC55BB93}"/>
              </a:ext>
            </a:extLst>
          </p:cNvPr>
          <p:cNvSpPr>
            <a:spLocks noGrp="1"/>
          </p:cNvSpPr>
          <p:nvPr>
            <p:ph type="sldNum" sz="quarter" idx="12"/>
          </p:nvPr>
        </p:nvSpPr>
        <p:spPr>
          <a:xfrm>
            <a:off x="152400" y="6308727"/>
            <a:ext cx="2844800" cy="365125"/>
          </a:xfrm>
          <a:prstGeom prst="rect">
            <a:avLst/>
          </a:prstGeom>
        </p:spPr>
        <p:txBody>
          <a:bodyPr/>
          <a:lstStyle>
            <a:lvl1pPr algn="l">
              <a:defRPr sz="1600" b="1">
                <a:solidFill>
                  <a:schemeClr val="tx1"/>
                </a:solidFill>
                <a:latin typeface="Arial" panose="020B0604020202020204" pitchFamily="34" charset="0"/>
                <a:cs typeface="Arial" panose="020B0604020202020204" pitchFamily="34" charset="0"/>
              </a:defRPr>
            </a:lvl1pPr>
          </a:lstStyle>
          <a:p>
            <a:fld id="{1939E361-6CC3-4B93-8D02-0CA414705067}" type="slidenum">
              <a:rPr lang="en-US" sz="1800" b="0" smtClean="0"/>
              <a:pPr/>
              <a:t>3</a:t>
            </a:fld>
            <a:endParaRPr lang="en-US" sz="1800" b="0" dirty="0"/>
          </a:p>
        </p:txBody>
      </p:sp>
    </p:spTree>
    <p:extLst>
      <p:ext uri="{BB962C8B-B14F-4D97-AF65-F5344CB8AC3E}">
        <p14:creationId xmlns:p14="http://schemas.microsoft.com/office/powerpoint/2010/main" val="177444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C7F7-2A48-B9DB-7325-E4A16139A57A}"/>
              </a:ext>
            </a:extLst>
          </p:cNvPr>
          <p:cNvSpPr>
            <a:spLocks noGrp="1"/>
          </p:cNvSpPr>
          <p:nvPr>
            <p:ph type="title"/>
          </p:nvPr>
        </p:nvSpPr>
        <p:spPr/>
        <p:txBody>
          <a:bodyPr>
            <a:normAutofit fontScale="90000"/>
          </a:bodyPr>
          <a:lstStyle/>
          <a:p>
            <a:r>
              <a:rPr lang="en-US" dirty="0"/>
              <a:t>EPA waiver of motor fuel specifications (continued)</a:t>
            </a:r>
          </a:p>
        </p:txBody>
      </p:sp>
      <p:sp>
        <p:nvSpPr>
          <p:cNvPr id="3" name="Content Placeholder 2">
            <a:extLst>
              <a:ext uri="{FF2B5EF4-FFF2-40B4-BE49-F238E27FC236}">
                <a16:creationId xmlns:a16="http://schemas.microsoft.com/office/drawing/2014/main" id="{C1E63493-B716-46E9-D003-19BE4E6417FC}"/>
              </a:ext>
            </a:extLst>
          </p:cNvPr>
          <p:cNvSpPr>
            <a:spLocks noGrp="1"/>
          </p:cNvSpPr>
          <p:nvPr>
            <p:ph idx="1"/>
          </p:nvPr>
        </p:nvSpPr>
        <p:spPr>
          <a:xfrm>
            <a:off x="152400" y="1965326"/>
            <a:ext cx="11887200" cy="4525963"/>
          </a:xfrm>
        </p:spPr>
        <p:txBody>
          <a:bodyPr/>
          <a:lstStyle/>
          <a:p>
            <a:r>
              <a:rPr lang="en-US" dirty="0"/>
              <a:t>Effective: </a:t>
            </a:r>
          </a:p>
          <a:p>
            <a:pPr lvl="1"/>
            <a:r>
              <a:rPr lang="en-US" dirty="0"/>
              <a:t>May 1 – May 20, 2026</a:t>
            </a:r>
          </a:p>
          <a:p>
            <a:pPr lvl="1"/>
            <a:r>
              <a:rPr lang="en-US" dirty="0"/>
              <a:t>Limited to 20 days at a time</a:t>
            </a:r>
          </a:p>
          <a:p>
            <a:pPr lvl="1"/>
            <a:r>
              <a:rPr lang="en-US" dirty="0"/>
              <a:t>Expected to be reissued throughout the summer fuel season</a:t>
            </a:r>
          </a:p>
        </p:txBody>
      </p:sp>
      <p:sp>
        <p:nvSpPr>
          <p:cNvPr id="4" name="Slide Number Placeholder 3">
            <a:extLst>
              <a:ext uri="{FF2B5EF4-FFF2-40B4-BE49-F238E27FC236}">
                <a16:creationId xmlns:a16="http://schemas.microsoft.com/office/drawing/2014/main" id="{5899EC00-D0C3-A5F7-622C-9BAE039A5D94}"/>
              </a:ext>
            </a:extLst>
          </p:cNvPr>
          <p:cNvSpPr>
            <a:spLocks noGrp="1"/>
          </p:cNvSpPr>
          <p:nvPr>
            <p:ph type="sldNum" sz="quarter" idx="12"/>
          </p:nvPr>
        </p:nvSpPr>
        <p:spPr/>
        <p:txBody>
          <a:bodyPr/>
          <a:lstStyle/>
          <a:p>
            <a:fld id="{1939E361-6CC3-4B93-8D02-0CA414705067}" type="slidenum">
              <a:rPr lang="en-US" sz="1800" b="0" smtClean="0"/>
              <a:pPr/>
              <a:t>4</a:t>
            </a:fld>
            <a:endParaRPr lang="en-US" b="0" dirty="0"/>
          </a:p>
        </p:txBody>
      </p:sp>
    </p:spTree>
    <p:extLst>
      <p:ext uri="{BB962C8B-B14F-4D97-AF65-F5344CB8AC3E}">
        <p14:creationId xmlns:p14="http://schemas.microsoft.com/office/powerpoint/2010/main" val="393752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6EA4-4874-CA6A-3D5B-BB12A7F934B9}"/>
              </a:ext>
            </a:extLst>
          </p:cNvPr>
          <p:cNvSpPr>
            <a:spLocks noGrp="1"/>
          </p:cNvSpPr>
          <p:nvPr>
            <p:ph type="title"/>
          </p:nvPr>
        </p:nvSpPr>
        <p:spPr/>
        <p:txBody>
          <a:bodyPr>
            <a:normAutofit fontScale="90000"/>
          </a:bodyPr>
          <a:lstStyle/>
          <a:p>
            <a:r>
              <a:rPr lang="en-US" dirty="0"/>
              <a:t>Oregon DEQ’s Motor Vehicle Fuel Specifications</a:t>
            </a:r>
          </a:p>
        </p:txBody>
      </p:sp>
      <p:sp>
        <p:nvSpPr>
          <p:cNvPr id="3" name="Content Placeholder 2">
            <a:extLst>
              <a:ext uri="{FF2B5EF4-FFF2-40B4-BE49-F238E27FC236}">
                <a16:creationId xmlns:a16="http://schemas.microsoft.com/office/drawing/2014/main" id="{836217AD-EA65-B2F4-69E7-E21BB761A37F}"/>
              </a:ext>
            </a:extLst>
          </p:cNvPr>
          <p:cNvSpPr>
            <a:spLocks noGrp="1"/>
          </p:cNvSpPr>
          <p:nvPr>
            <p:ph idx="1"/>
          </p:nvPr>
        </p:nvSpPr>
        <p:spPr/>
        <p:txBody>
          <a:bodyPr>
            <a:normAutofit fontScale="85000" lnSpcReduction="10000"/>
          </a:bodyPr>
          <a:lstStyle/>
          <a:p>
            <a:r>
              <a:rPr lang="en-US" dirty="0"/>
              <a:t>Oregon has stricter fuel standards in the summer</a:t>
            </a:r>
          </a:p>
          <a:p>
            <a:pPr lvl="1"/>
            <a:r>
              <a:rPr lang="en-US" dirty="0"/>
              <a:t>In the late 1980s and 1990s, the federal rules were adopted to control ground level ozone in the Portland and Salem areas and DEQ’s rules allow us to enforce the federal requirements</a:t>
            </a:r>
          </a:p>
          <a:p>
            <a:pPr lvl="1"/>
            <a:r>
              <a:rPr lang="en-US" dirty="0"/>
              <a:t>Federal regulations require 7.8 psi RVP in these areas</a:t>
            </a:r>
          </a:p>
          <a:p>
            <a:pPr marL="0" indent="0">
              <a:buNone/>
            </a:pPr>
            <a:r>
              <a:rPr lang="en-US" dirty="0"/>
              <a:t> </a:t>
            </a:r>
          </a:p>
          <a:p>
            <a:r>
              <a:rPr lang="en-US" dirty="0"/>
              <a:t>They incorporate by reference and allow DEQ to enforce the federal motor fuel specifications at 40 Code of Federal Regulations Part 80</a:t>
            </a:r>
          </a:p>
          <a:p>
            <a:endParaRPr lang="en-US" dirty="0"/>
          </a:p>
          <a:p>
            <a:r>
              <a:rPr lang="en-US" dirty="0"/>
              <a:t>Enforcement is based on requiring the terminals to measure and report the properties of the fuels they dispense to DEQ</a:t>
            </a:r>
          </a:p>
        </p:txBody>
      </p:sp>
      <p:sp>
        <p:nvSpPr>
          <p:cNvPr id="4" name="Slide Number Placeholder 5">
            <a:extLst>
              <a:ext uri="{FF2B5EF4-FFF2-40B4-BE49-F238E27FC236}">
                <a16:creationId xmlns:a16="http://schemas.microsoft.com/office/drawing/2014/main" id="{D85CB133-5F4B-9D3A-0DB7-35DE18F70654}"/>
              </a:ext>
            </a:extLst>
          </p:cNvPr>
          <p:cNvSpPr>
            <a:spLocks noGrp="1"/>
          </p:cNvSpPr>
          <p:nvPr>
            <p:ph type="sldNum" sz="quarter" idx="12"/>
          </p:nvPr>
        </p:nvSpPr>
        <p:spPr>
          <a:xfrm>
            <a:off x="152400" y="6308727"/>
            <a:ext cx="2844800" cy="365125"/>
          </a:xfrm>
          <a:prstGeom prst="rect">
            <a:avLst/>
          </a:prstGeom>
        </p:spPr>
        <p:txBody>
          <a:bodyPr/>
          <a:lstStyle>
            <a:lvl1pPr algn="l">
              <a:defRPr sz="1600" b="1">
                <a:solidFill>
                  <a:schemeClr val="tx1"/>
                </a:solidFill>
                <a:latin typeface="Arial" panose="020B0604020202020204" pitchFamily="34" charset="0"/>
                <a:cs typeface="Arial" panose="020B0604020202020204" pitchFamily="34" charset="0"/>
              </a:defRPr>
            </a:lvl1pPr>
          </a:lstStyle>
          <a:p>
            <a:fld id="{1939E361-6CC3-4B93-8D02-0CA414705067}" type="slidenum">
              <a:rPr lang="en-US" sz="1800" b="0" smtClean="0"/>
              <a:pPr/>
              <a:t>5</a:t>
            </a:fld>
            <a:endParaRPr lang="en-US" sz="1800" b="0" dirty="0"/>
          </a:p>
        </p:txBody>
      </p:sp>
    </p:spTree>
    <p:extLst>
      <p:ext uri="{BB962C8B-B14F-4D97-AF65-F5344CB8AC3E}">
        <p14:creationId xmlns:p14="http://schemas.microsoft.com/office/powerpoint/2010/main" val="28126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3843-E57B-EF6F-70B7-3F39BF5D21F3}"/>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62CBBA22-DAC7-2CA4-96E6-5F19BACF1589}"/>
              </a:ext>
            </a:extLst>
          </p:cNvPr>
          <p:cNvSpPr>
            <a:spLocks noGrp="1"/>
          </p:cNvSpPr>
          <p:nvPr>
            <p:ph idx="1"/>
          </p:nvPr>
        </p:nvSpPr>
        <p:spPr/>
        <p:txBody>
          <a:bodyPr>
            <a:normAutofit fontScale="92500" lnSpcReduction="20000"/>
          </a:bodyPr>
          <a:lstStyle/>
          <a:p>
            <a:r>
              <a:rPr lang="en-US" dirty="0"/>
              <a:t>EPA is issuing the waiver to temporarily move to a single national gasoline standard because of the Iranian conflict tightening crude oil markets and spiking retail gasoline prices</a:t>
            </a:r>
          </a:p>
          <a:p>
            <a:endParaRPr lang="en-US" dirty="0"/>
          </a:p>
          <a:p>
            <a:r>
              <a:rPr lang="en-US" dirty="0"/>
              <a:t>Allowing the single standard will result in a less fragmented fuel market and likely slightly cheaper gasoline at retail</a:t>
            </a:r>
          </a:p>
          <a:p>
            <a:endParaRPr lang="en-US" dirty="0"/>
          </a:p>
          <a:p>
            <a:r>
              <a:rPr lang="en-US" dirty="0"/>
              <a:t>Since the adoption of these requirements in the 1990s, there have been multiple waves of VOC controls on vehicles and gas pumps, limiting VOC emissions</a:t>
            </a:r>
          </a:p>
          <a:p>
            <a:endParaRPr lang="en-US" dirty="0"/>
          </a:p>
        </p:txBody>
      </p:sp>
      <p:sp>
        <p:nvSpPr>
          <p:cNvPr id="4" name="Slide Number Placeholder 5">
            <a:extLst>
              <a:ext uri="{FF2B5EF4-FFF2-40B4-BE49-F238E27FC236}">
                <a16:creationId xmlns:a16="http://schemas.microsoft.com/office/drawing/2014/main" id="{30DAAA00-B4DC-C4DD-A000-B3EB06A692BA}"/>
              </a:ext>
            </a:extLst>
          </p:cNvPr>
          <p:cNvSpPr>
            <a:spLocks noGrp="1"/>
          </p:cNvSpPr>
          <p:nvPr>
            <p:ph type="sldNum" sz="quarter" idx="12"/>
          </p:nvPr>
        </p:nvSpPr>
        <p:spPr>
          <a:xfrm>
            <a:off x="152400" y="6308727"/>
            <a:ext cx="2844800" cy="365125"/>
          </a:xfrm>
          <a:prstGeom prst="rect">
            <a:avLst/>
          </a:prstGeom>
        </p:spPr>
        <p:txBody>
          <a:bodyPr/>
          <a:lstStyle>
            <a:lvl1pPr algn="l">
              <a:defRPr sz="1600" b="1">
                <a:solidFill>
                  <a:schemeClr val="tx1"/>
                </a:solidFill>
                <a:latin typeface="Arial" panose="020B0604020202020204" pitchFamily="34" charset="0"/>
                <a:cs typeface="Arial" panose="020B0604020202020204" pitchFamily="34" charset="0"/>
              </a:defRPr>
            </a:lvl1pPr>
          </a:lstStyle>
          <a:p>
            <a:fld id="{1939E361-6CC3-4B93-8D02-0CA414705067}" type="slidenum">
              <a:rPr lang="en-US" sz="1800" b="0" smtClean="0"/>
              <a:pPr/>
              <a:t>6</a:t>
            </a:fld>
            <a:endParaRPr lang="en-US" sz="1800" b="0" dirty="0"/>
          </a:p>
        </p:txBody>
      </p:sp>
    </p:spTree>
    <p:extLst>
      <p:ext uri="{BB962C8B-B14F-4D97-AF65-F5344CB8AC3E}">
        <p14:creationId xmlns:p14="http://schemas.microsoft.com/office/powerpoint/2010/main" val="409871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0AEB-3079-48BD-3148-1F35351D79F7}"/>
              </a:ext>
            </a:extLst>
          </p:cNvPr>
          <p:cNvSpPr>
            <a:spLocks noGrp="1"/>
          </p:cNvSpPr>
          <p:nvPr>
            <p:ph type="title"/>
          </p:nvPr>
        </p:nvSpPr>
        <p:spPr/>
        <p:txBody>
          <a:bodyPr/>
          <a:lstStyle/>
          <a:p>
            <a:r>
              <a:rPr lang="en-US" dirty="0"/>
              <a:t>Considerations (continued)</a:t>
            </a:r>
          </a:p>
        </p:txBody>
      </p:sp>
      <p:sp>
        <p:nvSpPr>
          <p:cNvPr id="3" name="Content Placeholder 2">
            <a:extLst>
              <a:ext uri="{FF2B5EF4-FFF2-40B4-BE49-F238E27FC236}">
                <a16:creationId xmlns:a16="http://schemas.microsoft.com/office/drawing/2014/main" id="{98A56FB7-82B6-237F-CB06-9C0E11AF8B6A}"/>
              </a:ext>
            </a:extLst>
          </p:cNvPr>
          <p:cNvSpPr>
            <a:spLocks noGrp="1"/>
          </p:cNvSpPr>
          <p:nvPr>
            <p:ph idx="1"/>
          </p:nvPr>
        </p:nvSpPr>
        <p:spPr/>
        <p:txBody>
          <a:bodyPr/>
          <a:lstStyle/>
          <a:p>
            <a:r>
              <a:rPr lang="en-US" dirty="0"/>
              <a:t>EPA’s waiver only applies to federal enforcement – DEQ rules allow us to enforce the federal standards</a:t>
            </a:r>
          </a:p>
          <a:p>
            <a:endParaRPr lang="en-US" dirty="0"/>
          </a:p>
          <a:p>
            <a:r>
              <a:rPr lang="en-US" dirty="0"/>
              <a:t>In advance of your consideration of this action, DEQ has notified fuel suppliers that we do not intend to enforce these rules in the interim</a:t>
            </a:r>
          </a:p>
          <a:p>
            <a:endParaRPr lang="en-US" dirty="0"/>
          </a:p>
          <a:p>
            <a:r>
              <a:rPr lang="en-US" dirty="0"/>
              <a:t>2021 Legislature authorized E15 statewide</a:t>
            </a:r>
          </a:p>
          <a:p>
            <a:endParaRPr lang="en-US" dirty="0"/>
          </a:p>
        </p:txBody>
      </p:sp>
      <p:sp>
        <p:nvSpPr>
          <p:cNvPr id="4" name="Slide Number Placeholder 5">
            <a:extLst>
              <a:ext uri="{FF2B5EF4-FFF2-40B4-BE49-F238E27FC236}">
                <a16:creationId xmlns:a16="http://schemas.microsoft.com/office/drawing/2014/main" id="{D628CE1B-B0FE-5E21-7B38-F16D2CDB2584}"/>
              </a:ext>
            </a:extLst>
          </p:cNvPr>
          <p:cNvSpPr>
            <a:spLocks noGrp="1"/>
          </p:cNvSpPr>
          <p:nvPr>
            <p:ph type="sldNum" sz="quarter" idx="12"/>
          </p:nvPr>
        </p:nvSpPr>
        <p:spPr>
          <a:xfrm>
            <a:off x="152400" y="6308727"/>
            <a:ext cx="2844800" cy="365125"/>
          </a:xfrm>
          <a:prstGeom prst="rect">
            <a:avLst/>
          </a:prstGeom>
        </p:spPr>
        <p:txBody>
          <a:bodyPr/>
          <a:lstStyle>
            <a:lvl1pPr algn="l">
              <a:defRPr sz="1600" b="1">
                <a:solidFill>
                  <a:schemeClr val="tx1"/>
                </a:solidFill>
                <a:latin typeface="Arial" panose="020B0604020202020204" pitchFamily="34" charset="0"/>
                <a:cs typeface="Arial" panose="020B0604020202020204" pitchFamily="34" charset="0"/>
              </a:defRPr>
            </a:lvl1pPr>
          </a:lstStyle>
          <a:p>
            <a:fld id="{1939E361-6CC3-4B93-8D02-0CA414705067}" type="slidenum">
              <a:rPr lang="en-US" sz="1800" b="0" smtClean="0"/>
              <a:pPr/>
              <a:t>7</a:t>
            </a:fld>
            <a:endParaRPr lang="en-US" b="0" dirty="0"/>
          </a:p>
        </p:txBody>
      </p:sp>
    </p:spTree>
    <p:extLst>
      <p:ext uri="{BB962C8B-B14F-4D97-AF65-F5344CB8AC3E}">
        <p14:creationId xmlns:p14="http://schemas.microsoft.com/office/powerpoint/2010/main" val="312376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961B-EE59-A73C-DC31-8725C8C02D42}"/>
              </a:ext>
            </a:extLst>
          </p:cNvPr>
          <p:cNvSpPr>
            <a:spLocks noGrp="1"/>
          </p:cNvSpPr>
          <p:nvPr>
            <p:ph type="title"/>
          </p:nvPr>
        </p:nvSpPr>
        <p:spPr/>
        <p:txBody>
          <a:bodyPr/>
          <a:lstStyle/>
          <a:p>
            <a:r>
              <a:rPr lang="en-US" dirty="0"/>
              <a:t>Variance request</a:t>
            </a:r>
          </a:p>
        </p:txBody>
      </p:sp>
      <p:sp>
        <p:nvSpPr>
          <p:cNvPr id="3" name="Content Placeholder 2">
            <a:extLst>
              <a:ext uri="{FF2B5EF4-FFF2-40B4-BE49-F238E27FC236}">
                <a16:creationId xmlns:a16="http://schemas.microsoft.com/office/drawing/2014/main" id="{9364FE29-125A-ACC3-9155-19DB6F84E77F}"/>
              </a:ext>
            </a:extLst>
          </p:cNvPr>
          <p:cNvSpPr>
            <a:spLocks noGrp="1"/>
          </p:cNvSpPr>
          <p:nvPr>
            <p:ph idx="1"/>
          </p:nvPr>
        </p:nvSpPr>
        <p:spPr/>
        <p:txBody>
          <a:bodyPr>
            <a:normAutofit lnSpcReduction="10000"/>
          </a:bodyPr>
          <a:lstStyle/>
          <a:p>
            <a:r>
              <a:rPr lang="en-US" dirty="0"/>
              <a:t>Variance aligns Oregon implementation with the federal waiver</a:t>
            </a:r>
          </a:p>
          <a:p>
            <a:endParaRPr lang="en-US" dirty="0"/>
          </a:p>
          <a:p>
            <a:r>
              <a:rPr lang="en-US" dirty="0"/>
              <a:t>Duration: 20 days to align with federal waiver</a:t>
            </a:r>
          </a:p>
          <a:p>
            <a:pPr lvl="1"/>
            <a:r>
              <a:rPr lang="en-US" dirty="0"/>
              <a:t>Director may need to extend variance if EPA reissues waiver (as they have indicated they will do absent changes in the fuel markets)</a:t>
            </a:r>
          </a:p>
          <a:p>
            <a:pPr marL="342900" lvl="1" indent="-342900">
              <a:buFont typeface="Arial" pitchFamily="34" charset="0"/>
              <a:buChar char="•"/>
            </a:pPr>
            <a:endParaRPr lang="en-US" sz="3200" dirty="0"/>
          </a:p>
          <a:p>
            <a:pPr marL="342900" lvl="1" indent="-342900">
              <a:buFont typeface="Arial" pitchFamily="34" charset="0"/>
              <a:buChar char="•"/>
            </a:pPr>
            <a:r>
              <a:rPr lang="en-US" sz="3200" dirty="0"/>
              <a:t>DEQ will continue to monitor ozone conditions to ensure the variance will balance the interests of lower fuel prices with public health</a:t>
            </a:r>
          </a:p>
        </p:txBody>
      </p:sp>
      <p:sp>
        <p:nvSpPr>
          <p:cNvPr id="4" name="Slide Number Placeholder 5">
            <a:extLst>
              <a:ext uri="{FF2B5EF4-FFF2-40B4-BE49-F238E27FC236}">
                <a16:creationId xmlns:a16="http://schemas.microsoft.com/office/drawing/2014/main" id="{8F2ABA6C-457C-5BF7-FEC2-98C6F0001B5B}"/>
              </a:ext>
            </a:extLst>
          </p:cNvPr>
          <p:cNvSpPr>
            <a:spLocks noGrp="1"/>
          </p:cNvSpPr>
          <p:nvPr>
            <p:ph type="sldNum" sz="quarter" idx="12"/>
          </p:nvPr>
        </p:nvSpPr>
        <p:spPr>
          <a:xfrm>
            <a:off x="152400" y="6308727"/>
            <a:ext cx="2844800" cy="365125"/>
          </a:xfrm>
          <a:prstGeom prst="rect">
            <a:avLst/>
          </a:prstGeom>
        </p:spPr>
        <p:txBody>
          <a:bodyPr/>
          <a:lstStyle>
            <a:lvl1pPr algn="l">
              <a:defRPr sz="1600" b="1">
                <a:solidFill>
                  <a:schemeClr val="tx1"/>
                </a:solidFill>
                <a:latin typeface="Arial" panose="020B0604020202020204" pitchFamily="34" charset="0"/>
                <a:cs typeface="Arial" panose="020B0604020202020204" pitchFamily="34" charset="0"/>
              </a:defRPr>
            </a:lvl1pPr>
          </a:lstStyle>
          <a:p>
            <a:fld id="{1939E361-6CC3-4B93-8D02-0CA414705067}" type="slidenum">
              <a:rPr lang="en-US" sz="1800" b="0" smtClean="0"/>
              <a:pPr/>
              <a:t>8</a:t>
            </a:fld>
            <a:endParaRPr lang="en-US" sz="1800" b="0" dirty="0"/>
          </a:p>
        </p:txBody>
      </p:sp>
    </p:spTree>
    <p:extLst>
      <p:ext uri="{BB962C8B-B14F-4D97-AF65-F5344CB8AC3E}">
        <p14:creationId xmlns:p14="http://schemas.microsoft.com/office/powerpoint/2010/main" val="403180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B24A-2DF7-CDFC-914B-A900FC005EC4}"/>
              </a:ext>
            </a:extLst>
          </p:cNvPr>
          <p:cNvSpPr>
            <a:spLocks noGrp="1"/>
          </p:cNvSpPr>
          <p:nvPr>
            <p:ph type="title"/>
          </p:nvPr>
        </p:nvSpPr>
        <p:spPr/>
        <p:txBody>
          <a:bodyPr/>
          <a:lstStyle/>
          <a:p>
            <a:r>
              <a:rPr lang="en-US" dirty="0">
                <a:latin typeface="Arial"/>
                <a:cs typeface="Arial"/>
              </a:rPr>
              <a:t>Proposed motion language</a:t>
            </a:r>
            <a:endParaRPr lang="en-US" dirty="0"/>
          </a:p>
        </p:txBody>
      </p:sp>
      <p:sp>
        <p:nvSpPr>
          <p:cNvPr id="3" name="Content Placeholder 2">
            <a:extLst>
              <a:ext uri="{FF2B5EF4-FFF2-40B4-BE49-F238E27FC236}">
                <a16:creationId xmlns:a16="http://schemas.microsoft.com/office/drawing/2014/main" id="{A563990E-0104-99C2-3819-E0EEA8D819BA}"/>
              </a:ext>
            </a:extLst>
          </p:cNvPr>
          <p:cNvSpPr>
            <a:spLocks noGrp="1"/>
          </p:cNvSpPr>
          <p:nvPr>
            <p:ph idx="1"/>
          </p:nvPr>
        </p:nvSpPr>
        <p:spPr>
          <a:xfrm>
            <a:off x="609600" y="1541775"/>
            <a:ext cx="10972800" cy="4525963"/>
          </a:xfrm>
        </p:spPr>
        <p:txBody>
          <a:bodyPr vert="horz" lIns="91440" tIns="45720" rIns="91440" bIns="45720" rtlCol="0" anchor="t">
            <a:normAutofit fontScale="92500"/>
          </a:bodyPr>
          <a:lstStyle/>
          <a:p>
            <a:pPr marL="0" indent="0">
              <a:buNone/>
            </a:pPr>
            <a:r>
              <a:rPr lang="en-US" sz="3600" dirty="0">
                <a:latin typeface="Arial"/>
                <a:cs typeface="Arial"/>
              </a:rPr>
              <a:t>“</a:t>
            </a:r>
            <a:r>
              <a:rPr lang="en-US" sz="3600" i="1" dirty="0">
                <a:latin typeface="Arial"/>
                <a:cs typeface="Arial"/>
              </a:rPr>
              <a:t>I move that the Environmental Quality Commission find that, for the reasons stated in Attachment A, special circumstances exist which render strict compliance with the Motor Vehicle Fuel Specifications unreasonable due to the federal waiver. The commission delegates to the Director of the Department of Environmental Quality the authority to grant a variance under Oregon Revised Statute 468A.075.” </a:t>
            </a:r>
            <a:endParaRPr lang="en-US" sz="3600" dirty="0">
              <a:latin typeface="Arial"/>
              <a:cs typeface="Arial"/>
            </a:endParaRPr>
          </a:p>
        </p:txBody>
      </p:sp>
      <p:sp>
        <p:nvSpPr>
          <p:cNvPr id="6" name="Slide Number Placeholder 5">
            <a:extLst>
              <a:ext uri="{FF2B5EF4-FFF2-40B4-BE49-F238E27FC236}">
                <a16:creationId xmlns:a16="http://schemas.microsoft.com/office/drawing/2014/main" id="{B7E04A0E-5BAC-ACA5-7B7D-C0E18749AC39}"/>
              </a:ext>
            </a:extLst>
          </p:cNvPr>
          <p:cNvSpPr txBox="1">
            <a:spLocks/>
          </p:cNvSpPr>
          <p:nvPr/>
        </p:nvSpPr>
        <p:spPr>
          <a:xfrm>
            <a:off x="152400" y="6355973"/>
            <a:ext cx="2844800" cy="365125"/>
          </a:xfrm>
          <a:prstGeom prst="rect">
            <a:avLst/>
          </a:prstGeom>
        </p:spPr>
        <p:txBody>
          <a:bodyPr/>
          <a:lstStyle>
            <a:defPPr>
              <a:defRPr lang="en-US"/>
            </a:defPPr>
            <a:lvl1pPr marL="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39E361-6CC3-4B93-8D02-0CA414705067}" type="slidenum">
              <a:rPr lang="en-US" sz="1800" b="0" smtClean="0"/>
              <a:pPr/>
              <a:t>9</a:t>
            </a:fld>
            <a:endParaRPr lang="en-US" b="0" dirty="0"/>
          </a:p>
        </p:txBody>
      </p:sp>
    </p:spTree>
    <p:extLst>
      <p:ext uri="{BB962C8B-B14F-4D97-AF65-F5344CB8AC3E}">
        <p14:creationId xmlns:p14="http://schemas.microsoft.com/office/powerpoint/2010/main" val="4103669360"/>
      </p:ext>
    </p:extLst>
  </p:cSld>
  <p:clrMapOvr>
    <a:masterClrMapping/>
  </p:clrMapOvr>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Dark.potx" id="{1879AB53-D263-45F3-98AF-94734B993A19}" vid="{CBD13BF4-AAEC-417E-8CFB-7CD767C4A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B50B40939EF4CA7B63E968F7225EE" ma:contentTypeVersion="3" ma:contentTypeDescription="Create a new document." ma:contentTypeScope="" ma:versionID="2a7d35e55fa50e45481485a56f4c284b">
  <xsd:schema xmlns:xsd="http://www.w3.org/2001/XMLSchema" xmlns:xs="http://www.w3.org/2001/XMLSchema" xmlns:p="http://schemas.microsoft.com/office/2006/metadata/properties" xmlns:ns2="6b3c66af-2c5e-4a64-b1f0-eca17e4268a6" targetNamespace="http://schemas.microsoft.com/office/2006/metadata/properties" ma:root="true" ma:fieldsID="3683e58581ea1345059d98bdcffe62ed" ns2:_="">
    <xsd:import namespace="6b3c66af-2c5e-4a64-b1f0-eca17e4268a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c66af-2c5e-4a64-b1f0-eca17e4268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B75D1B-CC98-49BD-9F12-2F58394D3AC4}">
  <ds:schemaRefs>
    <ds:schemaRef ds:uri="6b3c66af-2c5e-4a64-b1f0-eca17e4268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E05AC8-6681-48F2-B275-2175FFF4586A}">
  <ds:schemaRefs>
    <ds:schemaRef ds:uri="http://purl.org/dc/term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elements/1.1/"/>
    <ds:schemaRef ds:uri="6b3c66af-2c5e-4a64-b1f0-eca17e4268a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2739B4D-513D-4335-9CAC-01E8979F3510}">
  <ds:schemaRefs>
    <ds:schemaRef ds:uri="http://schemas.microsoft.com/sharepoint/v3/contenttype/forms"/>
  </ds:schemaRefs>
</ds:datastoreItem>
</file>

<file path=docMetadata/LabelInfo.xml><?xml version="1.0" encoding="utf-8"?>
<clbl:labelList xmlns:clbl="http://schemas.microsoft.com/office/2020/mipLabelMetadata">
  <clbl:label id="{09b73270-2993-4076-be47-9c78f42a1e8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PPTtemplateDark</Template>
  <TotalTime>13</TotalTime>
  <Words>690</Words>
  <Application>Microsoft Office PowerPoint</Application>
  <PresentationFormat>Widescreen</PresentationFormat>
  <Paragraphs>81</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Mincho</vt:lpstr>
      <vt:lpstr>Arial</vt:lpstr>
      <vt:lpstr>Calibri</vt:lpstr>
      <vt:lpstr>Segoe UI</vt:lpstr>
      <vt:lpstr>Times New Roman</vt:lpstr>
      <vt:lpstr>DEQSimpleTheme</vt:lpstr>
      <vt:lpstr>Variance of the Motor Vehicle Fuel Specifications    Rachel Sakata and Bill Peters May 14, 2026 Boardman, Oregon</vt:lpstr>
      <vt:lpstr>Background: Summer gasoline and vapor pressure control</vt:lpstr>
      <vt:lpstr>EPA waiver of motor fuel specifications</vt:lpstr>
      <vt:lpstr>EPA waiver of motor fuel specifications (continued)</vt:lpstr>
      <vt:lpstr>Oregon DEQ’s Motor Vehicle Fuel Specifications</vt:lpstr>
      <vt:lpstr>Considerations</vt:lpstr>
      <vt:lpstr>Considerations (continued)</vt:lpstr>
      <vt:lpstr>Variance request</vt:lpstr>
      <vt:lpstr>Proposed motion language</vt:lpstr>
      <vt:lpstr>Title VI and alternate formats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Light</dc:title>
  <dc:creator>THOMPSON Michele * DEQ</dc:creator>
  <cp:lastModifiedBy>TRAPP Lindsay * DEQ</cp:lastModifiedBy>
  <cp:revision>2</cp:revision>
  <dcterms:created xsi:type="dcterms:W3CDTF">2023-01-26T00:57:50Z</dcterms:created>
  <dcterms:modified xsi:type="dcterms:W3CDTF">2026-05-07T16:43:22Z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0x0101003D2B50B40939EF4CA7B63E968F7225EE</vt:lpwstr>
  </property>
  <property fmtid="{D5CDD505-2E9C-101B-9397-08002B2CF9AE}" pid="3" name="_dlc_DocIdItemGuid">
    <vt:lpwstr>329fcf54-7bef-403a-b376-34a41a6b236d</vt:lpwstr>
  </property>
  <property fmtid="{D5CDD505-2E9C-101B-9397-08002B2CF9AE}" pid="4" name="MSIP_Label_09b73270-2993-4076-be47-9c78f42a1e84_Enabled">
    <vt:lpwstr>true</vt:lpwstr>
  </property>
  <property fmtid="{D5CDD505-2E9C-101B-9397-08002B2CF9AE}" pid="5" name="MSIP_Label_09b73270-2993-4076-be47-9c78f42a1e84_SetDate">
    <vt:lpwstr>2022-11-21T22:11:49Z</vt:lpwstr>
  </property>
  <property fmtid="{D5CDD505-2E9C-101B-9397-08002B2CF9AE}" pid="6" name="MSIP_Label_09b73270-2993-4076-be47-9c78f42a1e84_Method">
    <vt:lpwstr>Privileged</vt:lpwstr>
  </property>
  <property fmtid="{D5CDD505-2E9C-101B-9397-08002B2CF9AE}" pid="7" name="MSIP_Label_09b73270-2993-4076-be47-9c78f42a1e84_Name">
    <vt:lpwstr>Level 1 - Published (Items)</vt:lpwstr>
  </property>
  <property fmtid="{D5CDD505-2E9C-101B-9397-08002B2CF9AE}" pid="8" name="MSIP_Label_09b73270-2993-4076-be47-9c78f42a1e84_SiteId">
    <vt:lpwstr>aa3f6932-fa7c-47b4-a0ce-a598cad161cf</vt:lpwstr>
  </property>
  <property fmtid="{D5CDD505-2E9C-101B-9397-08002B2CF9AE}" pid="9" name="MSIP_Label_09b73270-2993-4076-be47-9c78f42a1e84_ActionId">
    <vt:lpwstr>cdd2695b-b72c-4298-9b94-10ae2f4b82fa</vt:lpwstr>
  </property>
  <property fmtid="{D5CDD505-2E9C-101B-9397-08002B2CF9AE}" pid="10" name="MSIP_Label_09b73270-2993-4076-be47-9c78f42a1e84_ContentBits">
    <vt:lpwstr>0</vt:lpwstr>
  </property>
  <property fmtid="{D5CDD505-2E9C-101B-9397-08002B2CF9AE}" pid="11" name="MediaServiceImageTags">
    <vt:lpwstr/>
  </property>
</Properties>
</file>