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32"/>
  </p:notesMasterIdLst>
  <p:sldIdLst>
    <p:sldId id="256" r:id="rId5"/>
    <p:sldId id="304" r:id="rId6"/>
    <p:sldId id="260" r:id="rId7"/>
    <p:sldId id="267" r:id="rId8"/>
    <p:sldId id="280" r:id="rId9"/>
    <p:sldId id="273" r:id="rId10"/>
    <p:sldId id="305" r:id="rId11"/>
    <p:sldId id="306" r:id="rId12"/>
    <p:sldId id="307" r:id="rId13"/>
    <p:sldId id="308" r:id="rId14"/>
    <p:sldId id="279" r:id="rId15"/>
    <p:sldId id="284" r:id="rId16"/>
    <p:sldId id="309" r:id="rId17"/>
    <p:sldId id="285" r:id="rId18"/>
    <p:sldId id="316" r:id="rId19"/>
    <p:sldId id="288" r:id="rId20"/>
    <p:sldId id="302" r:id="rId21"/>
    <p:sldId id="315" r:id="rId22"/>
    <p:sldId id="312" r:id="rId23"/>
    <p:sldId id="287" r:id="rId24"/>
    <p:sldId id="289" r:id="rId25"/>
    <p:sldId id="290" r:id="rId26"/>
    <p:sldId id="291" r:id="rId27"/>
    <p:sldId id="292" r:id="rId28"/>
    <p:sldId id="313" r:id="rId29"/>
    <p:sldId id="283" r:id="rId30"/>
    <p:sldId id="262"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6DBC15-2DA0-E9C0-B06A-46FCE2DB6205}" name="SHEPPARD Dalton * DEQ" initials="DS" userId="S::Dalton.Sheppard@deq.oregon.gov::999e41d3-a34a-4f93-a0e7-1c2b81503002" providerId="AD"/>
  <p188:author id="{2D327990-5A3A-391C-BADE-29DCBE2C865C}" name="SHEPPARD Dalton * DEQ" initials="SD" userId="S::dalton.sheppard@deq.oregon.gov::999e41d3-a34a-4f93-a0e7-1c2b81503002" providerId="AD"/>
  <p188:author id="{5352D49A-748A-2EB7-A50B-B9A08704246D}" name="SAKATA Rachel * DEQ" initials="RS" userId="S::Rachel.SAKATA@deq.oregon.gov::7775a279-e5d3-429e-99d4-13bb1b8b4aea" providerId="AD"/>
  <p188:author id="{35A9CFA3-0FA3-999D-DFAF-EA22F531387A}" name="MILLS Susan * DEQ" initials="MD" userId="S::susan.mills@deq.oregon.gov::d54609ed-ecd9-4f99-8bd1-4847665e703d" providerId="AD"/>
  <p188:author id="{3EDBDEC4-D08C-B43C-8C74-9214313883B2}" name="TIMM Erica * DEQ" initials="ET" userId="S::Erica.TIMM@deq.oregon.gov::6e33f1a6-0ed3-4b15-be97-7b8095cd52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D150"/>
    <a:srgbClr val="3060FF"/>
    <a:srgbClr val="ACBAFE"/>
    <a:srgbClr val="00907E"/>
    <a:srgbClr val="D2EBB8"/>
    <a:srgbClr val="C1D2D2"/>
    <a:srgbClr val="F4F3EC"/>
    <a:srgbClr val="E3F2F9"/>
    <a:srgbClr val="3F8D6F"/>
    <a:srgbClr val="439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6EFB36-04AC-4246-98A4-26211E422855}" v="26" dt="2026-05-06T21:04:14.5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051" autoAdjust="0"/>
  </p:normalViewPr>
  <p:slideViewPr>
    <p:cSldViewPr snapToGrid="0">
      <p:cViewPr varScale="1">
        <p:scale>
          <a:sx n="66" d="100"/>
          <a:sy n="66" d="100"/>
        </p:scale>
        <p:origin x="644" y="4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PP Lindsay * DEQ" userId="2bbf4ccf-fa25-401f-a93a-f56404faef8d" providerId="ADAL" clId="{E84375E9-0D54-42B0-ADFC-0B1C2891BFA7}"/>
    <pc:docChg chg="undo custSel mod modSld">
      <pc:chgData name="TRAPP Lindsay * DEQ" userId="2bbf4ccf-fa25-401f-a93a-f56404faef8d" providerId="ADAL" clId="{E84375E9-0D54-42B0-ADFC-0B1C2891BFA7}" dt="2026-05-06T21:11:24.782" v="177"/>
      <pc:docMkLst>
        <pc:docMk/>
      </pc:docMkLst>
      <pc:sldChg chg="modSp mod">
        <pc:chgData name="TRAPP Lindsay * DEQ" userId="2bbf4ccf-fa25-401f-a93a-f56404faef8d" providerId="ADAL" clId="{E84375E9-0D54-42B0-ADFC-0B1C2891BFA7}" dt="2026-05-06T21:03:31.687" v="166" actId="1076"/>
        <pc:sldMkLst>
          <pc:docMk/>
          <pc:sldMk cId="2251117388" sldId="262"/>
        </pc:sldMkLst>
        <pc:spChg chg="mod">
          <ac:chgData name="TRAPP Lindsay * DEQ" userId="2bbf4ccf-fa25-401f-a93a-f56404faef8d" providerId="ADAL" clId="{E84375E9-0D54-42B0-ADFC-0B1C2891BFA7}" dt="2026-05-06T21:03:31.687" v="166" actId="1076"/>
          <ac:spMkLst>
            <pc:docMk/>
            <pc:sldMk cId="2251117388" sldId="262"/>
            <ac:spMk id="3" creationId="{0FBBB871-1594-44D9-A45A-C281038EE3DD}"/>
          </ac:spMkLst>
        </pc:spChg>
      </pc:sldChg>
      <pc:sldChg chg="modSp mod">
        <pc:chgData name="TRAPP Lindsay * DEQ" userId="2bbf4ccf-fa25-401f-a93a-f56404faef8d" providerId="ADAL" clId="{E84375E9-0D54-42B0-ADFC-0B1C2891BFA7}" dt="2026-05-06T20:53:19.579" v="35" actId="166"/>
        <pc:sldMkLst>
          <pc:docMk/>
          <pc:sldMk cId="2129122310" sldId="267"/>
        </pc:sldMkLst>
        <pc:spChg chg="mod">
          <ac:chgData name="TRAPP Lindsay * DEQ" userId="2bbf4ccf-fa25-401f-a93a-f56404faef8d" providerId="ADAL" clId="{E84375E9-0D54-42B0-ADFC-0B1C2891BFA7}" dt="2026-05-06T20:52:15.387" v="28" actId="14100"/>
          <ac:spMkLst>
            <pc:docMk/>
            <pc:sldMk cId="2129122310" sldId="267"/>
            <ac:spMk id="10" creationId="{22923DBD-F008-BA97-370F-5DCBB12C0A25}"/>
          </ac:spMkLst>
        </pc:spChg>
        <pc:spChg chg="mod">
          <ac:chgData name="TRAPP Lindsay * DEQ" userId="2bbf4ccf-fa25-401f-a93a-f56404faef8d" providerId="ADAL" clId="{E84375E9-0D54-42B0-ADFC-0B1C2891BFA7}" dt="2026-05-06T20:52:26.712" v="33" actId="20577"/>
          <ac:spMkLst>
            <pc:docMk/>
            <pc:sldMk cId="2129122310" sldId="267"/>
            <ac:spMk id="11" creationId="{46273478-8BEA-1C0C-AAFE-4D381EA170CE}"/>
          </ac:spMkLst>
        </pc:spChg>
        <pc:picChg chg="ord">
          <ac:chgData name="TRAPP Lindsay * DEQ" userId="2bbf4ccf-fa25-401f-a93a-f56404faef8d" providerId="ADAL" clId="{E84375E9-0D54-42B0-ADFC-0B1C2891BFA7}" dt="2026-05-06T20:53:19.579" v="35" actId="166"/>
          <ac:picMkLst>
            <pc:docMk/>
            <pc:sldMk cId="2129122310" sldId="267"/>
            <ac:picMk id="7" creationId="{2C5268AC-A4E9-085C-E361-CDD7941B4312}"/>
          </ac:picMkLst>
        </pc:picChg>
      </pc:sldChg>
      <pc:sldChg chg="modSp mod">
        <pc:chgData name="TRAPP Lindsay * DEQ" userId="2bbf4ccf-fa25-401f-a93a-f56404faef8d" providerId="ADAL" clId="{E84375E9-0D54-42B0-ADFC-0B1C2891BFA7}" dt="2026-05-06T20:54:47.493" v="42" actId="20577"/>
        <pc:sldMkLst>
          <pc:docMk/>
          <pc:sldMk cId="420953235" sldId="273"/>
        </pc:sldMkLst>
        <pc:spChg chg="mod">
          <ac:chgData name="TRAPP Lindsay * DEQ" userId="2bbf4ccf-fa25-401f-a93a-f56404faef8d" providerId="ADAL" clId="{E84375E9-0D54-42B0-ADFC-0B1C2891BFA7}" dt="2026-05-06T20:54:47.493" v="42" actId="20577"/>
          <ac:spMkLst>
            <pc:docMk/>
            <pc:sldMk cId="420953235" sldId="273"/>
            <ac:spMk id="3" creationId="{B6F93BF8-7FE7-EC6F-10EA-1E486A83C225}"/>
          </ac:spMkLst>
        </pc:spChg>
        <pc:picChg chg="mod">
          <ac:chgData name="TRAPP Lindsay * DEQ" userId="2bbf4ccf-fa25-401f-a93a-f56404faef8d" providerId="ADAL" clId="{E84375E9-0D54-42B0-ADFC-0B1C2891BFA7}" dt="2026-05-06T20:54:37.352" v="39" actId="1076"/>
          <ac:picMkLst>
            <pc:docMk/>
            <pc:sldMk cId="420953235" sldId="273"/>
            <ac:picMk id="4" creationId="{0AA73405-9A63-9315-CE69-97DEB592BF8C}"/>
          </ac:picMkLst>
        </pc:picChg>
      </pc:sldChg>
      <pc:sldChg chg="modSp mod">
        <pc:chgData name="TRAPP Lindsay * DEQ" userId="2bbf4ccf-fa25-401f-a93a-f56404faef8d" providerId="ADAL" clId="{E84375E9-0D54-42B0-ADFC-0B1C2891BFA7}" dt="2026-05-06T20:57:28.446" v="63" actId="20577"/>
        <pc:sldMkLst>
          <pc:docMk/>
          <pc:sldMk cId="1420982728" sldId="279"/>
        </pc:sldMkLst>
        <pc:spChg chg="mod">
          <ac:chgData name="TRAPP Lindsay * DEQ" userId="2bbf4ccf-fa25-401f-a93a-f56404faef8d" providerId="ADAL" clId="{E84375E9-0D54-42B0-ADFC-0B1C2891BFA7}" dt="2026-05-06T20:57:28.446" v="63" actId="20577"/>
          <ac:spMkLst>
            <pc:docMk/>
            <pc:sldMk cId="1420982728" sldId="279"/>
            <ac:spMk id="3" creationId="{A4B2A203-FF23-004C-549A-A88106C4BED0}"/>
          </ac:spMkLst>
        </pc:spChg>
      </pc:sldChg>
      <pc:sldChg chg="modSp mod">
        <pc:chgData name="TRAPP Lindsay * DEQ" userId="2bbf4ccf-fa25-401f-a93a-f56404faef8d" providerId="ADAL" clId="{E84375E9-0D54-42B0-ADFC-0B1C2891BFA7}" dt="2026-05-06T20:54:23.191" v="38" actId="20577"/>
        <pc:sldMkLst>
          <pc:docMk/>
          <pc:sldMk cId="2425336089" sldId="280"/>
        </pc:sldMkLst>
        <pc:spChg chg="mod">
          <ac:chgData name="TRAPP Lindsay * DEQ" userId="2bbf4ccf-fa25-401f-a93a-f56404faef8d" providerId="ADAL" clId="{E84375E9-0D54-42B0-ADFC-0B1C2891BFA7}" dt="2026-05-06T20:54:23.191" v="38" actId="20577"/>
          <ac:spMkLst>
            <pc:docMk/>
            <pc:sldMk cId="2425336089" sldId="280"/>
            <ac:spMk id="3" creationId="{8C267823-4A59-24EE-F5A3-9B13AB71045E}"/>
          </ac:spMkLst>
        </pc:spChg>
      </pc:sldChg>
      <pc:sldChg chg="modSp mod">
        <pc:chgData name="TRAPP Lindsay * DEQ" userId="2bbf4ccf-fa25-401f-a93a-f56404faef8d" providerId="ADAL" clId="{E84375E9-0D54-42B0-ADFC-0B1C2891BFA7}" dt="2026-05-06T21:03:17.657" v="165" actId="403"/>
        <pc:sldMkLst>
          <pc:docMk/>
          <pc:sldMk cId="1422125074" sldId="283"/>
        </pc:sldMkLst>
        <pc:spChg chg="mod">
          <ac:chgData name="TRAPP Lindsay * DEQ" userId="2bbf4ccf-fa25-401f-a93a-f56404faef8d" providerId="ADAL" clId="{E84375E9-0D54-42B0-ADFC-0B1C2891BFA7}" dt="2026-05-06T21:03:17.657" v="165" actId="403"/>
          <ac:spMkLst>
            <pc:docMk/>
            <pc:sldMk cId="1422125074" sldId="283"/>
            <ac:spMk id="3" creationId="{98ADC6EB-2386-533A-CDAD-B71BDD92793A}"/>
          </ac:spMkLst>
        </pc:spChg>
      </pc:sldChg>
      <pc:sldChg chg="modSp mod">
        <pc:chgData name="TRAPP Lindsay * DEQ" userId="2bbf4ccf-fa25-401f-a93a-f56404faef8d" providerId="ADAL" clId="{E84375E9-0D54-42B0-ADFC-0B1C2891BFA7}" dt="2026-05-06T20:57:57.523" v="68" actId="1076"/>
        <pc:sldMkLst>
          <pc:docMk/>
          <pc:sldMk cId="1267969270" sldId="284"/>
        </pc:sldMkLst>
        <pc:spChg chg="mod">
          <ac:chgData name="TRAPP Lindsay * DEQ" userId="2bbf4ccf-fa25-401f-a93a-f56404faef8d" providerId="ADAL" clId="{E84375E9-0D54-42B0-ADFC-0B1C2891BFA7}" dt="2026-05-06T20:57:41.146" v="66" actId="20577"/>
          <ac:spMkLst>
            <pc:docMk/>
            <pc:sldMk cId="1267969270" sldId="284"/>
            <ac:spMk id="3" creationId="{5FDF2C4E-5838-8CB5-9610-F5D04D7FCB8C}"/>
          </ac:spMkLst>
        </pc:spChg>
        <pc:picChg chg="mod">
          <ac:chgData name="TRAPP Lindsay * DEQ" userId="2bbf4ccf-fa25-401f-a93a-f56404faef8d" providerId="ADAL" clId="{E84375E9-0D54-42B0-ADFC-0B1C2891BFA7}" dt="2026-05-06T20:57:57.523" v="68" actId="1076"/>
          <ac:picMkLst>
            <pc:docMk/>
            <pc:sldMk cId="1267969270" sldId="284"/>
            <ac:picMk id="5" creationId="{14C3F951-A18A-2531-F68B-CD4936610063}"/>
          </ac:picMkLst>
        </pc:picChg>
        <pc:picChg chg="mod">
          <ac:chgData name="TRAPP Lindsay * DEQ" userId="2bbf4ccf-fa25-401f-a93a-f56404faef8d" providerId="ADAL" clId="{E84375E9-0D54-42B0-ADFC-0B1C2891BFA7}" dt="2026-05-06T20:57:54.289" v="67" actId="1076"/>
          <ac:picMkLst>
            <pc:docMk/>
            <pc:sldMk cId="1267969270" sldId="284"/>
            <ac:picMk id="7" creationId="{E2D73503-395A-EC65-96DA-24F4E2D39399}"/>
          </ac:picMkLst>
        </pc:picChg>
      </pc:sldChg>
      <pc:sldChg chg="modSp mod">
        <pc:chgData name="TRAPP Lindsay * DEQ" userId="2bbf4ccf-fa25-401f-a93a-f56404faef8d" providerId="ADAL" clId="{E84375E9-0D54-42B0-ADFC-0B1C2891BFA7}" dt="2026-05-06T21:05:43.021" v="175" actId="20577"/>
        <pc:sldMkLst>
          <pc:docMk/>
          <pc:sldMk cId="67465849" sldId="285"/>
        </pc:sldMkLst>
        <pc:spChg chg="mod">
          <ac:chgData name="TRAPP Lindsay * DEQ" userId="2bbf4ccf-fa25-401f-a93a-f56404faef8d" providerId="ADAL" clId="{E84375E9-0D54-42B0-ADFC-0B1C2891BFA7}" dt="2026-05-06T21:05:43.021" v="175" actId="20577"/>
          <ac:spMkLst>
            <pc:docMk/>
            <pc:sldMk cId="67465849" sldId="285"/>
            <ac:spMk id="3" creationId="{F9E34144-0A68-F288-8325-264F08B253CB}"/>
          </ac:spMkLst>
        </pc:spChg>
      </pc:sldChg>
      <pc:sldChg chg="modSp mod">
        <pc:chgData name="TRAPP Lindsay * DEQ" userId="2bbf4ccf-fa25-401f-a93a-f56404faef8d" providerId="ADAL" clId="{E84375E9-0D54-42B0-ADFC-0B1C2891BFA7}" dt="2026-05-06T21:01:45.520" v="131" actId="1076"/>
        <pc:sldMkLst>
          <pc:docMk/>
          <pc:sldMk cId="2345366129" sldId="287"/>
        </pc:sldMkLst>
        <pc:spChg chg="mod">
          <ac:chgData name="TRAPP Lindsay * DEQ" userId="2bbf4ccf-fa25-401f-a93a-f56404faef8d" providerId="ADAL" clId="{E84375E9-0D54-42B0-ADFC-0B1C2891BFA7}" dt="2026-05-06T21:01:23.482" v="123" actId="20577"/>
          <ac:spMkLst>
            <pc:docMk/>
            <pc:sldMk cId="2345366129" sldId="287"/>
            <ac:spMk id="2" creationId="{43F512C0-B9EE-F710-9B16-5955B035BC40}"/>
          </ac:spMkLst>
        </pc:spChg>
        <pc:spChg chg="mod">
          <ac:chgData name="TRAPP Lindsay * DEQ" userId="2bbf4ccf-fa25-401f-a93a-f56404faef8d" providerId="ADAL" clId="{E84375E9-0D54-42B0-ADFC-0B1C2891BFA7}" dt="2026-05-06T21:01:32.363" v="130" actId="20577"/>
          <ac:spMkLst>
            <pc:docMk/>
            <pc:sldMk cId="2345366129" sldId="287"/>
            <ac:spMk id="3" creationId="{AB3E8C61-BE7A-130E-8857-FB44552EC1E5}"/>
          </ac:spMkLst>
        </pc:spChg>
        <pc:picChg chg="mod">
          <ac:chgData name="TRAPP Lindsay * DEQ" userId="2bbf4ccf-fa25-401f-a93a-f56404faef8d" providerId="ADAL" clId="{E84375E9-0D54-42B0-ADFC-0B1C2891BFA7}" dt="2026-05-06T21:01:45.520" v="131" actId="1076"/>
          <ac:picMkLst>
            <pc:docMk/>
            <pc:sldMk cId="2345366129" sldId="287"/>
            <ac:picMk id="5" creationId="{80CF152D-AC51-A418-788F-E6507ECA6259}"/>
          </ac:picMkLst>
        </pc:picChg>
      </pc:sldChg>
      <pc:sldChg chg="modSp mod">
        <pc:chgData name="TRAPP Lindsay * DEQ" userId="2bbf4ccf-fa25-401f-a93a-f56404faef8d" providerId="ADAL" clId="{E84375E9-0D54-42B0-ADFC-0B1C2891BFA7}" dt="2026-05-06T20:59:20.057" v="82" actId="122"/>
        <pc:sldMkLst>
          <pc:docMk/>
          <pc:sldMk cId="1381936823" sldId="288"/>
        </pc:sldMkLst>
        <pc:graphicFrameChg chg="modGraphic">
          <ac:chgData name="TRAPP Lindsay * DEQ" userId="2bbf4ccf-fa25-401f-a93a-f56404faef8d" providerId="ADAL" clId="{E84375E9-0D54-42B0-ADFC-0B1C2891BFA7}" dt="2026-05-06T20:59:20.057" v="82" actId="122"/>
          <ac:graphicFrameMkLst>
            <pc:docMk/>
            <pc:sldMk cId="1381936823" sldId="288"/>
            <ac:graphicFrameMk id="6" creationId="{B88D5900-DDC7-FAC3-493A-34711B0E472B}"/>
          </ac:graphicFrameMkLst>
        </pc:graphicFrameChg>
      </pc:sldChg>
      <pc:sldChg chg="modSp mod">
        <pc:chgData name="TRAPP Lindsay * DEQ" userId="2bbf4ccf-fa25-401f-a93a-f56404faef8d" providerId="ADAL" clId="{E84375E9-0D54-42B0-ADFC-0B1C2891BFA7}" dt="2026-05-06T21:02:02.708" v="146" actId="20577"/>
        <pc:sldMkLst>
          <pc:docMk/>
          <pc:sldMk cId="276078918" sldId="289"/>
        </pc:sldMkLst>
        <pc:spChg chg="mod">
          <ac:chgData name="TRAPP Lindsay * DEQ" userId="2bbf4ccf-fa25-401f-a93a-f56404faef8d" providerId="ADAL" clId="{E84375E9-0D54-42B0-ADFC-0B1C2891BFA7}" dt="2026-05-06T21:02:02.708" v="146" actId="20577"/>
          <ac:spMkLst>
            <pc:docMk/>
            <pc:sldMk cId="276078918" sldId="289"/>
            <ac:spMk id="4" creationId="{CE0D7008-F0A3-A228-BEEB-825F444F94FF}"/>
          </ac:spMkLst>
        </pc:spChg>
      </pc:sldChg>
      <pc:sldChg chg="modSp mod">
        <pc:chgData name="TRAPP Lindsay * DEQ" userId="2bbf4ccf-fa25-401f-a93a-f56404faef8d" providerId="ADAL" clId="{E84375E9-0D54-42B0-ADFC-0B1C2891BFA7}" dt="2026-05-06T21:02:15.771" v="151" actId="20577"/>
        <pc:sldMkLst>
          <pc:docMk/>
          <pc:sldMk cId="3812528992" sldId="290"/>
        </pc:sldMkLst>
        <pc:spChg chg="mod">
          <ac:chgData name="TRAPP Lindsay * DEQ" userId="2bbf4ccf-fa25-401f-a93a-f56404faef8d" providerId="ADAL" clId="{E84375E9-0D54-42B0-ADFC-0B1C2891BFA7}" dt="2026-05-06T21:02:12.313" v="150" actId="20577"/>
          <ac:spMkLst>
            <pc:docMk/>
            <pc:sldMk cId="3812528992" sldId="290"/>
            <ac:spMk id="2" creationId="{11ECD1F8-A33E-84C4-05C8-D8E9E6248642}"/>
          </ac:spMkLst>
        </pc:spChg>
        <pc:spChg chg="mod">
          <ac:chgData name="TRAPP Lindsay * DEQ" userId="2bbf4ccf-fa25-401f-a93a-f56404faef8d" providerId="ADAL" clId="{E84375E9-0D54-42B0-ADFC-0B1C2891BFA7}" dt="2026-05-06T21:02:15.771" v="151" actId="20577"/>
          <ac:spMkLst>
            <pc:docMk/>
            <pc:sldMk cId="3812528992" sldId="290"/>
            <ac:spMk id="6" creationId="{8AA20447-EDCD-1D77-63F7-0CC420F5D64B}"/>
          </ac:spMkLst>
        </pc:spChg>
      </pc:sldChg>
      <pc:sldChg chg="modSp mod">
        <pc:chgData name="TRAPP Lindsay * DEQ" userId="2bbf4ccf-fa25-401f-a93a-f56404faef8d" providerId="ADAL" clId="{E84375E9-0D54-42B0-ADFC-0B1C2891BFA7}" dt="2026-05-06T21:02:33.207" v="155" actId="20577"/>
        <pc:sldMkLst>
          <pc:docMk/>
          <pc:sldMk cId="285276914" sldId="291"/>
        </pc:sldMkLst>
        <pc:spChg chg="mod">
          <ac:chgData name="TRAPP Lindsay * DEQ" userId="2bbf4ccf-fa25-401f-a93a-f56404faef8d" providerId="ADAL" clId="{E84375E9-0D54-42B0-ADFC-0B1C2891BFA7}" dt="2026-05-06T21:02:33.207" v="155" actId="20577"/>
          <ac:spMkLst>
            <pc:docMk/>
            <pc:sldMk cId="285276914" sldId="291"/>
            <ac:spMk id="3" creationId="{8914DC56-EBEA-2BFD-FE4C-414AE9A42E49}"/>
          </ac:spMkLst>
        </pc:spChg>
      </pc:sldChg>
      <pc:sldChg chg="modSp mod">
        <pc:chgData name="TRAPP Lindsay * DEQ" userId="2bbf4ccf-fa25-401f-a93a-f56404faef8d" providerId="ADAL" clId="{E84375E9-0D54-42B0-ADFC-0B1C2891BFA7}" dt="2026-05-06T21:02:39.860" v="157" actId="20577"/>
        <pc:sldMkLst>
          <pc:docMk/>
          <pc:sldMk cId="1005854752" sldId="292"/>
        </pc:sldMkLst>
        <pc:spChg chg="mod">
          <ac:chgData name="TRAPP Lindsay * DEQ" userId="2bbf4ccf-fa25-401f-a93a-f56404faef8d" providerId="ADAL" clId="{E84375E9-0D54-42B0-ADFC-0B1C2891BFA7}" dt="2026-05-06T21:02:39.860" v="157" actId="20577"/>
          <ac:spMkLst>
            <pc:docMk/>
            <pc:sldMk cId="1005854752" sldId="292"/>
            <ac:spMk id="4" creationId="{B2965309-E476-0BB5-2C99-47083E509051}"/>
          </ac:spMkLst>
        </pc:spChg>
      </pc:sldChg>
      <pc:sldChg chg="modSp mod">
        <pc:chgData name="TRAPP Lindsay * DEQ" userId="2bbf4ccf-fa25-401f-a93a-f56404faef8d" providerId="ADAL" clId="{E84375E9-0D54-42B0-ADFC-0B1C2891BFA7}" dt="2026-05-06T20:59:38.376" v="86" actId="20577"/>
        <pc:sldMkLst>
          <pc:docMk/>
          <pc:sldMk cId="1600516276" sldId="302"/>
        </pc:sldMkLst>
        <pc:spChg chg="mod">
          <ac:chgData name="TRAPP Lindsay * DEQ" userId="2bbf4ccf-fa25-401f-a93a-f56404faef8d" providerId="ADAL" clId="{E84375E9-0D54-42B0-ADFC-0B1C2891BFA7}" dt="2026-05-06T20:59:38.376" v="86" actId="20577"/>
          <ac:spMkLst>
            <pc:docMk/>
            <pc:sldMk cId="1600516276" sldId="302"/>
            <ac:spMk id="3" creationId="{C553698C-0C7E-81DE-CA38-3B74A27CE836}"/>
          </ac:spMkLst>
        </pc:spChg>
      </pc:sldChg>
      <pc:sldChg chg="modSp mod">
        <pc:chgData name="TRAPP Lindsay * DEQ" userId="2bbf4ccf-fa25-401f-a93a-f56404faef8d" providerId="ADAL" clId="{E84375E9-0D54-42B0-ADFC-0B1C2891BFA7}" dt="2026-05-06T20:51:27.667" v="26" actId="2711"/>
        <pc:sldMkLst>
          <pc:docMk/>
          <pc:sldMk cId="3403018988" sldId="304"/>
        </pc:sldMkLst>
        <pc:spChg chg="mod">
          <ac:chgData name="TRAPP Lindsay * DEQ" userId="2bbf4ccf-fa25-401f-a93a-f56404faef8d" providerId="ADAL" clId="{E84375E9-0D54-42B0-ADFC-0B1C2891BFA7}" dt="2026-05-06T20:50:05.115" v="2" actId="20577"/>
          <ac:spMkLst>
            <pc:docMk/>
            <pc:sldMk cId="3403018988" sldId="304"/>
            <ac:spMk id="2" creationId="{C5A6AFDC-9682-BB25-DA25-3F3F34135051}"/>
          </ac:spMkLst>
        </pc:spChg>
        <pc:spChg chg="mod">
          <ac:chgData name="TRAPP Lindsay * DEQ" userId="2bbf4ccf-fa25-401f-a93a-f56404faef8d" providerId="ADAL" clId="{E84375E9-0D54-42B0-ADFC-0B1C2891BFA7}" dt="2026-05-06T20:50:23.560" v="12" actId="14100"/>
          <ac:spMkLst>
            <pc:docMk/>
            <pc:sldMk cId="3403018988" sldId="304"/>
            <ac:spMk id="10" creationId="{80FDB792-BD29-D7CC-A47C-1EF267769D20}"/>
          </ac:spMkLst>
        </pc:spChg>
        <pc:spChg chg="mod">
          <ac:chgData name="TRAPP Lindsay * DEQ" userId="2bbf4ccf-fa25-401f-a93a-f56404faef8d" providerId="ADAL" clId="{E84375E9-0D54-42B0-ADFC-0B1C2891BFA7}" dt="2026-05-06T20:51:27.667" v="26" actId="2711"/>
          <ac:spMkLst>
            <pc:docMk/>
            <pc:sldMk cId="3403018988" sldId="304"/>
            <ac:spMk id="18" creationId="{4E35CFA7-48C8-ED39-49A1-4A5DECA8936B}"/>
          </ac:spMkLst>
        </pc:spChg>
        <pc:graphicFrameChg chg="mod">
          <ac:chgData name="TRAPP Lindsay * DEQ" userId="2bbf4ccf-fa25-401f-a93a-f56404faef8d" providerId="ADAL" clId="{E84375E9-0D54-42B0-ADFC-0B1C2891BFA7}" dt="2026-05-06T20:51:20.374" v="25"/>
          <ac:graphicFrameMkLst>
            <pc:docMk/>
            <pc:sldMk cId="3403018988" sldId="304"/>
            <ac:graphicFrameMk id="17" creationId="{88083C09-0E19-08CE-0E6C-669AF619C0B9}"/>
          </ac:graphicFrameMkLst>
        </pc:graphicFrameChg>
      </pc:sldChg>
      <pc:sldChg chg="modSp mod">
        <pc:chgData name="TRAPP Lindsay * DEQ" userId="2bbf4ccf-fa25-401f-a93a-f56404faef8d" providerId="ADAL" clId="{E84375E9-0D54-42B0-ADFC-0B1C2891BFA7}" dt="2026-05-06T20:55:02.984" v="43" actId="14100"/>
        <pc:sldMkLst>
          <pc:docMk/>
          <pc:sldMk cId="3664855798" sldId="305"/>
        </pc:sldMkLst>
        <pc:picChg chg="mod">
          <ac:chgData name="TRAPP Lindsay * DEQ" userId="2bbf4ccf-fa25-401f-a93a-f56404faef8d" providerId="ADAL" clId="{E84375E9-0D54-42B0-ADFC-0B1C2891BFA7}" dt="2026-05-06T20:55:02.984" v="43" actId="14100"/>
          <ac:picMkLst>
            <pc:docMk/>
            <pc:sldMk cId="3664855798" sldId="305"/>
            <ac:picMk id="6" creationId="{63383604-0291-6A2F-75F5-DA416D42AF9E}"/>
          </ac:picMkLst>
        </pc:picChg>
      </pc:sldChg>
      <pc:sldChg chg="modSp mod">
        <pc:chgData name="TRAPP Lindsay * DEQ" userId="2bbf4ccf-fa25-401f-a93a-f56404faef8d" providerId="ADAL" clId="{E84375E9-0D54-42B0-ADFC-0B1C2891BFA7}" dt="2026-05-06T20:55:53.320" v="49" actId="122"/>
        <pc:sldMkLst>
          <pc:docMk/>
          <pc:sldMk cId="1232401296" sldId="306"/>
        </pc:sldMkLst>
        <pc:spChg chg="mod">
          <ac:chgData name="TRAPP Lindsay * DEQ" userId="2bbf4ccf-fa25-401f-a93a-f56404faef8d" providerId="ADAL" clId="{E84375E9-0D54-42B0-ADFC-0B1C2891BFA7}" dt="2026-05-06T20:55:29.265" v="47" actId="20577"/>
          <ac:spMkLst>
            <pc:docMk/>
            <pc:sldMk cId="1232401296" sldId="306"/>
            <ac:spMk id="2" creationId="{E91C01F1-D4B4-623B-803F-6839A0B50C8B}"/>
          </ac:spMkLst>
        </pc:spChg>
        <pc:graphicFrameChg chg="modGraphic">
          <ac:chgData name="TRAPP Lindsay * DEQ" userId="2bbf4ccf-fa25-401f-a93a-f56404faef8d" providerId="ADAL" clId="{E84375E9-0D54-42B0-ADFC-0B1C2891BFA7}" dt="2026-05-06T20:55:53.320" v="49" actId="122"/>
          <ac:graphicFrameMkLst>
            <pc:docMk/>
            <pc:sldMk cId="1232401296" sldId="306"/>
            <ac:graphicFrameMk id="4" creationId="{CABD43A4-C3A8-6590-7BCF-BB2BC2D8FC6E}"/>
          </ac:graphicFrameMkLst>
        </pc:graphicFrameChg>
      </pc:sldChg>
      <pc:sldChg chg="modSp mod">
        <pc:chgData name="TRAPP Lindsay * DEQ" userId="2bbf4ccf-fa25-401f-a93a-f56404faef8d" providerId="ADAL" clId="{E84375E9-0D54-42B0-ADFC-0B1C2891BFA7}" dt="2026-05-06T20:56:28.494" v="56" actId="20577"/>
        <pc:sldMkLst>
          <pc:docMk/>
          <pc:sldMk cId="3757042060" sldId="307"/>
        </pc:sldMkLst>
        <pc:spChg chg="mod">
          <ac:chgData name="TRAPP Lindsay * DEQ" userId="2bbf4ccf-fa25-401f-a93a-f56404faef8d" providerId="ADAL" clId="{E84375E9-0D54-42B0-ADFC-0B1C2891BFA7}" dt="2026-05-06T20:56:12.937" v="53" actId="20577"/>
          <ac:spMkLst>
            <pc:docMk/>
            <pc:sldMk cId="3757042060" sldId="307"/>
            <ac:spMk id="2" creationId="{EB1BBCEE-1205-1829-DECF-599CE1B112D3}"/>
          </ac:spMkLst>
        </pc:spChg>
        <pc:graphicFrameChg chg="modGraphic">
          <ac:chgData name="TRAPP Lindsay * DEQ" userId="2bbf4ccf-fa25-401f-a93a-f56404faef8d" providerId="ADAL" clId="{E84375E9-0D54-42B0-ADFC-0B1C2891BFA7}" dt="2026-05-06T20:56:28.494" v="56" actId="20577"/>
          <ac:graphicFrameMkLst>
            <pc:docMk/>
            <pc:sldMk cId="3757042060" sldId="307"/>
            <ac:graphicFrameMk id="4" creationId="{C57EDE16-0C34-C821-CC28-6909FCFE5749}"/>
          </ac:graphicFrameMkLst>
        </pc:graphicFrameChg>
      </pc:sldChg>
      <pc:sldChg chg="modSp mod">
        <pc:chgData name="TRAPP Lindsay * DEQ" userId="2bbf4ccf-fa25-401f-a93a-f56404faef8d" providerId="ADAL" clId="{E84375E9-0D54-42B0-ADFC-0B1C2891BFA7}" dt="2026-05-06T20:56:58.584" v="58" actId="122"/>
        <pc:sldMkLst>
          <pc:docMk/>
          <pc:sldMk cId="33976198" sldId="308"/>
        </pc:sldMkLst>
        <pc:graphicFrameChg chg="modGraphic">
          <ac:chgData name="TRAPP Lindsay * DEQ" userId="2bbf4ccf-fa25-401f-a93a-f56404faef8d" providerId="ADAL" clId="{E84375E9-0D54-42B0-ADFC-0B1C2891BFA7}" dt="2026-05-06T20:56:58.584" v="58" actId="122"/>
          <ac:graphicFrameMkLst>
            <pc:docMk/>
            <pc:sldMk cId="33976198" sldId="308"/>
            <ac:graphicFrameMk id="4" creationId="{96553758-EBD8-04FA-9407-6E742C3C275A}"/>
          </ac:graphicFrameMkLst>
        </pc:graphicFrameChg>
      </pc:sldChg>
      <pc:sldChg chg="modSp mod">
        <pc:chgData name="TRAPP Lindsay * DEQ" userId="2bbf4ccf-fa25-401f-a93a-f56404faef8d" providerId="ADAL" clId="{E84375E9-0D54-42B0-ADFC-0B1C2891BFA7}" dt="2026-05-06T20:58:08.400" v="70" actId="1076"/>
        <pc:sldMkLst>
          <pc:docMk/>
          <pc:sldMk cId="3065694618" sldId="309"/>
        </pc:sldMkLst>
        <pc:picChg chg="mod">
          <ac:chgData name="TRAPP Lindsay * DEQ" userId="2bbf4ccf-fa25-401f-a93a-f56404faef8d" providerId="ADAL" clId="{E84375E9-0D54-42B0-ADFC-0B1C2891BFA7}" dt="2026-05-06T20:58:08.400" v="70" actId="1076"/>
          <ac:picMkLst>
            <pc:docMk/>
            <pc:sldMk cId="3065694618" sldId="309"/>
            <ac:picMk id="5" creationId="{F762CA1D-583C-A8AE-79D2-9AF3DF5C11D7}"/>
          </ac:picMkLst>
        </pc:picChg>
      </pc:sldChg>
      <pc:sldChg chg="modSp mod">
        <pc:chgData name="TRAPP Lindsay * DEQ" userId="2bbf4ccf-fa25-401f-a93a-f56404faef8d" providerId="ADAL" clId="{E84375E9-0D54-42B0-ADFC-0B1C2891BFA7}" dt="2026-05-06T21:08:05.672" v="176" actId="962"/>
        <pc:sldMkLst>
          <pc:docMk/>
          <pc:sldMk cId="1558108525" sldId="312"/>
        </pc:sldMkLst>
        <pc:spChg chg="mod">
          <ac:chgData name="TRAPP Lindsay * DEQ" userId="2bbf4ccf-fa25-401f-a93a-f56404faef8d" providerId="ADAL" clId="{E84375E9-0D54-42B0-ADFC-0B1C2891BFA7}" dt="2026-05-06T21:00:51.207" v="114" actId="20577"/>
          <ac:spMkLst>
            <pc:docMk/>
            <pc:sldMk cId="1558108525" sldId="312"/>
            <ac:spMk id="2" creationId="{4F163AAE-E1CF-8B3E-11A9-B8DAA2D11BC5}"/>
          </ac:spMkLst>
        </pc:spChg>
        <pc:spChg chg="mod">
          <ac:chgData name="TRAPP Lindsay * DEQ" userId="2bbf4ccf-fa25-401f-a93a-f56404faef8d" providerId="ADAL" clId="{E84375E9-0D54-42B0-ADFC-0B1C2891BFA7}" dt="2026-05-06T21:08:05.672" v="176" actId="962"/>
          <ac:spMkLst>
            <pc:docMk/>
            <pc:sldMk cId="1558108525" sldId="312"/>
            <ac:spMk id="7" creationId="{A1FAF405-E184-51FD-DD85-C211B8C2D38D}"/>
          </ac:spMkLst>
        </pc:spChg>
        <pc:spChg chg="mod">
          <ac:chgData name="TRAPP Lindsay * DEQ" userId="2bbf4ccf-fa25-401f-a93a-f56404faef8d" providerId="ADAL" clId="{E84375E9-0D54-42B0-ADFC-0B1C2891BFA7}" dt="2026-05-06T21:01:11.918" v="117" actId="1076"/>
          <ac:spMkLst>
            <pc:docMk/>
            <pc:sldMk cId="1558108525" sldId="312"/>
            <ac:spMk id="14" creationId="{4419BEB5-07CE-2380-F67C-BC17CC42C973}"/>
          </ac:spMkLst>
        </pc:spChg>
      </pc:sldChg>
      <pc:sldChg chg="modSp mod">
        <pc:chgData name="TRAPP Lindsay * DEQ" userId="2bbf4ccf-fa25-401f-a93a-f56404faef8d" providerId="ADAL" clId="{E84375E9-0D54-42B0-ADFC-0B1C2891BFA7}" dt="2026-05-06T21:02:58.645" v="163" actId="20577"/>
        <pc:sldMkLst>
          <pc:docMk/>
          <pc:sldMk cId="999382900" sldId="313"/>
        </pc:sldMkLst>
        <pc:spChg chg="mod">
          <ac:chgData name="TRAPP Lindsay * DEQ" userId="2bbf4ccf-fa25-401f-a93a-f56404faef8d" providerId="ADAL" clId="{E84375E9-0D54-42B0-ADFC-0B1C2891BFA7}" dt="2026-05-06T21:02:58.645" v="163" actId="20577"/>
          <ac:spMkLst>
            <pc:docMk/>
            <pc:sldMk cId="999382900" sldId="313"/>
            <ac:spMk id="4" creationId="{F0A01722-5F59-B8AF-FA23-A56CFC6F0D87}"/>
          </ac:spMkLst>
        </pc:spChg>
        <pc:picChg chg="mod">
          <ac:chgData name="TRAPP Lindsay * DEQ" userId="2bbf4ccf-fa25-401f-a93a-f56404faef8d" providerId="ADAL" clId="{E84375E9-0D54-42B0-ADFC-0B1C2891BFA7}" dt="2026-05-06T21:02:52.570" v="159" actId="1076"/>
          <ac:picMkLst>
            <pc:docMk/>
            <pc:sldMk cId="999382900" sldId="313"/>
            <ac:picMk id="7" creationId="{883F758D-D7DD-F19E-D668-964C9464CCFD}"/>
          </ac:picMkLst>
        </pc:picChg>
      </pc:sldChg>
      <pc:sldChg chg="modSp mod">
        <pc:chgData name="TRAPP Lindsay * DEQ" userId="2bbf4ccf-fa25-401f-a93a-f56404faef8d" providerId="ADAL" clId="{E84375E9-0D54-42B0-ADFC-0B1C2891BFA7}" dt="2026-05-06T21:00:41.226" v="110" actId="20577"/>
        <pc:sldMkLst>
          <pc:docMk/>
          <pc:sldMk cId="3653373830" sldId="315"/>
        </pc:sldMkLst>
        <pc:spChg chg="mod">
          <ac:chgData name="TRAPP Lindsay * DEQ" userId="2bbf4ccf-fa25-401f-a93a-f56404faef8d" providerId="ADAL" clId="{E84375E9-0D54-42B0-ADFC-0B1C2891BFA7}" dt="2026-05-06T21:00:28.581" v="100" actId="1076"/>
          <ac:spMkLst>
            <pc:docMk/>
            <pc:sldMk cId="3653373830" sldId="315"/>
            <ac:spMk id="3" creationId="{907CE6CF-0048-C367-19A2-AA2AD0713DAF}"/>
          </ac:spMkLst>
        </pc:spChg>
        <pc:spChg chg="mod">
          <ac:chgData name="TRAPP Lindsay * DEQ" userId="2bbf4ccf-fa25-401f-a93a-f56404faef8d" providerId="ADAL" clId="{E84375E9-0D54-42B0-ADFC-0B1C2891BFA7}" dt="2026-05-06T21:00:41.226" v="110" actId="20577"/>
          <ac:spMkLst>
            <pc:docMk/>
            <pc:sldMk cId="3653373830" sldId="315"/>
            <ac:spMk id="19" creationId="{58DE0250-D730-3FF5-38FE-2761456B96C6}"/>
          </ac:spMkLst>
        </pc:spChg>
        <pc:picChg chg="mod">
          <ac:chgData name="TRAPP Lindsay * DEQ" userId="2bbf4ccf-fa25-401f-a93a-f56404faef8d" providerId="ADAL" clId="{E84375E9-0D54-42B0-ADFC-0B1C2891BFA7}" dt="2026-05-06T20:59:47.244" v="87" actId="1076"/>
          <ac:picMkLst>
            <pc:docMk/>
            <pc:sldMk cId="3653373830" sldId="315"/>
            <ac:picMk id="16" creationId="{DD4FEE34-BE0A-30B9-96E3-ACFEB438A448}"/>
          </ac:picMkLst>
        </pc:picChg>
      </pc:sldChg>
      <pc:sldChg chg="modSp mod">
        <pc:chgData name="TRAPP Lindsay * DEQ" userId="2bbf4ccf-fa25-401f-a93a-f56404faef8d" providerId="ADAL" clId="{E84375E9-0D54-42B0-ADFC-0B1C2891BFA7}" dt="2026-05-06T20:58:57.157" v="79" actId="20577"/>
        <pc:sldMkLst>
          <pc:docMk/>
          <pc:sldMk cId="1648988388" sldId="316"/>
        </pc:sldMkLst>
        <pc:spChg chg="mod">
          <ac:chgData name="TRAPP Lindsay * DEQ" userId="2bbf4ccf-fa25-401f-a93a-f56404faef8d" providerId="ADAL" clId="{E84375E9-0D54-42B0-ADFC-0B1C2891BFA7}" dt="2026-05-06T20:58:49.586" v="77" actId="20577"/>
          <ac:spMkLst>
            <pc:docMk/>
            <pc:sldMk cId="1648988388" sldId="316"/>
            <ac:spMk id="3" creationId="{CC9D9E48-C15F-CE88-EA63-78068A1FD9B6}"/>
          </ac:spMkLst>
        </pc:spChg>
        <pc:spChg chg="mod">
          <ac:chgData name="TRAPP Lindsay * DEQ" userId="2bbf4ccf-fa25-401f-a93a-f56404faef8d" providerId="ADAL" clId="{E84375E9-0D54-42B0-ADFC-0B1C2891BFA7}" dt="2026-05-06T20:58:57.157" v="79" actId="20577"/>
          <ac:spMkLst>
            <pc:docMk/>
            <pc:sldMk cId="1648988388" sldId="316"/>
            <ac:spMk id="4" creationId="{9D9482F0-BF71-2D24-22A3-221418058F4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250CE3-6D31-4F5B-B84A-C765B0EFCCDD}"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AC1B7512-E632-4BE8-A69B-4169A3FFBABE}">
      <dgm:prSet phldrT="[Text]" custT="1"/>
      <dgm:spPr/>
      <dgm:t>
        <a:bodyPr/>
        <a:lstStyle/>
        <a:p>
          <a:r>
            <a:rPr lang="en-US" sz="1800" b="1" dirty="0">
              <a:latin typeface="Arial" panose="020B0604020202020204" pitchFamily="34" charset="0"/>
              <a:cs typeface="Arial" panose="020B0604020202020204" pitchFamily="34" charset="0"/>
            </a:rPr>
            <a:t>November 2025</a:t>
          </a:r>
        </a:p>
        <a:p>
          <a:r>
            <a:rPr lang="en-US" sz="1800" dirty="0">
              <a:latin typeface="Arial" panose="020B0604020202020204" pitchFamily="34" charset="0"/>
              <a:cs typeface="Arial" panose="020B0604020202020204" pitchFamily="34" charset="0"/>
            </a:rPr>
            <a:t>RAC Meeting #1</a:t>
          </a:r>
        </a:p>
      </dgm:t>
    </dgm:pt>
    <dgm:pt modelId="{264931AA-F193-47ED-9E8A-EE6309873C72}" type="parTrans" cxnId="{E78408D7-0DFD-4497-81D7-3907ED52001B}">
      <dgm:prSet/>
      <dgm:spPr/>
      <dgm:t>
        <a:bodyPr/>
        <a:lstStyle/>
        <a:p>
          <a:endParaRPr lang="en-US"/>
        </a:p>
      </dgm:t>
    </dgm:pt>
    <dgm:pt modelId="{67C48FC0-5FF5-4D2D-B19F-0C679FFA4E56}" type="sibTrans" cxnId="{E78408D7-0DFD-4497-81D7-3907ED52001B}">
      <dgm:prSet/>
      <dgm:spPr/>
      <dgm:t>
        <a:bodyPr/>
        <a:lstStyle/>
        <a:p>
          <a:endParaRPr lang="en-US"/>
        </a:p>
      </dgm:t>
    </dgm:pt>
    <dgm:pt modelId="{1D6D3519-0957-4FD2-BFCF-8CCA672DCDF9}">
      <dgm:prSet phldrT="[Text]" custT="1"/>
      <dgm:spPr/>
      <dgm:t>
        <a:bodyPr/>
        <a:lstStyle/>
        <a:p>
          <a:r>
            <a:rPr lang="en-US" sz="1800" b="1" dirty="0">
              <a:latin typeface="Arial" panose="020B0604020202020204" pitchFamily="34" charset="0"/>
              <a:cs typeface="Arial" panose="020B0604020202020204" pitchFamily="34" charset="0"/>
            </a:rPr>
            <a:t>Jan. 20 – Feb. 25, 2026</a:t>
          </a:r>
        </a:p>
        <a:p>
          <a:r>
            <a:rPr lang="en-US" sz="1800" dirty="0">
              <a:latin typeface="Arial" panose="020B0604020202020204" pitchFamily="34" charset="0"/>
              <a:cs typeface="Arial" panose="020B0604020202020204" pitchFamily="34" charset="0"/>
            </a:rPr>
            <a:t>Notice of Proposed Rulemaking and Public Comment Period</a:t>
          </a:r>
        </a:p>
      </dgm:t>
    </dgm:pt>
    <dgm:pt modelId="{8DAE7D88-CD64-44D6-BAF2-4640B27FCA14}" type="parTrans" cxnId="{4E17DA93-9C28-4C48-B779-234336B4666D}">
      <dgm:prSet/>
      <dgm:spPr/>
      <dgm:t>
        <a:bodyPr/>
        <a:lstStyle/>
        <a:p>
          <a:endParaRPr lang="en-US"/>
        </a:p>
      </dgm:t>
    </dgm:pt>
    <dgm:pt modelId="{A5E42521-E95F-4600-924F-453F35D196E2}" type="sibTrans" cxnId="{4E17DA93-9C28-4C48-B779-234336B4666D}">
      <dgm:prSet/>
      <dgm:spPr/>
      <dgm:t>
        <a:bodyPr/>
        <a:lstStyle/>
        <a:p>
          <a:endParaRPr lang="en-US"/>
        </a:p>
      </dgm:t>
    </dgm:pt>
    <dgm:pt modelId="{ABBF6EC5-E517-4264-8228-4A022FF2B0EB}">
      <dgm:prSet phldrT="[Text]" custT="1"/>
      <dgm:spPr/>
      <dgm:t>
        <a:bodyPr/>
        <a:lstStyle/>
        <a:p>
          <a:r>
            <a:rPr lang="en-US" sz="1800" b="1" dirty="0">
              <a:latin typeface="Arial" panose="020B0604020202020204" pitchFamily="34" charset="0"/>
              <a:cs typeface="Arial" panose="020B0604020202020204" pitchFamily="34" charset="0"/>
            </a:rPr>
            <a:t>March 12, 2026</a:t>
          </a:r>
        </a:p>
        <a:p>
          <a:r>
            <a:rPr lang="en-US" sz="1800" dirty="0">
              <a:latin typeface="Arial" panose="020B0604020202020204" pitchFamily="34" charset="0"/>
              <a:cs typeface="Arial" panose="020B0604020202020204" pitchFamily="34" charset="0"/>
            </a:rPr>
            <a:t>EQC Info Item</a:t>
          </a:r>
        </a:p>
      </dgm:t>
    </dgm:pt>
    <dgm:pt modelId="{CF354C3C-BB06-4400-9EC5-01319A5B4CCE}" type="parTrans" cxnId="{42FA1A7A-082D-4B13-A653-C7C9D63ABABB}">
      <dgm:prSet/>
      <dgm:spPr/>
      <dgm:t>
        <a:bodyPr/>
        <a:lstStyle/>
        <a:p>
          <a:endParaRPr lang="en-US"/>
        </a:p>
      </dgm:t>
    </dgm:pt>
    <dgm:pt modelId="{FFFBCBB2-EB64-4CDA-B3BE-54C8AB928A82}" type="sibTrans" cxnId="{42FA1A7A-082D-4B13-A653-C7C9D63ABABB}">
      <dgm:prSet/>
      <dgm:spPr/>
      <dgm:t>
        <a:bodyPr/>
        <a:lstStyle/>
        <a:p>
          <a:endParaRPr lang="en-US"/>
        </a:p>
      </dgm:t>
    </dgm:pt>
    <dgm:pt modelId="{25302C69-5997-4CFA-B2DE-857FBEF9A1DD}">
      <dgm:prSet custT="1"/>
      <dgm:spPr/>
      <dgm:t>
        <a:bodyPr/>
        <a:lstStyle/>
        <a:p>
          <a:r>
            <a:rPr lang="en-US" sz="1800" b="1" dirty="0">
              <a:latin typeface="Arial" panose="020B0604020202020204" pitchFamily="34" charset="0"/>
              <a:cs typeface="Arial" panose="020B0604020202020204" pitchFamily="34" charset="0"/>
            </a:rPr>
            <a:t>December 2025</a:t>
          </a:r>
        </a:p>
        <a:p>
          <a:r>
            <a:rPr lang="en-US" sz="1800" dirty="0">
              <a:latin typeface="Arial" panose="020B0604020202020204" pitchFamily="34" charset="0"/>
              <a:cs typeface="Arial" panose="020B0604020202020204" pitchFamily="34" charset="0"/>
            </a:rPr>
            <a:t>RAC Meeting #2</a:t>
          </a:r>
        </a:p>
      </dgm:t>
    </dgm:pt>
    <dgm:pt modelId="{1999E858-0F78-483F-B99C-ECFC5ECF3DEB}" type="parTrans" cxnId="{E3D52A27-161A-40A7-85FD-805E623B2C69}">
      <dgm:prSet/>
      <dgm:spPr/>
      <dgm:t>
        <a:bodyPr/>
        <a:lstStyle/>
        <a:p>
          <a:endParaRPr lang="en-US"/>
        </a:p>
      </dgm:t>
    </dgm:pt>
    <dgm:pt modelId="{AECF7C6C-0467-420A-AFCD-CC2143CA0136}" type="sibTrans" cxnId="{E3D52A27-161A-40A7-85FD-805E623B2C69}">
      <dgm:prSet/>
      <dgm:spPr/>
      <dgm:t>
        <a:bodyPr/>
        <a:lstStyle/>
        <a:p>
          <a:endParaRPr lang="en-US"/>
        </a:p>
      </dgm:t>
    </dgm:pt>
    <dgm:pt modelId="{B64F376C-C895-4614-838D-0809EBAE8A3E}">
      <dgm:prSet/>
      <dgm:spPr/>
      <dgm:t>
        <a:bodyPr/>
        <a:lstStyle/>
        <a:p>
          <a:endParaRPr lang="en-US" dirty="0"/>
        </a:p>
      </dgm:t>
    </dgm:pt>
    <dgm:pt modelId="{855CAC34-E387-47B1-90C7-802F8A6DFE0B}" type="parTrans" cxnId="{03D6DEF2-61EB-46A6-A8BA-89A9B4A02527}">
      <dgm:prSet/>
      <dgm:spPr/>
      <dgm:t>
        <a:bodyPr/>
        <a:lstStyle/>
        <a:p>
          <a:endParaRPr lang="en-US"/>
        </a:p>
      </dgm:t>
    </dgm:pt>
    <dgm:pt modelId="{23A0DD03-A76C-4668-90D6-D94B7EE969D5}" type="sibTrans" cxnId="{03D6DEF2-61EB-46A6-A8BA-89A9B4A02527}">
      <dgm:prSet/>
      <dgm:spPr/>
      <dgm:t>
        <a:bodyPr/>
        <a:lstStyle/>
        <a:p>
          <a:endParaRPr lang="en-US"/>
        </a:p>
      </dgm:t>
    </dgm:pt>
    <dgm:pt modelId="{8F1C093C-182F-4265-A7A5-3670CFCD6892}" type="pres">
      <dgm:prSet presAssocID="{63250CE3-6D31-4F5B-B84A-C765B0EFCCDD}" presName="Name0" presStyleCnt="0">
        <dgm:presLayoutVars>
          <dgm:dir/>
          <dgm:resizeHandles val="exact"/>
        </dgm:presLayoutVars>
      </dgm:prSet>
      <dgm:spPr/>
    </dgm:pt>
    <dgm:pt modelId="{F4D73E24-BD3D-40FD-8A34-9425BDA357AC}" type="pres">
      <dgm:prSet presAssocID="{63250CE3-6D31-4F5B-B84A-C765B0EFCCDD}" presName="arrow" presStyleLbl="bgShp" presStyleIdx="0" presStyleCnt="1"/>
      <dgm:spPr/>
    </dgm:pt>
    <dgm:pt modelId="{BE76E837-8475-4F66-9D73-F2590B5E1412}" type="pres">
      <dgm:prSet presAssocID="{63250CE3-6D31-4F5B-B84A-C765B0EFCCDD}" presName="points" presStyleCnt="0"/>
      <dgm:spPr/>
    </dgm:pt>
    <dgm:pt modelId="{5CF65B04-4385-499E-8658-B8140C9C88B8}" type="pres">
      <dgm:prSet presAssocID="{AC1B7512-E632-4BE8-A69B-4169A3FFBABE}" presName="compositeA" presStyleCnt="0"/>
      <dgm:spPr/>
    </dgm:pt>
    <dgm:pt modelId="{F853089C-C6A9-4ECB-A98D-4FA9EBA28959}" type="pres">
      <dgm:prSet presAssocID="{AC1B7512-E632-4BE8-A69B-4169A3FFBABE}" presName="textA" presStyleLbl="revTx" presStyleIdx="0" presStyleCnt="5">
        <dgm:presLayoutVars>
          <dgm:bulletEnabled val="1"/>
        </dgm:presLayoutVars>
      </dgm:prSet>
      <dgm:spPr/>
    </dgm:pt>
    <dgm:pt modelId="{693AF665-19C1-49A2-A8AF-12E99E171A86}" type="pres">
      <dgm:prSet presAssocID="{AC1B7512-E632-4BE8-A69B-4169A3FFBABE}" presName="circleA" presStyleLbl="node1" presStyleIdx="0" presStyleCnt="5"/>
      <dgm:spPr/>
    </dgm:pt>
    <dgm:pt modelId="{21DCD5F0-5600-43CD-B9B8-A96071DDDFD2}" type="pres">
      <dgm:prSet presAssocID="{AC1B7512-E632-4BE8-A69B-4169A3FFBABE}" presName="spaceA" presStyleCnt="0"/>
      <dgm:spPr/>
    </dgm:pt>
    <dgm:pt modelId="{A4747DAB-246E-48CF-B94F-7D93923FE43F}" type="pres">
      <dgm:prSet presAssocID="{67C48FC0-5FF5-4D2D-B19F-0C679FFA4E56}" presName="space" presStyleCnt="0"/>
      <dgm:spPr/>
    </dgm:pt>
    <dgm:pt modelId="{EB542D69-C6CB-4AB4-A2BF-66CDE67A87FD}" type="pres">
      <dgm:prSet presAssocID="{25302C69-5997-4CFA-B2DE-857FBEF9A1DD}" presName="compositeB" presStyleCnt="0"/>
      <dgm:spPr/>
    </dgm:pt>
    <dgm:pt modelId="{87E4CF47-EB18-48CC-A930-5E8BD122D4A5}" type="pres">
      <dgm:prSet presAssocID="{25302C69-5997-4CFA-B2DE-857FBEF9A1DD}" presName="textB" presStyleLbl="revTx" presStyleIdx="1" presStyleCnt="5">
        <dgm:presLayoutVars>
          <dgm:bulletEnabled val="1"/>
        </dgm:presLayoutVars>
      </dgm:prSet>
      <dgm:spPr/>
    </dgm:pt>
    <dgm:pt modelId="{7C9C7CED-9E39-422E-AC9D-92BC86276665}" type="pres">
      <dgm:prSet presAssocID="{25302C69-5997-4CFA-B2DE-857FBEF9A1DD}" presName="circleB" presStyleLbl="node1" presStyleIdx="1" presStyleCnt="5"/>
      <dgm:spPr/>
    </dgm:pt>
    <dgm:pt modelId="{1E330A8A-5AE4-4881-977D-DB6DAC455558}" type="pres">
      <dgm:prSet presAssocID="{25302C69-5997-4CFA-B2DE-857FBEF9A1DD}" presName="spaceB" presStyleCnt="0"/>
      <dgm:spPr/>
    </dgm:pt>
    <dgm:pt modelId="{BE4334B9-1E7F-4A94-9A6F-E1EE3A118854}" type="pres">
      <dgm:prSet presAssocID="{AECF7C6C-0467-420A-AFCD-CC2143CA0136}" presName="space" presStyleCnt="0"/>
      <dgm:spPr/>
    </dgm:pt>
    <dgm:pt modelId="{A9B25C0E-0524-407D-BDCC-49A35438A942}" type="pres">
      <dgm:prSet presAssocID="{1D6D3519-0957-4FD2-BFCF-8CCA672DCDF9}" presName="compositeA" presStyleCnt="0"/>
      <dgm:spPr/>
    </dgm:pt>
    <dgm:pt modelId="{1B8D8DD3-B228-4E59-9AF8-820F89A0E228}" type="pres">
      <dgm:prSet presAssocID="{1D6D3519-0957-4FD2-BFCF-8CCA672DCDF9}" presName="textA" presStyleLbl="revTx" presStyleIdx="2" presStyleCnt="5" custScaleX="163333">
        <dgm:presLayoutVars>
          <dgm:bulletEnabled val="1"/>
        </dgm:presLayoutVars>
      </dgm:prSet>
      <dgm:spPr/>
    </dgm:pt>
    <dgm:pt modelId="{F2D1A014-BDFA-4D9C-B9F4-64693082C747}" type="pres">
      <dgm:prSet presAssocID="{1D6D3519-0957-4FD2-BFCF-8CCA672DCDF9}" presName="circleA" presStyleLbl="node1" presStyleIdx="2" presStyleCnt="5" custScaleX="501456"/>
      <dgm:spPr/>
    </dgm:pt>
    <dgm:pt modelId="{92D03B17-4FB9-4269-8F00-9FDE43333A1C}" type="pres">
      <dgm:prSet presAssocID="{1D6D3519-0957-4FD2-BFCF-8CCA672DCDF9}" presName="spaceA" presStyleCnt="0"/>
      <dgm:spPr/>
    </dgm:pt>
    <dgm:pt modelId="{51D44BCB-E82A-453F-9AC6-216514C0EA67}" type="pres">
      <dgm:prSet presAssocID="{A5E42521-E95F-4600-924F-453F35D196E2}" presName="space" presStyleCnt="0"/>
      <dgm:spPr/>
    </dgm:pt>
    <dgm:pt modelId="{EF53C9B5-4AEE-4943-9E1E-899743A7A0DE}" type="pres">
      <dgm:prSet presAssocID="{ABBF6EC5-E517-4264-8228-4A022FF2B0EB}" presName="compositeB" presStyleCnt="0"/>
      <dgm:spPr/>
    </dgm:pt>
    <dgm:pt modelId="{A67529D1-2456-49C0-BBDF-3B787F479D76}" type="pres">
      <dgm:prSet presAssocID="{ABBF6EC5-E517-4264-8228-4A022FF2B0EB}" presName="textB" presStyleLbl="revTx" presStyleIdx="3" presStyleCnt="5" custScaleX="120417">
        <dgm:presLayoutVars>
          <dgm:bulletEnabled val="1"/>
        </dgm:presLayoutVars>
      </dgm:prSet>
      <dgm:spPr/>
    </dgm:pt>
    <dgm:pt modelId="{8BAB0618-FE43-4800-85DE-92FD5169BA5D}" type="pres">
      <dgm:prSet presAssocID="{ABBF6EC5-E517-4264-8228-4A022FF2B0EB}" presName="circleB" presStyleLbl="node1" presStyleIdx="3" presStyleCnt="5"/>
      <dgm:spPr>
        <a:noFill/>
        <a:ln>
          <a:noFill/>
        </a:ln>
      </dgm:spPr>
    </dgm:pt>
    <dgm:pt modelId="{60AE2FAA-DB94-40B8-A860-6DDA494A6FEC}" type="pres">
      <dgm:prSet presAssocID="{ABBF6EC5-E517-4264-8228-4A022FF2B0EB}" presName="spaceB" presStyleCnt="0"/>
      <dgm:spPr/>
    </dgm:pt>
    <dgm:pt modelId="{73AE06BD-E489-4CC8-A4AF-734774BCF450}" type="pres">
      <dgm:prSet presAssocID="{FFFBCBB2-EB64-4CDA-B3BE-54C8AB928A82}" presName="space" presStyleCnt="0"/>
      <dgm:spPr/>
    </dgm:pt>
    <dgm:pt modelId="{50C3F58A-831C-45D5-B8E6-6BF9BF6776BD}" type="pres">
      <dgm:prSet presAssocID="{B64F376C-C895-4614-838D-0809EBAE8A3E}" presName="compositeA" presStyleCnt="0"/>
      <dgm:spPr/>
    </dgm:pt>
    <dgm:pt modelId="{F4CE35ED-8C38-4B81-BF82-BBF773FD2931}" type="pres">
      <dgm:prSet presAssocID="{B64F376C-C895-4614-838D-0809EBAE8A3E}" presName="textA" presStyleLbl="revTx" presStyleIdx="4" presStyleCnt="5">
        <dgm:presLayoutVars>
          <dgm:bulletEnabled val="1"/>
        </dgm:presLayoutVars>
      </dgm:prSet>
      <dgm:spPr/>
    </dgm:pt>
    <dgm:pt modelId="{AC2AE0A6-027B-428A-816D-1069CC96D632}" type="pres">
      <dgm:prSet presAssocID="{B64F376C-C895-4614-838D-0809EBAE8A3E}" presName="circleA" presStyleLbl="node1" presStyleIdx="4" presStyleCnt="5"/>
      <dgm:spPr>
        <a:noFill/>
        <a:ln>
          <a:noFill/>
        </a:ln>
      </dgm:spPr>
    </dgm:pt>
    <dgm:pt modelId="{21BE88CD-0E6F-4D47-93E7-CED47360CFA2}" type="pres">
      <dgm:prSet presAssocID="{B64F376C-C895-4614-838D-0809EBAE8A3E}" presName="spaceA" presStyleCnt="0"/>
      <dgm:spPr/>
    </dgm:pt>
  </dgm:ptLst>
  <dgm:cxnLst>
    <dgm:cxn modelId="{E3D52A27-161A-40A7-85FD-805E623B2C69}" srcId="{63250CE3-6D31-4F5B-B84A-C765B0EFCCDD}" destId="{25302C69-5997-4CFA-B2DE-857FBEF9A1DD}" srcOrd="1" destOrd="0" parTransId="{1999E858-0F78-483F-B99C-ECFC5ECF3DEB}" sibTransId="{AECF7C6C-0467-420A-AFCD-CC2143CA0136}"/>
    <dgm:cxn modelId="{6F8D5547-137A-4289-8DFA-5DD5B23D5103}" type="presOf" srcId="{AC1B7512-E632-4BE8-A69B-4169A3FFBABE}" destId="{F853089C-C6A9-4ECB-A98D-4FA9EBA28959}" srcOrd="0" destOrd="0" presId="urn:microsoft.com/office/officeart/2005/8/layout/hProcess11"/>
    <dgm:cxn modelId="{B733AB78-60ED-42DD-9609-760279CBD320}" type="presOf" srcId="{25302C69-5997-4CFA-B2DE-857FBEF9A1DD}" destId="{87E4CF47-EB18-48CC-A930-5E8BD122D4A5}" srcOrd="0" destOrd="0" presId="urn:microsoft.com/office/officeart/2005/8/layout/hProcess11"/>
    <dgm:cxn modelId="{42FA1A7A-082D-4B13-A653-C7C9D63ABABB}" srcId="{63250CE3-6D31-4F5B-B84A-C765B0EFCCDD}" destId="{ABBF6EC5-E517-4264-8228-4A022FF2B0EB}" srcOrd="3" destOrd="0" parTransId="{CF354C3C-BB06-4400-9EC5-01319A5B4CCE}" sibTransId="{FFFBCBB2-EB64-4CDA-B3BE-54C8AB928A82}"/>
    <dgm:cxn modelId="{43100F85-0186-48A4-9FD5-B473DA55FB85}" type="presOf" srcId="{63250CE3-6D31-4F5B-B84A-C765B0EFCCDD}" destId="{8F1C093C-182F-4265-A7A5-3670CFCD6892}" srcOrd="0" destOrd="0" presId="urn:microsoft.com/office/officeart/2005/8/layout/hProcess11"/>
    <dgm:cxn modelId="{4E17DA93-9C28-4C48-B779-234336B4666D}" srcId="{63250CE3-6D31-4F5B-B84A-C765B0EFCCDD}" destId="{1D6D3519-0957-4FD2-BFCF-8CCA672DCDF9}" srcOrd="2" destOrd="0" parTransId="{8DAE7D88-CD64-44D6-BAF2-4640B27FCA14}" sibTransId="{A5E42521-E95F-4600-924F-453F35D196E2}"/>
    <dgm:cxn modelId="{7F388E95-88C4-4788-8CB4-2E374D833850}" type="presOf" srcId="{1D6D3519-0957-4FD2-BFCF-8CCA672DCDF9}" destId="{1B8D8DD3-B228-4E59-9AF8-820F89A0E228}" srcOrd="0" destOrd="0" presId="urn:microsoft.com/office/officeart/2005/8/layout/hProcess11"/>
    <dgm:cxn modelId="{151986A2-215E-4EFE-83A9-0AC2264F57FD}" type="presOf" srcId="{B64F376C-C895-4614-838D-0809EBAE8A3E}" destId="{F4CE35ED-8C38-4B81-BF82-BBF773FD2931}" srcOrd="0" destOrd="0" presId="urn:microsoft.com/office/officeart/2005/8/layout/hProcess11"/>
    <dgm:cxn modelId="{33E2A9B8-91DC-4193-ACE7-0F6B9A1144E4}" type="presOf" srcId="{ABBF6EC5-E517-4264-8228-4A022FF2B0EB}" destId="{A67529D1-2456-49C0-BBDF-3B787F479D76}" srcOrd="0" destOrd="0" presId="urn:microsoft.com/office/officeart/2005/8/layout/hProcess11"/>
    <dgm:cxn modelId="{E78408D7-0DFD-4497-81D7-3907ED52001B}" srcId="{63250CE3-6D31-4F5B-B84A-C765B0EFCCDD}" destId="{AC1B7512-E632-4BE8-A69B-4169A3FFBABE}" srcOrd="0" destOrd="0" parTransId="{264931AA-F193-47ED-9E8A-EE6309873C72}" sibTransId="{67C48FC0-5FF5-4D2D-B19F-0C679FFA4E56}"/>
    <dgm:cxn modelId="{03D6DEF2-61EB-46A6-A8BA-89A9B4A02527}" srcId="{63250CE3-6D31-4F5B-B84A-C765B0EFCCDD}" destId="{B64F376C-C895-4614-838D-0809EBAE8A3E}" srcOrd="4" destOrd="0" parTransId="{855CAC34-E387-47B1-90C7-802F8A6DFE0B}" sibTransId="{23A0DD03-A76C-4668-90D6-D94B7EE969D5}"/>
    <dgm:cxn modelId="{DBB2ADE5-1838-427D-ABA4-B4542637F02E}" type="presParOf" srcId="{8F1C093C-182F-4265-A7A5-3670CFCD6892}" destId="{F4D73E24-BD3D-40FD-8A34-9425BDA357AC}" srcOrd="0" destOrd="0" presId="urn:microsoft.com/office/officeart/2005/8/layout/hProcess11"/>
    <dgm:cxn modelId="{0D14A148-4A89-41B2-89A0-F61BAFEE69F6}" type="presParOf" srcId="{8F1C093C-182F-4265-A7A5-3670CFCD6892}" destId="{BE76E837-8475-4F66-9D73-F2590B5E1412}" srcOrd="1" destOrd="0" presId="urn:microsoft.com/office/officeart/2005/8/layout/hProcess11"/>
    <dgm:cxn modelId="{8382BE04-DEBB-4115-BF9D-142B404E6EB0}" type="presParOf" srcId="{BE76E837-8475-4F66-9D73-F2590B5E1412}" destId="{5CF65B04-4385-499E-8658-B8140C9C88B8}" srcOrd="0" destOrd="0" presId="urn:microsoft.com/office/officeart/2005/8/layout/hProcess11"/>
    <dgm:cxn modelId="{CD8ADCA1-E227-49AA-97B5-BE7C838886FE}" type="presParOf" srcId="{5CF65B04-4385-499E-8658-B8140C9C88B8}" destId="{F853089C-C6A9-4ECB-A98D-4FA9EBA28959}" srcOrd="0" destOrd="0" presId="urn:microsoft.com/office/officeart/2005/8/layout/hProcess11"/>
    <dgm:cxn modelId="{6B0C8ADB-A316-41B0-B4F7-866DFF746F1B}" type="presParOf" srcId="{5CF65B04-4385-499E-8658-B8140C9C88B8}" destId="{693AF665-19C1-49A2-A8AF-12E99E171A86}" srcOrd="1" destOrd="0" presId="urn:microsoft.com/office/officeart/2005/8/layout/hProcess11"/>
    <dgm:cxn modelId="{7697A815-1BFB-4D64-92F2-73C40F2E2223}" type="presParOf" srcId="{5CF65B04-4385-499E-8658-B8140C9C88B8}" destId="{21DCD5F0-5600-43CD-B9B8-A96071DDDFD2}" srcOrd="2" destOrd="0" presId="urn:microsoft.com/office/officeart/2005/8/layout/hProcess11"/>
    <dgm:cxn modelId="{9134F84E-A499-4E15-A135-2845BA4EF20C}" type="presParOf" srcId="{BE76E837-8475-4F66-9D73-F2590B5E1412}" destId="{A4747DAB-246E-48CF-B94F-7D93923FE43F}" srcOrd="1" destOrd="0" presId="urn:microsoft.com/office/officeart/2005/8/layout/hProcess11"/>
    <dgm:cxn modelId="{AA95EDAD-D19D-4386-97F7-125A4167E861}" type="presParOf" srcId="{BE76E837-8475-4F66-9D73-F2590B5E1412}" destId="{EB542D69-C6CB-4AB4-A2BF-66CDE67A87FD}" srcOrd="2" destOrd="0" presId="urn:microsoft.com/office/officeart/2005/8/layout/hProcess11"/>
    <dgm:cxn modelId="{1E7247A0-5F28-4AAA-9D27-14E9B65C7156}" type="presParOf" srcId="{EB542D69-C6CB-4AB4-A2BF-66CDE67A87FD}" destId="{87E4CF47-EB18-48CC-A930-5E8BD122D4A5}" srcOrd="0" destOrd="0" presId="urn:microsoft.com/office/officeart/2005/8/layout/hProcess11"/>
    <dgm:cxn modelId="{830B73FB-8272-4B1B-84FC-B9E1F65C7A31}" type="presParOf" srcId="{EB542D69-C6CB-4AB4-A2BF-66CDE67A87FD}" destId="{7C9C7CED-9E39-422E-AC9D-92BC86276665}" srcOrd="1" destOrd="0" presId="urn:microsoft.com/office/officeart/2005/8/layout/hProcess11"/>
    <dgm:cxn modelId="{10387E2A-780A-4E2C-ACF1-C6CDA745A788}" type="presParOf" srcId="{EB542D69-C6CB-4AB4-A2BF-66CDE67A87FD}" destId="{1E330A8A-5AE4-4881-977D-DB6DAC455558}" srcOrd="2" destOrd="0" presId="urn:microsoft.com/office/officeart/2005/8/layout/hProcess11"/>
    <dgm:cxn modelId="{12D82895-452E-41DC-B8E8-0B32B784528F}" type="presParOf" srcId="{BE76E837-8475-4F66-9D73-F2590B5E1412}" destId="{BE4334B9-1E7F-4A94-9A6F-E1EE3A118854}" srcOrd="3" destOrd="0" presId="urn:microsoft.com/office/officeart/2005/8/layout/hProcess11"/>
    <dgm:cxn modelId="{EBB1E9CF-9DFF-44A0-AA3F-07A48BF76D7E}" type="presParOf" srcId="{BE76E837-8475-4F66-9D73-F2590B5E1412}" destId="{A9B25C0E-0524-407D-BDCC-49A35438A942}" srcOrd="4" destOrd="0" presId="urn:microsoft.com/office/officeart/2005/8/layout/hProcess11"/>
    <dgm:cxn modelId="{98B170C1-B733-4AF3-BAEC-D2297C80D737}" type="presParOf" srcId="{A9B25C0E-0524-407D-BDCC-49A35438A942}" destId="{1B8D8DD3-B228-4E59-9AF8-820F89A0E228}" srcOrd="0" destOrd="0" presId="urn:microsoft.com/office/officeart/2005/8/layout/hProcess11"/>
    <dgm:cxn modelId="{41CF2D0F-CD92-409F-A24C-379DA10DBCED}" type="presParOf" srcId="{A9B25C0E-0524-407D-BDCC-49A35438A942}" destId="{F2D1A014-BDFA-4D9C-B9F4-64693082C747}" srcOrd="1" destOrd="0" presId="urn:microsoft.com/office/officeart/2005/8/layout/hProcess11"/>
    <dgm:cxn modelId="{3D6F9E40-5780-45E8-971E-176F9F45522C}" type="presParOf" srcId="{A9B25C0E-0524-407D-BDCC-49A35438A942}" destId="{92D03B17-4FB9-4269-8F00-9FDE43333A1C}" srcOrd="2" destOrd="0" presId="urn:microsoft.com/office/officeart/2005/8/layout/hProcess11"/>
    <dgm:cxn modelId="{CD70D7CA-F1E2-4B4D-9BAF-20D310D6D8AB}" type="presParOf" srcId="{BE76E837-8475-4F66-9D73-F2590B5E1412}" destId="{51D44BCB-E82A-453F-9AC6-216514C0EA67}" srcOrd="5" destOrd="0" presId="urn:microsoft.com/office/officeart/2005/8/layout/hProcess11"/>
    <dgm:cxn modelId="{D81CD875-196B-486A-BE61-9C353E18F11A}" type="presParOf" srcId="{BE76E837-8475-4F66-9D73-F2590B5E1412}" destId="{EF53C9B5-4AEE-4943-9E1E-899743A7A0DE}" srcOrd="6" destOrd="0" presId="urn:microsoft.com/office/officeart/2005/8/layout/hProcess11"/>
    <dgm:cxn modelId="{5FD98FA7-9527-4FF1-8E32-24373C9A1C04}" type="presParOf" srcId="{EF53C9B5-4AEE-4943-9E1E-899743A7A0DE}" destId="{A67529D1-2456-49C0-BBDF-3B787F479D76}" srcOrd="0" destOrd="0" presId="urn:microsoft.com/office/officeart/2005/8/layout/hProcess11"/>
    <dgm:cxn modelId="{AF2316F2-684D-4C99-B664-21B43F6725AE}" type="presParOf" srcId="{EF53C9B5-4AEE-4943-9E1E-899743A7A0DE}" destId="{8BAB0618-FE43-4800-85DE-92FD5169BA5D}" srcOrd="1" destOrd="0" presId="urn:microsoft.com/office/officeart/2005/8/layout/hProcess11"/>
    <dgm:cxn modelId="{BA4857D0-FE37-4D73-A184-0B24D652A9C1}" type="presParOf" srcId="{EF53C9B5-4AEE-4943-9E1E-899743A7A0DE}" destId="{60AE2FAA-DB94-40B8-A860-6DDA494A6FEC}" srcOrd="2" destOrd="0" presId="urn:microsoft.com/office/officeart/2005/8/layout/hProcess11"/>
    <dgm:cxn modelId="{DB43ADBE-330E-47E1-BF8C-50413D133DC6}" type="presParOf" srcId="{BE76E837-8475-4F66-9D73-F2590B5E1412}" destId="{73AE06BD-E489-4CC8-A4AF-734774BCF450}" srcOrd="7" destOrd="0" presId="urn:microsoft.com/office/officeart/2005/8/layout/hProcess11"/>
    <dgm:cxn modelId="{9CB05B98-5F6E-4FF1-A13B-609E1B360D0A}" type="presParOf" srcId="{BE76E837-8475-4F66-9D73-F2590B5E1412}" destId="{50C3F58A-831C-45D5-B8E6-6BF9BF6776BD}" srcOrd="8" destOrd="0" presId="urn:microsoft.com/office/officeart/2005/8/layout/hProcess11"/>
    <dgm:cxn modelId="{5F9AA159-1259-44A5-95F8-1099FBF90EFD}" type="presParOf" srcId="{50C3F58A-831C-45D5-B8E6-6BF9BF6776BD}" destId="{F4CE35ED-8C38-4B81-BF82-BBF773FD2931}" srcOrd="0" destOrd="0" presId="urn:microsoft.com/office/officeart/2005/8/layout/hProcess11"/>
    <dgm:cxn modelId="{75603CB2-D5E6-491E-A7E2-9C45C3416E4D}" type="presParOf" srcId="{50C3F58A-831C-45D5-B8E6-6BF9BF6776BD}" destId="{AC2AE0A6-027B-428A-816D-1069CC96D632}" srcOrd="1" destOrd="0" presId="urn:microsoft.com/office/officeart/2005/8/layout/hProcess11"/>
    <dgm:cxn modelId="{7F60B4E4-67A2-4679-B844-2E4A6FA56973}" type="presParOf" srcId="{50C3F58A-831C-45D5-B8E6-6BF9BF6776BD}" destId="{21BE88CD-0E6F-4D47-93E7-CED47360CFA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73E24-BD3D-40FD-8A34-9425BDA357AC}">
      <dsp:nvSpPr>
        <dsp:cNvPr id="0" name=""/>
        <dsp:cNvSpPr/>
      </dsp:nvSpPr>
      <dsp:spPr>
        <a:xfrm>
          <a:off x="0" y="1210136"/>
          <a:ext cx="11360726" cy="161351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53089C-C6A9-4ECB-A98D-4FA9EBA28959}">
      <dsp:nvSpPr>
        <dsp:cNvPr id="0" name=""/>
        <dsp:cNvSpPr/>
      </dsp:nvSpPr>
      <dsp:spPr>
        <a:xfrm>
          <a:off x="3213" y="0"/>
          <a:ext cx="1692459" cy="1613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November 2025</a:t>
          </a:r>
        </a:p>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RAC Meeting #1</a:t>
          </a:r>
        </a:p>
      </dsp:txBody>
      <dsp:txXfrm>
        <a:off x="3213" y="0"/>
        <a:ext cx="1692459" cy="1613514"/>
      </dsp:txXfrm>
    </dsp:sp>
    <dsp:sp modelId="{693AF665-19C1-49A2-A8AF-12E99E171A86}">
      <dsp:nvSpPr>
        <dsp:cNvPr id="0" name=""/>
        <dsp:cNvSpPr/>
      </dsp:nvSpPr>
      <dsp:spPr>
        <a:xfrm>
          <a:off x="647754" y="1815204"/>
          <a:ext cx="403378" cy="4033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E4CF47-EB18-48CC-A930-5E8BD122D4A5}">
      <dsp:nvSpPr>
        <dsp:cNvPr id="0" name=""/>
        <dsp:cNvSpPr/>
      </dsp:nvSpPr>
      <dsp:spPr>
        <a:xfrm>
          <a:off x="1780296" y="2420272"/>
          <a:ext cx="1692459" cy="1613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December 2025</a:t>
          </a:r>
        </a:p>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RAC Meeting #2</a:t>
          </a:r>
        </a:p>
      </dsp:txBody>
      <dsp:txXfrm>
        <a:off x="1780296" y="2420272"/>
        <a:ext cx="1692459" cy="1613514"/>
      </dsp:txXfrm>
    </dsp:sp>
    <dsp:sp modelId="{7C9C7CED-9E39-422E-AC9D-92BC86276665}">
      <dsp:nvSpPr>
        <dsp:cNvPr id="0" name=""/>
        <dsp:cNvSpPr/>
      </dsp:nvSpPr>
      <dsp:spPr>
        <a:xfrm>
          <a:off x="2424837" y="1815204"/>
          <a:ext cx="403378" cy="4033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8D8DD3-B228-4E59-9AF8-820F89A0E228}">
      <dsp:nvSpPr>
        <dsp:cNvPr id="0" name=""/>
        <dsp:cNvSpPr/>
      </dsp:nvSpPr>
      <dsp:spPr>
        <a:xfrm>
          <a:off x="3557379" y="0"/>
          <a:ext cx="2764345" cy="1613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Jan. 20 – Feb. 25, 2026</a:t>
          </a:r>
        </a:p>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Notice of Proposed Rulemaking and Public Comment Period</a:t>
          </a:r>
        </a:p>
      </dsp:txBody>
      <dsp:txXfrm>
        <a:off x="3557379" y="0"/>
        <a:ext cx="2764345" cy="1613514"/>
      </dsp:txXfrm>
    </dsp:sp>
    <dsp:sp modelId="{F2D1A014-BDFA-4D9C-B9F4-64693082C747}">
      <dsp:nvSpPr>
        <dsp:cNvPr id="0" name=""/>
        <dsp:cNvSpPr/>
      </dsp:nvSpPr>
      <dsp:spPr>
        <a:xfrm>
          <a:off x="3928168" y="1815204"/>
          <a:ext cx="2022766" cy="4033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7529D1-2456-49C0-BBDF-3B787F479D76}">
      <dsp:nvSpPr>
        <dsp:cNvPr id="0" name=""/>
        <dsp:cNvSpPr/>
      </dsp:nvSpPr>
      <dsp:spPr>
        <a:xfrm>
          <a:off x="6406347" y="2420272"/>
          <a:ext cx="2038009" cy="1613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March 12, 2026</a:t>
          </a:r>
        </a:p>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EQC Info Item</a:t>
          </a:r>
        </a:p>
      </dsp:txBody>
      <dsp:txXfrm>
        <a:off x="6406347" y="2420272"/>
        <a:ext cx="2038009" cy="1613514"/>
      </dsp:txXfrm>
    </dsp:sp>
    <dsp:sp modelId="{8BAB0618-FE43-4800-85DE-92FD5169BA5D}">
      <dsp:nvSpPr>
        <dsp:cNvPr id="0" name=""/>
        <dsp:cNvSpPr/>
      </dsp:nvSpPr>
      <dsp:spPr>
        <a:xfrm>
          <a:off x="7223662" y="1815204"/>
          <a:ext cx="403378" cy="403378"/>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CE35ED-8C38-4B81-BF82-BBF773FD2931}">
      <dsp:nvSpPr>
        <dsp:cNvPr id="0" name=""/>
        <dsp:cNvSpPr/>
      </dsp:nvSpPr>
      <dsp:spPr>
        <a:xfrm>
          <a:off x="8528979" y="0"/>
          <a:ext cx="1692459" cy="1613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5384" tIns="405384" rIns="405384" bIns="405384" numCol="1" spcCol="1270" anchor="b" anchorCtr="0">
          <a:noAutofit/>
        </a:bodyPr>
        <a:lstStyle/>
        <a:p>
          <a:pPr marL="0" lvl="0" indent="0" algn="ctr" defTabSz="2533650">
            <a:lnSpc>
              <a:spcPct val="90000"/>
            </a:lnSpc>
            <a:spcBef>
              <a:spcPct val="0"/>
            </a:spcBef>
            <a:spcAft>
              <a:spcPct val="35000"/>
            </a:spcAft>
            <a:buNone/>
          </a:pPr>
          <a:endParaRPr lang="en-US" sz="5700" kern="1200" dirty="0"/>
        </a:p>
      </dsp:txBody>
      <dsp:txXfrm>
        <a:off x="8528979" y="0"/>
        <a:ext cx="1692459" cy="1613514"/>
      </dsp:txXfrm>
    </dsp:sp>
    <dsp:sp modelId="{AC2AE0A6-027B-428A-816D-1069CC96D632}">
      <dsp:nvSpPr>
        <dsp:cNvPr id="0" name=""/>
        <dsp:cNvSpPr/>
      </dsp:nvSpPr>
      <dsp:spPr>
        <a:xfrm>
          <a:off x="9173520" y="1815204"/>
          <a:ext cx="403378" cy="403378"/>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61" tIns="48331" rIns="96661" bIns="48331" rtlCol="0"/>
          <a:lstStyle>
            <a:lvl1pPr algn="r">
              <a:defRPr sz="1300"/>
            </a:lvl1pPr>
          </a:lstStyle>
          <a:p>
            <a:fld id="{9940DCEB-E0DC-4ADD-9BF3-326A5B6F645B}" type="datetimeFigureOut">
              <a:rPr lang="en-US" smtClean="0"/>
              <a:t>5/6/2026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4"/>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83981EC-B6E6-4B85-93C1-B50A6F43896D}" type="slidenum">
              <a:rPr lang="en-US" smtClean="0"/>
              <a:t>‹#›</a:t>
            </a:fld>
            <a:endParaRPr lang="en-US" dirty="0"/>
          </a:p>
        </p:txBody>
      </p:sp>
    </p:spTree>
    <p:extLst>
      <p:ext uri="{BB962C8B-B14F-4D97-AF65-F5344CB8AC3E}">
        <p14:creationId xmlns:p14="http://schemas.microsoft.com/office/powerpoint/2010/main" val="2064175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1</a:t>
            </a:fld>
            <a:endParaRPr lang="en-US" dirty="0"/>
          </a:p>
        </p:txBody>
      </p:sp>
    </p:spTree>
    <p:extLst>
      <p:ext uri="{BB962C8B-B14F-4D97-AF65-F5344CB8AC3E}">
        <p14:creationId xmlns:p14="http://schemas.microsoft.com/office/powerpoint/2010/main" val="2765663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E34D9-0BCF-705B-7B13-E4A8B8775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6D54B-ED7B-89A6-C5C3-3576DFF1D263}"/>
              </a:ext>
            </a:extLst>
          </p:cNvPr>
          <p:cNvSpPr>
            <a:spLocks noGrp="1" noRot="1" noChangeAspect="1"/>
          </p:cNvSpPr>
          <p:nvPr>
            <p:ph type="sldImg"/>
          </p:nvPr>
        </p:nvSpPr>
        <p:spPr>
          <a:xfrm>
            <a:off x="2065338" y="296863"/>
            <a:ext cx="2846387" cy="1601787"/>
          </a:xfrm>
        </p:spPr>
      </p:sp>
      <p:sp>
        <p:nvSpPr>
          <p:cNvPr id="3" name="Notes Placeholder 2">
            <a:extLst>
              <a:ext uri="{FF2B5EF4-FFF2-40B4-BE49-F238E27FC236}">
                <a16:creationId xmlns:a16="http://schemas.microsoft.com/office/drawing/2014/main" id="{7AAB512B-B17F-F822-C158-BC414E11EE4B}"/>
              </a:ext>
            </a:extLst>
          </p:cNvPr>
          <p:cNvSpPr>
            <a:spLocks noGrp="1"/>
          </p:cNvSpPr>
          <p:nvPr>
            <p:ph type="body" idx="1"/>
          </p:nvPr>
        </p:nvSpPr>
        <p:spPr>
          <a:xfrm>
            <a:off x="292608" y="1898571"/>
            <a:ext cx="6778752" cy="7306579"/>
          </a:xfrm>
        </p:spPr>
        <p:txBody>
          <a:bodyPr/>
          <a:lstStyle/>
          <a:p>
            <a:endParaRPr lang="en-US" sz="800" dirty="0">
              <a:ea typeface="Calibri"/>
              <a:cs typeface="Calibri"/>
            </a:endParaRPr>
          </a:p>
        </p:txBody>
      </p:sp>
      <p:sp>
        <p:nvSpPr>
          <p:cNvPr id="4" name="Slide Number Placeholder 3">
            <a:extLst>
              <a:ext uri="{FF2B5EF4-FFF2-40B4-BE49-F238E27FC236}">
                <a16:creationId xmlns:a16="http://schemas.microsoft.com/office/drawing/2014/main" id="{0439A051-02C7-D1A6-EF9E-1D686AFE77C1}"/>
              </a:ext>
            </a:extLst>
          </p:cNvPr>
          <p:cNvSpPr>
            <a:spLocks noGrp="1"/>
          </p:cNvSpPr>
          <p:nvPr>
            <p:ph type="sldNum" sz="quarter" idx="5"/>
          </p:nvPr>
        </p:nvSpPr>
        <p:spPr/>
        <p:txBody>
          <a:bodyPr/>
          <a:lstStyle/>
          <a:p>
            <a:fld id="{783981EC-B6E6-4B85-93C1-B50A6F43896D}" type="slidenum">
              <a:rPr lang="en-US" smtClean="0"/>
              <a:t>10</a:t>
            </a:fld>
            <a:endParaRPr lang="en-US" dirty="0"/>
          </a:p>
        </p:txBody>
      </p:sp>
    </p:spTree>
    <p:extLst>
      <p:ext uri="{BB962C8B-B14F-4D97-AF65-F5344CB8AC3E}">
        <p14:creationId xmlns:p14="http://schemas.microsoft.com/office/powerpoint/2010/main" val="35480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300038"/>
            <a:ext cx="3541712" cy="1992312"/>
          </a:xfrm>
        </p:spPr>
      </p:sp>
      <p:sp>
        <p:nvSpPr>
          <p:cNvPr id="3" name="Notes Placeholder 2"/>
          <p:cNvSpPr>
            <a:spLocks noGrp="1"/>
          </p:cNvSpPr>
          <p:nvPr>
            <p:ph type="body" idx="1"/>
          </p:nvPr>
        </p:nvSpPr>
        <p:spPr>
          <a:xfrm>
            <a:off x="298704" y="2291954"/>
            <a:ext cx="6717793" cy="6827520"/>
          </a:xfrm>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11</a:t>
            </a:fld>
            <a:endParaRPr lang="en-US" dirty="0"/>
          </a:p>
        </p:txBody>
      </p:sp>
    </p:spTree>
    <p:extLst>
      <p:ext uri="{BB962C8B-B14F-4D97-AF65-F5344CB8AC3E}">
        <p14:creationId xmlns:p14="http://schemas.microsoft.com/office/powerpoint/2010/main" val="360284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7069E-D217-06C0-92E7-3CF964D9E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DE09B-A37A-4EFD-B602-95538768FDD2}"/>
              </a:ext>
            </a:extLst>
          </p:cNvPr>
          <p:cNvSpPr>
            <a:spLocks noGrp="1" noRot="1" noChangeAspect="1"/>
          </p:cNvSpPr>
          <p:nvPr>
            <p:ph type="sldImg"/>
          </p:nvPr>
        </p:nvSpPr>
        <p:spPr>
          <a:xfrm>
            <a:off x="1220788" y="363538"/>
            <a:ext cx="4860925" cy="2733675"/>
          </a:xfrm>
        </p:spPr>
      </p:sp>
      <p:sp>
        <p:nvSpPr>
          <p:cNvPr id="3" name="Notes Placeholder 2">
            <a:extLst>
              <a:ext uri="{FF2B5EF4-FFF2-40B4-BE49-F238E27FC236}">
                <a16:creationId xmlns:a16="http://schemas.microsoft.com/office/drawing/2014/main" id="{5E480779-F818-2D1B-62DC-1677F18378BA}"/>
              </a:ext>
            </a:extLst>
          </p:cNvPr>
          <p:cNvSpPr>
            <a:spLocks noGrp="1"/>
          </p:cNvSpPr>
          <p:nvPr>
            <p:ph type="body" idx="1"/>
          </p:nvPr>
        </p:nvSpPr>
        <p:spPr>
          <a:xfrm>
            <a:off x="304800" y="3097055"/>
            <a:ext cx="6693408" cy="5303997"/>
          </a:xfrm>
        </p:spPr>
        <p:txBody>
          <a:bodyPr/>
          <a:lstStyle/>
          <a:p>
            <a:endParaRPr lang="en-US" dirty="0"/>
          </a:p>
        </p:txBody>
      </p:sp>
      <p:sp>
        <p:nvSpPr>
          <p:cNvPr id="4" name="Slide Number Placeholder 3">
            <a:extLst>
              <a:ext uri="{FF2B5EF4-FFF2-40B4-BE49-F238E27FC236}">
                <a16:creationId xmlns:a16="http://schemas.microsoft.com/office/drawing/2014/main" id="{691DFA9B-199E-2031-5D1B-3A800A2644AA}"/>
              </a:ext>
            </a:extLst>
          </p:cNvPr>
          <p:cNvSpPr>
            <a:spLocks noGrp="1"/>
          </p:cNvSpPr>
          <p:nvPr>
            <p:ph type="sldNum" sz="quarter" idx="5"/>
          </p:nvPr>
        </p:nvSpPr>
        <p:spPr/>
        <p:txBody>
          <a:bodyPr/>
          <a:lstStyle/>
          <a:p>
            <a:fld id="{783981EC-B6E6-4B85-93C1-B50A6F43896D}" type="slidenum">
              <a:rPr lang="en-US" smtClean="0"/>
              <a:t>12</a:t>
            </a:fld>
            <a:endParaRPr lang="en-US" dirty="0"/>
          </a:p>
        </p:txBody>
      </p:sp>
    </p:spTree>
    <p:extLst>
      <p:ext uri="{BB962C8B-B14F-4D97-AF65-F5344CB8AC3E}">
        <p14:creationId xmlns:p14="http://schemas.microsoft.com/office/powerpoint/2010/main" val="1500066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82588"/>
            <a:ext cx="5762625" cy="3241675"/>
          </a:xfrm>
        </p:spPr>
      </p:sp>
      <p:sp>
        <p:nvSpPr>
          <p:cNvPr id="3" name="Notes Placeholder 2"/>
          <p:cNvSpPr>
            <a:spLocks noGrp="1"/>
          </p:cNvSpPr>
          <p:nvPr>
            <p:ph type="body" idx="1"/>
          </p:nvPr>
        </p:nvSpPr>
        <p:spPr>
          <a:xfrm>
            <a:off x="402336" y="3623787"/>
            <a:ext cx="6705600" cy="4777264"/>
          </a:xfrm>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13</a:t>
            </a:fld>
            <a:endParaRPr lang="en-US" dirty="0"/>
          </a:p>
        </p:txBody>
      </p:sp>
    </p:spTree>
    <p:extLst>
      <p:ext uri="{BB962C8B-B14F-4D97-AF65-F5344CB8AC3E}">
        <p14:creationId xmlns:p14="http://schemas.microsoft.com/office/powerpoint/2010/main" val="2939573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D6B3B-CA1D-96D3-8207-1BD43F600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4BD18-5120-9BCE-CC0E-4C5E86413056}"/>
              </a:ext>
            </a:extLst>
          </p:cNvPr>
          <p:cNvSpPr>
            <a:spLocks noGrp="1" noRot="1" noChangeAspect="1"/>
          </p:cNvSpPr>
          <p:nvPr>
            <p:ph type="sldImg"/>
          </p:nvPr>
        </p:nvSpPr>
        <p:spPr>
          <a:xfrm>
            <a:off x="1490663" y="479425"/>
            <a:ext cx="4333875" cy="2438400"/>
          </a:xfrm>
        </p:spPr>
      </p:sp>
      <p:sp>
        <p:nvSpPr>
          <p:cNvPr id="3" name="Notes Placeholder 2">
            <a:extLst>
              <a:ext uri="{FF2B5EF4-FFF2-40B4-BE49-F238E27FC236}">
                <a16:creationId xmlns:a16="http://schemas.microsoft.com/office/drawing/2014/main" id="{0D18FF0B-9C05-E41F-B471-446F604AA690}"/>
              </a:ext>
            </a:extLst>
          </p:cNvPr>
          <p:cNvSpPr>
            <a:spLocks noGrp="1"/>
          </p:cNvSpPr>
          <p:nvPr>
            <p:ph type="body" idx="1"/>
          </p:nvPr>
        </p:nvSpPr>
        <p:spPr>
          <a:xfrm>
            <a:off x="280416" y="3108389"/>
            <a:ext cx="6766560" cy="5292662"/>
          </a:xfrm>
        </p:spPr>
        <p:txBody>
          <a:bodyPr/>
          <a:lstStyle/>
          <a:p>
            <a:pPr lvl="1">
              <a:defRPr/>
            </a:pPr>
            <a:endParaRPr lang="en-US" dirty="0">
              <a:solidFill>
                <a:srgbClr val="FF0000"/>
              </a:solidFill>
              <a:ea typeface="Calibri"/>
              <a:cs typeface="Calibri" panose="020F0502020204030204"/>
            </a:endParaRPr>
          </a:p>
          <a:p>
            <a:pPr lvl="1">
              <a:buFont typeface="Arial,Sans-Serif"/>
              <a:defRPr/>
            </a:pPr>
            <a:endParaRPr lang="en-US" dirty="0">
              <a:solidFill>
                <a:srgbClr val="000000"/>
              </a:solidFill>
              <a:ea typeface="Calibri"/>
              <a:cs typeface="Calibri" panose="020F0502020204030204"/>
            </a:endParaRPr>
          </a:p>
        </p:txBody>
      </p:sp>
      <p:sp>
        <p:nvSpPr>
          <p:cNvPr id="4" name="Slide Number Placeholder 3">
            <a:extLst>
              <a:ext uri="{FF2B5EF4-FFF2-40B4-BE49-F238E27FC236}">
                <a16:creationId xmlns:a16="http://schemas.microsoft.com/office/drawing/2014/main" id="{940DAD17-833F-07E8-CB95-650C3A7B96E9}"/>
              </a:ext>
            </a:extLst>
          </p:cNvPr>
          <p:cNvSpPr>
            <a:spLocks noGrp="1"/>
          </p:cNvSpPr>
          <p:nvPr>
            <p:ph type="sldNum" sz="quarter" idx="5"/>
          </p:nvPr>
        </p:nvSpPr>
        <p:spPr/>
        <p:txBody>
          <a:bodyPr/>
          <a:lstStyle/>
          <a:p>
            <a:fld id="{783981EC-B6E6-4B85-93C1-B50A6F43896D}" type="slidenum">
              <a:rPr lang="en-US" smtClean="0"/>
              <a:t>14</a:t>
            </a:fld>
            <a:endParaRPr lang="en-US" dirty="0"/>
          </a:p>
        </p:txBody>
      </p:sp>
    </p:spTree>
    <p:extLst>
      <p:ext uri="{BB962C8B-B14F-4D97-AF65-F5344CB8AC3E}">
        <p14:creationId xmlns:p14="http://schemas.microsoft.com/office/powerpoint/2010/main" val="3831398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15</a:t>
            </a:fld>
            <a:endParaRPr lang="en-US" dirty="0"/>
          </a:p>
        </p:txBody>
      </p:sp>
    </p:spTree>
    <p:extLst>
      <p:ext uri="{BB962C8B-B14F-4D97-AF65-F5344CB8AC3E}">
        <p14:creationId xmlns:p14="http://schemas.microsoft.com/office/powerpoint/2010/main" val="923311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731520" y="4020502"/>
            <a:ext cx="5852160" cy="4656583"/>
          </a:xfrm>
        </p:spPr>
        <p:txBody>
          <a:bodyPr/>
          <a:lstStyle/>
          <a:p>
            <a:endParaRPr lang="en-US" dirty="0">
              <a:ea typeface="Calibri"/>
              <a:cs typeface="Calibri"/>
            </a:endParaRPr>
          </a:p>
          <a:p>
            <a:endParaRPr lang="en-US" dirty="0">
              <a:ea typeface="Calibri"/>
              <a:cs typeface="Calibri"/>
            </a:endParaRPr>
          </a:p>
          <a:p>
            <a:endParaRPr lang="en-US" dirty="0">
              <a:solidFill>
                <a:srgbClr val="FF0000"/>
              </a:solidFill>
              <a:ea typeface="Calibri"/>
              <a:cs typeface="Calibri"/>
            </a:endParaRPr>
          </a:p>
        </p:txBody>
      </p:sp>
      <p:sp>
        <p:nvSpPr>
          <p:cNvPr id="4" name="Slide Number Placeholder 3"/>
          <p:cNvSpPr>
            <a:spLocks noGrp="1"/>
          </p:cNvSpPr>
          <p:nvPr>
            <p:ph type="sldNum" sz="quarter" idx="5"/>
          </p:nvPr>
        </p:nvSpPr>
        <p:spPr/>
        <p:txBody>
          <a:bodyPr/>
          <a:lstStyle/>
          <a:p>
            <a:fld id="{783981EC-B6E6-4B85-93C1-B50A6F43896D}" type="slidenum">
              <a:rPr lang="en-US" smtClean="0"/>
              <a:t>16</a:t>
            </a:fld>
            <a:endParaRPr lang="en-US" dirty="0"/>
          </a:p>
        </p:txBody>
      </p:sp>
    </p:spTree>
    <p:extLst>
      <p:ext uri="{BB962C8B-B14F-4D97-AF65-F5344CB8AC3E}">
        <p14:creationId xmlns:p14="http://schemas.microsoft.com/office/powerpoint/2010/main" val="1803261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1E1C11"/>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83981EC-B6E6-4B85-93C1-B50A6F43896D}" type="slidenum">
              <a:rPr lang="en-US" smtClean="0"/>
              <a:t>17</a:t>
            </a:fld>
            <a:endParaRPr lang="en-US" dirty="0"/>
          </a:p>
        </p:txBody>
      </p:sp>
    </p:spTree>
    <p:extLst>
      <p:ext uri="{BB962C8B-B14F-4D97-AF65-F5344CB8AC3E}">
        <p14:creationId xmlns:p14="http://schemas.microsoft.com/office/powerpoint/2010/main" val="3156932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18</a:t>
            </a:fld>
            <a:endParaRPr lang="en-US" dirty="0"/>
          </a:p>
        </p:txBody>
      </p:sp>
    </p:spTree>
    <p:extLst>
      <p:ext uri="{BB962C8B-B14F-4D97-AF65-F5344CB8AC3E}">
        <p14:creationId xmlns:p14="http://schemas.microsoft.com/office/powerpoint/2010/main" val="2832294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3981EC-B6E6-4B85-93C1-B50A6F43896D}" type="slidenum">
              <a:rPr lang="en-US" smtClean="0"/>
              <a:t>19</a:t>
            </a:fld>
            <a:endParaRPr lang="en-US" dirty="0"/>
          </a:p>
        </p:txBody>
      </p:sp>
    </p:spTree>
    <p:extLst>
      <p:ext uri="{BB962C8B-B14F-4D97-AF65-F5344CB8AC3E}">
        <p14:creationId xmlns:p14="http://schemas.microsoft.com/office/powerpoint/2010/main" val="2111425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956DB-EC02-7737-120A-DD5F2409F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18142-127C-CD99-076E-CBB5F61EC295}"/>
              </a:ext>
            </a:extLst>
          </p:cNvPr>
          <p:cNvSpPr>
            <a:spLocks noGrp="1" noRot="1" noChangeAspect="1"/>
          </p:cNvSpPr>
          <p:nvPr>
            <p:ph type="sldImg"/>
          </p:nvPr>
        </p:nvSpPr>
        <p:spPr>
          <a:xfrm>
            <a:off x="777875" y="863600"/>
            <a:ext cx="5759450" cy="3240088"/>
          </a:xfrm>
        </p:spPr>
      </p:sp>
      <p:sp>
        <p:nvSpPr>
          <p:cNvPr id="3" name="Notes Placeholder 2">
            <a:extLst>
              <a:ext uri="{FF2B5EF4-FFF2-40B4-BE49-F238E27FC236}">
                <a16:creationId xmlns:a16="http://schemas.microsoft.com/office/drawing/2014/main" id="{F4E7C372-EA40-9B9C-5A6D-33A4CD4781E0}"/>
              </a:ext>
            </a:extLst>
          </p:cNvPr>
          <p:cNvSpPr>
            <a:spLocks noGrp="1"/>
          </p:cNvSpPr>
          <p:nvPr>
            <p:ph type="body" idx="1"/>
          </p:nvPr>
        </p:nvSpPr>
        <p:spPr>
          <a:xfrm>
            <a:off x="731520" y="4380548"/>
            <a:ext cx="5852160" cy="4356545"/>
          </a:xfrm>
        </p:spPr>
        <p:txBody>
          <a:bodyPr/>
          <a:lstStyle/>
          <a:p>
            <a:endParaRPr lang="en-US" dirty="0"/>
          </a:p>
        </p:txBody>
      </p:sp>
      <p:sp>
        <p:nvSpPr>
          <p:cNvPr id="4" name="Slide Number Placeholder 3">
            <a:extLst>
              <a:ext uri="{FF2B5EF4-FFF2-40B4-BE49-F238E27FC236}">
                <a16:creationId xmlns:a16="http://schemas.microsoft.com/office/drawing/2014/main" id="{09A49FC8-05B6-6E5E-BDAA-F2B633BF274B}"/>
              </a:ext>
            </a:extLst>
          </p:cNvPr>
          <p:cNvSpPr>
            <a:spLocks noGrp="1"/>
          </p:cNvSpPr>
          <p:nvPr>
            <p:ph type="sldNum" sz="quarter" idx="5"/>
          </p:nvPr>
        </p:nvSpPr>
        <p:spPr/>
        <p:txBody>
          <a:bodyPr/>
          <a:lstStyle/>
          <a:p>
            <a:fld id="{783981EC-B6E6-4B85-93C1-B50A6F43896D}" type="slidenum">
              <a:rPr lang="en-US" smtClean="0"/>
              <a:t>2</a:t>
            </a:fld>
            <a:endParaRPr lang="en-US" dirty="0"/>
          </a:p>
        </p:txBody>
      </p:sp>
    </p:spTree>
    <p:extLst>
      <p:ext uri="{BB962C8B-B14F-4D97-AF65-F5344CB8AC3E}">
        <p14:creationId xmlns:p14="http://schemas.microsoft.com/office/powerpoint/2010/main" val="2811748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3981EC-B6E6-4B85-93C1-B50A6F43896D}" type="slidenum">
              <a:rPr lang="en-US" smtClean="0"/>
              <a:t>20</a:t>
            </a:fld>
            <a:endParaRPr lang="en-US" dirty="0"/>
          </a:p>
        </p:txBody>
      </p:sp>
    </p:spTree>
    <p:extLst>
      <p:ext uri="{BB962C8B-B14F-4D97-AF65-F5344CB8AC3E}">
        <p14:creationId xmlns:p14="http://schemas.microsoft.com/office/powerpoint/2010/main" val="2694301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ea typeface="Calibri"/>
              <a:cs typeface="Calibri"/>
            </a:endParaRPr>
          </a:p>
          <a:p>
            <a:pPr defTabSz="966612">
              <a:defRPr/>
            </a:pPr>
            <a:endParaRPr lang="en-US" dirty="0">
              <a:ea typeface="Calibri"/>
              <a:cs typeface="Calibri"/>
            </a:endParaRPr>
          </a:p>
          <a:p>
            <a:endParaRPr lang="en-US" dirty="0">
              <a:solidFill>
                <a:srgbClr val="000000"/>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83981EC-B6E6-4B85-93C1-B50A6F43896D}" type="slidenum">
              <a:rPr lang="en-US" smtClean="0"/>
              <a:t>21</a:t>
            </a:fld>
            <a:endParaRPr lang="en-US" dirty="0"/>
          </a:p>
        </p:txBody>
      </p:sp>
    </p:spTree>
    <p:extLst>
      <p:ext uri="{BB962C8B-B14F-4D97-AF65-F5344CB8AC3E}">
        <p14:creationId xmlns:p14="http://schemas.microsoft.com/office/powerpoint/2010/main" val="3189655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cs typeface="+mn-lt"/>
              </a:rPr>
            </a:br>
            <a:endParaRPr lang="en-US" dirty="0"/>
          </a:p>
          <a:p>
            <a:endParaRPr lang="en-US" dirty="0">
              <a:solidFill>
                <a:srgbClr val="000000"/>
              </a:solidFill>
              <a:ea typeface="Calibri"/>
              <a:cs typeface="Calibri"/>
            </a:endParaRPr>
          </a:p>
          <a:p>
            <a:br>
              <a:rPr lang="en-US" dirty="0">
                <a:cs typeface="+mn-lt"/>
              </a:rPr>
            </a:br>
            <a:endParaRPr lang="en-US" dirty="0">
              <a:ea typeface="Calibri" panose="020F0502020204030204"/>
              <a:cs typeface="Calibri" panose="020F0502020204030204"/>
            </a:endParaRPr>
          </a:p>
          <a:p>
            <a:pPr marL="483306" indent="-483306">
              <a:buFont typeface="Arial,Sans-Serif"/>
              <a:buChar char="•"/>
            </a:pPr>
            <a:endParaRPr lang="en-US" dirty="0">
              <a:solidFill>
                <a:srgbClr val="2D2D2D"/>
              </a:solidFill>
              <a:ea typeface="Calibri"/>
              <a:cs typeface="Calibri"/>
            </a:endParaRPr>
          </a:p>
          <a:p>
            <a:endParaRPr lang="en-US" dirty="0">
              <a:solidFill>
                <a:srgbClr val="444444"/>
              </a:solidFill>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3981EC-B6E6-4B85-93C1-B50A6F43896D}" type="slidenum">
              <a:rPr lang="en-US" smtClean="0"/>
              <a:t>22</a:t>
            </a:fld>
            <a:endParaRPr lang="en-US" dirty="0"/>
          </a:p>
        </p:txBody>
      </p:sp>
    </p:spTree>
    <p:extLst>
      <p:ext uri="{BB962C8B-B14F-4D97-AF65-F5344CB8AC3E}">
        <p14:creationId xmlns:p14="http://schemas.microsoft.com/office/powerpoint/2010/main" val="3296472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ea typeface="Calibri"/>
              <a:cs typeface="Calibri"/>
            </a:endParaRPr>
          </a:p>
          <a:p>
            <a:pPr>
              <a:lnSpc>
                <a:spcPts val="2299"/>
              </a:lnSpc>
            </a:pPr>
            <a:endParaRPr lang="en-US" dirty="0">
              <a:solidFill>
                <a:srgbClr val="FF0000"/>
              </a:solidFill>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solidFill>
                <a:srgbClr val="FF0000"/>
              </a:solidFill>
              <a:ea typeface="Calibri"/>
              <a:cs typeface="Calibri"/>
            </a:endParaRPr>
          </a:p>
          <a:p>
            <a:endParaRPr lang="en-US" dirty="0">
              <a:solidFill>
                <a:srgbClr val="FF0000"/>
              </a:solidFill>
              <a:ea typeface="Calibri"/>
              <a:cs typeface="Calibri"/>
            </a:endParaRPr>
          </a:p>
        </p:txBody>
      </p:sp>
      <p:sp>
        <p:nvSpPr>
          <p:cNvPr id="4" name="Slide Number Placeholder 3"/>
          <p:cNvSpPr>
            <a:spLocks noGrp="1"/>
          </p:cNvSpPr>
          <p:nvPr>
            <p:ph type="sldNum" sz="quarter" idx="5"/>
          </p:nvPr>
        </p:nvSpPr>
        <p:spPr/>
        <p:txBody>
          <a:bodyPr/>
          <a:lstStyle/>
          <a:p>
            <a:fld id="{783981EC-B6E6-4B85-93C1-B50A6F43896D}" type="slidenum">
              <a:rPr lang="en-US" smtClean="0"/>
              <a:t>23</a:t>
            </a:fld>
            <a:endParaRPr lang="en-US" dirty="0"/>
          </a:p>
        </p:txBody>
      </p:sp>
    </p:spTree>
    <p:extLst>
      <p:ext uri="{BB962C8B-B14F-4D97-AF65-F5344CB8AC3E}">
        <p14:creationId xmlns:p14="http://schemas.microsoft.com/office/powerpoint/2010/main" val="2620352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3981EC-B6E6-4B85-93C1-B50A6F43896D}" type="slidenum">
              <a:rPr lang="en-US" smtClean="0"/>
              <a:t>24</a:t>
            </a:fld>
            <a:endParaRPr lang="en-US" dirty="0"/>
          </a:p>
        </p:txBody>
      </p:sp>
    </p:spTree>
    <p:extLst>
      <p:ext uri="{BB962C8B-B14F-4D97-AF65-F5344CB8AC3E}">
        <p14:creationId xmlns:p14="http://schemas.microsoft.com/office/powerpoint/2010/main" val="1333513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C79F2-95B3-9049-9BA4-8F59FDFA7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88F692-FC79-466F-03FD-515F180984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F8562D-886B-5D38-7F30-4179391BA1AF}"/>
              </a:ext>
            </a:extLst>
          </p:cNvPr>
          <p:cNvSpPr>
            <a:spLocks noGrp="1"/>
          </p:cNvSpPr>
          <p:nvPr>
            <p:ph type="body" idx="1"/>
          </p:nvPr>
        </p:nvSpPr>
        <p:spPr/>
        <p:txBody>
          <a:bodyPr/>
          <a:lstStyle/>
          <a:p>
            <a:endParaRPr lang="en-US" dirty="0">
              <a:highlight>
                <a:srgbClr val="FFFFFF"/>
              </a:highlight>
            </a:endParaRPr>
          </a:p>
        </p:txBody>
      </p:sp>
      <p:sp>
        <p:nvSpPr>
          <p:cNvPr id="4" name="Slide Number Placeholder 3">
            <a:extLst>
              <a:ext uri="{FF2B5EF4-FFF2-40B4-BE49-F238E27FC236}">
                <a16:creationId xmlns:a16="http://schemas.microsoft.com/office/drawing/2014/main" id="{58224CE2-A6C1-4E08-1247-69787F7D0D2D}"/>
              </a:ext>
            </a:extLst>
          </p:cNvPr>
          <p:cNvSpPr>
            <a:spLocks noGrp="1"/>
          </p:cNvSpPr>
          <p:nvPr>
            <p:ph type="sldNum" sz="quarter" idx="5"/>
          </p:nvPr>
        </p:nvSpPr>
        <p:spPr/>
        <p:txBody>
          <a:bodyPr/>
          <a:lstStyle/>
          <a:p>
            <a:fld id="{783981EC-B6E6-4B85-93C1-B50A6F43896D}" type="slidenum">
              <a:rPr lang="en-US" smtClean="0"/>
              <a:t>25</a:t>
            </a:fld>
            <a:endParaRPr lang="en-US" dirty="0"/>
          </a:p>
        </p:txBody>
      </p:sp>
    </p:spTree>
    <p:extLst>
      <p:ext uri="{BB962C8B-B14F-4D97-AF65-F5344CB8AC3E}">
        <p14:creationId xmlns:p14="http://schemas.microsoft.com/office/powerpoint/2010/main" val="3882722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3F810-38E4-5E4B-3741-0A77496A0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B4DFD-C99D-F620-1B52-46E1430B0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7DFD7-9859-CB00-B466-D4218FE23D36}"/>
              </a:ext>
            </a:extLst>
          </p:cNvPr>
          <p:cNvSpPr>
            <a:spLocks noGrp="1"/>
          </p:cNvSpPr>
          <p:nvPr>
            <p:ph type="body" idx="1"/>
          </p:nvPr>
        </p:nvSpPr>
        <p:spPr/>
        <p:txBody>
          <a:bodyPr/>
          <a:lstStyle/>
          <a:p>
            <a:pPr defTabSz="966612">
              <a:defRPr/>
            </a:pPr>
            <a:endParaRPr lang="en-US" dirty="0"/>
          </a:p>
        </p:txBody>
      </p:sp>
      <p:sp>
        <p:nvSpPr>
          <p:cNvPr id="4" name="Slide Number Placeholder 3">
            <a:extLst>
              <a:ext uri="{FF2B5EF4-FFF2-40B4-BE49-F238E27FC236}">
                <a16:creationId xmlns:a16="http://schemas.microsoft.com/office/drawing/2014/main" id="{2210E253-C844-74DA-6C3F-EB606F261B9D}"/>
              </a:ext>
            </a:extLst>
          </p:cNvPr>
          <p:cNvSpPr>
            <a:spLocks noGrp="1"/>
          </p:cNvSpPr>
          <p:nvPr>
            <p:ph type="sldNum" sz="quarter" idx="5"/>
          </p:nvPr>
        </p:nvSpPr>
        <p:spPr/>
        <p:txBody>
          <a:bodyPr/>
          <a:lstStyle/>
          <a:p>
            <a:fld id="{783981EC-B6E6-4B85-93C1-B50A6F43896D}" type="slidenum">
              <a:rPr lang="en-US" smtClean="0"/>
              <a:t>26</a:t>
            </a:fld>
            <a:endParaRPr lang="en-US" dirty="0"/>
          </a:p>
        </p:txBody>
      </p:sp>
    </p:spTree>
    <p:extLst>
      <p:ext uri="{BB962C8B-B14F-4D97-AF65-F5344CB8AC3E}">
        <p14:creationId xmlns:p14="http://schemas.microsoft.com/office/powerpoint/2010/main" val="2804437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27</a:t>
            </a:fld>
            <a:endParaRPr lang="en-US" dirty="0"/>
          </a:p>
        </p:txBody>
      </p:sp>
    </p:spTree>
    <p:extLst>
      <p:ext uri="{BB962C8B-B14F-4D97-AF65-F5344CB8AC3E}">
        <p14:creationId xmlns:p14="http://schemas.microsoft.com/office/powerpoint/2010/main" val="4248760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9963" y="347663"/>
            <a:ext cx="5375275" cy="3024187"/>
          </a:xfrm>
        </p:spPr>
      </p:sp>
      <p:sp>
        <p:nvSpPr>
          <p:cNvPr id="3" name="Notes Placeholder 2"/>
          <p:cNvSpPr>
            <a:spLocks noGrp="1"/>
          </p:cNvSpPr>
          <p:nvPr>
            <p:ph type="body" idx="1"/>
          </p:nvPr>
        </p:nvSpPr>
        <p:spPr>
          <a:xfrm>
            <a:off x="731520" y="3492437"/>
            <a:ext cx="5852160" cy="5904737"/>
          </a:xfrm>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3</a:t>
            </a:fld>
            <a:endParaRPr lang="en-US" dirty="0"/>
          </a:p>
        </p:txBody>
      </p:sp>
    </p:spTree>
    <p:extLst>
      <p:ext uri="{BB962C8B-B14F-4D97-AF65-F5344CB8AC3E}">
        <p14:creationId xmlns:p14="http://schemas.microsoft.com/office/powerpoint/2010/main" val="129380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63600"/>
            <a:ext cx="5759450" cy="3240088"/>
          </a:xfrm>
        </p:spPr>
      </p:sp>
      <p:sp>
        <p:nvSpPr>
          <p:cNvPr id="3" name="Notes Placeholder 2"/>
          <p:cNvSpPr>
            <a:spLocks noGrp="1"/>
          </p:cNvSpPr>
          <p:nvPr>
            <p:ph type="body" idx="1"/>
          </p:nvPr>
        </p:nvSpPr>
        <p:spPr>
          <a:xfrm>
            <a:off x="731520" y="4380548"/>
            <a:ext cx="5852160" cy="4356545"/>
          </a:xfrm>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4</a:t>
            </a:fld>
            <a:endParaRPr lang="en-US" dirty="0"/>
          </a:p>
        </p:txBody>
      </p:sp>
    </p:spTree>
    <p:extLst>
      <p:ext uri="{BB962C8B-B14F-4D97-AF65-F5344CB8AC3E}">
        <p14:creationId xmlns:p14="http://schemas.microsoft.com/office/powerpoint/2010/main" val="2991174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0" y="476250"/>
            <a:ext cx="4267200" cy="2400300"/>
          </a:xfrm>
        </p:spPr>
      </p:sp>
      <p:sp>
        <p:nvSpPr>
          <p:cNvPr id="3" name="Notes Placeholder 2"/>
          <p:cNvSpPr>
            <a:spLocks noGrp="1"/>
          </p:cNvSpPr>
          <p:nvPr>
            <p:ph type="body" idx="1"/>
          </p:nvPr>
        </p:nvSpPr>
        <p:spPr>
          <a:xfrm>
            <a:off x="353568" y="3036380"/>
            <a:ext cx="6620256" cy="6168771"/>
          </a:xfrm>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5</a:t>
            </a:fld>
            <a:endParaRPr lang="en-US" dirty="0"/>
          </a:p>
        </p:txBody>
      </p:sp>
    </p:spTree>
    <p:extLst>
      <p:ext uri="{BB962C8B-B14F-4D97-AF65-F5344CB8AC3E}">
        <p14:creationId xmlns:p14="http://schemas.microsoft.com/office/powerpoint/2010/main" val="609175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39788"/>
            <a:ext cx="5759450" cy="32400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6</a:t>
            </a:fld>
            <a:endParaRPr lang="en-US" dirty="0"/>
          </a:p>
        </p:txBody>
      </p:sp>
    </p:spTree>
    <p:extLst>
      <p:ext uri="{BB962C8B-B14F-4D97-AF65-F5344CB8AC3E}">
        <p14:creationId xmlns:p14="http://schemas.microsoft.com/office/powerpoint/2010/main" val="831344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D48CD-AFA6-8BE5-49E8-DB6F2D621D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47BEB-7C6D-EF0A-4D6F-7D06A5D98774}"/>
              </a:ext>
            </a:extLst>
          </p:cNvPr>
          <p:cNvSpPr>
            <a:spLocks noGrp="1" noRot="1" noChangeAspect="1"/>
          </p:cNvSpPr>
          <p:nvPr>
            <p:ph type="sldImg"/>
          </p:nvPr>
        </p:nvSpPr>
        <p:spPr>
          <a:xfrm>
            <a:off x="2097088" y="177800"/>
            <a:ext cx="3121025" cy="1755775"/>
          </a:xfrm>
        </p:spPr>
      </p:sp>
      <p:sp>
        <p:nvSpPr>
          <p:cNvPr id="3" name="Notes Placeholder 2">
            <a:extLst>
              <a:ext uri="{FF2B5EF4-FFF2-40B4-BE49-F238E27FC236}">
                <a16:creationId xmlns:a16="http://schemas.microsoft.com/office/drawing/2014/main" id="{C1ED4129-5283-6E9F-6ABA-98F24C115376}"/>
              </a:ext>
            </a:extLst>
          </p:cNvPr>
          <p:cNvSpPr>
            <a:spLocks noGrp="1"/>
          </p:cNvSpPr>
          <p:nvPr>
            <p:ph type="body" idx="1"/>
          </p:nvPr>
        </p:nvSpPr>
        <p:spPr>
          <a:xfrm>
            <a:off x="207264" y="2053590"/>
            <a:ext cx="6815328" cy="7283577"/>
          </a:xfrm>
        </p:spPr>
        <p:txBody>
          <a:bodyPr/>
          <a:lstStyle/>
          <a:p>
            <a:endParaRPr lang="en-US" dirty="0"/>
          </a:p>
        </p:txBody>
      </p:sp>
      <p:sp>
        <p:nvSpPr>
          <p:cNvPr id="4" name="Slide Number Placeholder 3">
            <a:extLst>
              <a:ext uri="{FF2B5EF4-FFF2-40B4-BE49-F238E27FC236}">
                <a16:creationId xmlns:a16="http://schemas.microsoft.com/office/drawing/2014/main" id="{06B626EC-E4F4-B51B-6EB7-46BD1B89CAED}"/>
              </a:ext>
            </a:extLst>
          </p:cNvPr>
          <p:cNvSpPr>
            <a:spLocks noGrp="1"/>
          </p:cNvSpPr>
          <p:nvPr>
            <p:ph type="sldNum" sz="quarter" idx="5"/>
          </p:nvPr>
        </p:nvSpPr>
        <p:spPr/>
        <p:txBody>
          <a:bodyPr/>
          <a:lstStyle/>
          <a:p>
            <a:fld id="{783981EC-B6E6-4B85-93C1-B50A6F43896D}" type="slidenum">
              <a:rPr lang="en-US" smtClean="0"/>
              <a:t>7</a:t>
            </a:fld>
            <a:endParaRPr lang="en-US" dirty="0"/>
          </a:p>
        </p:txBody>
      </p:sp>
    </p:spTree>
    <p:extLst>
      <p:ext uri="{BB962C8B-B14F-4D97-AF65-F5344CB8AC3E}">
        <p14:creationId xmlns:p14="http://schemas.microsoft.com/office/powerpoint/2010/main" val="3274826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49B36-3D92-1C1F-620B-5E7B3C07B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7CFF5-738E-264F-7702-417DD3ABC87A}"/>
              </a:ext>
            </a:extLst>
          </p:cNvPr>
          <p:cNvSpPr>
            <a:spLocks noGrp="1" noRot="1" noChangeAspect="1"/>
          </p:cNvSpPr>
          <p:nvPr>
            <p:ph type="sldImg"/>
          </p:nvPr>
        </p:nvSpPr>
        <p:spPr>
          <a:xfrm>
            <a:off x="2065338" y="296863"/>
            <a:ext cx="2846387" cy="1601787"/>
          </a:xfrm>
        </p:spPr>
      </p:sp>
      <p:sp>
        <p:nvSpPr>
          <p:cNvPr id="3" name="Notes Placeholder 2">
            <a:extLst>
              <a:ext uri="{FF2B5EF4-FFF2-40B4-BE49-F238E27FC236}">
                <a16:creationId xmlns:a16="http://schemas.microsoft.com/office/drawing/2014/main" id="{8EE97EAE-FC05-F9A3-13ED-FC48890A5BC6}"/>
              </a:ext>
            </a:extLst>
          </p:cNvPr>
          <p:cNvSpPr>
            <a:spLocks noGrp="1"/>
          </p:cNvSpPr>
          <p:nvPr>
            <p:ph type="body" idx="1"/>
          </p:nvPr>
        </p:nvSpPr>
        <p:spPr>
          <a:xfrm>
            <a:off x="292608" y="1898571"/>
            <a:ext cx="6778752" cy="7306579"/>
          </a:xfrm>
        </p:spPr>
        <p:txBody>
          <a:bodyPr/>
          <a:lstStyle/>
          <a:p>
            <a:endParaRPr lang="en-US" sz="800" dirty="0">
              <a:ea typeface="Calibri"/>
              <a:cs typeface="Calibri"/>
            </a:endParaRPr>
          </a:p>
        </p:txBody>
      </p:sp>
      <p:sp>
        <p:nvSpPr>
          <p:cNvPr id="4" name="Slide Number Placeholder 3">
            <a:extLst>
              <a:ext uri="{FF2B5EF4-FFF2-40B4-BE49-F238E27FC236}">
                <a16:creationId xmlns:a16="http://schemas.microsoft.com/office/drawing/2014/main" id="{EE776F51-E47C-765C-7F5E-77023E183940}"/>
              </a:ext>
            </a:extLst>
          </p:cNvPr>
          <p:cNvSpPr>
            <a:spLocks noGrp="1"/>
          </p:cNvSpPr>
          <p:nvPr>
            <p:ph type="sldNum" sz="quarter" idx="5"/>
          </p:nvPr>
        </p:nvSpPr>
        <p:spPr/>
        <p:txBody>
          <a:bodyPr/>
          <a:lstStyle/>
          <a:p>
            <a:fld id="{783981EC-B6E6-4B85-93C1-B50A6F43896D}" type="slidenum">
              <a:rPr lang="en-US" smtClean="0"/>
              <a:t>8</a:t>
            </a:fld>
            <a:endParaRPr lang="en-US" dirty="0"/>
          </a:p>
        </p:txBody>
      </p:sp>
    </p:spTree>
    <p:extLst>
      <p:ext uri="{BB962C8B-B14F-4D97-AF65-F5344CB8AC3E}">
        <p14:creationId xmlns:p14="http://schemas.microsoft.com/office/powerpoint/2010/main" val="3960592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4EDA6-7AAE-1636-7A59-D5C7A002B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473BF-775B-2A88-D731-E47B8C4B5721}"/>
              </a:ext>
            </a:extLst>
          </p:cNvPr>
          <p:cNvSpPr>
            <a:spLocks noGrp="1" noRot="1" noChangeAspect="1"/>
          </p:cNvSpPr>
          <p:nvPr>
            <p:ph type="sldImg"/>
          </p:nvPr>
        </p:nvSpPr>
        <p:spPr>
          <a:xfrm>
            <a:off x="2065338" y="296863"/>
            <a:ext cx="2846387" cy="1601787"/>
          </a:xfrm>
        </p:spPr>
      </p:sp>
      <p:sp>
        <p:nvSpPr>
          <p:cNvPr id="3" name="Notes Placeholder 2">
            <a:extLst>
              <a:ext uri="{FF2B5EF4-FFF2-40B4-BE49-F238E27FC236}">
                <a16:creationId xmlns:a16="http://schemas.microsoft.com/office/drawing/2014/main" id="{C7AD4B29-E270-4BA1-8E96-47AFB96F4863}"/>
              </a:ext>
            </a:extLst>
          </p:cNvPr>
          <p:cNvSpPr>
            <a:spLocks noGrp="1"/>
          </p:cNvSpPr>
          <p:nvPr>
            <p:ph type="body" idx="1"/>
          </p:nvPr>
        </p:nvSpPr>
        <p:spPr>
          <a:xfrm>
            <a:off x="292608" y="1898571"/>
            <a:ext cx="6778752" cy="7306579"/>
          </a:xfrm>
        </p:spPr>
        <p:txBody>
          <a:bodyPr/>
          <a:lstStyle/>
          <a:p>
            <a:endParaRPr lang="en-US" sz="800" dirty="0">
              <a:ea typeface="Calibri"/>
              <a:cs typeface="Calibri"/>
            </a:endParaRPr>
          </a:p>
        </p:txBody>
      </p:sp>
      <p:sp>
        <p:nvSpPr>
          <p:cNvPr id="4" name="Slide Number Placeholder 3">
            <a:extLst>
              <a:ext uri="{FF2B5EF4-FFF2-40B4-BE49-F238E27FC236}">
                <a16:creationId xmlns:a16="http://schemas.microsoft.com/office/drawing/2014/main" id="{26E02B9F-B11C-F6DB-D166-47148E5FE2DD}"/>
              </a:ext>
            </a:extLst>
          </p:cNvPr>
          <p:cNvSpPr>
            <a:spLocks noGrp="1"/>
          </p:cNvSpPr>
          <p:nvPr>
            <p:ph type="sldNum" sz="quarter" idx="5"/>
          </p:nvPr>
        </p:nvSpPr>
        <p:spPr/>
        <p:txBody>
          <a:bodyPr/>
          <a:lstStyle/>
          <a:p>
            <a:fld id="{783981EC-B6E6-4B85-93C1-B50A6F43896D}" type="slidenum">
              <a:rPr lang="en-US" smtClean="0"/>
              <a:t>9</a:t>
            </a:fld>
            <a:endParaRPr lang="en-US" dirty="0"/>
          </a:p>
        </p:txBody>
      </p:sp>
    </p:spTree>
    <p:extLst>
      <p:ext uri="{BB962C8B-B14F-4D97-AF65-F5344CB8AC3E}">
        <p14:creationId xmlns:p14="http://schemas.microsoft.com/office/powerpoint/2010/main" val="195994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0426"/>
            <a:ext cx="10972800" cy="1470025"/>
          </a:xfrm>
        </p:spPr>
        <p:txBody>
          <a:bodyPr/>
          <a:lstStyle>
            <a:lvl1pPr>
              <a:defRPr>
                <a:solidFill>
                  <a:schemeClr val="bg2">
                    <a:lumMod val="1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04800" y="3886200"/>
            <a:ext cx="10058400" cy="1752600"/>
          </a:xfrm>
        </p:spPr>
        <p:txBody>
          <a:bodyPr/>
          <a:lstStyle>
            <a:lvl1pPr marL="0" indent="0" algn="l">
              <a:buNone/>
              <a:defRPr>
                <a:solidFill>
                  <a:schemeClr val="bg2">
                    <a:lumMod val="1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1634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52400" y="6308727"/>
            <a:ext cx="2844800" cy="365125"/>
          </a:xfrm>
          <a:prstGeom prst="rect">
            <a:avLst/>
          </a:prstGeom>
        </p:spPr>
        <p:txBody>
          <a:bodyPr/>
          <a:lstStyle>
            <a:lvl1pPr algn="l">
              <a:defRPr sz="1600">
                <a:solidFill>
                  <a:schemeClr val="tx1"/>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
        <p:nvSpPr>
          <p:cNvPr id="2" name="Title 1"/>
          <p:cNvSpPr>
            <a:spLocks noGrp="1"/>
          </p:cNvSpPr>
          <p:nvPr>
            <p:ph type="title"/>
          </p:nvPr>
        </p:nvSpPr>
        <p:spPr>
          <a:xfrm>
            <a:off x="152400" y="304800"/>
            <a:ext cx="11887200" cy="1112838"/>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52400" y="1600201"/>
            <a:ext cx="118872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2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11885084" cy="114300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152400" y="1535113"/>
            <a:ext cx="58441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400" y="2174875"/>
            <a:ext cx="58441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8441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8441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52400" y="6324600"/>
            <a:ext cx="2844800" cy="365125"/>
          </a:xfrm>
          <a:prstGeom prst="rect">
            <a:avLst/>
          </a:prstGeom>
        </p:spPr>
        <p:txBody>
          <a:bodyPr/>
          <a:lstStyle>
            <a:lvl1pPr>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Tree>
    <p:extLst>
      <p:ext uri="{BB962C8B-B14F-4D97-AF65-F5344CB8AC3E}">
        <p14:creationId xmlns:p14="http://schemas.microsoft.com/office/powerpoint/2010/main" val="304392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11887200" cy="114300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p:cNvSpPr>
            <a:spLocks noGrp="1"/>
          </p:cNvSpPr>
          <p:nvPr>
            <p:ph type="sldNum" sz="quarter" idx="12"/>
          </p:nvPr>
        </p:nvSpPr>
        <p:spPr>
          <a:xfrm>
            <a:off x="152400" y="6324600"/>
            <a:ext cx="2844800" cy="365125"/>
          </a:xfrm>
          <a:prstGeom prst="rect">
            <a:avLst/>
          </a:prstGeom>
        </p:spPr>
        <p:txBody>
          <a:bodyPr/>
          <a:lstStyle>
            <a:lvl1pPr>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Tree>
    <p:extLst>
      <p:ext uri="{BB962C8B-B14F-4D97-AF65-F5344CB8AC3E}">
        <p14:creationId xmlns:p14="http://schemas.microsoft.com/office/powerpoint/2010/main" val="129512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324600"/>
            <a:ext cx="2844800" cy="365125"/>
          </a:xfrm>
          <a:prstGeom prst="rect">
            <a:avLst/>
          </a:prstGeom>
        </p:spPr>
        <p:txBody>
          <a:bodyPr/>
          <a:lstStyle>
            <a:lvl1pPr>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Tree>
    <p:extLst>
      <p:ext uri="{BB962C8B-B14F-4D97-AF65-F5344CB8AC3E}">
        <p14:creationId xmlns:p14="http://schemas.microsoft.com/office/powerpoint/2010/main" val="19272791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3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74638"/>
            <a:ext cx="11734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600201"/>
            <a:ext cx="1173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Oregon DEQ logo">
            <a:extLst>
              <a:ext uri="{FF2B5EF4-FFF2-40B4-BE49-F238E27FC236}">
                <a16:creationId xmlns:a16="http://schemas.microsoft.com/office/drawing/2014/main" id="{925C3B3A-4508-4B22-B1BB-DFBA057D2EB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34600" y="6276993"/>
            <a:ext cx="1828800" cy="457200"/>
          </a:xfrm>
          <a:prstGeom prst="rect">
            <a:avLst/>
          </a:prstGeom>
        </p:spPr>
      </p:pic>
      <p:sp>
        <p:nvSpPr>
          <p:cNvPr id="9" name="Slide Number Placeholder 5">
            <a:extLst>
              <a:ext uri="{FF2B5EF4-FFF2-40B4-BE49-F238E27FC236}">
                <a16:creationId xmlns:a16="http://schemas.microsoft.com/office/drawing/2014/main" id="{73B3B042-7DBB-4450-8D62-80E91DC15A90}"/>
              </a:ext>
            </a:extLst>
          </p:cNvPr>
          <p:cNvSpPr>
            <a:spLocks noGrp="1"/>
          </p:cNvSpPr>
          <p:nvPr>
            <p:ph type="sldNum" sz="quarter" idx="4"/>
          </p:nvPr>
        </p:nvSpPr>
        <p:spPr>
          <a:xfrm>
            <a:off x="208472" y="6369068"/>
            <a:ext cx="2768600" cy="365125"/>
          </a:xfrm>
          <a:prstGeom prst="rect">
            <a:avLst/>
          </a:prstGeom>
        </p:spPr>
        <p:txBody>
          <a:bodyPr/>
          <a:lstStyle>
            <a:lvl1pPr algn="l">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dirty="0"/>
          </a:p>
        </p:txBody>
      </p:sp>
    </p:spTree>
    <p:extLst>
      <p:ext uri="{BB962C8B-B14F-4D97-AF65-F5344CB8AC3E}">
        <p14:creationId xmlns:p14="http://schemas.microsoft.com/office/powerpoint/2010/main" val="219634220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61" r:id="rId3"/>
    <p:sldLayoutId id="2147483762" r:id="rId4"/>
    <p:sldLayoutId id="2147483763" r:id="rId5"/>
  </p:sldLayoutIdLst>
  <p:hf hdr="0" ftr="0" dt="0"/>
  <p:txStyles>
    <p:titleStyle>
      <a:lvl1pPr algn="l" defTabSz="914400" rtl="0" eaLnBrk="1" latinLnBrk="0" hangingPunct="1">
        <a:spcBef>
          <a:spcPct val="0"/>
        </a:spcBef>
        <a:buNone/>
        <a:defRPr sz="4400" b="1" kern="1200">
          <a:solidFill>
            <a:schemeClr val="bg2">
              <a:lumMod val="10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2">
              <a:lumMod val="1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oregon.gov/deq/about-us/Pages/titleVIaccess.aspx"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mailto:deqinfo@deq.oregon.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3EC"/>
        </a:solidFill>
        <a:effectLst/>
      </p:bgPr>
    </p:bg>
    <p:spTree>
      <p:nvGrpSpPr>
        <p:cNvPr id="1" name=""/>
        <p:cNvGrpSpPr/>
        <p:nvPr/>
      </p:nvGrpSpPr>
      <p:grpSpPr>
        <a:xfrm>
          <a:off x="0" y="0"/>
          <a:ext cx="0" cy="0"/>
          <a:chOff x="0" y="0"/>
          <a:chExt cx="0" cy="0"/>
        </a:xfrm>
      </p:grpSpPr>
      <p:sp>
        <p:nvSpPr>
          <p:cNvPr id="3" name="Subtitle 2"/>
          <p:cNvSpPr>
            <a:spLocks noGrp="1"/>
          </p:cNvSpPr>
          <p:nvPr>
            <p:ph type="title" idx="4294967295"/>
          </p:nvPr>
        </p:nvSpPr>
        <p:spPr>
          <a:xfrm>
            <a:off x="381000" y="2819400"/>
            <a:ext cx="11430000" cy="3276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Agenda item </a:t>
            </a: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a:t>
            </a:r>
            <a:r>
              <a:rPr kumimoji="0" lang="en-US"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EV Rebates 2026 Rulemaking (Action)</a:t>
            </a:r>
            <a:br>
              <a:rPr kumimoji="0" lang="en-US"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2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Oregon Clean Vehicle and ZERO Fleet Rebate Programs</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lvl="0">
              <a:spcBef>
                <a:spcPct val="20000"/>
              </a:spcBef>
              <a:defRPr/>
            </a:pPr>
            <a:r>
              <a:rPr lang="en-US" sz="1400" b="0" noProof="0" dirty="0"/>
              <a:t>Rachel Sakata, </a:t>
            </a:r>
            <a: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Dalton Sheppard and Erica Timm</a:t>
            </a: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May </a:t>
            </a: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14</a:t>
            </a:r>
            <a: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2026</a:t>
            </a:r>
            <a:b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EQC Meeting, SAGE Center, Boardman, OR</a:t>
            </a:r>
          </a:p>
        </p:txBody>
      </p:sp>
      <p:pic>
        <p:nvPicPr>
          <p:cNvPr id="4" name="Picture 3" descr="Image of Oregon coast line. On right, green pine trees sloping down a mountain to a beach. On the lefts, low blue and white waves roll up onto the beach. In the distant background are more mountains and blue, gray and white storm clouds.">
            <a:extLst>
              <a:ext uri="{FF2B5EF4-FFF2-40B4-BE49-F238E27FC236}">
                <a16:creationId xmlns:a16="http://schemas.microsoft.com/office/drawing/2014/main" id="{168971BB-6982-E0F8-5A17-D59D01E37CA1}"/>
              </a:ext>
            </a:extLst>
          </p:cNvPr>
          <p:cNvPicPr>
            <a:picLocks noChangeAspect="1"/>
          </p:cNvPicPr>
          <p:nvPr/>
        </p:nvPicPr>
        <p:blipFill>
          <a:blip r:embed="rId3"/>
          <a:stretch>
            <a:fillRect/>
          </a:stretch>
        </p:blipFill>
        <p:spPr>
          <a:xfrm>
            <a:off x="0" y="0"/>
            <a:ext cx="12192000" cy="2590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30ED3-18CC-6BEF-5CC8-3D60857C2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F21233-0D28-8EA5-B71C-DA671DBCB823}"/>
              </a:ext>
            </a:extLst>
          </p:cNvPr>
          <p:cNvSpPr>
            <a:spLocks noGrp="1"/>
          </p:cNvSpPr>
          <p:nvPr>
            <p:ph type="title"/>
          </p:nvPr>
        </p:nvSpPr>
        <p:spPr>
          <a:xfrm>
            <a:off x="152400" y="150851"/>
            <a:ext cx="11887200" cy="1112838"/>
          </a:xfrm>
        </p:spPr>
        <p:txBody>
          <a:bodyPr>
            <a:normAutofit/>
          </a:bodyPr>
          <a:lstStyle/>
          <a:p>
            <a:r>
              <a:rPr lang="en-US" dirty="0"/>
              <a:t>OCVRP: Standard Rebates</a:t>
            </a:r>
          </a:p>
        </p:txBody>
      </p:sp>
      <p:graphicFrame>
        <p:nvGraphicFramePr>
          <p:cNvPr id="4" name="Table 3" descr="Table showing the OCVRP rebate types, the statutory range for each type, the current rebate amount and the proposed rebate amount.">
            <a:extLst>
              <a:ext uri="{FF2B5EF4-FFF2-40B4-BE49-F238E27FC236}">
                <a16:creationId xmlns:a16="http://schemas.microsoft.com/office/drawing/2014/main" id="{96553758-EBD8-04FA-9407-6E742C3C275A}"/>
              </a:ext>
            </a:extLst>
          </p:cNvPr>
          <p:cNvGraphicFramePr>
            <a:graphicFrameLocks noGrp="1"/>
          </p:cNvGraphicFramePr>
          <p:nvPr>
            <p:extLst>
              <p:ext uri="{D42A27DB-BD31-4B8C-83A1-F6EECF244321}">
                <p14:modId xmlns:p14="http://schemas.microsoft.com/office/powerpoint/2010/main" val="3522025564"/>
              </p:ext>
            </p:extLst>
          </p:nvPr>
        </p:nvGraphicFramePr>
        <p:xfrm>
          <a:off x="284243" y="1518100"/>
          <a:ext cx="11623514" cy="2043890"/>
        </p:xfrm>
        <a:graphic>
          <a:graphicData uri="http://schemas.openxmlformats.org/drawingml/2006/table">
            <a:tbl>
              <a:tblPr firstRow="1" bandRow="1">
                <a:tableStyleId>{5C22544A-7EE6-4342-B048-85BDC9FD1C3A}</a:tableStyleId>
              </a:tblPr>
              <a:tblGrid>
                <a:gridCol w="4511553">
                  <a:extLst>
                    <a:ext uri="{9D8B030D-6E8A-4147-A177-3AD203B41FA5}">
                      <a16:colId xmlns:a16="http://schemas.microsoft.com/office/drawing/2014/main" val="3330548907"/>
                    </a:ext>
                  </a:extLst>
                </a:gridCol>
                <a:gridCol w="2255776">
                  <a:extLst>
                    <a:ext uri="{9D8B030D-6E8A-4147-A177-3AD203B41FA5}">
                      <a16:colId xmlns:a16="http://schemas.microsoft.com/office/drawing/2014/main" val="1126164180"/>
                    </a:ext>
                  </a:extLst>
                </a:gridCol>
                <a:gridCol w="2167753">
                  <a:extLst>
                    <a:ext uri="{9D8B030D-6E8A-4147-A177-3AD203B41FA5}">
                      <a16:colId xmlns:a16="http://schemas.microsoft.com/office/drawing/2014/main" val="2283418292"/>
                    </a:ext>
                  </a:extLst>
                </a:gridCol>
                <a:gridCol w="2688432">
                  <a:extLst>
                    <a:ext uri="{9D8B030D-6E8A-4147-A177-3AD203B41FA5}">
                      <a16:colId xmlns:a16="http://schemas.microsoft.com/office/drawing/2014/main" val="1747568390"/>
                    </a:ext>
                  </a:extLst>
                </a:gridCol>
              </a:tblGrid>
              <a:tr h="681297">
                <a:tc>
                  <a:txBody>
                    <a:bodyPr/>
                    <a:lstStyle/>
                    <a:p>
                      <a:pPr algn="ctr"/>
                      <a:r>
                        <a:rPr lang="en-US" dirty="0">
                          <a:latin typeface="Arial" panose="020B0604020202020204" pitchFamily="34" charset="0"/>
                          <a:cs typeface="Arial" panose="020B0604020202020204" pitchFamily="34" charset="0"/>
                        </a:rPr>
                        <a:t>Rebate type</a:t>
                      </a:r>
                    </a:p>
                  </a:txBody>
                  <a:tcPr anchor="ctr"/>
                </a:tc>
                <a:tc>
                  <a:txBody>
                    <a:bodyPr/>
                    <a:lstStyle/>
                    <a:p>
                      <a:pPr algn="ctr"/>
                      <a:r>
                        <a:rPr lang="en-US" dirty="0">
                          <a:latin typeface="Arial" panose="020B0604020202020204" pitchFamily="34" charset="0"/>
                          <a:cs typeface="Arial" panose="020B0604020202020204" pitchFamily="34" charset="0"/>
                        </a:rPr>
                        <a:t>Oregon law requirement</a:t>
                      </a:r>
                    </a:p>
                  </a:txBody>
                  <a:tcPr anchor="ctr"/>
                </a:tc>
                <a:tc>
                  <a:txBody>
                    <a:bodyPr/>
                    <a:lstStyle/>
                    <a:p>
                      <a:pPr algn="ctr"/>
                      <a:r>
                        <a:rPr lang="en-US" dirty="0">
                          <a:latin typeface="Arial" panose="020B0604020202020204" pitchFamily="34" charset="0"/>
                          <a:cs typeface="Arial" panose="020B0604020202020204" pitchFamily="34" charset="0"/>
                        </a:rPr>
                        <a:t>Current rebate amount</a:t>
                      </a:r>
                    </a:p>
                  </a:txBody>
                  <a:tcPr anchor="ctr"/>
                </a:tc>
                <a:tc>
                  <a:txBody>
                    <a:bodyPr/>
                    <a:lstStyle/>
                    <a:p>
                      <a:pPr algn="ctr"/>
                      <a:r>
                        <a:rPr lang="en-US" dirty="0">
                          <a:latin typeface="Arial" panose="020B0604020202020204" pitchFamily="34" charset="0"/>
                          <a:cs typeface="Arial" panose="020B0604020202020204" pitchFamily="34" charset="0"/>
                        </a:rPr>
                        <a:t>Proposed future rebate amount</a:t>
                      </a:r>
                    </a:p>
                  </a:txBody>
                  <a:tcPr anchor="ctr"/>
                </a:tc>
                <a:extLst>
                  <a:ext uri="{0D108BD9-81ED-4DB2-BD59-A6C34878D82A}">
                    <a16:rowId xmlns:a16="http://schemas.microsoft.com/office/drawing/2014/main" val="2015825769"/>
                  </a:ext>
                </a:extLst>
              </a:tr>
              <a:tr h="545037">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Standard (battery capacity 10kWh+) </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$1,500 - $2,500</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tc>
                  <a:txBody>
                    <a:bodyPr/>
                    <a:lstStyle/>
                    <a:p>
                      <a:pPr marL="0" marR="0" algn="ctr">
                        <a:spcAft>
                          <a:spcPts val="0"/>
                        </a:spcAft>
                        <a:buNone/>
                      </a:pPr>
                      <a:r>
                        <a:rPr lang="en-US" sz="1600" b="1" dirty="0">
                          <a:solidFill>
                            <a:schemeClr val="tx1"/>
                          </a:solidFill>
                          <a:effectLst/>
                          <a:latin typeface="Arial" panose="020B0604020202020204" pitchFamily="34" charset="0"/>
                          <a:cs typeface="Arial" panose="020B0604020202020204" pitchFamily="34" charset="0"/>
                        </a:rPr>
                        <a:t>BEV: $2,500</a:t>
                      </a:r>
                    </a:p>
                    <a:p>
                      <a:pPr marL="0" marR="0" algn="ctr">
                        <a:spcAft>
                          <a:spcPts val="600"/>
                        </a:spcAft>
                        <a:buNone/>
                      </a:pPr>
                      <a:r>
                        <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rPr>
                        <a:t>PHEV: $2,500</a:t>
                      </a:r>
                    </a:p>
                  </a:txBody>
                  <a:tcPr marL="68580" marR="68580" marT="0" marB="0" anchor="ctr"/>
                </a:tc>
                <a:tc>
                  <a:txBody>
                    <a:bodyPr/>
                    <a:lstStyle/>
                    <a:p>
                      <a:pPr marL="0" marR="0" algn="ctr">
                        <a:spcAft>
                          <a:spcPts val="0"/>
                        </a:spcAft>
                        <a:buNone/>
                      </a:pPr>
                      <a:r>
                        <a:rPr lang="en-US" sz="1600" b="1" dirty="0">
                          <a:solidFill>
                            <a:schemeClr val="tx1"/>
                          </a:solidFill>
                          <a:effectLst/>
                          <a:latin typeface="Arial" panose="020B0604020202020204" pitchFamily="34" charset="0"/>
                          <a:cs typeface="Arial" panose="020B0604020202020204" pitchFamily="34" charset="0"/>
                        </a:rPr>
                        <a:t>BEV: $2,000</a:t>
                      </a:r>
                    </a:p>
                    <a:p>
                      <a:pPr marL="0" marR="0" algn="ctr">
                        <a:spcAft>
                          <a:spcPts val="600"/>
                        </a:spcAft>
                        <a:buNone/>
                      </a:pPr>
                      <a:r>
                        <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rPr>
                        <a:t>PHEV: $1,500</a:t>
                      </a:r>
                    </a:p>
                  </a:txBody>
                  <a:tcPr marL="68580" marR="68580" marT="0" marB="0" anchor="ctr"/>
                </a:tc>
                <a:extLst>
                  <a:ext uri="{0D108BD9-81ED-4DB2-BD59-A6C34878D82A}">
                    <a16:rowId xmlns:a16="http://schemas.microsoft.com/office/drawing/2014/main" val="3633143731"/>
                  </a:ext>
                </a:extLst>
              </a:tr>
              <a:tr h="408778">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Standard (battery capacity less than 10 kWh)</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$750 - $1,500</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$1,500</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$750</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934050567"/>
                  </a:ext>
                </a:extLst>
              </a:tr>
              <a:tr h="408778">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Standard (motorcycle)</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$375 - $750</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$750</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$375</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94459431"/>
                  </a:ext>
                </a:extLst>
              </a:tr>
            </a:tbl>
          </a:graphicData>
        </a:graphic>
      </p:graphicFrame>
      <p:sp>
        <p:nvSpPr>
          <p:cNvPr id="3" name="Content Placeholder 2">
            <a:extLst>
              <a:ext uri="{FF2B5EF4-FFF2-40B4-BE49-F238E27FC236}">
                <a16:creationId xmlns:a16="http://schemas.microsoft.com/office/drawing/2014/main" id="{CE618FF8-1A02-9032-3521-D2B3DF1228AD}"/>
              </a:ext>
            </a:extLst>
          </p:cNvPr>
          <p:cNvSpPr>
            <a:spLocks noGrp="1"/>
          </p:cNvSpPr>
          <p:nvPr>
            <p:ph idx="1"/>
          </p:nvPr>
        </p:nvSpPr>
        <p:spPr>
          <a:xfrm>
            <a:off x="284243" y="3816401"/>
            <a:ext cx="11623514" cy="2492326"/>
          </a:xfrm>
        </p:spPr>
        <p:txBody>
          <a:bodyPr vert="horz" lIns="91440" tIns="45720" rIns="91440" bIns="45720" rtlCol="0" anchor="t">
            <a:normAutofit fontScale="92500" lnSpcReduction="10000"/>
          </a:bodyPr>
          <a:lstStyle/>
          <a:p>
            <a:r>
              <a:rPr lang="en-US" dirty="0">
                <a:latin typeface="Arial"/>
                <a:cs typeface="Arial"/>
              </a:rPr>
              <a:t>New vehicle prices are increasing</a:t>
            </a:r>
            <a:endParaRPr lang="en-US" dirty="0"/>
          </a:p>
          <a:p>
            <a:r>
              <a:rPr lang="en-US" dirty="0">
                <a:latin typeface="Arial"/>
                <a:cs typeface="Arial"/>
              </a:rPr>
              <a:t>Survey indicates Standard Rebate recipients are slightly less impacted by the rebate</a:t>
            </a:r>
            <a:endParaRPr lang="en-US" dirty="0"/>
          </a:p>
          <a:p>
            <a:r>
              <a:rPr lang="en-US" dirty="0">
                <a:latin typeface="Arial"/>
                <a:cs typeface="Arial"/>
              </a:rPr>
              <a:t>Prioritize vehicles that provide the greatest emission reductions</a:t>
            </a:r>
          </a:p>
          <a:p>
            <a:r>
              <a:rPr lang="en-US" dirty="0">
                <a:latin typeface="Arial"/>
                <a:cs typeface="Arial"/>
              </a:rPr>
              <a:t>No changes made in response to public comment</a:t>
            </a:r>
            <a:endParaRPr lang="en-US" dirty="0"/>
          </a:p>
        </p:txBody>
      </p:sp>
      <p:sp>
        <p:nvSpPr>
          <p:cNvPr id="5" name="Slide Number Placeholder 4">
            <a:extLst>
              <a:ext uri="{FF2B5EF4-FFF2-40B4-BE49-F238E27FC236}">
                <a16:creationId xmlns:a16="http://schemas.microsoft.com/office/drawing/2014/main" id="{06D855CF-E8A8-CAAA-20BB-545DC6AE4D99}"/>
              </a:ext>
            </a:extLst>
          </p:cNvPr>
          <p:cNvSpPr>
            <a:spLocks noGrp="1"/>
          </p:cNvSpPr>
          <p:nvPr>
            <p:ph type="sldNum" sz="quarter" idx="12"/>
          </p:nvPr>
        </p:nvSpPr>
        <p:spPr/>
        <p:txBody>
          <a:bodyPr/>
          <a:lstStyle/>
          <a:p>
            <a:fld id="{1939E361-6CC3-4B93-8D02-0CA414705067}" type="slidenum">
              <a:rPr lang="en-US" smtClean="0">
                <a:solidFill>
                  <a:schemeClr val="tx1"/>
                </a:solidFill>
              </a:rPr>
              <a:pPr/>
              <a:t>10</a:t>
            </a:fld>
            <a:endParaRPr lang="en-US" dirty="0">
              <a:solidFill>
                <a:schemeClr val="tx1"/>
              </a:solidFill>
            </a:endParaRPr>
          </a:p>
        </p:txBody>
      </p:sp>
    </p:spTree>
    <p:extLst>
      <p:ext uri="{BB962C8B-B14F-4D97-AF65-F5344CB8AC3E}">
        <p14:creationId xmlns:p14="http://schemas.microsoft.com/office/powerpoint/2010/main" val="33976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9E7F-BE84-6184-EC24-9391DBD2D9A7}"/>
              </a:ext>
            </a:extLst>
          </p:cNvPr>
          <p:cNvSpPr>
            <a:spLocks noGrp="1"/>
          </p:cNvSpPr>
          <p:nvPr>
            <p:ph type="title"/>
          </p:nvPr>
        </p:nvSpPr>
        <p:spPr>
          <a:xfrm>
            <a:off x="228600" y="152400"/>
            <a:ext cx="11734800" cy="1143000"/>
          </a:xfrm>
        </p:spPr>
        <p:txBody>
          <a:bodyPr anchor="ctr">
            <a:normAutofit/>
          </a:bodyPr>
          <a:lstStyle/>
          <a:p>
            <a:r>
              <a:rPr lang="en-US" dirty="0">
                <a:latin typeface="Arial"/>
                <a:cs typeface="Arial"/>
              </a:rPr>
              <a:t>OCVRP: Limiting individual rebates</a:t>
            </a:r>
          </a:p>
        </p:txBody>
      </p:sp>
      <p:sp>
        <p:nvSpPr>
          <p:cNvPr id="3" name="Content Placeholder 2">
            <a:extLst>
              <a:ext uri="{FF2B5EF4-FFF2-40B4-BE49-F238E27FC236}">
                <a16:creationId xmlns:a16="http://schemas.microsoft.com/office/drawing/2014/main" id="{A4B2A203-FF23-004C-549A-A88106C4BED0}"/>
              </a:ext>
            </a:extLst>
          </p:cNvPr>
          <p:cNvSpPr>
            <a:spLocks noGrp="1"/>
          </p:cNvSpPr>
          <p:nvPr>
            <p:ph idx="1"/>
          </p:nvPr>
        </p:nvSpPr>
        <p:spPr>
          <a:xfrm>
            <a:off x="152400" y="1417639"/>
            <a:ext cx="7086600" cy="5059362"/>
          </a:xfrm>
        </p:spPr>
        <p:txBody>
          <a:bodyPr vert="horz" lIns="91440" tIns="45720" rIns="91440" bIns="45720" rtlCol="0" anchor="t">
            <a:normAutofit fontScale="92500" lnSpcReduction="10000"/>
          </a:bodyPr>
          <a:lstStyle/>
          <a:p>
            <a:r>
              <a:rPr lang="en-US" dirty="0">
                <a:latin typeface="Arial"/>
                <a:cs typeface="Arial"/>
              </a:rPr>
              <a:t>Goal: Conserve funding and increase access</a:t>
            </a:r>
            <a:endParaRPr lang="en-US" dirty="0"/>
          </a:p>
          <a:p>
            <a:r>
              <a:rPr lang="en-US" dirty="0">
                <a:latin typeface="Arial"/>
                <a:cs typeface="Arial"/>
              </a:rPr>
              <a:t>Proposal: Limit two total per individual</a:t>
            </a:r>
            <a:endParaRPr lang="en-US" dirty="0"/>
          </a:p>
          <a:p>
            <a:r>
              <a:rPr lang="en-US" dirty="0">
                <a:latin typeface="Arial"/>
                <a:cs typeface="Arial"/>
              </a:rPr>
              <a:t>Most previous rebate recipients eligible for a second rebate</a:t>
            </a:r>
          </a:p>
          <a:p>
            <a:r>
              <a:rPr lang="en-US" dirty="0">
                <a:latin typeface="Arial"/>
                <a:cs typeface="Arial"/>
              </a:rPr>
              <a:t>Most EV drivers say their next vehicle will be an EV</a:t>
            </a:r>
          </a:p>
          <a:p>
            <a:r>
              <a:rPr lang="en-US" dirty="0">
                <a:latin typeface="Arial"/>
                <a:cs typeface="Arial"/>
              </a:rPr>
              <a:t>Public comment:</a:t>
            </a:r>
          </a:p>
          <a:p>
            <a:pPr lvl="1"/>
            <a:r>
              <a:rPr lang="en-US" dirty="0">
                <a:latin typeface="Arial"/>
                <a:cs typeface="Arial"/>
              </a:rPr>
              <a:t>Diverse feedback</a:t>
            </a:r>
          </a:p>
          <a:p>
            <a:pPr lvl="1"/>
            <a:r>
              <a:rPr lang="en-US" dirty="0">
                <a:latin typeface="Arial"/>
                <a:cs typeface="Arial"/>
              </a:rPr>
              <a:t>No change in response comments</a:t>
            </a:r>
            <a:endParaRPr lang="en-US" dirty="0"/>
          </a:p>
        </p:txBody>
      </p:sp>
      <p:pic>
        <p:nvPicPr>
          <p:cNvPr id="14" name="Picture 13">
            <a:extLst>
              <a:ext uri="{FF2B5EF4-FFF2-40B4-BE49-F238E27FC236}">
                <a16:creationId xmlns:a16="http://schemas.microsoft.com/office/drawing/2014/main" id="{EEE9B9B0-4761-066B-CDD9-9013CA8646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13192" y="1417638"/>
            <a:ext cx="3609145" cy="2170364"/>
          </a:xfrm>
          <a:prstGeom prst="rect">
            <a:avLst/>
          </a:prstGeom>
        </p:spPr>
      </p:pic>
      <p:pic>
        <p:nvPicPr>
          <p:cNvPr id="16" name="Picture 15" descr="Family charging an electric vehicle.">
            <a:extLst>
              <a:ext uri="{FF2B5EF4-FFF2-40B4-BE49-F238E27FC236}">
                <a16:creationId xmlns:a16="http://schemas.microsoft.com/office/drawing/2014/main" id="{E04BC988-53B7-6497-9D42-938704720D7D}"/>
              </a:ext>
            </a:extLst>
          </p:cNvPr>
          <p:cNvPicPr>
            <a:picLocks noChangeAspect="1"/>
          </p:cNvPicPr>
          <p:nvPr/>
        </p:nvPicPr>
        <p:blipFill>
          <a:blip r:embed="rId4"/>
          <a:stretch>
            <a:fillRect/>
          </a:stretch>
        </p:blipFill>
        <p:spPr>
          <a:xfrm>
            <a:off x="8025384" y="3733800"/>
            <a:ext cx="3584759" cy="2389839"/>
          </a:xfrm>
          <a:prstGeom prst="rect">
            <a:avLst/>
          </a:prstGeom>
        </p:spPr>
      </p:pic>
      <p:sp>
        <p:nvSpPr>
          <p:cNvPr id="4" name="Slide Number Placeholder 3">
            <a:extLst>
              <a:ext uri="{FF2B5EF4-FFF2-40B4-BE49-F238E27FC236}">
                <a16:creationId xmlns:a16="http://schemas.microsoft.com/office/drawing/2014/main" id="{70E8C170-B567-F75B-C6CD-EA4BFCF6E8F6}"/>
              </a:ext>
            </a:extLst>
          </p:cNvPr>
          <p:cNvSpPr>
            <a:spLocks noGrp="1"/>
          </p:cNvSpPr>
          <p:nvPr>
            <p:ph type="sldNum" sz="quarter" idx="12"/>
          </p:nvPr>
        </p:nvSpPr>
        <p:spPr/>
        <p:txBody>
          <a:bodyPr/>
          <a:lstStyle/>
          <a:p>
            <a:fld id="{1939E361-6CC3-4B93-8D02-0CA414705067}" type="slidenum">
              <a:rPr lang="en-US" smtClean="0">
                <a:solidFill>
                  <a:schemeClr val="tx1"/>
                </a:solidFill>
              </a:rPr>
              <a:pPr/>
              <a:t>11</a:t>
            </a:fld>
            <a:endParaRPr lang="en-US" dirty="0">
              <a:solidFill>
                <a:schemeClr val="tx1"/>
              </a:solidFill>
            </a:endParaRPr>
          </a:p>
        </p:txBody>
      </p:sp>
    </p:spTree>
    <p:extLst>
      <p:ext uri="{BB962C8B-B14F-4D97-AF65-F5344CB8AC3E}">
        <p14:creationId xmlns:p14="http://schemas.microsoft.com/office/powerpoint/2010/main" val="1420982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F7026-1A88-063E-423E-CA638410D8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C11B4-5E11-6D25-B72E-2A3C91CC003A}"/>
              </a:ext>
            </a:extLst>
          </p:cNvPr>
          <p:cNvSpPr>
            <a:spLocks noGrp="1"/>
          </p:cNvSpPr>
          <p:nvPr>
            <p:ph type="title"/>
          </p:nvPr>
        </p:nvSpPr>
        <p:spPr>
          <a:xfrm>
            <a:off x="228600" y="152400"/>
            <a:ext cx="11734800" cy="1143000"/>
          </a:xfrm>
        </p:spPr>
        <p:txBody>
          <a:bodyPr anchor="ctr">
            <a:normAutofit/>
          </a:bodyPr>
          <a:lstStyle/>
          <a:p>
            <a:r>
              <a:rPr lang="en-US" dirty="0">
                <a:latin typeface="Arial"/>
                <a:cs typeface="Arial"/>
              </a:rPr>
              <a:t>OCVRP: Rule clarifications</a:t>
            </a:r>
            <a:endParaRPr lang="en-US" dirty="0"/>
          </a:p>
        </p:txBody>
      </p:sp>
      <p:sp>
        <p:nvSpPr>
          <p:cNvPr id="3" name="Content Placeholder 2">
            <a:extLst>
              <a:ext uri="{FF2B5EF4-FFF2-40B4-BE49-F238E27FC236}">
                <a16:creationId xmlns:a16="http://schemas.microsoft.com/office/drawing/2014/main" id="{5FDF2C4E-5838-8CB5-9610-F5D04D7FCB8C}"/>
              </a:ext>
            </a:extLst>
          </p:cNvPr>
          <p:cNvSpPr>
            <a:spLocks noGrp="1"/>
          </p:cNvSpPr>
          <p:nvPr>
            <p:ph idx="1"/>
          </p:nvPr>
        </p:nvSpPr>
        <p:spPr>
          <a:xfrm>
            <a:off x="152400" y="1752599"/>
            <a:ext cx="7010400" cy="3657601"/>
          </a:xfrm>
        </p:spPr>
        <p:txBody>
          <a:bodyPr vert="horz" lIns="91440" tIns="45720" rIns="91440" bIns="45720" rtlCol="0" anchor="t">
            <a:normAutofit lnSpcReduction="10000"/>
          </a:bodyPr>
          <a:lstStyle/>
          <a:p>
            <a:r>
              <a:rPr lang="en-US" dirty="0">
                <a:latin typeface="Arial"/>
                <a:cs typeface="Arial"/>
              </a:rPr>
              <a:t>Update citations and processes</a:t>
            </a:r>
            <a:endParaRPr lang="en-US" dirty="0"/>
          </a:p>
          <a:p>
            <a:r>
              <a:rPr lang="en-US" dirty="0">
                <a:latin typeface="Arial"/>
                <a:cs typeface="Arial"/>
              </a:rPr>
              <a:t>Clarify definitions and requirements</a:t>
            </a:r>
            <a:endParaRPr lang="en-US" dirty="0"/>
          </a:p>
          <a:p>
            <a:r>
              <a:rPr lang="en-US" dirty="0">
                <a:latin typeface="Arial"/>
                <a:cs typeface="Arial"/>
              </a:rPr>
              <a:t>Enable appeals to be submitted by email</a:t>
            </a:r>
          </a:p>
          <a:p>
            <a:r>
              <a:rPr lang="en-US" dirty="0">
                <a:latin typeface="Arial"/>
                <a:cs typeface="Arial"/>
              </a:rPr>
              <a:t>Public comment:</a:t>
            </a:r>
          </a:p>
          <a:p>
            <a:pPr lvl="1"/>
            <a:r>
              <a:rPr lang="en-US" dirty="0">
                <a:latin typeface="Arial"/>
                <a:cs typeface="Arial"/>
              </a:rPr>
              <a:t>Used vehicle definition update to ensure PHEVs qualify</a:t>
            </a:r>
          </a:p>
          <a:p>
            <a:pPr marL="457200" lvl="1" indent="0">
              <a:buNone/>
            </a:pPr>
            <a:endParaRPr lang="en-US" dirty="0"/>
          </a:p>
        </p:txBody>
      </p:sp>
      <p:pic>
        <p:nvPicPr>
          <p:cNvPr id="7" name="Picture 6" descr="Two documents illustration.">
            <a:extLst>
              <a:ext uri="{FF2B5EF4-FFF2-40B4-BE49-F238E27FC236}">
                <a16:creationId xmlns:a16="http://schemas.microsoft.com/office/drawing/2014/main" id="{E2D73503-395A-EC65-96DA-24F4E2D393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2457" y="1407316"/>
            <a:ext cx="3733801" cy="1899243"/>
          </a:xfrm>
          <a:prstGeom prst="rect">
            <a:avLst/>
          </a:prstGeom>
        </p:spPr>
      </p:pic>
      <p:pic>
        <p:nvPicPr>
          <p:cNvPr id="5" name="Picture 4" descr="Two laptops illustration.">
            <a:extLst>
              <a:ext uri="{FF2B5EF4-FFF2-40B4-BE49-F238E27FC236}">
                <a16:creationId xmlns:a16="http://schemas.microsoft.com/office/drawing/2014/main" id="{14C3F951-A18A-2531-F68B-CD49366100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2457" y="3429000"/>
            <a:ext cx="3733801" cy="2487924"/>
          </a:xfrm>
          <a:prstGeom prst="rect">
            <a:avLst/>
          </a:prstGeom>
        </p:spPr>
      </p:pic>
      <p:sp>
        <p:nvSpPr>
          <p:cNvPr id="4" name="Slide Number Placeholder 3">
            <a:extLst>
              <a:ext uri="{FF2B5EF4-FFF2-40B4-BE49-F238E27FC236}">
                <a16:creationId xmlns:a16="http://schemas.microsoft.com/office/drawing/2014/main" id="{66CC6F51-76A7-A019-D3A4-2E5E1082602B}"/>
              </a:ext>
            </a:extLst>
          </p:cNvPr>
          <p:cNvSpPr>
            <a:spLocks noGrp="1"/>
          </p:cNvSpPr>
          <p:nvPr>
            <p:ph type="sldNum" sz="quarter" idx="12"/>
          </p:nvPr>
        </p:nvSpPr>
        <p:spPr/>
        <p:txBody>
          <a:bodyPr/>
          <a:lstStyle/>
          <a:p>
            <a:fld id="{1939E361-6CC3-4B93-8D02-0CA414705067}" type="slidenum">
              <a:rPr lang="en-US" smtClean="0">
                <a:solidFill>
                  <a:schemeClr val="tx1"/>
                </a:solidFill>
              </a:rPr>
              <a:pPr/>
              <a:t>12</a:t>
            </a:fld>
            <a:endParaRPr lang="en-US" dirty="0">
              <a:solidFill>
                <a:schemeClr val="tx1"/>
              </a:solidFill>
            </a:endParaRPr>
          </a:p>
        </p:txBody>
      </p:sp>
    </p:spTree>
    <p:extLst>
      <p:ext uri="{BB962C8B-B14F-4D97-AF65-F5344CB8AC3E}">
        <p14:creationId xmlns:p14="http://schemas.microsoft.com/office/powerpoint/2010/main" val="1267969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C10594-300B-DA0E-CF46-E594FA275DD5}"/>
              </a:ext>
            </a:extLst>
          </p:cNvPr>
          <p:cNvSpPr>
            <a:spLocks noGrp="1"/>
          </p:cNvSpPr>
          <p:nvPr>
            <p:ph type="title"/>
          </p:nvPr>
        </p:nvSpPr>
        <p:spPr/>
        <p:txBody>
          <a:bodyPr/>
          <a:lstStyle/>
          <a:p>
            <a:r>
              <a:rPr lang="en-US" dirty="0"/>
              <a:t>Additional OCVRP public comment</a:t>
            </a:r>
          </a:p>
        </p:txBody>
      </p:sp>
      <p:sp>
        <p:nvSpPr>
          <p:cNvPr id="4" name="Content Placeholder 3">
            <a:extLst>
              <a:ext uri="{FF2B5EF4-FFF2-40B4-BE49-F238E27FC236}">
                <a16:creationId xmlns:a16="http://schemas.microsoft.com/office/drawing/2014/main" id="{97713D62-B15F-1FEB-AF46-6F5BE5E03B9F}"/>
              </a:ext>
            </a:extLst>
          </p:cNvPr>
          <p:cNvSpPr>
            <a:spLocks noGrp="1"/>
          </p:cNvSpPr>
          <p:nvPr>
            <p:ph idx="1"/>
          </p:nvPr>
        </p:nvSpPr>
        <p:spPr>
          <a:xfrm>
            <a:off x="152400" y="1600201"/>
            <a:ext cx="7342909" cy="4525963"/>
          </a:xfrm>
        </p:spPr>
        <p:txBody>
          <a:bodyPr>
            <a:normAutofit/>
          </a:bodyPr>
          <a:lstStyle/>
          <a:p>
            <a:r>
              <a:rPr lang="en-US" dirty="0"/>
              <a:t>Support of the rule in general and/or specific elements </a:t>
            </a:r>
          </a:p>
          <a:p>
            <a:r>
              <a:rPr lang="en-US" dirty="0"/>
              <a:t>Majority of comments on rebate amounts and individual rebate cap</a:t>
            </a:r>
          </a:p>
          <a:p>
            <a:r>
              <a:rPr lang="en-US" dirty="0"/>
              <a:t>Additional implementation and other comments outside the scope of the rule</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F762CA1D-583C-A8AE-79D2-9AF3DF5C11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95309" y="1865331"/>
            <a:ext cx="4384605" cy="3392468"/>
          </a:xfrm>
          <a:prstGeom prst="rect">
            <a:avLst/>
          </a:prstGeom>
        </p:spPr>
      </p:pic>
      <p:sp>
        <p:nvSpPr>
          <p:cNvPr id="2" name="Slide Number Placeholder 1">
            <a:extLst>
              <a:ext uri="{FF2B5EF4-FFF2-40B4-BE49-F238E27FC236}">
                <a16:creationId xmlns:a16="http://schemas.microsoft.com/office/drawing/2014/main" id="{EBA8CAF9-FA68-79DA-63E9-74D606BDC3B7}"/>
              </a:ext>
            </a:extLst>
          </p:cNvPr>
          <p:cNvSpPr>
            <a:spLocks noGrp="1"/>
          </p:cNvSpPr>
          <p:nvPr>
            <p:ph type="sldNum" sz="quarter" idx="12"/>
          </p:nvPr>
        </p:nvSpPr>
        <p:spPr/>
        <p:txBody>
          <a:bodyPr/>
          <a:lstStyle/>
          <a:p>
            <a:fld id="{1939E361-6CC3-4B93-8D02-0CA414705067}" type="slidenum">
              <a:rPr lang="en-US" smtClean="0"/>
              <a:pPr/>
              <a:t>13</a:t>
            </a:fld>
            <a:endParaRPr lang="en-US" dirty="0"/>
          </a:p>
        </p:txBody>
      </p:sp>
    </p:spTree>
    <p:extLst>
      <p:ext uri="{BB962C8B-B14F-4D97-AF65-F5344CB8AC3E}">
        <p14:creationId xmlns:p14="http://schemas.microsoft.com/office/powerpoint/2010/main" val="3065694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DAEE3-1945-93AA-24B2-E7F7A14DC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C25292-4FCE-2650-8866-5354C83CDE73}"/>
              </a:ext>
            </a:extLst>
          </p:cNvPr>
          <p:cNvSpPr>
            <a:spLocks noGrp="1"/>
          </p:cNvSpPr>
          <p:nvPr>
            <p:ph type="title"/>
          </p:nvPr>
        </p:nvSpPr>
        <p:spPr>
          <a:xfrm>
            <a:off x="188495" y="104192"/>
            <a:ext cx="6892090" cy="1173078"/>
          </a:xfrm>
        </p:spPr>
        <p:txBody>
          <a:bodyPr anchor="ctr">
            <a:normAutofit/>
          </a:bodyPr>
          <a:lstStyle/>
          <a:p>
            <a:pPr>
              <a:lnSpc>
                <a:spcPct val="90000"/>
              </a:lnSpc>
            </a:pPr>
            <a:r>
              <a:rPr lang="en-US" dirty="0">
                <a:latin typeface="Arial"/>
                <a:cs typeface="Arial"/>
              </a:rPr>
              <a:t>Background: ZERO Fleet</a:t>
            </a:r>
          </a:p>
        </p:txBody>
      </p:sp>
      <p:sp>
        <p:nvSpPr>
          <p:cNvPr id="3" name="Content Placeholder 2" descr="Image showing the class of vehicle and example vehicle types associated with each class. &#10;Class 1 shows a minivan, cargo van, SUV, and pickup truck. &#10;Class 2 shows a minivan, cargo van, full-size pickup truck. &#10;Class 3 shows a walk-in van, box trucks, city delivery truck, heavy-duty pickup. &#10;Class 4 shows a large walk-in van, box truck, and city delivery truck. &#10;Class 5 shows a bucket truck, large walk-in van, and city delivery truck. &#10;Class 6 shows a beverage truck, single-axel truck, school bus, and rack truck. &#10;Class 7 shows a refuse truck, furniture box truck, city transit bus, and a truck tractor. &#10;Class 8 shows a cement truck, truck tractor, dump truck, and sleeper cab truck. ">
            <a:extLst>
              <a:ext uri="{FF2B5EF4-FFF2-40B4-BE49-F238E27FC236}">
                <a16:creationId xmlns:a16="http://schemas.microsoft.com/office/drawing/2014/main" id="{F9E34144-0A68-F288-8325-264F08B253CB}"/>
              </a:ext>
            </a:extLst>
          </p:cNvPr>
          <p:cNvSpPr>
            <a:spLocks noGrp="1"/>
          </p:cNvSpPr>
          <p:nvPr>
            <p:ph idx="1"/>
          </p:nvPr>
        </p:nvSpPr>
        <p:spPr>
          <a:xfrm>
            <a:off x="193831" y="1243300"/>
            <a:ext cx="6076807" cy="5397231"/>
          </a:xfrm>
        </p:spPr>
        <p:txBody>
          <a:bodyPr vert="horz" lIns="91440" tIns="45720" rIns="91440" bIns="45720" rtlCol="0" anchor="t">
            <a:noAutofit/>
          </a:bodyPr>
          <a:lstStyle/>
          <a:p>
            <a:pPr marL="457200" indent="-457200"/>
            <a:r>
              <a:rPr lang="en-US" sz="2800" dirty="0">
                <a:latin typeface="Arial"/>
                <a:cs typeface="Arial"/>
              </a:rPr>
              <a:t>Established by HB 3409 (2023) to accelerate transition to cleaner-emitting medium- and heavy-duty vehicles</a:t>
            </a:r>
            <a:endParaRPr lang="en-US" sz="2800" dirty="0"/>
          </a:p>
          <a:p>
            <a:pPr marL="457200" indent="-457200"/>
            <a:r>
              <a:rPr lang="en-US" sz="2800" dirty="0">
                <a:latin typeface="Arial"/>
                <a:cs typeface="Arial"/>
              </a:rPr>
              <a:t>Provides rebates to Oregon businesses and fleets for the purchase or lease of a medium- or heavy-duty ZEVs</a:t>
            </a:r>
          </a:p>
          <a:p>
            <a:pPr marL="857250" lvl="1" indent="-457200"/>
            <a:r>
              <a:rPr lang="en-US" sz="2400" dirty="0">
                <a:latin typeface="Arial"/>
                <a:cs typeface="Arial"/>
              </a:rPr>
              <a:t>Gross Vehicle Weight Rating   Class 2b – 8</a:t>
            </a:r>
          </a:p>
          <a:p>
            <a:pPr marL="457200" indent="-457200"/>
            <a:r>
              <a:rPr lang="en-US" sz="2800" dirty="0">
                <a:latin typeface="Arial"/>
                <a:cs typeface="Arial"/>
              </a:rPr>
              <a:t>$17 million one-time allocation – state and federal funds</a:t>
            </a:r>
            <a:endParaRPr lang="en-US" sz="2800" dirty="0"/>
          </a:p>
        </p:txBody>
      </p:sp>
      <p:sp>
        <p:nvSpPr>
          <p:cNvPr id="4" name="Slide Number Placeholder 3">
            <a:extLst>
              <a:ext uri="{FF2B5EF4-FFF2-40B4-BE49-F238E27FC236}">
                <a16:creationId xmlns:a16="http://schemas.microsoft.com/office/drawing/2014/main" id="{23A0B076-3D2C-9709-AAC8-86641344A1D4}"/>
              </a:ext>
            </a:extLst>
          </p:cNvPr>
          <p:cNvSpPr>
            <a:spLocks noGrp="1"/>
          </p:cNvSpPr>
          <p:nvPr>
            <p:ph type="sldNum" sz="quarter" idx="12"/>
          </p:nvPr>
        </p:nvSpPr>
        <p:spPr/>
        <p:txBody>
          <a:bodyPr/>
          <a:lstStyle/>
          <a:p>
            <a:fld id="{1939E361-6CC3-4B93-8D02-0CA414705067}" type="slidenum">
              <a:rPr lang="en-US" smtClean="0">
                <a:solidFill>
                  <a:schemeClr val="tx1"/>
                </a:solidFill>
              </a:rPr>
              <a:pPr/>
              <a:t>14</a:t>
            </a:fld>
            <a:endParaRPr lang="en-US" dirty="0">
              <a:solidFill>
                <a:schemeClr val="tx1"/>
              </a:solidFill>
            </a:endParaRPr>
          </a:p>
        </p:txBody>
      </p:sp>
      <p:pic>
        <p:nvPicPr>
          <p:cNvPr id="13" name="Picture 12" descr="Two heavy-duty zero emission vehicles">
            <a:extLst>
              <a:ext uri="{FF2B5EF4-FFF2-40B4-BE49-F238E27FC236}">
                <a16:creationId xmlns:a16="http://schemas.microsoft.com/office/drawing/2014/main" id="{B2AFA526-7520-7B1C-9B5D-5692A44978AE}"/>
              </a:ext>
            </a:extLst>
          </p:cNvPr>
          <p:cNvPicPr>
            <a:picLocks noChangeAspect="1"/>
          </p:cNvPicPr>
          <p:nvPr/>
        </p:nvPicPr>
        <p:blipFill>
          <a:blip r:embed="rId3"/>
          <a:stretch>
            <a:fillRect/>
          </a:stretch>
        </p:blipFill>
        <p:spPr>
          <a:xfrm>
            <a:off x="6457544" y="1719340"/>
            <a:ext cx="5485441" cy="4088538"/>
          </a:xfrm>
          <a:prstGeom prst="rect">
            <a:avLst/>
          </a:prstGeom>
        </p:spPr>
      </p:pic>
    </p:spTree>
    <p:extLst>
      <p:ext uri="{BB962C8B-B14F-4D97-AF65-F5344CB8AC3E}">
        <p14:creationId xmlns:p14="http://schemas.microsoft.com/office/powerpoint/2010/main" val="67465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9D9E48-C15F-CE88-EA63-78068A1FD9B6}"/>
              </a:ext>
            </a:extLst>
          </p:cNvPr>
          <p:cNvSpPr>
            <a:spLocks noGrp="1"/>
          </p:cNvSpPr>
          <p:nvPr>
            <p:ph type="title"/>
          </p:nvPr>
        </p:nvSpPr>
        <p:spPr/>
        <p:txBody>
          <a:bodyPr>
            <a:normAutofit fontScale="90000"/>
          </a:bodyPr>
          <a:lstStyle/>
          <a:p>
            <a:r>
              <a:rPr lang="en-US" dirty="0">
                <a:latin typeface="Arial"/>
                <a:cs typeface="Arial"/>
              </a:rPr>
              <a:t>ZERO Fleet: </a:t>
            </a:r>
            <a:br>
              <a:rPr lang="en-US" dirty="0">
                <a:latin typeface="Arial"/>
                <a:cs typeface="Arial"/>
              </a:rPr>
            </a:br>
            <a:r>
              <a:rPr lang="en-US" dirty="0">
                <a:latin typeface="Arial"/>
                <a:cs typeface="Arial"/>
              </a:rPr>
              <a:t>MHD emissions</a:t>
            </a:r>
            <a:endParaRPr lang="en-US" dirty="0"/>
          </a:p>
        </p:txBody>
      </p:sp>
      <p:sp>
        <p:nvSpPr>
          <p:cNvPr id="4" name="Content Placeholder 3">
            <a:extLst>
              <a:ext uri="{FF2B5EF4-FFF2-40B4-BE49-F238E27FC236}">
                <a16:creationId xmlns:a16="http://schemas.microsoft.com/office/drawing/2014/main" id="{9D9482F0-BF71-2D24-22A3-221418058F4A}"/>
              </a:ext>
            </a:extLst>
          </p:cNvPr>
          <p:cNvSpPr>
            <a:spLocks noGrp="1"/>
          </p:cNvSpPr>
          <p:nvPr>
            <p:ph idx="1"/>
          </p:nvPr>
        </p:nvSpPr>
        <p:spPr>
          <a:xfrm>
            <a:off x="152400" y="1700842"/>
            <a:ext cx="6265653" cy="4439699"/>
          </a:xfrm>
        </p:spPr>
        <p:txBody>
          <a:bodyPr vert="horz" lIns="91440" tIns="45720" rIns="91440" bIns="45720" rtlCol="0" anchor="t">
            <a:normAutofit/>
          </a:bodyPr>
          <a:lstStyle/>
          <a:p>
            <a:r>
              <a:rPr lang="en-US" dirty="0">
                <a:latin typeface="Arial"/>
                <a:cs typeface="Arial"/>
              </a:rPr>
              <a:t>MHD vehicles responsible for 9.3 million metric tons of ghg emissions in Oregon annually (42%) </a:t>
            </a:r>
          </a:p>
          <a:p>
            <a:r>
              <a:rPr lang="en-US" dirty="0">
                <a:latin typeface="Arial"/>
                <a:cs typeface="Arial"/>
              </a:rPr>
              <a:t>MHDs generate 70% of nitrogen oxides </a:t>
            </a:r>
            <a:endParaRPr lang="en-US" dirty="0"/>
          </a:p>
          <a:p>
            <a:r>
              <a:rPr lang="en-US" dirty="0">
                <a:latin typeface="Arial"/>
                <a:cs typeface="Arial"/>
              </a:rPr>
              <a:t>MHDs generate 64% of particulate matter </a:t>
            </a:r>
            <a:endParaRPr lang="en-US" dirty="0"/>
          </a:p>
          <a:p>
            <a:endParaRPr lang="en-US" dirty="0"/>
          </a:p>
          <a:p>
            <a:endParaRPr lang="en-US" dirty="0"/>
          </a:p>
        </p:txBody>
      </p:sp>
      <p:pic>
        <p:nvPicPr>
          <p:cNvPr id="6" name="Picture 5" descr="Infographic showing that medium and heavy-duty vehicles are responsible for 9.3 million metric tons of greenhouse gasses, 70% of nitrogen oxides, and 64% of particulate matter. ">
            <a:extLst>
              <a:ext uri="{FF2B5EF4-FFF2-40B4-BE49-F238E27FC236}">
                <a16:creationId xmlns:a16="http://schemas.microsoft.com/office/drawing/2014/main" id="{59B3EE40-2140-3FA2-BCA3-95D31C931756}"/>
              </a:ext>
            </a:extLst>
          </p:cNvPr>
          <p:cNvPicPr>
            <a:picLocks noChangeAspect="1"/>
          </p:cNvPicPr>
          <p:nvPr/>
        </p:nvPicPr>
        <p:blipFill>
          <a:blip r:embed="rId3"/>
          <a:srcRect t="-146" r="330" b="8299"/>
          <a:stretch>
            <a:fillRect/>
          </a:stretch>
        </p:blipFill>
        <p:spPr>
          <a:xfrm>
            <a:off x="6857999" y="536791"/>
            <a:ext cx="4040088" cy="5605787"/>
          </a:xfrm>
          <a:prstGeom prst="rect">
            <a:avLst/>
          </a:prstGeom>
        </p:spPr>
      </p:pic>
      <p:sp>
        <p:nvSpPr>
          <p:cNvPr id="2" name="Slide Number Placeholder 1">
            <a:extLst>
              <a:ext uri="{FF2B5EF4-FFF2-40B4-BE49-F238E27FC236}">
                <a16:creationId xmlns:a16="http://schemas.microsoft.com/office/drawing/2014/main" id="{E7A8EBEC-D606-1AD3-CF3E-7B9D3DC9FBBA}"/>
              </a:ext>
            </a:extLst>
          </p:cNvPr>
          <p:cNvSpPr>
            <a:spLocks noGrp="1"/>
          </p:cNvSpPr>
          <p:nvPr>
            <p:ph type="sldNum" sz="quarter" idx="12"/>
          </p:nvPr>
        </p:nvSpPr>
        <p:spPr/>
        <p:txBody>
          <a:bodyPr/>
          <a:lstStyle/>
          <a:p>
            <a:fld id="{1939E361-6CC3-4B93-8D02-0CA414705067}" type="slidenum">
              <a:rPr lang="en-US" smtClean="0"/>
              <a:pPr/>
              <a:t>15</a:t>
            </a:fld>
            <a:endParaRPr lang="en-US" dirty="0"/>
          </a:p>
        </p:txBody>
      </p:sp>
    </p:spTree>
    <p:extLst>
      <p:ext uri="{BB962C8B-B14F-4D97-AF65-F5344CB8AC3E}">
        <p14:creationId xmlns:p14="http://schemas.microsoft.com/office/powerpoint/2010/main" val="1648988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1AC28-1BC8-98DE-3021-1591E67622F0}"/>
              </a:ext>
            </a:extLst>
          </p:cNvPr>
          <p:cNvSpPr>
            <a:spLocks noGrp="1"/>
          </p:cNvSpPr>
          <p:nvPr>
            <p:ph type="title"/>
          </p:nvPr>
        </p:nvSpPr>
        <p:spPr>
          <a:xfrm>
            <a:off x="152400" y="224589"/>
            <a:ext cx="11887200" cy="1112838"/>
          </a:xfrm>
        </p:spPr>
        <p:txBody>
          <a:bodyPr>
            <a:normAutofit fontScale="90000"/>
          </a:bodyPr>
          <a:lstStyle/>
          <a:p>
            <a:r>
              <a:rPr lang="en-US" dirty="0">
                <a:latin typeface="Arial"/>
                <a:cs typeface="Arial"/>
              </a:rPr>
              <a:t>ZERO Fleet: </a:t>
            </a:r>
            <a:r>
              <a:rPr lang="en-US" b="0" dirty="0">
                <a:latin typeface="Arial"/>
                <a:cs typeface="Arial"/>
              </a:rPr>
              <a:t>​</a:t>
            </a:r>
            <a:br>
              <a:rPr lang="en-US" b="0" dirty="0"/>
            </a:br>
            <a:r>
              <a:rPr lang="en-US" dirty="0">
                <a:latin typeface="Arial"/>
                <a:cs typeface="Arial"/>
              </a:rPr>
              <a:t>Rebate amounts by GVWR class</a:t>
            </a:r>
            <a:r>
              <a:rPr lang="en-US" b="0" dirty="0">
                <a:latin typeface="Arial"/>
                <a:cs typeface="Arial"/>
              </a:rPr>
              <a:t> </a:t>
            </a:r>
            <a:endParaRPr lang="en-US" dirty="0">
              <a:latin typeface="Arial"/>
              <a:cs typeface="Arial"/>
            </a:endParaRPr>
          </a:p>
        </p:txBody>
      </p:sp>
      <p:graphicFrame>
        <p:nvGraphicFramePr>
          <p:cNvPr id="6" name="Table 5">
            <a:extLst>
              <a:ext uri="{FF2B5EF4-FFF2-40B4-BE49-F238E27FC236}">
                <a16:creationId xmlns:a16="http://schemas.microsoft.com/office/drawing/2014/main" id="{B88D5900-DDC7-FAC3-493A-34711B0E472B}"/>
              </a:ext>
            </a:extLst>
          </p:cNvPr>
          <p:cNvGraphicFramePr>
            <a:graphicFrameLocks noGrp="1"/>
          </p:cNvGraphicFramePr>
          <p:nvPr>
            <p:extLst>
              <p:ext uri="{D42A27DB-BD31-4B8C-83A1-F6EECF244321}">
                <p14:modId xmlns:p14="http://schemas.microsoft.com/office/powerpoint/2010/main" val="2564458788"/>
              </p:ext>
            </p:extLst>
          </p:nvPr>
        </p:nvGraphicFramePr>
        <p:xfrm>
          <a:off x="631658" y="1584157"/>
          <a:ext cx="10787774" cy="4576151"/>
        </p:xfrm>
        <a:graphic>
          <a:graphicData uri="http://schemas.openxmlformats.org/drawingml/2006/table">
            <a:tbl>
              <a:tblPr firstRow="1"/>
              <a:tblGrid>
                <a:gridCol w="5393887">
                  <a:extLst>
                    <a:ext uri="{9D8B030D-6E8A-4147-A177-3AD203B41FA5}">
                      <a16:colId xmlns:a16="http://schemas.microsoft.com/office/drawing/2014/main" val="3939068594"/>
                    </a:ext>
                  </a:extLst>
                </a:gridCol>
                <a:gridCol w="5393887">
                  <a:extLst>
                    <a:ext uri="{9D8B030D-6E8A-4147-A177-3AD203B41FA5}">
                      <a16:colId xmlns:a16="http://schemas.microsoft.com/office/drawing/2014/main" val="2551522683"/>
                    </a:ext>
                  </a:extLst>
                </a:gridCol>
              </a:tblGrid>
              <a:tr h="564171">
                <a:tc>
                  <a:txBody>
                    <a:bodyPr/>
                    <a:lstStyle/>
                    <a:p>
                      <a:pPr algn="ctr" fontAlgn="base">
                        <a:lnSpc>
                          <a:spcPts val="2175"/>
                        </a:lnSpc>
                        <a:buNone/>
                      </a:pPr>
                      <a:r>
                        <a:rPr lang="en-US" sz="1800" b="1" i="0" dirty="0">
                          <a:solidFill>
                            <a:srgbClr val="FFFFFF"/>
                          </a:solidFill>
                          <a:effectLst/>
                          <a:latin typeface="Arial" panose="020B0604020202020204" pitchFamily="34" charset="0"/>
                          <a:cs typeface="Arial" panose="020B0604020202020204" pitchFamily="34" charset="0"/>
                        </a:rPr>
                        <a:t>GVWR Class ​</a:t>
                      </a:r>
                      <a:endParaRPr lang="en-US" b="1" i="0" dirty="0">
                        <a:solidFill>
                          <a:srgbClr val="FFFFFF"/>
                        </a:solidFill>
                        <a:effectLst/>
                        <a:latin typeface="Arial" panose="020B0604020202020204" pitchFamily="34" charset="0"/>
                        <a:cs typeface="Arial" panose="020B0604020202020204" pitchFamily="34" charset="0"/>
                      </a:endParaRP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8039" cap="flat" cmpd="sng" algn="ctr">
                      <a:solidFill>
                        <a:srgbClr val="FFFFFF"/>
                      </a:solidFill>
                      <a:prstDash val="solid"/>
                      <a:round/>
                      <a:headEnd type="none" w="med" len="med"/>
                      <a:tailEnd type="none" w="med" len="med"/>
                    </a:lnT>
                    <a:lnB w="24130" cap="flat" cmpd="sng" algn="ctr">
                      <a:solidFill>
                        <a:srgbClr val="FFFFFF"/>
                      </a:solidFill>
                      <a:prstDash val="solid"/>
                      <a:round/>
                      <a:headEnd type="none" w="med" len="med"/>
                      <a:tailEnd type="none" w="med" len="med"/>
                    </a:lnB>
                    <a:solidFill>
                      <a:srgbClr val="00907E"/>
                    </a:solidFill>
                  </a:tcPr>
                </a:tc>
                <a:tc>
                  <a:txBody>
                    <a:bodyPr/>
                    <a:lstStyle/>
                    <a:p>
                      <a:pPr algn="ctr" fontAlgn="base">
                        <a:lnSpc>
                          <a:spcPts val="2175"/>
                        </a:lnSpc>
                        <a:buNone/>
                      </a:pPr>
                      <a:r>
                        <a:rPr lang="en-US" sz="1800" b="1" i="0" dirty="0">
                          <a:solidFill>
                            <a:srgbClr val="FFFFFF"/>
                          </a:solidFill>
                          <a:effectLst/>
                          <a:latin typeface="Arial" panose="020B0604020202020204" pitchFamily="34" charset="0"/>
                          <a:cs typeface="Arial" panose="020B0604020202020204" pitchFamily="34" charset="0"/>
                        </a:rPr>
                        <a:t>Rebate Amount ​</a:t>
                      </a:r>
                      <a:endParaRPr lang="en-US" b="1" i="0" dirty="0">
                        <a:solidFill>
                          <a:srgbClr val="FFFFFF"/>
                        </a:solidFill>
                        <a:effectLst/>
                        <a:latin typeface="Arial" panose="020B0604020202020204" pitchFamily="34" charset="0"/>
                        <a:cs typeface="Arial" panose="020B0604020202020204" pitchFamily="34" charset="0"/>
                      </a:endParaRP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8039" cap="flat" cmpd="sng" algn="ctr">
                      <a:solidFill>
                        <a:srgbClr val="FFFFFF"/>
                      </a:solidFill>
                      <a:prstDash val="solid"/>
                      <a:round/>
                      <a:headEnd type="none" w="med" len="med"/>
                      <a:tailEnd type="none" w="med" len="med"/>
                    </a:lnT>
                    <a:lnB w="24130" cap="flat" cmpd="sng" algn="ctr">
                      <a:solidFill>
                        <a:srgbClr val="FFFFFF"/>
                      </a:solidFill>
                      <a:prstDash val="solid"/>
                      <a:round/>
                      <a:headEnd type="none" w="med" len="med"/>
                      <a:tailEnd type="none" w="med" len="med"/>
                    </a:lnB>
                    <a:solidFill>
                      <a:srgbClr val="00907E"/>
                    </a:solidFill>
                  </a:tcPr>
                </a:tc>
                <a:extLst>
                  <a:ext uri="{0D108BD9-81ED-4DB2-BD59-A6C34878D82A}">
                    <a16:rowId xmlns:a16="http://schemas.microsoft.com/office/drawing/2014/main" val="3814306324"/>
                  </a:ext>
                </a:extLst>
              </a:tr>
              <a:tr h="564171">
                <a:tc>
                  <a:txBody>
                    <a:bodyPr/>
                    <a:lstStyle/>
                    <a:p>
                      <a:pPr algn="l" fontAlgn="base">
                        <a:lnSpc>
                          <a:spcPts val="1650"/>
                        </a:lnSpc>
                        <a:buNone/>
                      </a:pPr>
                      <a:r>
                        <a:rPr lang="en-US" sz="1800" b="1" i="0" u="none" strike="noStrike" dirty="0">
                          <a:solidFill>
                            <a:srgbClr val="000000"/>
                          </a:solidFill>
                          <a:effectLst/>
                          <a:latin typeface="Arial" panose="020B0604020202020204" pitchFamily="34" charset="0"/>
                          <a:cs typeface="Arial" panose="020B0604020202020204" pitchFamily="34" charset="0"/>
                        </a:rPr>
                        <a:t>Class 2b (8,501 – 10,000lbs)</a:t>
                      </a:r>
                      <a:r>
                        <a:rPr lang="en-US" sz="1800" b="1" i="0" dirty="0">
                          <a:solidFill>
                            <a:srgbClr val="2D2D2D"/>
                          </a:solidFill>
                          <a:effectLst/>
                          <a:latin typeface="Arial" panose="020B0604020202020204" pitchFamily="34" charset="0"/>
                          <a:cs typeface="Arial" panose="020B0604020202020204" pitchFamily="34" charset="0"/>
                        </a:rPr>
                        <a:t>​</a:t>
                      </a: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24130" cap="flat" cmpd="sng" algn="ctr">
                      <a:solidFill>
                        <a:srgbClr val="FFFFFF"/>
                      </a:solidFill>
                      <a:prstDash val="solid"/>
                      <a:round/>
                      <a:headEnd type="none" w="med" len="med"/>
                      <a:tailEnd type="none" w="med" len="med"/>
                    </a:lnT>
                    <a:lnB w="8039" cap="flat" cmpd="sng" algn="ctr">
                      <a:solidFill>
                        <a:srgbClr val="FFFFFF"/>
                      </a:solidFill>
                      <a:prstDash val="solid"/>
                      <a:round/>
                      <a:headEnd type="none" w="med" len="med"/>
                      <a:tailEnd type="none" w="med" len="med"/>
                    </a:lnB>
                    <a:solidFill>
                      <a:srgbClr val="CBDBD8"/>
                    </a:solidFill>
                  </a:tcPr>
                </a:tc>
                <a:tc>
                  <a:txBody>
                    <a:bodyPr/>
                    <a:lstStyle/>
                    <a:p>
                      <a:pPr algn="ctr" fontAlgn="base">
                        <a:lnSpc>
                          <a:spcPts val="2175"/>
                        </a:lnSpc>
                        <a:buNone/>
                      </a:pPr>
                      <a:r>
                        <a:rPr lang="en-US" sz="1800" b="1" i="0" dirty="0">
                          <a:solidFill>
                            <a:srgbClr val="2D2D2D"/>
                          </a:solidFill>
                          <a:effectLst/>
                          <a:latin typeface="Arial" panose="020B0604020202020204" pitchFamily="34" charset="0"/>
                          <a:cs typeface="Arial" panose="020B0604020202020204" pitchFamily="34" charset="0"/>
                        </a:rPr>
                        <a:t>$2,500​</a:t>
                      </a: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24130" cap="flat" cmpd="sng" algn="ctr">
                      <a:solidFill>
                        <a:srgbClr val="FFFFFF"/>
                      </a:solidFill>
                      <a:prstDash val="solid"/>
                      <a:round/>
                      <a:headEnd type="none" w="med" len="med"/>
                      <a:tailEnd type="none" w="med" len="med"/>
                    </a:lnT>
                    <a:lnB w="8039" cap="flat" cmpd="sng" algn="ctr">
                      <a:solidFill>
                        <a:srgbClr val="FFFFFF"/>
                      </a:solidFill>
                      <a:prstDash val="solid"/>
                      <a:round/>
                      <a:headEnd type="none" w="med" len="med"/>
                      <a:tailEnd type="none" w="med" len="med"/>
                    </a:lnB>
                    <a:solidFill>
                      <a:srgbClr val="CBDBD8"/>
                    </a:solidFill>
                  </a:tcPr>
                </a:tc>
                <a:extLst>
                  <a:ext uri="{0D108BD9-81ED-4DB2-BD59-A6C34878D82A}">
                    <a16:rowId xmlns:a16="http://schemas.microsoft.com/office/drawing/2014/main" val="1997444735"/>
                  </a:ext>
                </a:extLst>
              </a:tr>
              <a:tr h="564171">
                <a:tc>
                  <a:txBody>
                    <a:bodyPr/>
                    <a:lstStyle/>
                    <a:p>
                      <a:pPr algn="l" fontAlgn="base">
                        <a:lnSpc>
                          <a:spcPts val="1650"/>
                        </a:lnSpc>
                        <a:buNone/>
                      </a:pPr>
                      <a:r>
                        <a:rPr lang="en-US" sz="1800" b="1" i="0" u="none" strike="noStrike" dirty="0">
                          <a:solidFill>
                            <a:srgbClr val="000000"/>
                          </a:solidFill>
                          <a:effectLst/>
                          <a:latin typeface="Arial" panose="020B0604020202020204" pitchFamily="34" charset="0"/>
                          <a:cs typeface="Arial" panose="020B0604020202020204" pitchFamily="34" charset="0"/>
                        </a:rPr>
                        <a:t>Class 3 (10,001 – 14,000lbs)</a:t>
                      </a:r>
                      <a:r>
                        <a:rPr lang="en-US" sz="1800" b="1" i="0" dirty="0">
                          <a:solidFill>
                            <a:srgbClr val="2D2D2D"/>
                          </a:solidFill>
                          <a:effectLst/>
                          <a:latin typeface="Arial" panose="020B0604020202020204" pitchFamily="34" charset="0"/>
                          <a:cs typeface="Arial" panose="020B0604020202020204" pitchFamily="34" charset="0"/>
                        </a:rPr>
                        <a:t>​</a:t>
                      </a: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8039" cap="flat" cmpd="sng" algn="ctr">
                      <a:solidFill>
                        <a:srgbClr val="FFFFFF"/>
                      </a:solidFill>
                      <a:prstDash val="solid"/>
                      <a:round/>
                      <a:headEnd type="none" w="med" len="med"/>
                      <a:tailEnd type="none" w="med" len="med"/>
                    </a:lnT>
                    <a:lnB w="8039" cap="flat" cmpd="sng" algn="ctr">
                      <a:solidFill>
                        <a:srgbClr val="FFFFFF"/>
                      </a:solidFill>
                      <a:prstDash val="solid"/>
                      <a:round/>
                      <a:headEnd type="none" w="med" len="med"/>
                      <a:tailEnd type="none" w="med" len="med"/>
                    </a:lnB>
                    <a:solidFill>
                      <a:srgbClr val="E7EEEC"/>
                    </a:solidFill>
                  </a:tcPr>
                </a:tc>
                <a:tc>
                  <a:txBody>
                    <a:bodyPr/>
                    <a:lstStyle/>
                    <a:p>
                      <a:pPr algn="ctr" fontAlgn="base">
                        <a:lnSpc>
                          <a:spcPts val="2175"/>
                        </a:lnSpc>
                        <a:buNone/>
                      </a:pPr>
                      <a:r>
                        <a:rPr lang="en-US" sz="1800" b="1" i="0" dirty="0">
                          <a:solidFill>
                            <a:srgbClr val="2D2D2D"/>
                          </a:solidFill>
                          <a:effectLst/>
                          <a:latin typeface="Arial" panose="020B0604020202020204" pitchFamily="34" charset="0"/>
                          <a:cs typeface="Arial" panose="020B0604020202020204" pitchFamily="34" charset="0"/>
                        </a:rPr>
                        <a:t>$45,000​</a:t>
                      </a: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8039" cap="flat" cmpd="sng" algn="ctr">
                      <a:solidFill>
                        <a:srgbClr val="FFFFFF"/>
                      </a:solidFill>
                      <a:prstDash val="solid"/>
                      <a:round/>
                      <a:headEnd type="none" w="med" len="med"/>
                      <a:tailEnd type="none" w="med" len="med"/>
                    </a:lnT>
                    <a:lnB w="8039" cap="flat" cmpd="sng" algn="ctr">
                      <a:solidFill>
                        <a:srgbClr val="FFFFFF"/>
                      </a:solidFill>
                      <a:prstDash val="solid"/>
                      <a:round/>
                      <a:headEnd type="none" w="med" len="med"/>
                      <a:tailEnd type="none" w="med" len="med"/>
                    </a:lnB>
                    <a:solidFill>
                      <a:srgbClr val="E7EEEC"/>
                    </a:solidFill>
                  </a:tcPr>
                </a:tc>
                <a:extLst>
                  <a:ext uri="{0D108BD9-81ED-4DB2-BD59-A6C34878D82A}">
                    <a16:rowId xmlns:a16="http://schemas.microsoft.com/office/drawing/2014/main" val="1828994336"/>
                  </a:ext>
                </a:extLst>
              </a:tr>
              <a:tr h="564171">
                <a:tc>
                  <a:txBody>
                    <a:bodyPr/>
                    <a:lstStyle/>
                    <a:p>
                      <a:pPr algn="l" fontAlgn="base">
                        <a:lnSpc>
                          <a:spcPts val="1650"/>
                        </a:lnSpc>
                        <a:buNone/>
                      </a:pPr>
                      <a:r>
                        <a:rPr lang="en-US" sz="1800" b="1" i="0" u="none" strike="noStrike" dirty="0">
                          <a:solidFill>
                            <a:srgbClr val="000000"/>
                          </a:solidFill>
                          <a:effectLst/>
                          <a:latin typeface="Arial" panose="020B0604020202020204" pitchFamily="34" charset="0"/>
                          <a:cs typeface="Arial" panose="020B0604020202020204" pitchFamily="34" charset="0"/>
                        </a:rPr>
                        <a:t>Class 4 (14,001 – 16,000lbs)</a:t>
                      </a:r>
                      <a:r>
                        <a:rPr lang="en-US" sz="1800" b="1" i="0" dirty="0">
                          <a:solidFill>
                            <a:srgbClr val="2D2D2D"/>
                          </a:solidFill>
                          <a:effectLst/>
                          <a:latin typeface="Arial" panose="020B0604020202020204" pitchFamily="34" charset="0"/>
                          <a:cs typeface="Arial" panose="020B0604020202020204" pitchFamily="34" charset="0"/>
                        </a:rPr>
                        <a:t>​</a:t>
                      </a: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8039" cap="flat" cmpd="sng" algn="ctr">
                      <a:solidFill>
                        <a:srgbClr val="FFFFFF"/>
                      </a:solidFill>
                      <a:prstDash val="solid"/>
                      <a:round/>
                      <a:headEnd type="none" w="med" len="med"/>
                      <a:tailEnd type="none" w="med" len="med"/>
                    </a:lnT>
                    <a:lnB w="8039" cap="flat" cmpd="sng" algn="ctr">
                      <a:solidFill>
                        <a:srgbClr val="FFFFFF"/>
                      </a:solidFill>
                      <a:prstDash val="solid"/>
                      <a:round/>
                      <a:headEnd type="none" w="med" len="med"/>
                      <a:tailEnd type="none" w="med" len="med"/>
                    </a:lnB>
                    <a:solidFill>
                      <a:srgbClr val="CBDBD8"/>
                    </a:solidFill>
                  </a:tcPr>
                </a:tc>
                <a:tc>
                  <a:txBody>
                    <a:bodyPr/>
                    <a:lstStyle/>
                    <a:p>
                      <a:pPr algn="ctr" fontAlgn="base">
                        <a:lnSpc>
                          <a:spcPts val="2175"/>
                        </a:lnSpc>
                        <a:buNone/>
                      </a:pPr>
                      <a:r>
                        <a:rPr lang="en-US" sz="1800" b="1" i="0" dirty="0">
                          <a:solidFill>
                            <a:srgbClr val="2D2D2D"/>
                          </a:solidFill>
                          <a:effectLst/>
                          <a:latin typeface="Arial" panose="020B0604020202020204" pitchFamily="34" charset="0"/>
                          <a:cs typeface="Arial" panose="020B0604020202020204" pitchFamily="34" charset="0"/>
                        </a:rPr>
                        <a:t>$60,000​</a:t>
                      </a: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8039" cap="flat" cmpd="sng" algn="ctr">
                      <a:solidFill>
                        <a:srgbClr val="FFFFFF"/>
                      </a:solidFill>
                      <a:prstDash val="solid"/>
                      <a:round/>
                      <a:headEnd type="none" w="med" len="med"/>
                      <a:tailEnd type="none" w="med" len="med"/>
                    </a:lnT>
                    <a:lnB w="8039" cap="flat" cmpd="sng" algn="ctr">
                      <a:solidFill>
                        <a:srgbClr val="FFFFFF"/>
                      </a:solidFill>
                      <a:prstDash val="solid"/>
                      <a:round/>
                      <a:headEnd type="none" w="med" len="med"/>
                      <a:tailEnd type="none" w="med" len="med"/>
                    </a:lnB>
                    <a:solidFill>
                      <a:srgbClr val="CBDBD8"/>
                    </a:solidFill>
                  </a:tcPr>
                </a:tc>
                <a:extLst>
                  <a:ext uri="{0D108BD9-81ED-4DB2-BD59-A6C34878D82A}">
                    <a16:rowId xmlns:a16="http://schemas.microsoft.com/office/drawing/2014/main" val="2576210828"/>
                  </a:ext>
                </a:extLst>
              </a:tr>
              <a:tr h="613610">
                <a:tc>
                  <a:txBody>
                    <a:bodyPr/>
                    <a:lstStyle/>
                    <a:p>
                      <a:pPr algn="l" fontAlgn="base">
                        <a:lnSpc>
                          <a:spcPts val="1650"/>
                        </a:lnSpc>
                        <a:buNone/>
                      </a:pPr>
                      <a:r>
                        <a:rPr lang="en-US" sz="1800" b="1" i="0" u="none" strike="noStrike" dirty="0">
                          <a:solidFill>
                            <a:srgbClr val="000000"/>
                          </a:solidFill>
                          <a:effectLst/>
                          <a:latin typeface="Arial" panose="020B0604020202020204" pitchFamily="34" charset="0"/>
                          <a:cs typeface="Arial" panose="020B0604020202020204" pitchFamily="34" charset="0"/>
                        </a:rPr>
                        <a:t>Class 5 (16,001 – 19,500lbs)</a:t>
                      </a:r>
                      <a:r>
                        <a:rPr lang="en-US" sz="1800" b="1" i="0" dirty="0">
                          <a:solidFill>
                            <a:srgbClr val="2D2D2D"/>
                          </a:solidFill>
                          <a:effectLst/>
                          <a:latin typeface="Arial" panose="020B0604020202020204" pitchFamily="34" charset="0"/>
                          <a:cs typeface="Arial" panose="020B0604020202020204" pitchFamily="34" charset="0"/>
                        </a:rPr>
                        <a:t>​</a:t>
                      </a: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8039" cap="flat" cmpd="sng" algn="ctr">
                      <a:solidFill>
                        <a:srgbClr val="FFFFFF"/>
                      </a:solidFill>
                      <a:prstDash val="solid"/>
                      <a:round/>
                      <a:headEnd type="none" w="med" len="med"/>
                      <a:tailEnd type="none" w="med" len="med"/>
                    </a:lnT>
                    <a:lnB w="8039" cap="flat" cmpd="sng" algn="ctr">
                      <a:solidFill>
                        <a:srgbClr val="FFFFFF"/>
                      </a:solidFill>
                      <a:prstDash val="solid"/>
                      <a:round/>
                      <a:headEnd type="none" w="med" len="med"/>
                      <a:tailEnd type="none" w="med" len="med"/>
                    </a:lnB>
                    <a:solidFill>
                      <a:srgbClr val="E7EEEC"/>
                    </a:solidFill>
                  </a:tcPr>
                </a:tc>
                <a:tc>
                  <a:txBody>
                    <a:bodyPr/>
                    <a:lstStyle/>
                    <a:p>
                      <a:pPr algn="ctr" fontAlgn="base">
                        <a:lnSpc>
                          <a:spcPts val="2175"/>
                        </a:lnSpc>
                        <a:buNone/>
                      </a:pPr>
                      <a:r>
                        <a:rPr lang="en-US" sz="1800" b="1" i="0" dirty="0">
                          <a:solidFill>
                            <a:srgbClr val="2D2D2D"/>
                          </a:solidFill>
                          <a:effectLst/>
                          <a:latin typeface="Arial" panose="020B0604020202020204" pitchFamily="34" charset="0"/>
                          <a:cs typeface="Arial" panose="020B0604020202020204" pitchFamily="34" charset="0"/>
                        </a:rPr>
                        <a:t>$60,000​</a:t>
                      </a: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8039" cap="flat" cmpd="sng" algn="ctr">
                      <a:solidFill>
                        <a:srgbClr val="FFFFFF"/>
                      </a:solidFill>
                      <a:prstDash val="solid"/>
                      <a:round/>
                      <a:headEnd type="none" w="med" len="med"/>
                      <a:tailEnd type="none" w="med" len="med"/>
                    </a:lnT>
                    <a:lnB w="8039" cap="flat" cmpd="sng" algn="ctr">
                      <a:solidFill>
                        <a:srgbClr val="FFFFFF"/>
                      </a:solidFill>
                      <a:prstDash val="solid"/>
                      <a:round/>
                      <a:headEnd type="none" w="med" len="med"/>
                      <a:tailEnd type="none" w="med" len="med"/>
                    </a:lnB>
                    <a:solidFill>
                      <a:srgbClr val="E7EEEC"/>
                    </a:solidFill>
                  </a:tcPr>
                </a:tc>
                <a:extLst>
                  <a:ext uri="{0D108BD9-81ED-4DB2-BD59-A6C34878D82A}">
                    <a16:rowId xmlns:a16="http://schemas.microsoft.com/office/drawing/2014/main" val="3421959378"/>
                  </a:ext>
                </a:extLst>
              </a:tr>
              <a:tr h="577515">
                <a:tc>
                  <a:txBody>
                    <a:bodyPr/>
                    <a:lstStyle/>
                    <a:p>
                      <a:pPr algn="l" fontAlgn="base">
                        <a:lnSpc>
                          <a:spcPts val="1650"/>
                        </a:lnSpc>
                        <a:buNone/>
                      </a:pPr>
                      <a:r>
                        <a:rPr lang="en-US" sz="1800" b="1" i="0" u="none" strike="noStrike" dirty="0">
                          <a:solidFill>
                            <a:srgbClr val="000000"/>
                          </a:solidFill>
                          <a:effectLst/>
                          <a:latin typeface="Arial" panose="020B0604020202020204" pitchFamily="34" charset="0"/>
                          <a:cs typeface="Arial" panose="020B0604020202020204" pitchFamily="34" charset="0"/>
                        </a:rPr>
                        <a:t>Class 6 (19,501 – 26,000lbs)</a:t>
                      </a:r>
                      <a:r>
                        <a:rPr lang="en-US" sz="1800" b="1" i="0" dirty="0">
                          <a:solidFill>
                            <a:srgbClr val="2D2D2D"/>
                          </a:solidFill>
                          <a:effectLst/>
                          <a:latin typeface="Arial" panose="020B0604020202020204" pitchFamily="34" charset="0"/>
                          <a:cs typeface="Arial" panose="020B0604020202020204" pitchFamily="34" charset="0"/>
                        </a:rPr>
                        <a:t>​</a:t>
                      </a: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8039" cap="flat" cmpd="sng" algn="ctr">
                      <a:solidFill>
                        <a:srgbClr val="FFFFFF"/>
                      </a:solidFill>
                      <a:prstDash val="solid"/>
                      <a:round/>
                      <a:headEnd type="none" w="med" len="med"/>
                      <a:tailEnd type="none" w="med" len="med"/>
                    </a:lnT>
                    <a:lnB w="8039" cap="flat" cmpd="sng" algn="ctr">
                      <a:solidFill>
                        <a:srgbClr val="FFFFFF"/>
                      </a:solidFill>
                      <a:prstDash val="solid"/>
                      <a:round/>
                      <a:headEnd type="none" w="med" len="med"/>
                      <a:tailEnd type="none" w="med" len="med"/>
                    </a:lnB>
                    <a:solidFill>
                      <a:srgbClr val="CBDBD8"/>
                    </a:solidFill>
                  </a:tcPr>
                </a:tc>
                <a:tc>
                  <a:txBody>
                    <a:bodyPr/>
                    <a:lstStyle/>
                    <a:p>
                      <a:pPr algn="ctr" fontAlgn="base">
                        <a:lnSpc>
                          <a:spcPts val="2175"/>
                        </a:lnSpc>
                        <a:buNone/>
                      </a:pPr>
                      <a:r>
                        <a:rPr lang="en-US" sz="1800" b="1" i="0" dirty="0">
                          <a:solidFill>
                            <a:srgbClr val="2D2D2D"/>
                          </a:solidFill>
                          <a:effectLst/>
                          <a:latin typeface="Arial" panose="020B0604020202020204" pitchFamily="34" charset="0"/>
                          <a:cs typeface="Arial" panose="020B0604020202020204" pitchFamily="34" charset="0"/>
                        </a:rPr>
                        <a:t>$85,000​</a:t>
                      </a: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8039" cap="flat" cmpd="sng" algn="ctr">
                      <a:solidFill>
                        <a:srgbClr val="FFFFFF"/>
                      </a:solidFill>
                      <a:prstDash val="solid"/>
                      <a:round/>
                      <a:headEnd type="none" w="med" len="med"/>
                      <a:tailEnd type="none" w="med" len="med"/>
                    </a:lnT>
                    <a:lnB w="8039" cap="flat" cmpd="sng" algn="ctr">
                      <a:solidFill>
                        <a:srgbClr val="FFFFFF"/>
                      </a:solidFill>
                      <a:prstDash val="solid"/>
                      <a:round/>
                      <a:headEnd type="none" w="med" len="med"/>
                      <a:tailEnd type="none" w="med" len="med"/>
                    </a:lnB>
                    <a:solidFill>
                      <a:srgbClr val="CBDBD8"/>
                    </a:solidFill>
                  </a:tcPr>
                </a:tc>
                <a:extLst>
                  <a:ext uri="{0D108BD9-81ED-4DB2-BD59-A6C34878D82A}">
                    <a16:rowId xmlns:a16="http://schemas.microsoft.com/office/drawing/2014/main" val="3255592862"/>
                  </a:ext>
                </a:extLst>
              </a:tr>
              <a:tr h="564171">
                <a:tc>
                  <a:txBody>
                    <a:bodyPr/>
                    <a:lstStyle/>
                    <a:p>
                      <a:pPr algn="l" fontAlgn="base">
                        <a:lnSpc>
                          <a:spcPts val="1650"/>
                        </a:lnSpc>
                        <a:buNone/>
                      </a:pPr>
                      <a:r>
                        <a:rPr lang="en-US" sz="1800" b="1" i="0" u="none" strike="noStrike" dirty="0">
                          <a:solidFill>
                            <a:srgbClr val="000000"/>
                          </a:solidFill>
                          <a:effectLst/>
                          <a:latin typeface="Arial" panose="020B0604020202020204" pitchFamily="34" charset="0"/>
                          <a:cs typeface="Arial" panose="020B0604020202020204" pitchFamily="34" charset="0"/>
                        </a:rPr>
                        <a:t>Class 7 (26,001 – 33,000lbs)</a:t>
                      </a:r>
                      <a:r>
                        <a:rPr lang="en-US" sz="1800" b="1" i="0" dirty="0">
                          <a:solidFill>
                            <a:srgbClr val="2D2D2D"/>
                          </a:solidFill>
                          <a:effectLst/>
                          <a:latin typeface="Arial" panose="020B0604020202020204" pitchFamily="34" charset="0"/>
                          <a:cs typeface="Arial" panose="020B0604020202020204" pitchFamily="34" charset="0"/>
                        </a:rPr>
                        <a:t>​</a:t>
                      </a: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8039" cap="flat" cmpd="sng" algn="ctr">
                      <a:solidFill>
                        <a:srgbClr val="FFFFFF"/>
                      </a:solidFill>
                      <a:prstDash val="solid"/>
                      <a:round/>
                      <a:headEnd type="none" w="med" len="med"/>
                      <a:tailEnd type="none" w="med" len="med"/>
                    </a:lnT>
                    <a:lnB w="8039" cap="flat" cmpd="sng" algn="ctr">
                      <a:solidFill>
                        <a:srgbClr val="FFFFFF"/>
                      </a:solidFill>
                      <a:prstDash val="solid"/>
                      <a:round/>
                      <a:headEnd type="none" w="med" len="med"/>
                      <a:tailEnd type="none" w="med" len="med"/>
                    </a:lnB>
                    <a:solidFill>
                      <a:srgbClr val="E7EEEC"/>
                    </a:solidFill>
                  </a:tcPr>
                </a:tc>
                <a:tc>
                  <a:txBody>
                    <a:bodyPr/>
                    <a:lstStyle/>
                    <a:p>
                      <a:pPr algn="ctr" fontAlgn="base">
                        <a:lnSpc>
                          <a:spcPts val="2175"/>
                        </a:lnSpc>
                        <a:buNone/>
                      </a:pPr>
                      <a:r>
                        <a:rPr lang="en-US" sz="1800" b="1" i="0" dirty="0">
                          <a:solidFill>
                            <a:srgbClr val="2D2D2D"/>
                          </a:solidFill>
                          <a:effectLst/>
                          <a:latin typeface="Arial" panose="020B0604020202020204" pitchFamily="34" charset="0"/>
                          <a:cs typeface="Arial" panose="020B0604020202020204" pitchFamily="34" charset="0"/>
                        </a:rPr>
                        <a:t>$85,000​</a:t>
                      </a: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8039" cap="flat" cmpd="sng" algn="ctr">
                      <a:solidFill>
                        <a:srgbClr val="FFFFFF"/>
                      </a:solidFill>
                      <a:prstDash val="solid"/>
                      <a:round/>
                      <a:headEnd type="none" w="med" len="med"/>
                      <a:tailEnd type="none" w="med" len="med"/>
                    </a:lnT>
                    <a:lnB w="8039" cap="flat" cmpd="sng" algn="ctr">
                      <a:solidFill>
                        <a:srgbClr val="FFFFFF"/>
                      </a:solidFill>
                      <a:prstDash val="solid"/>
                      <a:round/>
                      <a:headEnd type="none" w="med" len="med"/>
                      <a:tailEnd type="none" w="med" len="med"/>
                    </a:lnB>
                    <a:solidFill>
                      <a:srgbClr val="E7EEEC"/>
                    </a:solidFill>
                  </a:tcPr>
                </a:tc>
                <a:extLst>
                  <a:ext uri="{0D108BD9-81ED-4DB2-BD59-A6C34878D82A}">
                    <a16:rowId xmlns:a16="http://schemas.microsoft.com/office/drawing/2014/main" val="645921673"/>
                  </a:ext>
                </a:extLst>
              </a:tr>
              <a:tr h="564171">
                <a:tc>
                  <a:txBody>
                    <a:bodyPr/>
                    <a:lstStyle/>
                    <a:p>
                      <a:pPr algn="l" fontAlgn="base">
                        <a:lnSpc>
                          <a:spcPts val="1650"/>
                        </a:lnSpc>
                        <a:buNone/>
                      </a:pPr>
                      <a:r>
                        <a:rPr lang="en-US" sz="1800" b="1" i="0" u="none" strike="noStrike" dirty="0">
                          <a:solidFill>
                            <a:srgbClr val="000000"/>
                          </a:solidFill>
                          <a:effectLst/>
                          <a:latin typeface="Arial" panose="020B0604020202020204" pitchFamily="34" charset="0"/>
                          <a:cs typeface="Arial" panose="020B0604020202020204" pitchFamily="34" charset="0"/>
                        </a:rPr>
                        <a:t>Class 8 (33,000+lbs)</a:t>
                      </a:r>
                      <a:r>
                        <a:rPr lang="en-US" sz="1800" b="1" i="0" dirty="0">
                          <a:solidFill>
                            <a:srgbClr val="2D2D2D"/>
                          </a:solidFill>
                          <a:effectLst/>
                          <a:latin typeface="Arial" panose="020B0604020202020204" pitchFamily="34" charset="0"/>
                          <a:cs typeface="Arial" panose="020B0604020202020204" pitchFamily="34" charset="0"/>
                        </a:rPr>
                        <a:t>​</a:t>
                      </a: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8039" cap="flat" cmpd="sng" algn="ctr">
                      <a:solidFill>
                        <a:srgbClr val="FFFFFF"/>
                      </a:solidFill>
                      <a:prstDash val="solid"/>
                      <a:round/>
                      <a:headEnd type="none" w="med" len="med"/>
                      <a:tailEnd type="none" w="med" len="med"/>
                    </a:lnT>
                    <a:lnB w="8039" cap="flat" cmpd="sng" algn="ctr">
                      <a:solidFill>
                        <a:srgbClr val="FFFFFF"/>
                      </a:solidFill>
                      <a:prstDash val="solid"/>
                      <a:round/>
                      <a:headEnd type="none" w="med" len="med"/>
                      <a:tailEnd type="none" w="med" len="med"/>
                    </a:lnB>
                    <a:solidFill>
                      <a:srgbClr val="CBDBD8"/>
                    </a:solidFill>
                  </a:tcPr>
                </a:tc>
                <a:tc>
                  <a:txBody>
                    <a:bodyPr/>
                    <a:lstStyle/>
                    <a:p>
                      <a:pPr algn="ctr" fontAlgn="base">
                        <a:lnSpc>
                          <a:spcPts val="2175"/>
                        </a:lnSpc>
                        <a:buNone/>
                      </a:pPr>
                      <a:r>
                        <a:rPr lang="en-US" sz="1800" b="1" i="0" dirty="0">
                          <a:solidFill>
                            <a:srgbClr val="2D2D2D"/>
                          </a:solidFill>
                          <a:effectLst/>
                          <a:latin typeface="Arial" panose="020B0604020202020204" pitchFamily="34" charset="0"/>
                          <a:cs typeface="Arial" panose="020B0604020202020204" pitchFamily="34" charset="0"/>
                        </a:rPr>
                        <a:t>$120,000​</a:t>
                      </a:r>
                    </a:p>
                  </a:txBody>
                  <a:tcPr anchor="ctr">
                    <a:lnL w="8039" cap="flat" cmpd="sng" algn="ctr">
                      <a:solidFill>
                        <a:srgbClr val="FFFFFF"/>
                      </a:solidFill>
                      <a:prstDash val="solid"/>
                      <a:round/>
                      <a:headEnd type="none" w="med" len="med"/>
                      <a:tailEnd type="none" w="med" len="med"/>
                    </a:lnL>
                    <a:lnR w="8039" cap="flat" cmpd="sng" algn="ctr">
                      <a:solidFill>
                        <a:srgbClr val="FFFFFF"/>
                      </a:solidFill>
                      <a:prstDash val="solid"/>
                      <a:round/>
                      <a:headEnd type="none" w="med" len="med"/>
                      <a:tailEnd type="none" w="med" len="med"/>
                    </a:lnR>
                    <a:lnT w="8039" cap="flat" cmpd="sng" algn="ctr">
                      <a:solidFill>
                        <a:srgbClr val="FFFFFF"/>
                      </a:solidFill>
                      <a:prstDash val="solid"/>
                      <a:round/>
                      <a:headEnd type="none" w="med" len="med"/>
                      <a:tailEnd type="none" w="med" len="med"/>
                    </a:lnT>
                    <a:lnB w="8039" cap="flat" cmpd="sng" algn="ctr">
                      <a:solidFill>
                        <a:srgbClr val="FFFFFF"/>
                      </a:solidFill>
                      <a:prstDash val="solid"/>
                      <a:round/>
                      <a:headEnd type="none" w="med" len="med"/>
                      <a:tailEnd type="none" w="med" len="med"/>
                    </a:lnB>
                    <a:solidFill>
                      <a:srgbClr val="CBDBD8"/>
                    </a:solidFill>
                  </a:tcPr>
                </a:tc>
                <a:extLst>
                  <a:ext uri="{0D108BD9-81ED-4DB2-BD59-A6C34878D82A}">
                    <a16:rowId xmlns:a16="http://schemas.microsoft.com/office/drawing/2014/main" val="1192908653"/>
                  </a:ext>
                </a:extLst>
              </a:tr>
            </a:tbl>
          </a:graphicData>
        </a:graphic>
      </p:graphicFrame>
      <p:sp>
        <p:nvSpPr>
          <p:cNvPr id="3" name="Slide Number Placeholder 2">
            <a:extLst>
              <a:ext uri="{FF2B5EF4-FFF2-40B4-BE49-F238E27FC236}">
                <a16:creationId xmlns:a16="http://schemas.microsoft.com/office/drawing/2014/main" id="{C5D4D19A-ABED-D8FC-CE3B-100E30233420}"/>
              </a:ext>
            </a:extLst>
          </p:cNvPr>
          <p:cNvSpPr>
            <a:spLocks noGrp="1"/>
          </p:cNvSpPr>
          <p:nvPr>
            <p:ph type="sldNum" sz="quarter" idx="12"/>
          </p:nvPr>
        </p:nvSpPr>
        <p:spPr/>
        <p:txBody>
          <a:bodyPr/>
          <a:lstStyle/>
          <a:p>
            <a:fld id="{1939E361-6CC3-4B93-8D02-0CA414705067}" type="slidenum">
              <a:rPr lang="en-US" smtClean="0">
                <a:solidFill>
                  <a:schemeClr val="tx1"/>
                </a:solidFill>
              </a:rPr>
              <a:pPr/>
              <a:t>16</a:t>
            </a:fld>
            <a:endParaRPr lang="en-US" dirty="0">
              <a:solidFill>
                <a:schemeClr val="tx1"/>
              </a:solidFill>
            </a:endParaRPr>
          </a:p>
        </p:txBody>
      </p:sp>
    </p:spTree>
    <p:extLst>
      <p:ext uri="{BB962C8B-B14F-4D97-AF65-F5344CB8AC3E}">
        <p14:creationId xmlns:p14="http://schemas.microsoft.com/office/powerpoint/2010/main" val="1381936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53698C-0C7E-81DE-CA38-3B74A27CE836}"/>
              </a:ext>
            </a:extLst>
          </p:cNvPr>
          <p:cNvSpPr>
            <a:spLocks noGrp="1"/>
          </p:cNvSpPr>
          <p:nvPr>
            <p:ph type="title"/>
          </p:nvPr>
        </p:nvSpPr>
        <p:spPr/>
        <p:txBody>
          <a:bodyPr/>
          <a:lstStyle/>
          <a:p>
            <a:r>
              <a:rPr lang="en-US" dirty="0">
                <a:latin typeface="Arial"/>
                <a:cs typeface="Arial"/>
              </a:rPr>
              <a:t>ZERO Fleet: Types of vehicles by class</a:t>
            </a:r>
            <a:endParaRPr lang="en-US" dirty="0"/>
          </a:p>
        </p:txBody>
      </p:sp>
      <p:sp>
        <p:nvSpPr>
          <p:cNvPr id="2" name="Slide Number Placeholder 1">
            <a:extLst>
              <a:ext uri="{FF2B5EF4-FFF2-40B4-BE49-F238E27FC236}">
                <a16:creationId xmlns:a16="http://schemas.microsoft.com/office/drawing/2014/main" id="{AB3F3AF6-11E1-D80E-AC59-138C1EFAF807}"/>
              </a:ext>
            </a:extLst>
          </p:cNvPr>
          <p:cNvSpPr>
            <a:spLocks noGrp="1"/>
          </p:cNvSpPr>
          <p:nvPr>
            <p:ph type="sldNum" sz="quarter" idx="12"/>
          </p:nvPr>
        </p:nvSpPr>
        <p:spPr/>
        <p:txBody>
          <a:bodyPr/>
          <a:lstStyle/>
          <a:p>
            <a:fld id="{1939E361-6CC3-4B93-8D02-0CA414705067}" type="slidenum">
              <a:rPr lang="en-US" smtClean="0"/>
              <a:pPr/>
              <a:t>17</a:t>
            </a:fld>
            <a:endParaRPr lang="en-US" dirty="0"/>
          </a:p>
        </p:txBody>
      </p:sp>
      <p:pic>
        <p:nvPicPr>
          <p:cNvPr id="9" name="Content Placeholder 8" descr="Image showing types of light-duty and medium-duty vehicles with a gross vehicle weight rating in classes 2, 3, 4, and 5. ">
            <a:extLst>
              <a:ext uri="{FF2B5EF4-FFF2-40B4-BE49-F238E27FC236}">
                <a16:creationId xmlns:a16="http://schemas.microsoft.com/office/drawing/2014/main" id="{F66D2E3B-63D6-300F-38EA-519DF5C71AEB}"/>
              </a:ext>
            </a:extLst>
          </p:cNvPr>
          <p:cNvPicPr>
            <a:picLocks noGrp="1" noChangeAspect="1"/>
          </p:cNvPicPr>
          <p:nvPr>
            <p:ph idx="1"/>
          </p:nvPr>
        </p:nvPicPr>
        <p:blipFill>
          <a:blip r:embed="rId3"/>
          <a:stretch>
            <a:fillRect/>
          </a:stretch>
        </p:blipFill>
        <p:spPr>
          <a:xfrm>
            <a:off x="618886" y="1417321"/>
            <a:ext cx="5305268" cy="4525963"/>
          </a:xfrm>
          <a:prstGeom prst="rect">
            <a:avLst/>
          </a:prstGeom>
        </p:spPr>
      </p:pic>
      <p:pic>
        <p:nvPicPr>
          <p:cNvPr id="10" name="Picture 9" descr="Image showing types of medium-duty and heavy-duty vehicles with a gross vehicle weight rating in classes 6, 7, and 8 ">
            <a:extLst>
              <a:ext uri="{FF2B5EF4-FFF2-40B4-BE49-F238E27FC236}">
                <a16:creationId xmlns:a16="http://schemas.microsoft.com/office/drawing/2014/main" id="{CCC5280C-A350-7596-EB4A-61EAEDA568F7}"/>
              </a:ext>
            </a:extLst>
          </p:cNvPr>
          <p:cNvPicPr>
            <a:picLocks noChangeAspect="1"/>
          </p:cNvPicPr>
          <p:nvPr/>
        </p:nvPicPr>
        <p:blipFill>
          <a:blip r:embed="rId4"/>
          <a:stretch>
            <a:fillRect/>
          </a:stretch>
        </p:blipFill>
        <p:spPr>
          <a:xfrm>
            <a:off x="6253162" y="1185228"/>
            <a:ext cx="5060315" cy="4995545"/>
          </a:xfrm>
          <a:prstGeom prst="rect">
            <a:avLst/>
          </a:prstGeom>
        </p:spPr>
      </p:pic>
    </p:spTree>
    <p:extLst>
      <p:ext uri="{BB962C8B-B14F-4D97-AF65-F5344CB8AC3E}">
        <p14:creationId xmlns:p14="http://schemas.microsoft.com/office/powerpoint/2010/main" val="1600516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4427D-D1B5-B0A9-D36E-1E17C055227C}"/>
              </a:ext>
            </a:extLst>
          </p:cNvPr>
          <p:cNvSpPr>
            <a:spLocks noGrp="1"/>
          </p:cNvSpPr>
          <p:nvPr>
            <p:ph type="title"/>
          </p:nvPr>
        </p:nvSpPr>
        <p:spPr/>
        <p:txBody>
          <a:bodyPr>
            <a:normAutofit/>
          </a:bodyPr>
          <a:lstStyle/>
          <a:p>
            <a:r>
              <a:rPr lang="en-US" dirty="0">
                <a:latin typeface="Arial"/>
                <a:cs typeface="Arial"/>
              </a:rPr>
              <a:t>ZERO Fleet: Statistics</a:t>
            </a:r>
          </a:p>
        </p:txBody>
      </p:sp>
      <p:sp>
        <p:nvSpPr>
          <p:cNvPr id="19" name="Content Placeholder 3">
            <a:extLst>
              <a:ext uri="{FF2B5EF4-FFF2-40B4-BE49-F238E27FC236}">
                <a16:creationId xmlns:a16="http://schemas.microsoft.com/office/drawing/2014/main" id="{58DE0250-D730-3FF5-38FE-2761456B96C6}"/>
              </a:ext>
            </a:extLst>
          </p:cNvPr>
          <p:cNvSpPr txBox="1">
            <a:spLocks/>
          </p:cNvSpPr>
          <p:nvPr/>
        </p:nvSpPr>
        <p:spPr>
          <a:xfrm>
            <a:off x="270588" y="1787417"/>
            <a:ext cx="4873953" cy="452278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400" kern="1200">
                <a:solidFill>
                  <a:schemeClr val="bg2">
                    <a:lumMod val="1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2800" dirty="0">
                <a:latin typeface="Arial"/>
                <a:cs typeface="Arial"/>
              </a:rPr>
              <a:t>Over $13 million obligated since Dec. 17, 2025</a:t>
            </a:r>
          </a:p>
          <a:p>
            <a:pPr lvl="1"/>
            <a:r>
              <a:rPr lang="en-US" sz="2400" dirty="0">
                <a:latin typeface="Arial"/>
                <a:cs typeface="Arial"/>
              </a:rPr>
              <a:t>153 rebates reserved</a:t>
            </a:r>
          </a:p>
          <a:p>
            <a:r>
              <a:rPr lang="en-US" sz="2800" dirty="0">
                <a:latin typeface="Arial"/>
                <a:cs typeface="Arial"/>
              </a:rPr>
              <a:t>Approximately $4 million remaining </a:t>
            </a:r>
          </a:p>
          <a:p>
            <a:r>
              <a:rPr lang="en-US" sz="2800" dirty="0">
                <a:latin typeface="Arial"/>
                <a:cs typeface="Arial"/>
              </a:rPr>
              <a:t>Approximately 55% of funds reserved for heavy-duty ZEVs</a:t>
            </a:r>
            <a:endParaRPr lang="en-US" sz="2800" dirty="0"/>
          </a:p>
          <a:p>
            <a:endParaRPr lang="en-US" sz="2800" dirty="0"/>
          </a:p>
        </p:txBody>
      </p:sp>
      <p:sp>
        <p:nvSpPr>
          <p:cNvPr id="3" name="TextBox 2">
            <a:extLst>
              <a:ext uri="{FF2B5EF4-FFF2-40B4-BE49-F238E27FC236}">
                <a16:creationId xmlns:a16="http://schemas.microsoft.com/office/drawing/2014/main" id="{907CE6CF-0048-C367-19A2-AA2AD0713DAF}"/>
              </a:ext>
            </a:extLst>
          </p:cNvPr>
          <p:cNvSpPr txBox="1"/>
          <p:nvPr/>
        </p:nvSpPr>
        <p:spPr>
          <a:xfrm>
            <a:off x="6564999" y="1417638"/>
            <a:ext cx="5472485"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Number of ZERO Fleet rebates issued by class</a:t>
            </a:r>
          </a:p>
        </p:txBody>
      </p:sp>
      <p:pic>
        <p:nvPicPr>
          <p:cNvPr id="16" name="Content Placeholder 15" descr="Circle chart showing the amount of rebates per class of vehicle. &#10;Class 2b has 3 rebates &#10;class 3 has 41 rebates&#10;class 4 has 15 rebates&#10;class 5 has 11 rebates &#10;class 6 has 17 rebates&#10;class 7 has 12 rebates&#10;class 8 has 54 rebates ">
            <a:extLst>
              <a:ext uri="{FF2B5EF4-FFF2-40B4-BE49-F238E27FC236}">
                <a16:creationId xmlns:a16="http://schemas.microsoft.com/office/drawing/2014/main" id="{DD4FEE34-BE0A-30B9-96E3-ACFEB438A448}"/>
              </a:ext>
            </a:extLst>
          </p:cNvPr>
          <p:cNvPicPr>
            <a:picLocks noGrp="1" noChangeAspect="1"/>
          </p:cNvPicPr>
          <p:nvPr>
            <p:ph sz="half" idx="2"/>
          </p:nvPr>
        </p:nvPicPr>
        <p:blipFill>
          <a:blip r:embed="rId3"/>
          <a:srcRect l="24923" t="9203" r="25019" b="8565"/>
          <a:stretch>
            <a:fillRect/>
          </a:stretch>
        </p:blipFill>
        <p:spPr>
          <a:xfrm>
            <a:off x="7068414" y="1786970"/>
            <a:ext cx="4322606" cy="4230458"/>
          </a:xfrm>
          <a:prstGeom prst="rect">
            <a:avLst/>
          </a:prstGeom>
        </p:spPr>
      </p:pic>
      <p:sp>
        <p:nvSpPr>
          <p:cNvPr id="7" name="Slide Number Placeholder 6">
            <a:extLst>
              <a:ext uri="{FF2B5EF4-FFF2-40B4-BE49-F238E27FC236}">
                <a16:creationId xmlns:a16="http://schemas.microsoft.com/office/drawing/2014/main" id="{1DF6908A-3AFE-C537-CB39-A5B519AE6E7F}"/>
              </a:ext>
            </a:extLst>
          </p:cNvPr>
          <p:cNvSpPr>
            <a:spLocks noGrp="1"/>
          </p:cNvSpPr>
          <p:nvPr>
            <p:ph type="sldNum" sz="quarter" idx="12"/>
          </p:nvPr>
        </p:nvSpPr>
        <p:spPr/>
        <p:txBody>
          <a:bodyPr/>
          <a:lstStyle/>
          <a:p>
            <a:fld id="{1939E361-6CC3-4B93-8D02-0CA414705067}" type="slidenum">
              <a:rPr lang="en-US" smtClean="0">
                <a:solidFill>
                  <a:schemeClr val="tx1"/>
                </a:solidFill>
              </a:rPr>
              <a:pPr/>
              <a:t>18</a:t>
            </a:fld>
            <a:endParaRPr lang="en-US" dirty="0">
              <a:solidFill>
                <a:schemeClr val="tx1"/>
              </a:solidFill>
            </a:endParaRPr>
          </a:p>
        </p:txBody>
      </p:sp>
    </p:spTree>
    <p:extLst>
      <p:ext uri="{BB962C8B-B14F-4D97-AF65-F5344CB8AC3E}">
        <p14:creationId xmlns:p14="http://schemas.microsoft.com/office/powerpoint/2010/main" val="3653373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63AAE-E1CF-8B3E-11A9-B8DAA2D11BC5}"/>
              </a:ext>
            </a:extLst>
          </p:cNvPr>
          <p:cNvSpPr>
            <a:spLocks noGrp="1"/>
          </p:cNvSpPr>
          <p:nvPr>
            <p:ph type="title"/>
          </p:nvPr>
        </p:nvSpPr>
        <p:spPr/>
        <p:txBody>
          <a:bodyPr>
            <a:normAutofit fontScale="90000"/>
          </a:bodyPr>
          <a:lstStyle/>
          <a:p>
            <a:r>
              <a:rPr lang="en-US" dirty="0">
                <a:latin typeface="Arial"/>
                <a:cs typeface="Arial"/>
              </a:rPr>
              <a:t>ZERO Fleet: Rebated vehicles across Oregon </a:t>
            </a:r>
            <a:endParaRPr lang="en-US" dirty="0"/>
          </a:p>
        </p:txBody>
      </p:sp>
      <p:pic>
        <p:nvPicPr>
          <p:cNvPr id="8" name="Content Placeholder 7" descr="Map of Oregon showing pinned locations of the vehicles with rebate reservations. Pins are spread along the I-5 corridor, Astoria, Hood River, Bend, and Grants Pass. ">
            <a:extLst>
              <a:ext uri="{FF2B5EF4-FFF2-40B4-BE49-F238E27FC236}">
                <a16:creationId xmlns:a16="http://schemas.microsoft.com/office/drawing/2014/main" id="{F6F4E819-965B-7C49-22CD-E31327BC152A}"/>
              </a:ext>
            </a:extLst>
          </p:cNvPr>
          <p:cNvPicPr>
            <a:picLocks noGrp="1" noChangeAspect="1"/>
          </p:cNvPicPr>
          <p:nvPr>
            <p:ph sz="half" idx="2"/>
          </p:nvPr>
        </p:nvPicPr>
        <p:blipFill>
          <a:blip r:embed="rId3"/>
          <a:stretch>
            <a:fillRect/>
          </a:stretch>
        </p:blipFill>
        <p:spPr>
          <a:xfrm>
            <a:off x="2256198" y="1381916"/>
            <a:ext cx="6653500" cy="4942366"/>
          </a:xfrm>
          <a:prstGeom prst="rect">
            <a:avLst/>
          </a:prstGeom>
        </p:spPr>
      </p:pic>
      <p:sp>
        <p:nvSpPr>
          <p:cNvPr id="14" name="TextBox 13">
            <a:extLst>
              <a:ext uri="{FF2B5EF4-FFF2-40B4-BE49-F238E27FC236}">
                <a16:creationId xmlns:a16="http://schemas.microsoft.com/office/drawing/2014/main" id="{4419BEB5-07CE-2380-F67C-BC17CC42C973}"/>
              </a:ext>
            </a:extLst>
          </p:cNvPr>
          <p:cNvSpPr txBox="1"/>
          <p:nvPr/>
        </p:nvSpPr>
        <p:spPr>
          <a:xfrm>
            <a:off x="4455642" y="6351171"/>
            <a:ext cx="22546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rial" panose="020B0604020202020204" pitchFamily="34" charset="0"/>
                <a:ea typeface="Calibri"/>
                <a:cs typeface="Arial" panose="020B0604020202020204" pitchFamily="34" charset="0"/>
              </a:rPr>
              <a:t>Rebated Vehicles Map</a:t>
            </a:r>
          </a:p>
        </p:txBody>
      </p:sp>
      <p:sp>
        <p:nvSpPr>
          <p:cNvPr id="7" name="Slide Number Placeholder 6">
            <a:extLst>
              <a:ext uri="{FF2B5EF4-FFF2-40B4-BE49-F238E27FC236}">
                <a16:creationId xmlns:a16="http://schemas.microsoft.com/office/drawing/2014/main" id="{A1FAF405-E184-51FD-DD85-C211B8C2D38D}"/>
              </a:ext>
              <a:ext uri="{C183D7F6-B498-43B3-948B-1728B52AA6E4}">
                <adec:decorative xmlns:adec="http://schemas.microsoft.com/office/drawing/2017/decorative" val="1"/>
              </a:ext>
            </a:extLst>
          </p:cNvPr>
          <p:cNvSpPr>
            <a:spLocks noGrp="1"/>
          </p:cNvSpPr>
          <p:nvPr>
            <p:ph type="sldNum" sz="quarter" idx="12"/>
          </p:nvPr>
        </p:nvSpPr>
        <p:spPr/>
        <p:txBody>
          <a:bodyPr/>
          <a:lstStyle/>
          <a:p>
            <a:fld id="{1939E361-6CC3-4B93-8D02-0CA414705067}" type="slidenum">
              <a:rPr lang="en-US" smtClean="0">
                <a:solidFill>
                  <a:schemeClr val="tx1"/>
                </a:solidFill>
              </a:rPr>
              <a:pPr/>
              <a:t>19</a:t>
            </a:fld>
            <a:endParaRPr lang="en-US" dirty="0">
              <a:solidFill>
                <a:schemeClr val="tx1"/>
              </a:solidFill>
            </a:endParaRPr>
          </a:p>
        </p:txBody>
      </p:sp>
    </p:spTree>
    <p:extLst>
      <p:ext uri="{BB962C8B-B14F-4D97-AF65-F5344CB8AC3E}">
        <p14:creationId xmlns:p14="http://schemas.microsoft.com/office/powerpoint/2010/main" val="1558108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36607-88A3-924B-07D0-B91EA4D60C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A6AFDC-9682-BB25-DA25-3F3F34135051}"/>
              </a:ext>
            </a:extLst>
          </p:cNvPr>
          <p:cNvSpPr>
            <a:spLocks noGrp="1"/>
          </p:cNvSpPr>
          <p:nvPr>
            <p:ph type="title"/>
          </p:nvPr>
        </p:nvSpPr>
        <p:spPr/>
        <p:txBody>
          <a:bodyPr>
            <a:normAutofit/>
          </a:bodyPr>
          <a:lstStyle/>
          <a:p>
            <a:pPr algn="l"/>
            <a:r>
              <a:rPr lang="en-US" b="1" dirty="0">
                <a:latin typeface="Arial"/>
                <a:cs typeface="Arial"/>
              </a:rPr>
              <a:t>2026 rulemaking timeline</a:t>
            </a:r>
            <a:endParaRPr lang="en-US" dirty="0">
              <a:latin typeface="Arial"/>
              <a:cs typeface="Arial"/>
            </a:endParaRPr>
          </a:p>
        </p:txBody>
      </p:sp>
      <p:grpSp>
        <p:nvGrpSpPr>
          <p:cNvPr id="7" name="Group 6" descr="2026 EV Rebates rulemaking timeline. Rule Advisory Committee meetings happened in November and December 2025; the notice of rulemaking was from Jan. 20 - Feb. 25, 2026. There was a March 12, 2026 EQC Info Item and a May 14, 2026 EQC Action Item.">
            <a:extLst>
              <a:ext uri="{FF2B5EF4-FFF2-40B4-BE49-F238E27FC236}">
                <a16:creationId xmlns:a16="http://schemas.microsoft.com/office/drawing/2014/main" id="{550EB8F2-111C-4112-B280-4B47DC3C6102}"/>
              </a:ext>
            </a:extLst>
          </p:cNvPr>
          <p:cNvGrpSpPr/>
          <p:nvPr/>
        </p:nvGrpSpPr>
        <p:grpSpPr>
          <a:xfrm>
            <a:off x="415637" y="1646753"/>
            <a:ext cx="11360726" cy="4033787"/>
            <a:chOff x="415637" y="1646753"/>
            <a:chExt cx="11360726" cy="4033787"/>
          </a:xfrm>
        </p:grpSpPr>
        <p:graphicFrame>
          <p:nvGraphicFramePr>
            <p:cNvPr id="17" name="Diagram 16">
              <a:extLst>
                <a:ext uri="{FF2B5EF4-FFF2-40B4-BE49-F238E27FC236}">
                  <a16:creationId xmlns:a16="http://schemas.microsoft.com/office/drawing/2014/main" id="{88083C09-0E19-08CE-0E6C-669AF619C0B9}"/>
                </a:ext>
              </a:extLst>
            </p:cNvPr>
            <p:cNvGraphicFramePr/>
            <p:nvPr>
              <p:extLst>
                <p:ext uri="{D42A27DB-BD31-4B8C-83A1-F6EECF244321}">
                  <p14:modId xmlns:p14="http://schemas.microsoft.com/office/powerpoint/2010/main" val="3934697299"/>
                </p:ext>
              </p:extLst>
            </p:nvPr>
          </p:nvGraphicFramePr>
          <p:xfrm>
            <a:off x="415637" y="1646753"/>
            <a:ext cx="11360726" cy="4033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4E35CFA7-48C8-ED39-49A1-4A5DECA8936B}"/>
                </a:ext>
              </a:extLst>
            </p:cNvPr>
            <p:cNvSpPr txBox="1"/>
            <p:nvPr/>
          </p:nvSpPr>
          <p:spPr>
            <a:xfrm>
              <a:off x="8853055" y="2202873"/>
              <a:ext cx="1884218" cy="723275"/>
            </a:xfrm>
            <a:prstGeom prst="rect">
              <a:avLst/>
            </a:prstGeom>
            <a:noFill/>
          </p:spPr>
          <p:txBody>
            <a:bodyPr wrap="square" rtlCol="0">
              <a:spAutoFit/>
            </a:bodyPr>
            <a:lstStyle/>
            <a:p>
              <a:pPr algn="ctr">
                <a:spcAft>
                  <a:spcPts val="600"/>
                </a:spcAft>
              </a:pPr>
              <a:r>
                <a:rPr lang="en-US" b="1" dirty="0">
                  <a:latin typeface="Arial" panose="020B0604020202020204" pitchFamily="34" charset="0"/>
                  <a:cs typeface="Arial" panose="020B0604020202020204" pitchFamily="34" charset="0"/>
                </a:rPr>
                <a:t>May 14, 2026</a:t>
              </a:r>
            </a:p>
            <a:p>
              <a:pPr algn="ctr"/>
              <a:r>
                <a:rPr lang="en-US" dirty="0">
                  <a:latin typeface="Arial" panose="020B0604020202020204" pitchFamily="34" charset="0"/>
                  <a:cs typeface="Arial" panose="020B0604020202020204" pitchFamily="34" charset="0"/>
                </a:rPr>
                <a:t>EQC Action Item</a:t>
              </a:r>
            </a:p>
          </p:txBody>
        </p:sp>
        <p:sp>
          <p:nvSpPr>
            <p:cNvPr id="19" name="Star: 5 Points 18" descr="Star showing the locations of EQC action on timeline above">
              <a:extLst>
                <a:ext uri="{FF2B5EF4-FFF2-40B4-BE49-F238E27FC236}">
                  <a16:creationId xmlns:a16="http://schemas.microsoft.com/office/drawing/2014/main" id="{4030516A-3220-A28A-ACF8-D646DEFC4730}"/>
                </a:ext>
              </a:extLst>
            </p:cNvPr>
            <p:cNvSpPr/>
            <p:nvPr/>
          </p:nvSpPr>
          <p:spPr>
            <a:xfrm>
              <a:off x="9452264" y="3322253"/>
              <a:ext cx="685800" cy="609600"/>
            </a:xfrm>
            <a:prstGeom prst="star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3" name="Star: 5 Points 2" descr="Star showing the locations of EQC action on timeline above">
              <a:extLst>
                <a:ext uri="{FF2B5EF4-FFF2-40B4-BE49-F238E27FC236}">
                  <a16:creationId xmlns:a16="http://schemas.microsoft.com/office/drawing/2014/main" id="{7F3BE303-4B08-129C-71C4-BE698A940B41}"/>
                </a:ext>
              </a:extLst>
            </p:cNvPr>
            <p:cNvSpPr/>
            <p:nvPr/>
          </p:nvSpPr>
          <p:spPr>
            <a:xfrm>
              <a:off x="7471065" y="3322253"/>
              <a:ext cx="685800" cy="609600"/>
            </a:xfrm>
            <a:prstGeom prst="star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grpSp>
      <p:sp>
        <p:nvSpPr>
          <p:cNvPr id="9" name="Star: 5 Points 8" descr="Star showing the locations of EQC action on timeline above">
            <a:extLst>
              <a:ext uri="{FF2B5EF4-FFF2-40B4-BE49-F238E27FC236}">
                <a16:creationId xmlns:a16="http://schemas.microsoft.com/office/drawing/2014/main" id="{9204E481-7F55-87EA-0126-A7A208C8287B}"/>
              </a:ext>
            </a:extLst>
          </p:cNvPr>
          <p:cNvSpPr/>
          <p:nvPr/>
        </p:nvSpPr>
        <p:spPr>
          <a:xfrm>
            <a:off x="990600" y="5680540"/>
            <a:ext cx="685800" cy="609600"/>
          </a:xfrm>
          <a:prstGeom prst="star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0" name="TextBox 9">
            <a:extLst>
              <a:ext uri="{FF2B5EF4-FFF2-40B4-BE49-F238E27FC236}">
                <a16:creationId xmlns:a16="http://schemas.microsoft.com/office/drawing/2014/main" id="{80FDB792-BD29-D7CC-A47C-1EF267769D20}"/>
              </a:ext>
            </a:extLst>
          </p:cNvPr>
          <p:cNvSpPr txBox="1"/>
          <p:nvPr/>
        </p:nvSpPr>
        <p:spPr>
          <a:xfrm>
            <a:off x="1524000" y="5909656"/>
            <a:ext cx="228760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EQC Engagement</a:t>
            </a:r>
          </a:p>
        </p:txBody>
      </p:sp>
      <p:sp>
        <p:nvSpPr>
          <p:cNvPr id="5" name="Slide Number Placeholder 4">
            <a:extLst>
              <a:ext uri="{FF2B5EF4-FFF2-40B4-BE49-F238E27FC236}">
                <a16:creationId xmlns:a16="http://schemas.microsoft.com/office/drawing/2014/main" id="{16437716-FDED-C104-9EE2-13241705FE53}"/>
              </a:ext>
            </a:extLst>
          </p:cNvPr>
          <p:cNvSpPr>
            <a:spLocks noGrp="1"/>
          </p:cNvSpPr>
          <p:nvPr>
            <p:ph type="sldNum" sz="quarter" idx="12"/>
          </p:nvPr>
        </p:nvSpPr>
        <p:spPr/>
        <p:txBody>
          <a:bodyPr/>
          <a:lstStyle/>
          <a:p>
            <a:fld id="{1939E361-6CC3-4B93-8D02-0CA414705067}" type="slidenum">
              <a:rPr lang="en-US" smtClean="0">
                <a:solidFill>
                  <a:schemeClr val="tx1"/>
                </a:solidFill>
              </a:rPr>
              <a:pPr/>
              <a:t>2</a:t>
            </a:fld>
            <a:endParaRPr lang="en-US" dirty="0">
              <a:solidFill>
                <a:schemeClr val="tx1"/>
              </a:solidFill>
            </a:endParaRPr>
          </a:p>
        </p:txBody>
      </p:sp>
    </p:spTree>
    <p:extLst>
      <p:ext uri="{BB962C8B-B14F-4D97-AF65-F5344CB8AC3E}">
        <p14:creationId xmlns:p14="http://schemas.microsoft.com/office/powerpoint/2010/main" val="3403018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7703D-C87D-C0D4-B631-6B52D27AF1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F512C0-B9EE-F710-9B16-5955B035BC40}"/>
              </a:ext>
            </a:extLst>
          </p:cNvPr>
          <p:cNvSpPr>
            <a:spLocks noGrp="1"/>
          </p:cNvSpPr>
          <p:nvPr>
            <p:ph type="title"/>
          </p:nvPr>
        </p:nvSpPr>
        <p:spPr>
          <a:xfrm>
            <a:off x="152400" y="164432"/>
            <a:ext cx="11887200" cy="1353469"/>
          </a:xfrm>
        </p:spPr>
        <p:txBody>
          <a:bodyPr>
            <a:normAutofit fontScale="90000"/>
          </a:bodyPr>
          <a:lstStyle/>
          <a:p>
            <a:r>
              <a:rPr lang="en-US" b="1" dirty="0">
                <a:latin typeface="Arial"/>
                <a:cs typeface="Arial"/>
              </a:rPr>
              <a:t>ZERO Fleet</a:t>
            </a:r>
            <a:r>
              <a:rPr lang="en-US" dirty="0">
                <a:latin typeface="Arial"/>
                <a:cs typeface="Arial"/>
              </a:rPr>
              <a:t>:</a:t>
            </a:r>
            <a:r>
              <a:rPr lang="en-US" b="1" dirty="0">
                <a:latin typeface="Arial"/>
                <a:cs typeface="Arial"/>
              </a:rPr>
              <a:t> </a:t>
            </a:r>
            <a:r>
              <a:rPr lang="en-US" dirty="0">
                <a:latin typeface="Arial"/>
                <a:cs typeface="Arial"/>
              </a:rPr>
              <a:t>Proposed</a:t>
            </a:r>
            <a:r>
              <a:rPr lang="en-US" b="1" dirty="0">
                <a:latin typeface="Arial"/>
                <a:cs typeface="Arial"/>
              </a:rPr>
              <a:t> r</a:t>
            </a:r>
            <a:r>
              <a:rPr lang="en-US" dirty="0">
                <a:latin typeface="Arial"/>
                <a:cs typeface="Arial"/>
              </a:rPr>
              <a:t>ulemaking need</a:t>
            </a:r>
            <a:br>
              <a:rPr lang="en-US" dirty="0">
                <a:latin typeface="Arial"/>
                <a:cs typeface="Arial"/>
              </a:rPr>
            </a:br>
            <a:r>
              <a:rPr lang="en-US" dirty="0">
                <a:latin typeface="Arial"/>
                <a:cs typeface="Arial"/>
              </a:rPr>
              <a:t>and</a:t>
            </a:r>
            <a:r>
              <a:rPr lang="en-US" b="1" dirty="0">
                <a:latin typeface="Arial"/>
                <a:cs typeface="Arial"/>
              </a:rPr>
              <a:t> o</a:t>
            </a:r>
            <a:r>
              <a:rPr lang="en-US" dirty="0">
                <a:latin typeface="Arial"/>
                <a:cs typeface="Arial"/>
              </a:rPr>
              <a:t>verview</a:t>
            </a:r>
          </a:p>
        </p:txBody>
      </p:sp>
      <p:sp>
        <p:nvSpPr>
          <p:cNvPr id="3" name="Content Placeholder 2">
            <a:extLst>
              <a:ext uri="{FF2B5EF4-FFF2-40B4-BE49-F238E27FC236}">
                <a16:creationId xmlns:a16="http://schemas.microsoft.com/office/drawing/2014/main" id="{AB3E8C61-BE7A-130E-8857-FB44552EC1E5}"/>
              </a:ext>
            </a:extLst>
          </p:cNvPr>
          <p:cNvSpPr>
            <a:spLocks noGrp="1"/>
          </p:cNvSpPr>
          <p:nvPr>
            <p:ph idx="1"/>
          </p:nvPr>
        </p:nvSpPr>
        <p:spPr>
          <a:xfrm>
            <a:off x="381000" y="1604212"/>
            <a:ext cx="6477000" cy="4572000"/>
          </a:xfrm>
        </p:spPr>
        <p:txBody>
          <a:bodyPr vert="horz" lIns="91440" tIns="45720" rIns="91440" bIns="45720" rtlCol="0" anchor="t">
            <a:noAutofit/>
          </a:bodyPr>
          <a:lstStyle/>
          <a:p>
            <a:r>
              <a:rPr lang="en-US" sz="2600" dirty="0">
                <a:solidFill>
                  <a:srgbClr val="2D2D2D"/>
                </a:solidFill>
                <a:latin typeface="Arial"/>
                <a:cs typeface="Arial"/>
              </a:rPr>
              <a:t>Improve and further clarify ZERO Fleet Rebate Program rules</a:t>
            </a:r>
            <a:endParaRPr lang="en-US" sz="2400" dirty="0">
              <a:solidFill>
                <a:srgbClr val="1E1C11"/>
              </a:solidFill>
            </a:endParaRPr>
          </a:p>
          <a:p>
            <a:r>
              <a:rPr lang="en-US" sz="2600" dirty="0">
                <a:solidFill>
                  <a:srgbClr val="2D2D2D"/>
                </a:solidFill>
                <a:latin typeface="Arial"/>
                <a:cs typeface="Arial"/>
              </a:rPr>
              <a:t>Focus funding on vehicles with vocational use (freight, delivery, mass transport)</a:t>
            </a:r>
            <a:endParaRPr lang="en-US" sz="2600" dirty="0">
              <a:latin typeface="Arial"/>
              <a:cs typeface="Arial"/>
            </a:endParaRPr>
          </a:p>
          <a:p>
            <a:r>
              <a:rPr lang="en-US" sz="2600" dirty="0">
                <a:solidFill>
                  <a:srgbClr val="2D2D2D"/>
                </a:solidFill>
                <a:latin typeface="Arial"/>
                <a:cs typeface="Arial"/>
              </a:rPr>
              <a:t>Account for long build and delivery times</a:t>
            </a:r>
            <a:endParaRPr lang="en-US" sz="2600" dirty="0"/>
          </a:p>
          <a:p>
            <a:r>
              <a:rPr lang="en-US" sz="2600" dirty="0">
                <a:solidFill>
                  <a:srgbClr val="2D2D2D"/>
                </a:solidFill>
                <a:latin typeface="Arial"/>
                <a:cs typeface="Arial"/>
              </a:rPr>
              <a:t>Enhance transparency and protect funds</a:t>
            </a:r>
            <a:endParaRPr lang="en-US" sz="2600" dirty="0"/>
          </a:p>
          <a:p>
            <a:r>
              <a:rPr lang="en-US" sz="2600" dirty="0">
                <a:solidFill>
                  <a:srgbClr val="2D2D2D"/>
                </a:solidFill>
                <a:latin typeface="Arial"/>
                <a:cs typeface="Arial"/>
              </a:rPr>
              <a:t>Support affordability and choice</a:t>
            </a:r>
            <a:endParaRPr lang="en-US" sz="2600" dirty="0">
              <a:solidFill>
                <a:srgbClr val="2D2D2D"/>
              </a:solidFill>
            </a:endParaRPr>
          </a:p>
        </p:txBody>
      </p:sp>
      <p:pic>
        <p:nvPicPr>
          <p:cNvPr id="5" name="Picture 4" descr="EV charger with heavy-duty electric trucks in background.">
            <a:extLst>
              <a:ext uri="{FF2B5EF4-FFF2-40B4-BE49-F238E27FC236}">
                <a16:creationId xmlns:a16="http://schemas.microsoft.com/office/drawing/2014/main" id="{80CF152D-AC51-A418-788F-E6507ECA6259}"/>
              </a:ext>
            </a:extLst>
          </p:cNvPr>
          <p:cNvPicPr>
            <a:picLocks noChangeAspect="1"/>
          </p:cNvPicPr>
          <p:nvPr/>
        </p:nvPicPr>
        <p:blipFill>
          <a:blip r:embed="rId3"/>
          <a:stretch>
            <a:fillRect/>
          </a:stretch>
        </p:blipFill>
        <p:spPr>
          <a:xfrm>
            <a:off x="7439031" y="1321385"/>
            <a:ext cx="4048095" cy="4438273"/>
          </a:xfrm>
          <a:prstGeom prst="rect">
            <a:avLst/>
          </a:prstGeom>
        </p:spPr>
      </p:pic>
      <p:sp>
        <p:nvSpPr>
          <p:cNvPr id="4" name="Slide Number Placeholder 3">
            <a:extLst>
              <a:ext uri="{FF2B5EF4-FFF2-40B4-BE49-F238E27FC236}">
                <a16:creationId xmlns:a16="http://schemas.microsoft.com/office/drawing/2014/main" id="{7573C382-A1F0-3AAA-494C-76849599CBA6}"/>
              </a:ext>
            </a:extLst>
          </p:cNvPr>
          <p:cNvSpPr>
            <a:spLocks noGrp="1"/>
          </p:cNvSpPr>
          <p:nvPr>
            <p:ph type="sldNum" sz="quarter" idx="12"/>
          </p:nvPr>
        </p:nvSpPr>
        <p:spPr/>
        <p:txBody>
          <a:bodyPr/>
          <a:lstStyle/>
          <a:p>
            <a:fld id="{1939E361-6CC3-4B93-8D02-0CA414705067}" type="slidenum">
              <a:rPr lang="en-US" smtClean="0">
                <a:solidFill>
                  <a:schemeClr val="tx1"/>
                </a:solidFill>
              </a:rPr>
              <a:pPr/>
              <a:t>20</a:t>
            </a:fld>
            <a:endParaRPr lang="en-US" dirty="0">
              <a:solidFill>
                <a:schemeClr val="tx1"/>
              </a:solidFill>
            </a:endParaRPr>
          </a:p>
        </p:txBody>
      </p:sp>
    </p:spTree>
    <p:extLst>
      <p:ext uri="{BB962C8B-B14F-4D97-AF65-F5344CB8AC3E}">
        <p14:creationId xmlns:p14="http://schemas.microsoft.com/office/powerpoint/2010/main" val="2345366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0D49A-BBCC-AB68-9869-2CAC6B4C175A}"/>
              </a:ext>
            </a:extLst>
          </p:cNvPr>
          <p:cNvSpPr>
            <a:spLocks noGrp="1"/>
          </p:cNvSpPr>
          <p:nvPr>
            <p:ph type="title"/>
          </p:nvPr>
        </p:nvSpPr>
        <p:spPr/>
        <p:txBody>
          <a:bodyPr/>
          <a:lstStyle/>
          <a:p>
            <a:r>
              <a:rPr lang="en-US" dirty="0">
                <a:latin typeface="Arial"/>
                <a:cs typeface="Arial"/>
              </a:rPr>
              <a:t>ZERO Fleet: Vehicle eligibility list</a:t>
            </a:r>
            <a:endParaRPr lang="en-US" dirty="0"/>
          </a:p>
        </p:txBody>
      </p:sp>
      <p:pic>
        <p:nvPicPr>
          <p:cNvPr id="2050" name="Picture 2" descr="Electric box truck.">
            <a:extLst>
              <a:ext uri="{FF2B5EF4-FFF2-40B4-BE49-F238E27FC236}">
                <a16:creationId xmlns:a16="http://schemas.microsoft.com/office/drawing/2014/main" id="{BED5488E-8EC1-6FB6-1111-DD2238754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1752600"/>
            <a:ext cx="4943475" cy="37242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CE0D7008-F0A3-A228-BEEB-825F444F94FF}"/>
              </a:ext>
            </a:extLst>
          </p:cNvPr>
          <p:cNvSpPr>
            <a:spLocks noGrp="1"/>
          </p:cNvSpPr>
          <p:nvPr>
            <p:ph idx="1"/>
          </p:nvPr>
        </p:nvSpPr>
        <p:spPr>
          <a:xfrm>
            <a:off x="6094562" y="1758352"/>
            <a:ext cx="5111151" cy="443969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800" dirty="0">
                <a:solidFill>
                  <a:srgbClr val="444444"/>
                </a:solidFill>
                <a:latin typeface="Arial"/>
                <a:ea typeface="Calibri"/>
                <a:cs typeface="Arial"/>
              </a:rPr>
              <a:t>Establish a list of approved eligible vehicles – includes:</a:t>
            </a:r>
            <a:endParaRPr lang="en-US" sz="2800" dirty="0">
              <a:solidFill>
                <a:srgbClr val="2D2D2D"/>
              </a:solidFill>
              <a:ea typeface="Calibri"/>
            </a:endParaRPr>
          </a:p>
          <a:p>
            <a:pPr lvl="1">
              <a:spcBef>
                <a:spcPts val="0"/>
              </a:spcBef>
            </a:pPr>
            <a:r>
              <a:rPr lang="en-US" dirty="0">
                <a:solidFill>
                  <a:srgbClr val="444444"/>
                </a:solidFill>
                <a:latin typeface="Arial"/>
                <a:ea typeface="Calibri"/>
                <a:cs typeface="Arial"/>
              </a:rPr>
              <a:t>Fleet vehicles</a:t>
            </a:r>
            <a:endParaRPr lang="en-US" dirty="0">
              <a:solidFill>
                <a:srgbClr val="2D2D2D"/>
              </a:solidFill>
              <a:ea typeface="Calibri"/>
            </a:endParaRPr>
          </a:p>
          <a:p>
            <a:pPr lvl="1">
              <a:spcBef>
                <a:spcPts val="0"/>
              </a:spcBef>
            </a:pPr>
            <a:r>
              <a:rPr lang="en-US" dirty="0">
                <a:solidFill>
                  <a:srgbClr val="444444"/>
                </a:solidFill>
                <a:latin typeface="Arial"/>
                <a:ea typeface="Calibri"/>
                <a:cs typeface="Arial"/>
              </a:rPr>
              <a:t>Vocational use only, e.g., freight, delivery, mass transportation</a:t>
            </a:r>
            <a:endParaRPr lang="en-US" dirty="0">
              <a:solidFill>
                <a:srgbClr val="444444"/>
              </a:solidFill>
              <a:latin typeface="Calibri"/>
              <a:ea typeface="Calibri"/>
              <a:cs typeface="Calibri"/>
            </a:endParaRPr>
          </a:p>
          <a:p>
            <a:pPr lvl="1"/>
            <a:endParaRPr lang="en-US" sz="1700" dirty="0">
              <a:latin typeface="Arial"/>
              <a:cs typeface="Arial"/>
            </a:endParaRPr>
          </a:p>
          <a:p>
            <a:pPr lvl="1"/>
            <a:endParaRPr lang="en-US" sz="1600" b="1" dirty="0">
              <a:latin typeface="Arial"/>
              <a:cs typeface="Arial"/>
            </a:endParaRPr>
          </a:p>
          <a:p>
            <a:pPr marL="457200" lvl="1" indent="0">
              <a:buNone/>
            </a:pPr>
            <a:endParaRPr lang="en-US" sz="2000" b="1" dirty="0">
              <a:latin typeface="Arial"/>
              <a:cs typeface="Arial"/>
            </a:endParaRPr>
          </a:p>
          <a:p>
            <a:pPr marL="0" indent="0">
              <a:buNone/>
            </a:pPr>
            <a:endParaRPr lang="en-US" sz="2100" dirty="0"/>
          </a:p>
          <a:p>
            <a:endParaRPr lang="en-US" sz="1700" b="1" dirty="0"/>
          </a:p>
          <a:p>
            <a:endParaRPr lang="en-US" dirty="0"/>
          </a:p>
          <a:p>
            <a:pPr lvl="1"/>
            <a:endParaRPr lang="en-US" dirty="0"/>
          </a:p>
        </p:txBody>
      </p:sp>
      <p:sp>
        <p:nvSpPr>
          <p:cNvPr id="3" name="Slide Number Placeholder 2">
            <a:extLst>
              <a:ext uri="{FF2B5EF4-FFF2-40B4-BE49-F238E27FC236}">
                <a16:creationId xmlns:a16="http://schemas.microsoft.com/office/drawing/2014/main" id="{640819CD-387C-1101-6958-4731FDA2A268}"/>
              </a:ext>
            </a:extLst>
          </p:cNvPr>
          <p:cNvSpPr>
            <a:spLocks noGrp="1"/>
          </p:cNvSpPr>
          <p:nvPr>
            <p:ph type="sldNum" sz="quarter" idx="12"/>
          </p:nvPr>
        </p:nvSpPr>
        <p:spPr/>
        <p:txBody>
          <a:bodyPr/>
          <a:lstStyle/>
          <a:p>
            <a:fld id="{1939E361-6CC3-4B93-8D02-0CA414705067}" type="slidenum">
              <a:rPr lang="en-US" smtClean="0">
                <a:solidFill>
                  <a:schemeClr val="tx1"/>
                </a:solidFill>
              </a:rPr>
              <a:pPr/>
              <a:t>21</a:t>
            </a:fld>
            <a:endParaRPr lang="en-US" dirty="0">
              <a:solidFill>
                <a:schemeClr val="tx1"/>
              </a:solidFill>
            </a:endParaRPr>
          </a:p>
        </p:txBody>
      </p:sp>
    </p:spTree>
    <p:extLst>
      <p:ext uri="{BB962C8B-B14F-4D97-AF65-F5344CB8AC3E}">
        <p14:creationId xmlns:p14="http://schemas.microsoft.com/office/powerpoint/2010/main" val="276078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D1F8-A33E-84C4-05C8-D8E9E6248642}"/>
              </a:ext>
            </a:extLst>
          </p:cNvPr>
          <p:cNvSpPr>
            <a:spLocks noGrp="1"/>
          </p:cNvSpPr>
          <p:nvPr>
            <p:ph type="title"/>
          </p:nvPr>
        </p:nvSpPr>
        <p:spPr/>
        <p:txBody>
          <a:bodyPr>
            <a:normAutofit fontScale="90000"/>
          </a:bodyPr>
          <a:lstStyle/>
          <a:p>
            <a:r>
              <a:rPr lang="en-US" dirty="0">
                <a:latin typeface="Arial"/>
                <a:cs typeface="Arial"/>
              </a:rPr>
              <a:t>ZERO Fleet: </a:t>
            </a:r>
            <a:r>
              <a:rPr lang="en-US" b="0" dirty="0">
                <a:latin typeface="Arial"/>
                <a:cs typeface="Arial"/>
              </a:rPr>
              <a:t>​</a:t>
            </a:r>
            <a:br>
              <a:rPr lang="en-US" b="0" dirty="0"/>
            </a:br>
            <a:r>
              <a:rPr lang="en-US" dirty="0">
                <a:latin typeface="Arial"/>
                <a:cs typeface="Arial"/>
              </a:rPr>
              <a:t>Application review process</a:t>
            </a:r>
          </a:p>
        </p:txBody>
      </p:sp>
      <p:sp>
        <p:nvSpPr>
          <p:cNvPr id="6" name="Content Placeholder 2">
            <a:extLst>
              <a:ext uri="{FF2B5EF4-FFF2-40B4-BE49-F238E27FC236}">
                <a16:creationId xmlns:a16="http://schemas.microsoft.com/office/drawing/2014/main" id="{8AA20447-EDCD-1D77-63F7-0CC420F5D64B}"/>
              </a:ext>
            </a:extLst>
          </p:cNvPr>
          <p:cNvSpPr txBox="1">
            <a:spLocks/>
          </p:cNvSpPr>
          <p:nvPr/>
        </p:nvSpPr>
        <p:spPr>
          <a:xfrm>
            <a:off x="156713" y="1715220"/>
            <a:ext cx="6477000" cy="45259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800" dirty="0">
                <a:solidFill>
                  <a:srgbClr val="444444"/>
                </a:solidFill>
                <a:latin typeface="Arial"/>
                <a:ea typeface="Calibri"/>
                <a:cs typeface="Arial"/>
              </a:rPr>
              <a:t>Clarify review process for ZERO Fleet rebate applications:</a:t>
            </a:r>
            <a:endParaRPr lang="en-US" sz="2800" dirty="0">
              <a:solidFill>
                <a:srgbClr val="2D2D2D"/>
              </a:solidFill>
              <a:ea typeface="Calibri"/>
            </a:endParaRPr>
          </a:p>
          <a:p>
            <a:pPr lvl="1">
              <a:spcBef>
                <a:spcPts val="0"/>
              </a:spcBef>
            </a:pPr>
            <a:r>
              <a:rPr lang="en-US" dirty="0">
                <a:solidFill>
                  <a:srgbClr val="444444"/>
                </a:solidFill>
                <a:latin typeface="Arial"/>
                <a:ea typeface="Calibri"/>
                <a:cs typeface="Arial"/>
              </a:rPr>
              <a:t>Provides clearer eligibility guidance </a:t>
            </a:r>
            <a:endParaRPr lang="en-US" dirty="0">
              <a:solidFill>
                <a:srgbClr val="2D2D2D"/>
              </a:solidFill>
              <a:ea typeface="Calibri"/>
            </a:endParaRPr>
          </a:p>
          <a:p>
            <a:pPr lvl="1">
              <a:spcBef>
                <a:spcPts val="0"/>
              </a:spcBef>
            </a:pPr>
            <a:r>
              <a:rPr lang="en-US" dirty="0">
                <a:solidFill>
                  <a:srgbClr val="444444"/>
                </a:solidFill>
                <a:latin typeface="Arial"/>
                <a:ea typeface="Calibri"/>
                <a:cs typeface="Arial"/>
              </a:rPr>
              <a:t>Minimizes risk of duplicate claims</a:t>
            </a:r>
            <a:endParaRPr lang="en-US" dirty="0">
              <a:solidFill>
                <a:srgbClr val="444444"/>
              </a:solidFill>
              <a:latin typeface="Calibri"/>
              <a:ea typeface="Calibri"/>
              <a:cs typeface="Calibri"/>
            </a:endParaRPr>
          </a:p>
          <a:p>
            <a:pPr lvl="1">
              <a:spcBef>
                <a:spcPts val="0"/>
              </a:spcBef>
            </a:pPr>
            <a:r>
              <a:rPr lang="en-US" dirty="0">
                <a:solidFill>
                  <a:srgbClr val="444444"/>
                </a:solidFill>
                <a:ea typeface="Calibri"/>
              </a:rPr>
              <a:t>Ensures rebates support intended vehicle use</a:t>
            </a:r>
            <a:endParaRPr lang="en-US" dirty="0"/>
          </a:p>
          <a:p>
            <a:pPr marL="457200" lvl="1" indent="0">
              <a:buNone/>
            </a:pPr>
            <a:endParaRPr lang="en-US" sz="1700" dirty="0"/>
          </a:p>
          <a:p>
            <a:pPr lvl="1"/>
            <a:endParaRPr lang="en-US" sz="1600" b="1" dirty="0">
              <a:latin typeface="Arial"/>
              <a:cs typeface="Arial"/>
            </a:endParaRPr>
          </a:p>
          <a:p>
            <a:pPr marL="457200" lvl="1" indent="0">
              <a:buNone/>
            </a:pPr>
            <a:endParaRPr lang="en-US" sz="2000" b="1" dirty="0">
              <a:latin typeface="Arial"/>
              <a:cs typeface="Arial"/>
            </a:endParaRPr>
          </a:p>
          <a:p>
            <a:pPr marL="0" indent="0">
              <a:buFont typeface="Arial" pitchFamily="34" charset="0"/>
              <a:buNone/>
            </a:pPr>
            <a:endParaRPr lang="en-US" sz="2100" dirty="0"/>
          </a:p>
          <a:p>
            <a:pPr>
              <a:buFont typeface="Arial" pitchFamily="34" charset="0"/>
              <a:buChar char="•"/>
            </a:pPr>
            <a:endParaRPr lang="en-US" sz="1700" b="1" dirty="0"/>
          </a:p>
          <a:p>
            <a:endParaRPr lang="en-US" dirty="0"/>
          </a:p>
          <a:p>
            <a:pPr lvl="1"/>
            <a:endParaRPr lang="en-US" dirty="0"/>
          </a:p>
        </p:txBody>
      </p:sp>
      <p:pic>
        <p:nvPicPr>
          <p:cNvPr id="3076" name="Picture 4" descr="Electric semi truck">
            <a:extLst>
              <a:ext uri="{FF2B5EF4-FFF2-40B4-BE49-F238E27FC236}">
                <a16:creationId xmlns:a16="http://schemas.microsoft.com/office/drawing/2014/main" id="{CE38860A-9501-384C-F956-5D5AAE605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366" y="568933"/>
            <a:ext cx="3258987" cy="556817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6385F8C-2397-8F4A-E4A6-7F713C6BE26C}"/>
              </a:ext>
            </a:extLst>
          </p:cNvPr>
          <p:cNvSpPr>
            <a:spLocks noGrp="1"/>
          </p:cNvSpPr>
          <p:nvPr>
            <p:ph type="sldNum" sz="quarter" idx="12"/>
          </p:nvPr>
        </p:nvSpPr>
        <p:spPr/>
        <p:txBody>
          <a:bodyPr/>
          <a:lstStyle/>
          <a:p>
            <a:fld id="{1939E361-6CC3-4B93-8D02-0CA414705067}" type="slidenum">
              <a:rPr lang="en-US" smtClean="0">
                <a:solidFill>
                  <a:schemeClr val="tx1"/>
                </a:solidFill>
              </a:rPr>
              <a:pPr/>
              <a:t>22</a:t>
            </a:fld>
            <a:endParaRPr lang="en-US" dirty="0">
              <a:solidFill>
                <a:schemeClr val="tx1"/>
              </a:solidFill>
            </a:endParaRPr>
          </a:p>
        </p:txBody>
      </p:sp>
    </p:spTree>
    <p:extLst>
      <p:ext uri="{BB962C8B-B14F-4D97-AF65-F5344CB8AC3E}">
        <p14:creationId xmlns:p14="http://schemas.microsoft.com/office/powerpoint/2010/main" val="3812528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429A-4A8F-C8AC-CA97-7E2AE00BC03A}"/>
              </a:ext>
            </a:extLst>
          </p:cNvPr>
          <p:cNvSpPr>
            <a:spLocks noGrp="1"/>
          </p:cNvSpPr>
          <p:nvPr>
            <p:ph type="title"/>
          </p:nvPr>
        </p:nvSpPr>
        <p:spPr/>
        <p:txBody>
          <a:bodyPr/>
          <a:lstStyle/>
          <a:p>
            <a:r>
              <a:rPr lang="en-US" dirty="0">
                <a:latin typeface="Arial"/>
                <a:cs typeface="Arial"/>
              </a:rPr>
              <a:t>ZERO Fleet: Rebate extension</a:t>
            </a:r>
            <a:endParaRPr lang="en-US" dirty="0"/>
          </a:p>
        </p:txBody>
      </p:sp>
      <p:sp>
        <p:nvSpPr>
          <p:cNvPr id="3" name="Content Placeholder 2">
            <a:extLst>
              <a:ext uri="{FF2B5EF4-FFF2-40B4-BE49-F238E27FC236}">
                <a16:creationId xmlns:a16="http://schemas.microsoft.com/office/drawing/2014/main" id="{8914DC56-EBEA-2BFD-FE4C-414AE9A42E49}"/>
              </a:ext>
            </a:extLst>
          </p:cNvPr>
          <p:cNvSpPr>
            <a:spLocks noGrp="1"/>
          </p:cNvSpPr>
          <p:nvPr>
            <p:ph idx="1"/>
          </p:nvPr>
        </p:nvSpPr>
        <p:spPr>
          <a:xfrm>
            <a:off x="152400" y="1686465"/>
            <a:ext cx="5769633" cy="4439699"/>
          </a:xfrm>
        </p:spPr>
        <p:txBody>
          <a:bodyPr vert="horz" lIns="91440" tIns="45720" rIns="91440" bIns="45720" rtlCol="0" anchor="t">
            <a:normAutofit/>
          </a:bodyPr>
          <a:lstStyle/>
          <a:p>
            <a:pPr marL="0" indent="0" fontAlgn="base">
              <a:buNone/>
            </a:pPr>
            <a:endParaRPr lang="en-US" dirty="0"/>
          </a:p>
          <a:p>
            <a:pPr marL="457200" indent="-457200" fontAlgn="base"/>
            <a:r>
              <a:rPr lang="en-US" dirty="0">
                <a:latin typeface="Arial"/>
                <a:cs typeface="Arial"/>
              </a:rPr>
              <a:t>Accounts for extended build and delivery time</a:t>
            </a:r>
          </a:p>
          <a:p>
            <a:pPr marL="457200" indent="-457200"/>
            <a:r>
              <a:rPr lang="en-US" dirty="0">
                <a:latin typeface="Arial"/>
                <a:cs typeface="Arial"/>
              </a:rPr>
              <a:t>Allows an additional 6-month extension</a:t>
            </a:r>
            <a:endParaRPr lang="en-US" dirty="0"/>
          </a:p>
          <a:p>
            <a:pPr marL="857250" lvl="1" indent="-457200"/>
            <a:r>
              <a:rPr lang="en-US" dirty="0">
                <a:latin typeface="Arial"/>
                <a:cs typeface="Arial"/>
              </a:rPr>
              <a:t>Up to 24 months total</a:t>
            </a:r>
            <a:endParaRPr lang="en-US" dirty="0"/>
          </a:p>
          <a:p>
            <a:endParaRPr lang="en-US" dirty="0"/>
          </a:p>
        </p:txBody>
      </p:sp>
      <p:sp>
        <p:nvSpPr>
          <p:cNvPr id="6" name="Slide Number Placeholder 5">
            <a:extLst>
              <a:ext uri="{FF2B5EF4-FFF2-40B4-BE49-F238E27FC236}">
                <a16:creationId xmlns:a16="http://schemas.microsoft.com/office/drawing/2014/main" id="{2C464EAC-1110-F2C7-4270-CF44B0D949F8}"/>
              </a:ext>
            </a:extLst>
          </p:cNvPr>
          <p:cNvSpPr>
            <a:spLocks noGrp="1"/>
          </p:cNvSpPr>
          <p:nvPr>
            <p:ph type="sldNum" sz="quarter" idx="12"/>
          </p:nvPr>
        </p:nvSpPr>
        <p:spPr/>
        <p:txBody>
          <a:bodyPr/>
          <a:lstStyle/>
          <a:p>
            <a:fld id="{1939E361-6CC3-4B93-8D02-0CA414705067}" type="slidenum">
              <a:rPr lang="en-US" smtClean="0">
                <a:solidFill>
                  <a:schemeClr val="tx1"/>
                </a:solidFill>
              </a:rPr>
              <a:pPr/>
              <a:t>23</a:t>
            </a:fld>
            <a:endParaRPr lang="en-US" dirty="0">
              <a:solidFill>
                <a:schemeClr val="tx1"/>
              </a:solidFill>
            </a:endParaRPr>
          </a:p>
        </p:txBody>
      </p:sp>
      <p:pic>
        <p:nvPicPr>
          <p:cNvPr id="5" name="Picture 4" descr="A heavy-duty zero emission truck.">
            <a:extLst>
              <a:ext uri="{FF2B5EF4-FFF2-40B4-BE49-F238E27FC236}">
                <a16:creationId xmlns:a16="http://schemas.microsoft.com/office/drawing/2014/main" id="{9377A383-6695-81E7-1ECA-85A5B4BA6C1A}"/>
              </a:ext>
            </a:extLst>
          </p:cNvPr>
          <p:cNvPicPr>
            <a:picLocks noChangeAspect="1"/>
          </p:cNvPicPr>
          <p:nvPr/>
        </p:nvPicPr>
        <p:blipFill>
          <a:blip r:embed="rId3"/>
          <a:srcRect l="13778" t="8741" r="34444" b="5046"/>
          <a:stretch>
            <a:fillRect/>
          </a:stretch>
        </p:blipFill>
        <p:spPr>
          <a:xfrm>
            <a:off x="6918960" y="1330960"/>
            <a:ext cx="3911613" cy="4886335"/>
          </a:xfrm>
          <a:prstGeom prst="rect">
            <a:avLst/>
          </a:prstGeom>
        </p:spPr>
      </p:pic>
    </p:spTree>
    <p:extLst>
      <p:ext uri="{BB962C8B-B14F-4D97-AF65-F5344CB8AC3E}">
        <p14:creationId xmlns:p14="http://schemas.microsoft.com/office/powerpoint/2010/main" val="285276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B9599-3610-1017-9C68-82F88C2544BB}"/>
              </a:ext>
            </a:extLst>
          </p:cNvPr>
          <p:cNvSpPr>
            <a:spLocks noGrp="1"/>
          </p:cNvSpPr>
          <p:nvPr>
            <p:ph type="title"/>
          </p:nvPr>
        </p:nvSpPr>
        <p:spPr/>
        <p:txBody>
          <a:bodyPr/>
          <a:lstStyle/>
          <a:p>
            <a:r>
              <a:rPr lang="en-US" dirty="0">
                <a:latin typeface="Arial"/>
                <a:cs typeface="Arial"/>
              </a:rPr>
              <a:t>ZERO Fleet: Vouchers </a:t>
            </a:r>
          </a:p>
        </p:txBody>
      </p:sp>
      <p:sp>
        <p:nvSpPr>
          <p:cNvPr id="4" name="Content Placeholder 2">
            <a:extLst>
              <a:ext uri="{FF2B5EF4-FFF2-40B4-BE49-F238E27FC236}">
                <a16:creationId xmlns:a16="http://schemas.microsoft.com/office/drawing/2014/main" id="{B2965309-E476-0BB5-2C99-47083E509051}"/>
              </a:ext>
            </a:extLst>
          </p:cNvPr>
          <p:cNvSpPr>
            <a:spLocks noGrp="1"/>
          </p:cNvSpPr>
          <p:nvPr>
            <p:ph idx="1"/>
          </p:nvPr>
        </p:nvSpPr>
        <p:spPr>
          <a:xfrm>
            <a:off x="304800" y="1498601"/>
            <a:ext cx="5486400" cy="45259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latin typeface="Arial"/>
              <a:cs typeface="Arial"/>
            </a:endParaRPr>
          </a:p>
          <a:p>
            <a:r>
              <a:rPr lang="en-US" sz="2800" dirty="0">
                <a:solidFill>
                  <a:srgbClr val="000000"/>
                </a:solidFill>
                <a:latin typeface="Arial"/>
                <a:ea typeface="Calibri"/>
                <a:cs typeface="Calibri"/>
              </a:rPr>
              <a:t>Introduce a voucher-style rebate, allowing applicants to reserve funding while they shop</a:t>
            </a:r>
            <a:endParaRPr lang="en-US" sz="2800" dirty="0">
              <a:latin typeface="Arial"/>
            </a:endParaRPr>
          </a:p>
          <a:p>
            <a:r>
              <a:rPr lang="en-US" sz="2800" dirty="0">
                <a:solidFill>
                  <a:srgbClr val="000000"/>
                </a:solidFill>
                <a:latin typeface="Arial"/>
                <a:ea typeface="Calibri"/>
                <a:cs typeface="Calibri"/>
              </a:rPr>
              <a:t>Funds will be reserved for selection process</a:t>
            </a:r>
          </a:p>
          <a:p>
            <a:pPr marL="0" indent="0">
              <a:buNone/>
            </a:pPr>
            <a:endParaRPr lang="en-US" sz="1800" dirty="0">
              <a:solidFill>
                <a:srgbClr val="FF0000"/>
              </a:solidFill>
              <a:latin typeface="Arial"/>
              <a:cs typeface="Arial"/>
            </a:endParaRPr>
          </a:p>
          <a:p>
            <a:pPr marL="0" indent="0">
              <a:buNone/>
            </a:pPr>
            <a:endParaRPr lang="en-US" sz="1800" dirty="0"/>
          </a:p>
          <a:p>
            <a:endParaRPr lang="en-US" sz="1800" dirty="0"/>
          </a:p>
          <a:p>
            <a:endParaRPr lang="en-US" dirty="0"/>
          </a:p>
        </p:txBody>
      </p:sp>
      <p:sp>
        <p:nvSpPr>
          <p:cNvPr id="3" name="Slide Number Placeholder 2">
            <a:extLst>
              <a:ext uri="{FF2B5EF4-FFF2-40B4-BE49-F238E27FC236}">
                <a16:creationId xmlns:a16="http://schemas.microsoft.com/office/drawing/2014/main" id="{B8F43029-2D68-A159-C1B1-D17078219340}"/>
              </a:ext>
            </a:extLst>
          </p:cNvPr>
          <p:cNvSpPr>
            <a:spLocks noGrp="1"/>
          </p:cNvSpPr>
          <p:nvPr>
            <p:ph type="sldNum" sz="quarter" idx="12"/>
          </p:nvPr>
        </p:nvSpPr>
        <p:spPr/>
        <p:txBody>
          <a:bodyPr/>
          <a:lstStyle/>
          <a:p>
            <a:fld id="{1939E361-6CC3-4B93-8D02-0CA414705067}" type="slidenum">
              <a:rPr lang="en-US" smtClean="0">
                <a:solidFill>
                  <a:schemeClr val="tx1"/>
                </a:solidFill>
              </a:rPr>
              <a:pPr/>
              <a:t>24</a:t>
            </a:fld>
            <a:endParaRPr lang="en-US" dirty="0">
              <a:solidFill>
                <a:schemeClr val="tx1"/>
              </a:solidFill>
            </a:endParaRPr>
          </a:p>
        </p:txBody>
      </p:sp>
      <p:pic>
        <p:nvPicPr>
          <p:cNvPr id="5" name="Picture 4" descr="Electric box truck">
            <a:extLst>
              <a:ext uri="{FF2B5EF4-FFF2-40B4-BE49-F238E27FC236}">
                <a16:creationId xmlns:a16="http://schemas.microsoft.com/office/drawing/2014/main" id="{20F37AA3-32B1-D72C-1057-BDDC1F27650F}"/>
              </a:ext>
            </a:extLst>
          </p:cNvPr>
          <p:cNvPicPr>
            <a:picLocks noChangeAspect="1"/>
          </p:cNvPicPr>
          <p:nvPr/>
        </p:nvPicPr>
        <p:blipFill>
          <a:blip r:embed="rId3"/>
          <a:srcRect l="15779" t="20556" r="6509" b="9787"/>
          <a:stretch>
            <a:fillRect/>
          </a:stretch>
        </p:blipFill>
        <p:spPr>
          <a:xfrm>
            <a:off x="6775450" y="1369060"/>
            <a:ext cx="3997128" cy="4777112"/>
          </a:xfrm>
          <a:prstGeom prst="rect">
            <a:avLst/>
          </a:prstGeom>
        </p:spPr>
      </p:pic>
    </p:spTree>
    <p:extLst>
      <p:ext uri="{BB962C8B-B14F-4D97-AF65-F5344CB8AC3E}">
        <p14:creationId xmlns:p14="http://schemas.microsoft.com/office/powerpoint/2010/main" val="1005854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DFE3F-334F-A52C-52F3-41FFDA2628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9F5193-DD06-FB95-80A7-671B67FE608D}"/>
              </a:ext>
            </a:extLst>
          </p:cNvPr>
          <p:cNvSpPr>
            <a:spLocks noGrp="1"/>
          </p:cNvSpPr>
          <p:nvPr>
            <p:ph type="title"/>
          </p:nvPr>
        </p:nvSpPr>
        <p:spPr/>
        <p:txBody>
          <a:bodyPr/>
          <a:lstStyle/>
          <a:p>
            <a:r>
              <a:rPr lang="en-US" dirty="0">
                <a:latin typeface="Arial"/>
                <a:cs typeface="Arial"/>
              </a:rPr>
              <a:t>ZERO Fleet: Public comment</a:t>
            </a:r>
          </a:p>
        </p:txBody>
      </p:sp>
      <p:pic>
        <p:nvPicPr>
          <p:cNvPr id="7" name="Picture 6" descr="Electric box truck at EV charging station.">
            <a:extLst>
              <a:ext uri="{FF2B5EF4-FFF2-40B4-BE49-F238E27FC236}">
                <a16:creationId xmlns:a16="http://schemas.microsoft.com/office/drawing/2014/main" id="{883F758D-D7DD-F19E-D668-964C9464CCFD}"/>
              </a:ext>
            </a:extLst>
          </p:cNvPr>
          <p:cNvPicPr>
            <a:picLocks noChangeAspect="1"/>
          </p:cNvPicPr>
          <p:nvPr/>
        </p:nvPicPr>
        <p:blipFill>
          <a:blip r:embed="rId3"/>
          <a:stretch>
            <a:fillRect/>
          </a:stretch>
        </p:blipFill>
        <p:spPr>
          <a:xfrm>
            <a:off x="1574800" y="1417638"/>
            <a:ext cx="2844800" cy="4556686"/>
          </a:xfrm>
          <a:prstGeom prst="rect">
            <a:avLst/>
          </a:prstGeom>
        </p:spPr>
      </p:pic>
      <p:sp>
        <p:nvSpPr>
          <p:cNvPr id="4" name="Content Placeholder 3">
            <a:extLst>
              <a:ext uri="{FF2B5EF4-FFF2-40B4-BE49-F238E27FC236}">
                <a16:creationId xmlns:a16="http://schemas.microsoft.com/office/drawing/2014/main" id="{F0A01722-5F59-B8AF-FA23-A56CFC6F0D87}"/>
              </a:ext>
            </a:extLst>
          </p:cNvPr>
          <p:cNvSpPr>
            <a:spLocks noGrp="1"/>
          </p:cNvSpPr>
          <p:nvPr>
            <p:ph idx="1"/>
          </p:nvPr>
        </p:nvSpPr>
        <p:spPr>
          <a:xfrm>
            <a:off x="4914901" y="1420284"/>
            <a:ext cx="5894270" cy="4525963"/>
          </a:xfrm>
        </p:spPr>
        <p:txBody>
          <a:bodyPr vert="horz" lIns="91440" tIns="45720" rIns="91440" bIns="45720" rtlCol="0" anchor="t">
            <a:normAutofit/>
          </a:bodyPr>
          <a:lstStyle/>
          <a:p>
            <a:r>
              <a:rPr lang="en-US" dirty="0">
                <a:latin typeface="Arial"/>
                <a:cs typeface="Arial"/>
              </a:rPr>
              <a:t>Support of the rule in general and/or specific elements </a:t>
            </a:r>
            <a:endParaRPr lang="en-US" dirty="0"/>
          </a:p>
          <a:p>
            <a:r>
              <a:rPr lang="en-US" dirty="0">
                <a:latin typeface="Arial"/>
                <a:cs typeface="Arial"/>
              </a:rPr>
              <a:t>Highlighted that vouchers increase purchaser choice and reflect market changes</a:t>
            </a:r>
            <a:endParaRPr lang="en-US" dirty="0">
              <a:latin typeface="Arial"/>
            </a:endParaRPr>
          </a:p>
          <a:p>
            <a:r>
              <a:rPr lang="en-US" dirty="0">
                <a:latin typeface="Arial"/>
                <a:cs typeface="Arial"/>
              </a:rPr>
              <a:t>Noted importance of exposure to diesel emissions</a:t>
            </a:r>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84EF0463-0D97-943F-FF22-797DF3D4EFB5}"/>
              </a:ext>
            </a:extLst>
          </p:cNvPr>
          <p:cNvSpPr>
            <a:spLocks noGrp="1"/>
          </p:cNvSpPr>
          <p:nvPr>
            <p:ph type="sldNum" sz="quarter" idx="12"/>
          </p:nvPr>
        </p:nvSpPr>
        <p:spPr/>
        <p:txBody>
          <a:bodyPr/>
          <a:lstStyle/>
          <a:p>
            <a:fld id="{1939E361-6CC3-4B93-8D02-0CA414705067}" type="slidenum">
              <a:rPr lang="en-US" smtClean="0"/>
              <a:pPr/>
              <a:t>25</a:t>
            </a:fld>
            <a:endParaRPr lang="en-US" dirty="0"/>
          </a:p>
        </p:txBody>
      </p:sp>
    </p:spTree>
    <p:extLst>
      <p:ext uri="{BB962C8B-B14F-4D97-AF65-F5344CB8AC3E}">
        <p14:creationId xmlns:p14="http://schemas.microsoft.com/office/powerpoint/2010/main" val="999382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F9A93-A0C3-5AB3-C06F-B1C0E68F77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A7CCE9-122D-6889-862E-75B0F372B5C4}"/>
              </a:ext>
            </a:extLst>
          </p:cNvPr>
          <p:cNvSpPr>
            <a:spLocks noGrp="1"/>
          </p:cNvSpPr>
          <p:nvPr>
            <p:ph type="title"/>
          </p:nvPr>
        </p:nvSpPr>
        <p:spPr>
          <a:xfrm>
            <a:off x="228600" y="274638"/>
            <a:ext cx="11734800" cy="1143000"/>
          </a:xfrm>
        </p:spPr>
        <p:txBody>
          <a:bodyPr anchor="ctr">
            <a:normAutofit/>
          </a:bodyPr>
          <a:lstStyle/>
          <a:p>
            <a:r>
              <a:rPr lang="en-US" dirty="0"/>
              <a:t>Proposed motion language</a:t>
            </a:r>
          </a:p>
        </p:txBody>
      </p:sp>
      <p:sp>
        <p:nvSpPr>
          <p:cNvPr id="3" name="Content Placeholder 2">
            <a:extLst>
              <a:ext uri="{FF2B5EF4-FFF2-40B4-BE49-F238E27FC236}">
                <a16:creationId xmlns:a16="http://schemas.microsoft.com/office/drawing/2014/main" id="{98ADC6EB-2386-533A-CDAD-B71BDD92793A}"/>
              </a:ext>
            </a:extLst>
          </p:cNvPr>
          <p:cNvSpPr>
            <a:spLocks noGrp="1"/>
          </p:cNvSpPr>
          <p:nvPr>
            <p:ph idx="1"/>
          </p:nvPr>
        </p:nvSpPr>
        <p:spPr>
          <a:xfrm>
            <a:off x="650543" y="1654793"/>
            <a:ext cx="10890913" cy="3954438"/>
          </a:xfrm>
        </p:spPr>
        <p:txBody>
          <a:bodyPr vert="horz" lIns="91440" tIns="45720" rIns="91440" bIns="45720" rtlCol="0" anchor="t">
            <a:normAutofit/>
          </a:bodyPr>
          <a:lstStyle/>
          <a:p>
            <a:pPr marL="0" indent="0">
              <a:lnSpc>
                <a:spcPct val="150000"/>
              </a:lnSpc>
              <a:spcBef>
                <a:spcPts val="600"/>
              </a:spcBef>
              <a:spcAft>
                <a:spcPts val="600"/>
              </a:spcAft>
              <a:buNone/>
            </a:pPr>
            <a:r>
              <a:rPr lang="en-US" sz="4000" i="1" dirty="0"/>
              <a:t>"I move that the Environmental Quality Commission adopt the proposed rule amendments in Attachment A as part of chapter 340 of the Oregon Administrative Rules.”</a:t>
            </a:r>
          </a:p>
        </p:txBody>
      </p:sp>
      <p:sp>
        <p:nvSpPr>
          <p:cNvPr id="4" name="Slide Number Placeholder 3">
            <a:extLst>
              <a:ext uri="{FF2B5EF4-FFF2-40B4-BE49-F238E27FC236}">
                <a16:creationId xmlns:a16="http://schemas.microsoft.com/office/drawing/2014/main" id="{FCC098E5-1AC5-8D7E-34D7-45B7B8BAD6AA}"/>
              </a:ext>
            </a:extLst>
          </p:cNvPr>
          <p:cNvSpPr>
            <a:spLocks noGrp="1"/>
          </p:cNvSpPr>
          <p:nvPr>
            <p:ph type="sldNum" sz="quarter" idx="12"/>
          </p:nvPr>
        </p:nvSpPr>
        <p:spPr/>
        <p:txBody>
          <a:bodyPr/>
          <a:lstStyle/>
          <a:p>
            <a:fld id="{1939E361-6CC3-4B93-8D02-0CA414705067}" type="slidenum">
              <a:rPr lang="en-US" smtClean="0">
                <a:solidFill>
                  <a:schemeClr val="tx1"/>
                </a:solidFill>
              </a:rPr>
              <a:pPr/>
              <a:t>26</a:t>
            </a:fld>
            <a:endParaRPr lang="en-US" dirty="0">
              <a:solidFill>
                <a:schemeClr val="tx1"/>
              </a:solidFill>
            </a:endParaRPr>
          </a:p>
        </p:txBody>
      </p:sp>
    </p:spTree>
    <p:extLst>
      <p:ext uri="{BB962C8B-B14F-4D97-AF65-F5344CB8AC3E}">
        <p14:creationId xmlns:p14="http://schemas.microsoft.com/office/powerpoint/2010/main" val="1422125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AF648-58AA-C850-11AE-966CDC554619}"/>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dirty="0"/>
              <a:t>Title VI and alternate formats </a:t>
            </a:r>
          </a:p>
        </p:txBody>
      </p:sp>
      <p:sp>
        <p:nvSpPr>
          <p:cNvPr id="3" name="Content Placeholder 2">
            <a:extLst>
              <a:ext uri="{FF2B5EF4-FFF2-40B4-BE49-F238E27FC236}">
                <a16:creationId xmlns:a16="http://schemas.microsoft.com/office/drawing/2014/main" id="{0FBBB871-1594-44D9-A45A-C281038EE3DD}"/>
              </a:ext>
              <a:ext uri="{C183D7F6-B498-43B3-948B-1728B52AA6E4}">
                <adec:decorative xmlns:adec="http://schemas.microsoft.com/office/drawing/2017/decorative" val="0"/>
              </a:ext>
            </a:extLst>
          </p:cNvPr>
          <p:cNvSpPr>
            <a:spLocks noGrp="1"/>
          </p:cNvSpPr>
          <p:nvPr>
            <p:ph idx="1"/>
          </p:nvPr>
        </p:nvSpPr>
        <p:spPr>
          <a:xfrm>
            <a:off x="152400" y="1965326"/>
            <a:ext cx="11887200" cy="4525963"/>
          </a:xfrm>
        </p:spPr>
        <p:txBody>
          <a:bodyPr vert="horz" lIns="91440" tIns="45720" rIns="91440" bIns="45720" rtlCol="0" anchor="t">
            <a:normAutofit/>
          </a:bodyPr>
          <a:lstStyle/>
          <a:p>
            <a:pPr marL="0" indent="0">
              <a:spcBef>
                <a:spcPts val="0"/>
              </a:spcBef>
              <a:buNone/>
              <a:tabLst>
                <a:tab pos="2971800" algn="ctr"/>
                <a:tab pos="5943600" algn="r"/>
              </a:tabLst>
            </a:pPr>
            <a:r>
              <a:rPr lang="en-US" sz="2000" dirty="0">
                <a:latin typeface="Arial"/>
                <a:ea typeface="Times New Roman" panose="02020603050405020304" pitchFamily="18" charset="0"/>
                <a:cs typeface="Arial"/>
              </a:rPr>
              <a:t>DEQ does not discriminate on the basis of race, color, national origin, disability, age, sex, religion, sexual orientation, gender identity, or marital status in the administration of its programs and activities. </a:t>
            </a:r>
          </a:p>
          <a:p>
            <a:pPr marL="0" indent="0">
              <a:spcBef>
                <a:spcPts val="0"/>
              </a:spcBef>
              <a:buNone/>
              <a:tabLst>
                <a:tab pos="2971800" algn="ctr"/>
                <a:tab pos="5943600" algn="r"/>
              </a:tabLst>
            </a:pPr>
            <a:endParaRPr lang="en-US" sz="2000" dirty="0">
              <a:ea typeface="Times New Roman" panose="02020603050405020304" pitchFamily="18" charset="0"/>
            </a:endParaRPr>
          </a:p>
          <a:p>
            <a:pPr marL="0" indent="0">
              <a:spcBef>
                <a:spcPts val="0"/>
              </a:spcBef>
              <a:buNone/>
              <a:tabLst>
                <a:tab pos="2971800" algn="ctr"/>
                <a:tab pos="5943600" algn="r"/>
              </a:tabLst>
            </a:pPr>
            <a:r>
              <a:rPr lang="en-US" sz="2000" dirty="0">
                <a:latin typeface="Arial"/>
                <a:ea typeface="Times New Roman" panose="02020603050405020304" pitchFamily="18" charset="0"/>
                <a:cs typeface="Arial"/>
              </a:rPr>
              <a:t>Visit DEQ’s </a:t>
            </a:r>
            <a:r>
              <a:rPr lang="en-US" sz="2000" u="sng" dirty="0">
                <a:solidFill>
                  <a:schemeClr val="accent6"/>
                </a:solidFill>
                <a:latin typeface="Arial"/>
                <a:ea typeface="Times New Roman" panose="02020603050405020304" pitchFamily="18" charset="0"/>
                <a:cs typeface="Arial"/>
                <a:hlinkClick r:id="rId3" tooltip="Civil Rights and Environmental Justice page">
                  <a:extLst>
                    <a:ext uri="{A12FA001-AC4F-418D-AE19-62706E023703}">
                      <ahyp:hlinkClr xmlns:ahyp="http://schemas.microsoft.com/office/drawing/2018/hyperlinkcolor" val="tx"/>
                    </a:ext>
                  </a:extLst>
                </a:hlinkClick>
              </a:rPr>
              <a:t>Civil Rights and Environmental Justice page</a:t>
            </a:r>
            <a:r>
              <a:rPr lang="en-US" sz="2000" dirty="0">
                <a:latin typeface="Arial"/>
                <a:ea typeface="Times New Roman" panose="02020603050405020304" pitchFamily="18" charset="0"/>
                <a:cs typeface="Arial"/>
              </a:rPr>
              <a:t>.</a:t>
            </a:r>
          </a:p>
          <a:p>
            <a:pPr marL="0" indent="0">
              <a:spcBef>
                <a:spcPts val="0"/>
              </a:spcBef>
              <a:buNone/>
              <a:tabLst>
                <a:tab pos="2971800" algn="ctr"/>
                <a:tab pos="5943600" algn="r"/>
              </a:tabLst>
            </a:pPr>
            <a:endParaRPr lang="en-US" sz="2000" dirty="0">
              <a:solidFill>
                <a:schemeClr val="accent2">
                  <a:lumMod val="75000"/>
                </a:schemeClr>
              </a:solidFill>
              <a:ea typeface="Times New Roman" panose="02020603050405020304" pitchFamily="18" charset="0"/>
            </a:endParaRPr>
          </a:p>
          <a:p>
            <a:pPr marL="0" marR="0" indent="0">
              <a:spcBef>
                <a:spcPts val="600"/>
              </a:spcBef>
              <a:spcAft>
                <a:spcPts val="0"/>
              </a:spcAft>
              <a:buNone/>
            </a:pPr>
            <a:r>
              <a:rPr lang="en-US" sz="2000" u="sng" dirty="0">
                <a:solidFill>
                  <a:schemeClr val="accent6"/>
                </a:solidFill>
                <a:effectLst/>
                <a:latin typeface="Arial"/>
                <a:cs typeface="Arial"/>
                <a:hlinkClick r:id="rId3" tooltip="Español">
                  <a:extLst>
                    <a:ext uri="{A12FA001-AC4F-418D-AE19-62706E023703}">
                      <ahyp:hlinkClr xmlns:ahyp="http://schemas.microsoft.com/office/drawing/2018/hyperlinkcolor" val="tx"/>
                    </a:ext>
                  </a:extLst>
                </a:hlinkClick>
              </a:rPr>
              <a:t>Español</a:t>
            </a:r>
            <a:r>
              <a:rPr lang="en-US" sz="2000" dirty="0">
                <a:solidFill>
                  <a:schemeClr val="accent6"/>
                </a:solidFill>
                <a:effectLst/>
                <a:latin typeface="Arial"/>
                <a:cs typeface="Arial"/>
              </a:rPr>
              <a:t>  </a:t>
            </a:r>
            <a:r>
              <a:rPr lang="en-US" sz="2000" dirty="0">
                <a:effectLst/>
                <a:latin typeface="Arial"/>
                <a:cs typeface="Arial"/>
              </a:rPr>
              <a:t>|</a:t>
            </a:r>
            <a:r>
              <a:rPr lang="en-US" sz="2000" dirty="0">
                <a:solidFill>
                  <a:schemeClr val="accent6"/>
                </a:solidFill>
                <a:effectLst/>
                <a:latin typeface="Arial"/>
                <a:cs typeface="Arial"/>
              </a:rPr>
              <a:t>  </a:t>
            </a:r>
            <a:r>
              <a:rPr lang="en-US" sz="2000" u="sng" dirty="0">
                <a:solidFill>
                  <a:schemeClr val="accent6"/>
                </a:solidFill>
                <a:effectLst/>
                <a:latin typeface="Arial"/>
                <a:cs typeface="Arial"/>
                <a:hlinkClick r:id="rId3" tooltip="한국어">
                  <a:extLst>
                    <a:ext uri="{A12FA001-AC4F-418D-AE19-62706E023703}">
                      <ahyp:hlinkClr xmlns:ahyp="http://schemas.microsoft.com/office/drawing/2018/hyperlinkcolor" val="tx"/>
                    </a:ext>
                  </a:extLst>
                </a:hlinkClick>
              </a:rPr>
              <a:t>한국어</a:t>
            </a:r>
            <a:r>
              <a:rPr lang="en-US" sz="2000" dirty="0">
                <a:solidFill>
                  <a:schemeClr val="accent6"/>
                </a:solidFill>
                <a:effectLst/>
                <a:latin typeface="Arial"/>
                <a:ea typeface="Malgun Gothic"/>
                <a:cs typeface="Arial"/>
              </a:rPr>
              <a:t>  </a:t>
            </a:r>
            <a:r>
              <a:rPr lang="en-US" sz="2000" dirty="0">
                <a:effectLst/>
                <a:latin typeface="Arial"/>
                <a:ea typeface="SimSun"/>
                <a:cs typeface="Arial"/>
              </a:rPr>
              <a:t>|</a:t>
            </a:r>
            <a:r>
              <a:rPr lang="en-US" sz="2000" dirty="0">
                <a:solidFill>
                  <a:schemeClr val="accent6"/>
                </a:solidFill>
                <a:effectLst/>
                <a:latin typeface="Arial"/>
                <a:ea typeface="SimSun"/>
                <a:cs typeface="Arial"/>
              </a:rPr>
              <a:t> </a:t>
            </a:r>
            <a:r>
              <a:rPr lang="en-US" sz="2000" dirty="0">
                <a:solidFill>
                  <a:schemeClr val="accent6"/>
                </a:solidFill>
                <a:effectLst/>
                <a:latin typeface="Arial"/>
                <a:cs typeface="Arial"/>
              </a:rPr>
              <a:t> </a:t>
            </a:r>
            <a:r>
              <a:rPr lang="en-US" sz="2000" u="sng" dirty="0">
                <a:solidFill>
                  <a:schemeClr val="accent6"/>
                </a:solidFill>
                <a:effectLst/>
                <a:latin typeface="Arial"/>
                <a:cs typeface="Arial"/>
                <a:hlinkClick r:id="rId3" tooltip="繁體中文">
                  <a:extLst>
                    <a:ext uri="{A12FA001-AC4F-418D-AE19-62706E023703}">
                      <ahyp:hlinkClr xmlns:ahyp="http://schemas.microsoft.com/office/drawing/2018/hyperlinkcolor" val="tx"/>
                    </a:ext>
                  </a:extLst>
                </a:hlinkClick>
              </a:rPr>
              <a:t>繁體中文</a:t>
            </a:r>
            <a:r>
              <a:rPr lang="en-US" sz="2000" dirty="0">
                <a:solidFill>
                  <a:schemeClr val="accent6"/>
                </a:solidFill>
                <a:effectLst/>
                <a:latin typeface="Arial"/>
                <a:ea typeface="MS Mincho"/>
                <a:cs typeface="Arial"/>
              </a:rPr>
              <a:t>  </a:t>
            </a:r>
            <a:r>
              <a:rPr lang="en-US" sz="2000" dirty="0">
                <a:effectLst/>
                <a:latin typeface="Arial"/>
                <a:ea typeface="MS Mincho"/>
                <a:cs typeface="Arial"/>
              </a:rPr>
              <a:t>|</a:t>
            </a:r>
            <a:r>
              <a:rPr lang="en-US" sz="2000" dirty="0">
                <a:solidFill>
                  <a:schemeClr val="accent6"/>
                </a:solidFill>
                <a:effectLst/>
                <a:latin typeface="Arial"/>
                <a:ea typeface="MS Mincho"/>
                <a:cs typeface="Arial"/>
              </a:rPr>
              <a:t>  </a:t>
            </a:r>
            <a:r>
              <a:rPr lang="en-US" sz="2000" u="sng" dirty="0">
                <a:solidFill>
                  <a:schemeClr val="accent6"/>
                </a:solidFill>
                <a:effectLst/>
                <a:latin typeface="Arial"/>
                <a:cs typeface="Arial"/>
                <a:hlinkClick r:id="rId3" tooltip="Pусский">
                  <a:extLst>
                    <a:ext uri="{A12FA001-AC4F-418D-AE19-62706E023703}">
                      <ahyp:hlinkClr xmlns:ahyp="http://schemas.microsoft.com/office/drawing/2018/hyperlinkcolor" val="tx"/>
                    </a:ext>
                  </a:extLst>
                </a:hlinkClick>
              </a:rPr>
              <a:t>Pусский</a:t>
            </a:r>
            <a:r>
              <a:rPr lang="en-US" sz="2000" dirty="0">
                <a:solidFill>
                  <a:schemeClr val="accent6"/>
                </a:solidFill>
                <a:effectLst/>
                <a:latin typeface="Arial"/>
                <a:cs typeface="Arial"/>
              </a:rPr>
              <a:t>  </a:t>
            </a:r>
            <a:r>
              <a:rPr lang="en-US" sz="2000" dirty="0">
                <a:effectLst/>
                <a:latin typeface="Arial"/>
                <a:ea typeface="MS Mincho"/>
                <a:cs typeface="Arial"/>
              </a:rPr>
              <a:t>|</a:t>
            </a:r>
            <a:r>
              <a:rPr lang="en-US" sz="2000" dirty="0">
                <a:solidFill>
                  <a:schemeClr val="accent6"/>
                </a:solidFill>
                <a:effectLst/>
                <a:latin typeface="Arial"/>
                <a:ea typeface="MS Mincho"/>
                <a:cs typeface="Arial"/>
              </a:rPr>
              <a:t>  </a:t>
            </a:r>
            <a:r>
              <a:rPr lang="en-US" sz="2000" u="sng" dirty="0">
                <a:solidFill>
                  <a:schemeClr val="accent6"/>
                </a:solidFill>
                <a:effectLst/>
                <a:latin typeface="Arial"/>
                <a:cs typeface="Arial"/>
                <a:hlinkClick r:id="rId3" tooltip="Tiếng Việt">
                  <a:extLst>
                    <a:ext uri="{A12FA001-AC4F-418D-AE19-62706E023703}">
                      <ahyp:hlinkClr xmlns:ahyp="http://schemas.microsoft.com/office/drawing/2018/hyperlinkcolor" val="tx"/>
                    </a:ext>
                  </a:extLst>
                </a:hlinkClick>
              </a:rPr>
              <a:t>Tiếng Việt</a:t>
            </a:r>
            <a:r>
              <a:rPr lang="en-US" sz="2000" u="none" strike="noStrike" dirty="0">
                <a:solidFill>
                  <a:schemeClr val="accent6"/>
                </a:solidFill>
                <a:effectLst/>
                <a:latin typeface="Arial"/>
                <a:cs typeface="Arial"/>
              </a:rPr>
              <a:t>  </a:t>
            </a:r>
            <a:r>
              <a:rPr lang="en-US" sz="2000" u="none" strike="noStrike" dirty="0">
                <a:effectLst/>
                <a:latin typeface="Arial"/>
                <a:cs typeface="Arial"/>
              </a:rPr>
              <a:t>|</a:t>
            </a:r>
            <a:r>
              <a:rPr lang="en-US" sz="2000" u="none" strike="noStrike" dirty="0">
                <a:solidFill>
                  <a:schemeClr val="accent6"/>
                </a:solidFill>
                <a:effectLst/>
                <a:latin typeface="Arial"/>
                <a:cs typeface="Arial"/>
              </a:rPr>
              <a:t>  </a:t>
            </a:r>
            <a:r>
              <a:rPr lang="ar-SA" sz="2000" u="sng" dirty="0">
                <a:solidFill>
                  <a:schemeClr val="accent6"/>
                </a:solidFill>
                <a:effectLst/>
                <a:latin typeface="Arial"/>
                <a:cs typeface="Arial"/>
                <a:hlinkClick r:id="rId3" tooltip="العربية">
                  <a:extLst>
                    <a:ext uri="{A12FA001-AC4F-418D-AE19-62706E023703}">
                      <ahyp:hlinkClr xmlns:ahyp="http://schemas.microsoft.com/office/drawing/2018/hyperlinkcolor" val="tx"/>
                    </a:ext>
                  </a:extLst>
                </a:hlinkClick>
              </a:rPr>
              <a:t>العربية</a:t>
            </a:r>
            <a:endParaRPr lang="en-US" sz="2000" dirty="0">
              <a:solidFill>
                <a:schemeClr val="accent6"/>
              </a:solidFill>
              <a:effectLst/>
              <a:latin typeface="Arial"/>
              <a:cs typeface="Arial"/>
            </a:endParaRPr>
          </a:p>
          <a:p>
            <a:pPr marL="0" marR="0" indent="0">
              <a:spcBef>
                <a:spcPts val="0"/>
              </a:spcBef>
              <a:spcAft>
                <a:spcPts val="0"/>
              </a:spcAft>
              <a:buNone/>
              <a:tabLst>
                <a:tab pos="2971800" algn="ctr"/>
                <a:tab pos="5943600" algn="r"/>
              </a:tabLst>
            </a:pPr>
            <a:r>
              <a:rPr lang="en-US" sz="2000" dirty="0">
                <a:effectLst/>
                <a:latin typeface="Arial"/>
                <a:ea typeface="Times New Roman" panose="02020603050405020304" pitchFamily="18" charset="0"/>
                <a:cs typeface="Arial"/>
              </a:rPr>
              <a:t>Contact: 800-452-4011  |  TTY: 711  |  </a:t>
            </a:r>
            <a:r>
              <a:rPr lang="en-US" sz="2000" u="sng" dirty="0">
                <a:solidFill>
                  <a:schemeClr val="accent6"/>
                </a:solidFill>
                <a:effectLst/>
                <a:latin typeface="Arial"/>
                <a:ea typeface="Times New Roman" panose="02020603050405020304" pitchFamily="18" charset="0"/>
                <a:cs typeface="Arial"/>
                <a:hlinkClick r:id="rId4" tooltip="deqinfo@deq.oregon.gov">
                  <a:extLst>
                    <a:ext uri="{A12FA001-AC4F-418D-AE19-62706E023703}">
                      <ahyp:hlinkClr xmlns:ahyp="http://schemas.microsoft.com/office/drawing/2018/hyperlinkcolor" val="tx"/>
                    </a:ext>
                  </a:extLst>
                </a:hlinkClick>
              </a:rPr>
              <a:t>deqinfo@deq.</a:t>
            </a:r>
            <a:r>
              <a:rPr lang="en-US" sz="2000" u="sng" dirty="0">
                <a:solidFill>
                  <a:schemeClr val="accent6"/>
                </a:solidFill>
                <a:latin typeface="Arial"/>
                <a:ea typeface="Times New Roman" panose="02020603050405020304" pitchFamily="18" charset="0"/>
                <a:cs typeface="Arial"/>
                <a:hlinkClick r:id="rId4" tooltip="deqinfo@deq.oregon.gov">
                  <a:extLst>
                    <a:ext uri="{A12FA001-AC4F-418D-AE19-62706E023703}">
                      <ahyp:hlinkClr xmlns:ahyp="http://schemas.microsoft.com/office/drawing/2018/hyperlinkcolor" val="tx"/>
                    </a:ext>
                  </a:extLst>
                </a:hlinkClick>
              </a:rPr>
              <a:t>o</a:t>
            </a:r>
            <a:r>
              <a:rPr lang="en-US" sz="2000" u="sng" dirty="0">
                <a:solidFill>
                  <a:schemeClr val="accent6"/>
                </a:solidFill>
                <a:effectLst/>
                <a:latin typeface="Arial"/>
                <a:ea typeface="Times New Roman" panose="02020603050405020304" pitchFamily="18" charset="0"/>
                <a:cs typeface="Arial"/>
                <a:hlinkClick r:id="rId4" tooltip="deqinfo@deq.oregon.gov">
                  <a:extLst>
                    <a:ext uri="{A12FA001-AC4F-418D-AE19-62706E023703}">
                      <ahyp:hlinkClr xmlns:ahyp="http://schemas.microsoft.com/office/drawing/2018/hyperlinkcolor" val="tx"/>
                    </a:ext>
                  </a:extLst>
                </a:hlinkClick>
              </a:rPr>
              <a:t>regon.gov</a:t>
            </a:r>
            <a:r>
              <a:rPr lang="en-US" sz="2000" dirty="0">
                <a:solidFill>
                  <a:schemeClr val="accent6"/>
                </a:solidFill>
                <a:effectLst/>
                <a:latin typeface="Arial"/>
                <a:ea typeface="Times New Roman" panose="02020603050405020304" pitchFamily="18" charset="0"/>
                <a:cs typeface="Arial"/>
              </a:rPr>
              <a:t> </a:t>
            </a:r>
          </a:p>
        </p:txBody>
      </p:sp>
      <p:sp>
        <p:nvSpPr>
          <p:cNvPr id="4" name="Slide Number Placeholder 3">
            <a:extLst>
              <a:ext uri="{FF2B5EF4-FFF2-40B4-BE49-F238E27FC236}">
                <a16:creationId xmlns:a16="http://schemas.microsoft.com/office/drawing/2014/main" id="{B3B223D1-F2AE-E0C5-E96C-5EC8BCFB9492}"/>
              </a:ext>
            </a:extLst>
          </p:cNvPr>
          <p:cNvSpPr>
            <a:spLocks noGrp="1"/>
          </p:cNvSpPr>
          <p:nvPr>
            <p:ph type="sldNum" sz="quarter" idx="12"/>
          </p:nvPr>
        </p:nvSpPr>
        <p:spPr/>
        <p:txBody>
          <a:bodyPr/>
          <a:lstStyle/>
          <a:p>
            <a:fld id="{1939E361-6CC3-4B93-8D02-0CA414705067}" type="slidenum">
              <a:rPr lang="en-US" smtClean="0">
                <a:solidFill>
                  <a:schemeClr val="tx1"/>
                </a:solidFill>
              </a:rPr>
              <a:pPr/>
              <a:t>27</a:t>
            </a:fld>
            <a:endParaRPr lang="en-US" dirty="0">
              <a:solidFill>
                <a:schemeClr val="tx1"/>
              </a:solidFill>
            </a:endParaRPr>
          </a:p>
        </p:txBody>
      </p:sp>
    </p:spTree>
    <p:extLst>
      <p:ext uri="{BB962C8B-B14F-4D97-AF65-F5344CB8AC3E}">
        <p14:creationId xmlns:p14="http://schemas.microsoft.com/office/powerpoint/2010/main" val="2251117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BC7F-CFE9-4C03-97C6-002E4434B030}"/>
              </a:ext>
            </a:extLst>
          </p:cNvPr>
          <p:cNvSpPr>
            <a:spLocks noGrp="1"/>
          </p:cNvSpPr>
          <p:nvPr>
            <p:ph type="title"/>
          </p:nvPr>
        </p:nvSpPr>
        <p:spPr>
          <a:xfrm>
            <a:off x="228600" y="19521"/>
            <a:ext cx="11734800" cy="1143000"/>
          </a:xfrm>
        </p:spPr>
        <p:txBody>
          <a:bodyPr anchor="ctr">
            <a:noAutofit/>
          </a:bodyPr>
          <a:lstStyle/>
          <a:p>
            <a:pPr>
              <a:lnSpc>
                <a:spcPct val="90000"/>
              </a:lnSpc>
            </a:pPr>
            <a:r>
              <a:rPr lang="en-US" b="1" dirty="0">
                <a:latin typeface="Arial"/>
                <a:cs typeface="Arial"/>
              </a:rPr>
              <a:t>Oregon Clean Vehicle Rebate Program</a:t>
            </a:r>
            <a:endParaRPr lang="en-US" dirty="0">
              <a:latin typeface="Arial"/>
              <a:cs typeface="Arial"/>
            </a:endParaRPr>
          </a:p>
        </p:txBody>
      </p:sp>
      <p:sp>
        <p:nvSpPr>
          <p:cNvPr id="3" name="Content Placeholder 2">
            <a:extLst>
              <a:ext uri="{FF2B5EF4-FFF2-40B4-BE49-F238E27FC236}">
                <a16:creationId xmlns:a16="http://schemas.microsoft.com/office/drawing/2014/main" id="{AEBE99DF-37FC-4B43-A3B1-32E041029BE8}"/>
              </a:ext>
            </a:extLst>
          </p:cNvPr>
          <p:cNvSpPr>
            <a:spLocks noGrp="1"/>
          </p:cNvSpPr>
          <p:nvPr>
            <p:ph idx="1"/>
          </p:nvPr>
        </p:nvSpPr>
        <p:spPr>
          <a:xfrm>
            <a:off x="147634" y="1084594"/>
            <a:ext cx="11811000" cy="1409135"/>
          </a:xfrm>
        </p:spPr>
        <p:txBody>
          <a:bodyPr vert="horz" lIns="91440" tIns="45720" rIns="91440" bIns="45720" rtlCol="0" anchor="t">
            <a:normAutofit/>
          </a:bodyPr>
          <a:lstStyle/>
          <a:p>
            <a:pPr>
              <a:lnSpc>
                <a:spcPct val="90000"/>
              </a:lnSpc>
            </a:pPr>
            <a:r>
              <a:rPr lang="en-US" sz="2700" dirty="0">
                <a:latin typeface="Arial"/>
                <a:cs typeface="Arial"/>
              </a:rPr>
              <a:t>Established by 2017 Legislature to accelerate adoption of electric vehicles </a:t>
            </a:r>
          </a:p>
          <a:p>
            <a:pPr>
              <a:lnSpc>
                <a:spcPct val="90000"/>
              </a:lnSpc>
            </a:pPr>
            <a:r>
              <a:rPr lang="en-US" sz="2700" dirty="0">
                <a:latin typeface="Arial"/>
                <a:cs typeface="Arial"/>
              </a:rPr>
              <a:t>Rebates for the purchase or lease of a light-duty zero-emissions vehicles</a:t>
            </a:r>
          </a:p>
          <a:p>
            <a:pPr>
              <a:lnSpc>
                <a:spcPct val="90000"/>
              </a:lnSpc>
            </a:pPr>
            <a:r>
              <a:rPr lang="en-US" sz="2700" dirty="0">
                <a:latin typeface="Arial"/>
                <a:cs typeface="Arial"/>
              </a:rPr>
              <a:t>Advances state EV goal of 25% of registered vehicles being EVs by 2030</a:t>
            </a:r>
            <a:endParaRPr lang="en-US" sz="2300" dirty="0"/>
          </a:p>
        </p:txBody>
      </p:sp>
      <p:sp>
        <p:nvSpPr>
          <p:cNvPr id="13" name="TextBox 12">
            <a:extLst>
              <a:ext uri="{FF2B5EF4-FFF2-40B4-BE49-F238E27FC236}">
                <a16:creationId xmlns:a16="http://schemas.microsoft.com/office/drawing/2014/main" id="{E8C6DAE5-988E-DBD9-1658-05189EF82064}"/>
              </a:ext>
            </a:extLst>
          </p:cNvPr>
          <p:cNvSpPr txBox="1"/>
          <p:nvPr/>
        </p:nvSpPr>
        <p:spPr>
          <a:xfrm>
            <a:off x="797409" y="2680378"/>
            <a:ext cx="491490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2018 – 2025: OCVRP Rebates by Zip Code</a:t>
            </a:r>
          </a:p>
        </p:txBody>
      </p:sp>
      <p:grpSp>
        <p:nvGrpSpPr>
          <p:cNvPr id="11" name="Group 10" descr="OCVRP Rebates issued between 2018 and 2025 by zip code. Darker green areas showing a greater concentration of rebates can be found in the Portland metro area, along the I-5 corridor and in the Bend metro area.">
            <a:extLst>
              <a:ext uri="{FF2B5EF4-FFF2-40B4-BE49-F238E27FC236}">
                <a16:creationId xmlns:a16="http://schemas.microsoft.com/office/drawing/2014/main" id="{20969A7D-A87C-EB16-7011-67EBF67FAAC5}"/>
              </a:ext>
            </a:extLst>
          </p:cNvPr>
          <p:cNvGrpSpPr/>
          <p:nvPr/>
        </p:nvGrpSpPr>
        <p:grpSpPr>
          <a:xfrm>
            <a:off x="619125" y="3049710"/>
            <a:ext cx="5271468" cy="3072368"/>
            <a:chOff x="619125" y="3049710"/>
            <a:chExt cx="5271468" cy="3072368"/>
          </a:xfrm>
        </p:grpSpPr>
        <p:pic>
          <p:nvPicPr>
            <p:cNvPr id="9" name="Picture 8">
              <a:extLst>
                <a:ext uri="{FF2B5EF4-FFF2-40B4-BE49-F238E27FC236}">
                  <a16:creationId xmlns:a16="http://schemas.microsoft.com/office/drawing/2014/main" id="{1E418761-4C70-1245-F8E0-35FB61E716C6}"/>
                </a:ext>
              </a:extLst>
            </p:cNvPr>
            <p:cNvPicPr>
              <a:picLocks noChangeAspect="1"/>
            </p:cNvPicPr>
            <p:nvPr/>
          </p:nvPicPr>
          <p:blipFill>
            <a:blip r:embed="rId3"/>
            <a:stretch>
              <a:fillRect/>
            </a:stretch>
          </p:blipFill>
          <p:spPr>
            <a:xfrm>
              <a:off x="619125" y="3049710"/>
              <a:ext cx="5271468" cy="3072368"/>
            </a:xfrm>
            <a:prstGeom prst="rect">
              <a:avLst/>
            </a:prstGeom>
          </p:spPr>
        </p:pic>
        <p:pic>
          <p:nvPicPr>
            <p:cNvPr id="7" name="Picture 6">
              <a:extLst>
                <a:ext uri="{FF2B5EF4-FFF2-40B4-BE49-F238E27FC236}">
                  <a16:creationId xmlns:a16="http://schemas.microsoft.com/office/drawing/2014/main" id="{8B552222-A3DB-2640-72BC-4B332361010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9125" y="4991472"/>
              <a:ext cx="821842" cy="663032"/>
            </a:xfrm>
            <a:prstGeom prst="rect">
              <a:avLst/>
            </a:prstGeom>
          </p:spPr>
        </p:pic>
      </p:grpSp>
      <p:sp>
        <p:nvSpPr>
          <p:cNvPr id="8" name="TextBox 7">
            <a:extLst>
              <a:ext uri="{FF2B5EF4-FFF2-40B4-BE49-F238E27FC236}">
                <a16:creationId xmlns:a16="http://schemas.microsoft.com/office/drawing/2014/main" id="{F3FB10EC-E55E-53CF-BEC5-D5BE313B68CA}"/>
              </a:ext>
            </a:extLst>
          </p:cNvPr>
          <p:cNvSpPr txBox="1"/>
          <p:nvPr/>
        </p:nvSpPr>
        <p:spPr>
          <a:xfrm>
            <a:off x="6586534" y="2680378"/>
            <a:ext cx="491490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2023 Oregon GHG Emissions by Sector</a:t>
            </a:r>
          </a:p>
        </p:txBody>
      </p:sp>
      <p:grpSp>
        <p:nvGrpSpPr>
          <p:cNvPr id="5" name="Group 4" descr="2023 Oregon GHG Emissions by Sector showing transportation emissions to be the largest sector at 35% of emissions. ">
            <a:extLst>
              <a:ext uri="{FF2B5EF4-FFF2-40B4-BE49-F238E27FC236}">
                <a16:creationId xmlns:a16="http://schemas.microsoft.com/office/drawing/2014/main" id="{4D9DE951-63E5-86FE-9210-58760197E120}"/>
              </a:ext>
            </a:extLst>
          </p:cNvPr>
          <p:cNvGrpSpPr/>
          <p:nvPr/>
        </p:nvGrpSpPr>
        <p:grpSpPr>
          <a:xfrm>
            <a:off x="6586534" y="3049710"/>
            <a:ext cx="4808057" cy="3072368"/>
            <a:chOff x="6586534" y="3049710"/>
            <a:chExt cx="4808057" cy="3072368"/>
          </a:xfrm>
        </p:grpSpPr>
        <p:pic>
          <p:nvPicPr>
            <p:cNvPr id="6" name="Picture 5">
              <a:extLst>
                <a:ext uri="{FF2B5EF4-FFF2-40B4-BE49-F238E27FC236}">
                  <a16:creationId xmlns:a16="http://schemas.microsoft.com/office/drawing/2014/main" id="{27BC528A-F8BE-57F5-8826-99C9436D2D8F}"/>
                </a:ext>
              </a:extLst>
            </p:cNvPr>
            <p:cNvPicPr>
              <a:picLocks noChangeAspect="1"/>
            </p:cNvPicPr>
            <p:nvPr/>
          </p:nvPicPr>
          <p:blipFill>
            <a:blip r:embed="rId5"/>
            <a:stretch>
              <a:fillRect/>
            </a:stretch>
          </p:blipFill>
          <p:spPr>
            <a:xfrm>
              <a:off x="6586534" y="3049710"/>
              <a:ext cx="4808057" cy="3072368"/>
            </a:xfrm>
            <a:prstGeom prst="rect">
              <a:avLst/>
            </a:prstGeom>
          </p:spPr>
        </p:pic>
        <p:sp>
          <p:nvSpPr>
            <p:cNvPr id="10" name="Oval 9">
              <a:extLst>
                <a:ext uri="{FF2B5EF4-FFF2-40B4-BE49-F238E27FC236}">
                  <a16:creationId xmlns:a16="http://schemas.microsoft.com/office/drawing/2014/main" id="{85C1AB75-CF1A-25BD-69CB-88BA756440CF}"/>
                </a:ext>
              </a:extLst>
            </p:cNvPr>
            <p:cNvSpPr/>
            <p:nvPr/>
          </p:nvSpPr>
          <p:spPr>
            <a:xfrm>
              <a:off x="6715679" y="3130157"/>
              <a:ext cx="1358900" cy="1231900"/>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DF0A1B39-B3E0-9E3F-5BBB-BA1325CF0275}"/>
              </a:ext>
            </a:extLst>
          </p:cNvPr>
          <p:cNvSpPr>
            <a:spLocks noGrp="1"/>
          </p:cNvSpPr>
          <p:nvPr>
            <p:ph type="sldNum" sz="quarter" idx="12"/>
          </p:nvPr>
        </p:nvSpPr>
        <p:spPr/>
        <p:txBody>
          <a:bodyPr/>
          <a:lstStyle/>
          <a:p>
            <a:fld id="{1939E361-6CC3-4B93-8D02-0CA414705067}" type="slidenum">
              <a:rPr lang="en-US" smtClean="0">
                <a:solidFill>
                  <a:schemeClr val="tx1"/>
                </a:solidFill>
              </a:rPr>
              <a:pPr/>
              <a:t>3</a:t>
            </a:fld>
            <a:endParaRPr lang="en-US" dirty="0">
              <a:solidFill>
                <a:schemeClr val="tx1"/>
              </a:solidFill>
            </a:endParaRPr>
          </a:p>
        </p:txBody>
      </p:sp>
    </p:spTree>
    <p:extLst>
      <p:ext uri="{BB962C8B-B14F-4D97-AF65-F5344CB8AC3E}">
        <p14:creationId xmlns:p14="http://schemas.microsoft.com/office/powerpoint/2010/main" val="1876762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84F75-C14A-539F-0334-EE71890982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C3381-0349-EE97-FE8E-458417D6C8AE}"/>
              </a:ext>
            </a:extLst>
          </p:cNvPr>
          <p:cNvSpPr>
            <a:spLocks noGrp="1"/>
          </p:cNvSpPr>
          <p:nvPr>
            <p:ph type="title"/>
          </p:nvPr>
        </p:nvSpPr>
        <p:spPr/>
        <p:txBody>
          <a:bodyPr>
            <a:normAutofit fontScale="90000"/>
          </a:bodyPr>
          <a:lstStyle/>
          <a:p>
            <a:pPr algn="l"/>
            <a:r>
              <a:rPr lang="en-US" b="1" dirty="0">
                <a:latin typeface="Arial"/>
                <a:cs typeface="Arial"/>
              </a:rPr>
              <a:t>OCVRP: Legislative and rulemaking timeline</a:t>
            </a:r>
            <a:endParaRPr lang="en-US" dirty="0">
              <a:latin typeface="Arial"/>
              <a:cs typeface="Arial"/>
            </a:endParaRPr>
          </a:p>
        </p:txBody>
      </p:sp>
      <p:pic>
        <p:nvPicPr>
          <p:cNvPr id="7" name="Content Placeholder 6" descr="OCVRP legislative timeline showing the program was established in 2017 and updated several times between 2018 and 2024.">
            <a:extLst>
              <a:ext uri="{FF2B5EF4-FFF2-40B4-BE49-F238E27FC236}">
                <a16:creationId xmlns:a16="http://schemas.microsoft.com/office/drawing/2014/main" id="{2C5268AC-A4E9-085C-E361-CDD7941B431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4464" y="1590172"/>
            <a:ext cx="11312835" cy="4696410"/>
          </a:xfrm>
        </p:spPr>
      </p:pic>
      <p:grpSp>
        <p:nvGrpSpPr>
          <p:cNvPr id="14" name="Group 13" descr="Stars indicating EQC actions">
            <a:extLst>
              <a:ext uri="{FF2B5EF4-FFF2-40B4-BE49-F238E27FC236}">
                <a16:creationId xmlns:a16="http://schemas.microsoft.com/office/drawing/2014/main" id="{D5A22672-3F6B-A6EA-786F-4AF9304524A7}"/>
              </a:ext>
            </a:extLst>
          </p:cNvPr>
          <p:cNvGrpSpPr/>
          <p:nvPr/>
        </p:nvGrpSpPr>
        <p:grpSpPr>
          <a:xfrm>
            <a:off x="3518951" y="3558382"/>
            <a:ext cx="7225249" cy="785018"/>
            <a:chOff x="3518951" y="3558382"/>
            <a:chExt cx="7225249" cy="785018"/>
          </a:xfrm>
        </p:grpSpPr>
        <p:cxnSp>
          <p:nvCxnSpPr>
            <p:cNvPr id="13" name="Straight Arrow Connector 12">
              <a:extLst>
                <a:ext uri="{FF2B5EF4-FFF2-40B4-BE49-F238E27FC236}">
                  <a16:creationId xmlns:a16="http://schemas.microsoft.com/office/drawing/2014/main" id="{9B555641-74C0-F5D5-46C4-BA30FF890B12}"/>
                </a:ext>
              </a:extLst>
            </p:cNvPr>
            <p:cNvCxnSpPr>
              <a:cxnSpLocks/>
            </p:cNvCxnSpPr>
            <p:nvPr/>
          </p:nvCxnSpPr>
          <p:spPr>
            <a:xfrm>
              <a:off x="4343400" y="3962400"/>
              <a:ext cx="0"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2" name="Group 11">
              <a:extLst>
                <a:ext uri="{FF2B5EF4-FFF2-40B4-BE49-F238E27FC236}">
                  <a16:creationId xmlns:a16="http://schemas.microsoft.com/office/drawing/2014/main" id="{1EFBC2F2-2505-6A81-D2DD-533AC092A28A}"/>
                </a:ext>
              </a:extLst>
            </p:cNvPr>
            <p:cNvGrpSpPr/>
            <p:nvPr/>
          </p:nvGrpSpPr>
          <p:grpSpPr>
            <a:xfrm>
              <a:off x="3518951" y="3558382"/>
              <a:ext cx="7225249" cy="609600"/>
              <a:chOff x="3518951" y="3558382"/>
              <a:chExt cx="7225249" cy="609600"/>
            </a:xfrm>
          </p:grpSpPr>
          <p:sp>
            <p:nvSpPr>
              <p:cNvPr id="4" name="Star: 5 Points 3">
                <a:extLst>
                  <a:ext uri="{FF2B5EF4-FFF2-40B4-BE49-F238E27FC236}">
                    <a16:creationId xmlns:a16="http://schemas.microsoft.com/office/drawing/2014/main" id="{0DDFAF35-E01E-73F0-01A2-5CB66A7AAE6D}"/>
                  </a:ext>
                </a:extLst>
              </p:cNvPr>
              <p:cNvSpPr/>
              <p:nvPr/>
            </p:nvSpPr>
            <p:spPr>
              <a:xfrm>
                <a:off x="10058400" y="3558382"/>
                <a:ext cx="685800" cy="609600"/>
              </a:xfrm>
              <a:prstGeom prst="star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4EFF3B8B-3C72-3C88-3065-E5C0E61C01AA}"/>
                  </a:ext>
                </a:extLst>
              </p:cNvPr>
              <p:cNvSpPr/>
              <p:nvPr/>
            </p:nvSpPr>
            <p:spPr>
              <a:xfrm>
                <a:off x="6876577" y="3558382"/>
                <a:ext cx="685800" cy="609600"/>
              </a:xfrm>
              <a:prstGeom prst="star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 name="Star: 5 Points 5">
                <a:extLst>
                  <a:ext uri="{FF2B5EF4-FFF2-40B4-BE49-F238E27FC236}">
                    <a16:creationId xmlns:a16="http://schemas.microsoft.com/office/drawing/2014/main" id="{C75A40A4-AC6A-C535-6458-E8399429192C}"/>
                  </a:ext>
                </a:extLst>
              </p:cNvPr>
              <p:cNvSpPr/>
              <p:nvPr/>
            </p:nvSpPr>
            <p:spPr>
              <a:xfrm>
                <a:off x="5222708" y="3558382"/>
                <a:ext cx="685800" cy="609600"/>
              </a:xfrm>
              <a:prstGeom prst="star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3" name="Star: 5 Points 2">
                <a:extLst>
                  <a:ext uri="{FF2B5EF4-FFF2-40B4-BE49-F238E27FC236}">
                    <a16:creationId xmlns:a16="http://schemas.microsoft.com/office/drawing/2014/main" id="{233F7E77-ECAE-D636-1377-BE48704E9193}"/>
                  </a:ext>
                </a:extLst>
              </p:cNvPr>
              <p:cNvSpPr/>
              <p:nvPr/>
            </p:nvSpPr>
            <p:spPr>
              <a:xfrm>
                <a:off x="3518951" y="3558382"/>
                <a:ext cx="685800" cy="609600"/>
              </a:xfrm>
              <a:prstGeom prst="star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grpSp>
      </p:grpSp>
      <p:sp>
        <p:nvSpPr>
          <p:cNvPr id="11" name="TextBox 10">
            <a:extLst>
              <a:ext uri="{FF2B5EF4-FFF2-40B4-BE49-F238E27FC236}">
                <a16:creationId xmlns:a16="http://schemas.microsoft.com/office/drawing/2014/main" id="{46273478-8BEA-1C0C-AAFE-4D381EA170CE}"/>
              </a:ext>
            </a:extLst>
          </p:cNvPr>
          <p:cNvSpPr txBox="1"/>
          <p:nvPr/>
        </p:nvSpPr>
        <p:spPr>
          <a:xfrm>
            <a:off x="3869607" y="4343400"/>
            <a:ext cx="1060162" cy="877163"/>
          </a:xfrm>
          <a:prstGeom prst="rect">
            <a:avLst/>
          </a:prstGeom>
          <a:noFill/>
        </p:spPr>
        <p:txBody>
          <a:bodyPr wrap="square" rtlCol="0">
            <a:spAutoFit/>
          </a:bodyPr>
          <a:lstStyle/>
          <a:p>
            <a:pPr algn="ctr"/>
            <a:endParaRPr lang="en-US" sz="100" b="1" dirty="0">
              <a:latin typeface="Arial" panose="020B0604020202020204" pitchFamily="34" charset="0"/>
              <a:cs typeface="Arial" panose="020B0604020202020204" pitchFamily="34" charset="0"/>
            </a:endParaRPr>
          </a:p>
          <a:p>
            <a:pPr algn="ctr"/>
            <a:r>
              <a:rPr lang="en-US" sz="1300" b="1" dirty="0">
                <a:latin typeface="Arial" panose="020B0604020202020204" pitchFamily="34" charset="0"/>
                <a:cs typeface="Arial" panose="020B0604020202020204" pitchFamily="34" charset="0"/>
              </a:rPr>
              <a:t>December 2018: </a:t>
            </a:r>
            <a:r>
              <a:rPr lang="en-US" sz="1200" b="1" dirty="0">
                <a:latin typeface="Arial" panose="020B0604020202020204" pitchFamily="34" charset="0"/>
                <a:cs typeface="Arial" panose="020B0604020202020204" pitchFamily="34" charset="0"/>
              </a:rPr>
              <a:t>Program Opened</a:t>
            </a:r>
            <a:endParaRPr lang="en-US" sz="1200" b="1" dirty="0">
              <a:latin typeface="Arial Narrow" panose="020B0606020202030204" pitchFamily="34" charset="0"/>
              <a:cs typeface="Arial" panose="020B0604020202020204" pitchFamily="34" charset="0"/>
            </a:endParaRPr>
          </a:p>
        </p:txBody>
      </p:sp>
      <p:sp>
        <p:nvSpPr>
          <p:cNvPr id="9" name="Star: 5 Points 8" descr="Star showing the locations of EQC action on timeline above">
            <a:extLst>
              <a:ext uri="{FF2B5EF4-FFF2-40B4-BE49-F238E27FC236}">
                <a16:creationId xmlns:a16="http://schemas.microsoft.com/office/drawing/2014/main" id="{00D8385E-9A98-E4E6-A88B-367BF6B50463}"/>
              </a:ext>
            </a:extLst>
          </p:cNvPr>
          <p:cNvSpPr/>
          <p:nvPr/>
        </p:nvSpPr>
        <p:spPr>
          <a:xfrm>
            <a:off x="990600" y="5680540"/>
            <a:ext cx="685800" cy="609600"/>
          </a:xfrm>
          <a:prstGeom prst="star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0" name="TextBox 9">
            <a:extLst>
              <a:ext uri="{FF2B5EF4-FFF2-40B4-BE49-F238E27FC236}">
                <a16:creationId xmlns:a16="http://schemas.microsoft.com/office/drawing/2014/main" id="{22923DBD-F008-BA97-370F-5DCBB12C0A25}"/>
              </a:ext>
            </a:extLst>
          </p:cNvPr>
          <p:cNvSpPr txBox="1"/>
          <p:nvPr/>
        </p:nvSpPr>
        <p:spPr>
          <a:xfrm>
            <a:off x="1523999" y="5909656"/>
            <a:ext cx="162346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EQC Action</a:t>
            </a:r>
          </a:p>
        </p:txBody>
      </p:sp>
      <p:sp>
        <p:nvSpPr>
          <p:cNvPr id="5" name="Slide Number Placeholder 4">
            <a:extLst>
              <a:ext uri="{FF2B5EF4-FFF2-40B4-BE49-F238E27FC236}">
                <a16:creationId xmlns:a16="http://schemas.microsoft.com/office/drawing/2014/main" id="{A57F2308-F57D-F83A-13D4-0841FDAD2131}"/>
              </a:ext>
            </a:extLst>
          </p:cNvPr>
          <p:cNvSpPr>
            <a:spLocks noGrp="1"/>
          </p:cNvSpPr>
          <p:nvPr>
            <p:ph type="sldNum" sz="quarter" idx="12"/>
          </p:nvPr>
        </p:nvSpPr>
        <p:spPr/>
        <p:txBody>
          <a:bodyPr/>
          <a:lstStyle/>
          <a:p>
            <a:fld id="{1939E361-6CC3-4B93-8D02-0CA414705067}" type="slidenum">
              <a:rPr lang="en-US" smtClean="0">
                <a:solidFill>
                  <a:schemeClr val="tx1"/>
                </a:solidFill>
              </a:rPr>
              <a:pPr/>
              <a:t>4</a:t>
            </a:fld>
            <a:endParaRPr lang="en-US" dirty="0">
              <a:solidFill>
                <a:schemeClr val="tx1"/>
              </a:solidFill>
            </a:endParaRPr>
          </a:p>
        </p:txBody>
      </p:sp>
    </p:spTree>
    <p:extLst>
      <p:ext uri="{BB962C8B-B14F-4D97-AF65-F5344CB8AC3E}">
        <p14:creationId xmlns:p14="http://schemas.microsoft.com/office/powerpoint/2010/main" val="2129122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F110C-529F-7D9B-FF6C-FC050195C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BC23F6-939C-C9FE-A634-747561C952C3}"/>
              </a:ext>
            </a:extLst>
          </p:cNvPr>
          <p:cNvSpPr>
            <a:spLocks noGrp="1"/>
          </p:cNvSpPr>
          <p:nvPr>
            <p:ph type="title"/>
          </p:nvPr>
        </p:nvSpPr>
        <p:spPr/>
        <p:txBody>
          <a:bodyPr>
            <a:normAutofit fontScale="90000"/>
          </a:bodyPr>
          <a:lstStyle/>
          <a:p>
            <a:r>
              <a:rPr lang="en-US" dirty="0"/>
              <a:t>Oregon Clean Vehicle Rebate Program Statistics</a:t>
            </a:r>
          </a:p>
        </p:txBody>
      </p:sp>
      <p:sp>
        <p:nvSpPr>
          <p:cNvPr id="3" name="Content Placeholder 2">
            <a:extLst>
              <a:ext uri="{FF2B5EF4-FFF2-40B4-BE49-F238E27FC236}">
                <a16:creationId xmlns:a16="http://schemas.microsoft.com/office/drawing/2014/main" id="{8C267823-4A59-24EE-F5A3-9B13AB71045E}"/>
              </a:ext>
            </a:extLst>
          </p:cNvPr>
          <p:cNvSpPr>
            <a:spLocks noGrp="1"/>
          </p:cNvSpPr>
          <p:nvPr>
            <p:ph idx="1"/>
          </p:nvPr>
        </p:nvSpPr>
        <p:spPr>
          <a:xfrm>
            <a:off x="152400" y="1600201"/>
            <a:ext cx="5701067" cy="4800599"/>
          </a:xfrm>
        </p:spPr>
        <p:txBody>
          <a:bodyPr vert="horz" lIns="91440" tIns="45720" rIns="91440" bIns="45720" rtlCol="0" anchor="t">
            <a:normAutofit/>
          </a:bodyPr>
          <a:lstStyle/>
          <a:p>
            <a:r>
              <a:rPr lang="en-US" dirty="0">
                <a:latin typeface="Arial"/>
                <a:cs typeface="Arial"/>
              </a:rPr>
              <a:t>Issued over 42,000 rebates equaling $138 million</a:t>
            </a:r>
          </a:p>
          <a:p>
            <a:pPr marL="457200" lvl="1" indent="0">
              <a:buNone/>
            </a:pPr>
            <a:endParaRPr lang="en-US" sz="1600" dirty="0"/>
          </a:p>
          <a:p>
            <a:r>
              <a:rPr lang="en-US" dirty="0">
                <a:latin typeface="Arial"/>
                <a:cs typeface="Arial"/>
              </a:rPr>
              <a:t>2025 open periods: </a:t>
            </a:r>
          </a:p>
          <a:p>
            <a:pPr lvl="1"/>
            <a:r>
              <a:rPr lang="en-US" dirty="0">
                <a:latin typeface="Arial"/>
                <a:cs typeface="Arial"/>
              </a:rPr>
              <a:t>Standard Rebate:</a:t>
            </a:r>
          </a:p>
          <a:p>
            <a:pPr lvl="2"/>
            <a:r>
              <a:rPr lang="en-US" dirty="0">
                <a:latin typeface="Arial"/>
                <a:cs typeface="Arial"/>
              </a:rPr>
              <a:t>May 22 – Sept. 8, 2025</a:t>
            </a:r>
          </a:p>
          <a:p>
            <a:pPr lvl="1"/>
            <a:r>
              <a:rPr lang="en-US" dirty="0">
                <a:latin typeface="Arial"/>
                <a:cs typeface="Arial"/>
              </a:rPr>
              <a:t>Charge Ahead Rebate:</a:t>
            </a:r>
          </a:p>
          <a:p>
            <a:pPr lvl="2"/>
            <a:r>
              <a:rPr lang="en-US" dirty="0">
                <a:latin typeface="Arial"/>
                <a:cs typeface="Arial"/>
              </a:rPr>
              <a:t>May 22 – Dec. 4, 2025</a:t>
            </a:r>
          </a:p>
          <a:p>
            <a:pPr lvl="2"/>
            <a:endParaRPr lang="en-US" dirty="0"/>
          </a:p>
        </p:txBody>
      </p:sp>
      <p:pic>
        <p:nvPicPr>
          <p:cNvPr id="6" name="Picture 5" descr="A pie chart showing the percent of rebates by rebate type from 2018 through 2025. It shows 76% of rebates are Standard, 13% are Charge Ahead New and 11% are Charge Ahead Used.">
            <a:extLst>
              <a:ext uri="{FF2B5EF4-FFF2-40B4-BE49-F238E27FC236}">
                <a16:creationId xmlns:a16="http://schemas.microsoft.com/office/drawing/2014/main" id="{9D36D8B0-DD9A-9C2F-0D60-14304ABE47FA}"/>
              </a:ext>
            </a:extLst>
          </p:cNvPr>
          <p:cNvPicPr>
            <a:picLocks noChangeAspect="1"/>
          </p:cNvPicPr>
          <p:nvPr/>
        </p:nvPicPr>
        <p:blipFill>
          <a:blip r:embed="rId3"/>
          <a:stretch>
            <a:fillRect/>
          </a:stretch>
        </p:blipFill>
        <p:spPr>
          <a:xfrm>
            <a:off x="5667935" y="1732723"/>
            <a:ext cx="6136857" cy="4071729"/>
          </a:xfrm>
          <a:prstGeom prst="rect">
            <a:avLst/>
          </a:prstGeom>
        </p:spPr>
      </p:pic>
      <p:sp>
        <p:nvSpPr>
          <p:cNvPr id="5" name="Slide Number Placeholder 4">
            <a:extLst>
              <a:ext uri="{FF2B5EF4-FFF2-40B4-BE49-F238E27FC236}">
                <a16:creationId xmlns:a16="http://schemas.microsoft.com/office/drawing/2014/main" id="{74D0CF3C-614D-2D16-3695-3E7BAA0B688C}"/>
              </a:ext>
            </a:extLst>
          </p:cNvPr>
          <p:cNvSpPr>
            <a:spLocks noGrp="1"/>
          </p:cNvSpPr>
          <p:nvPr>
            <p:ph type="sldNum" sz="quarter" idx="12"/>
          </p:nvPr>
        </p:nvSpPr>
        <p:spPr/>
        <p:txBody>
          <a:bodyPr/>
          <a:lstStyle/>
          <a:p>
            <a:fld id="{1939E361-6CC3-4B93-8D02-0CA414705067}" type="slidenum">
              <a:rPr lang="en-US" smtClean="0">
                <a:solidFill>
                  <a:schemeClr val="tx1"/>
                </a:solidFill>
              </a:rPr>
              <a:pPr/>
              <a:t>5</a:t>
            </a:fld>
            <a:endParaRPr lang="en-US" dirty="0">
              <a:solidFill>
                <a:schemeClr val="tx1"/>
              </a:solidFill>
            </a:endParaRPr>
          </a:p>
        </p:txBody>
      </p:sp>
    </p:spTree>
    <p:extLst>
      <p:ext uri="{BB962C8B-B14F-4D97-AF65-F5344CB8AC3E}">
        <p14:creationId xmlns:p14="http://schemas.microsoft.com/office/powerpoint/2010/main" val="2425336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2B695-A799-2124-EC76-5EBAA3F3D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2F2752-E0BF-2406-2E26-00C09CFE830E}"/>
              </a:ext>
            </a:extLst>
          </p:cNvPr>
          <p:cNvSpPr>
            <a:spLocks noGrp="1"/>
          </p:cNvSpPr>
          <p:nvPr>
            <p:ph type="title"/>
          </p:nvPr>
        </p:nvSpPr>
        <p:spPr/>
        <p:txBody>
          <a:bodyPr>
            <a:normAutofit/>
          </a:bodyPr>
          <a:lstStyle/>
          <a:p>
            <a:pPr algn="l"/>
            <a:r>
              <a:rPr lang="en-US" b="1" dirty="0"/>
              <a:t>OCVRP proposed rulemaking overview</a:t>
            </a:r>
            <a:endParaRPr lang="en-US" dirty="0"/>
          </a:p>
        </p:txBody>
      </p:sp>
      <p:sp>
        <p:nvSpPr>
          <p:cNvPr id="3" name="Content Placeholder 2">
            <a:extLst>
              <a:ext uri="{FF2B5EF4-FFF2-40B4-BE49-F238E27FC236}">
                <a16:creationId xmlns:a16="http://schemas.microsoft.com/office/drawing/2014/main" id="{B6F93BF8-7FE7-EC6F-10EA-1E486A83C225}"/>
              </a:ext>
            </a:extLst>
          </p:cNvPr>
          <p:cNvSpPr>
            <a:spLocks noGrp="1"/>
          </p:cNvSpPr>
          <p:nvPr>
            <p:ph idx="1"/>
          </p:nvPr>
        </p:nvSpPr>
        <p:spPr>
          <a:xfrm>
            <a:off x="381000" y="1524001"/>
            <a:ext cx="6477000" cy="4572000"/>
          </a:xfrm>
        </p:spPr>
        <p:txBody>
          <a:bodyPr vert="horz" lIns="91440" tIns="45720" rIns="91440" bIns="45720" rtlCol="0" anchor="t">
            <a:normAutofit/>
          </a:bodyPr>
          <a:lstStyle/>
          <a:p>
            <a:r>
              <a:rPr lang="en-US" dirty="0">
                <a:latin typeface="Arial"/>
                <a:cs typeface="Arial"/>
              </a:rPr>
              <a:t>Adjusting rebate amounts to stretch limited funds</a:t>
            </a:r>
            <a:endParaRPr lang="en-US" dirty="0"/>
          </a:p>
          <a:p>
            <a:r>
              <a:rPr lang="en-US" dirty="0">
                <a:latin typeface="Arial"/>
                <a:cs typeface="Arial"/>
              </a:rPr>
              <a:t>Limiting the number of rebates per individual to enable more people to participate</a:t>
            </a:r>
            <a:endParaRPr lang="en-US" dirty="0"/>
          </a:p>
          <a:p>
            <a:r>
              <a:rPr lang="en-US" dirty="0">
                <a:latin typeface="Arial"/>
                <a:cs typeface="Arial"/>
              </a:rPr>
              <a:t>Updating outdated references and clarifying program definitions and processes</a:t>
            </a:r>
            <a:endParaRPr lang="en-US" dirty="0"/>
          </a:p>
        </p:txBody>
      </p:sp>
      <p:pic>
        <p:nvPicPr>
          <p:cNvPr id="4" name="Picture 3" descr="Family charging an electric vehicle">
            <a:extLst>
              <a:ext uri="{FF2B5EF4-FFF2-40B4-BE49-F238E27FC236}">
                <a16:creationId xmlns:a16="http://schemas.microsoft.com/office/drawing/2014/main" id="{0AA73405-9A63-9315-CE69-97DEB592BF8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703218" y="1524001"/>
            <a:ext cx="5267401" cy="4426080"/>
          </a:xfrm>
          <a:prstGeom prst="rect">
            <a:avLst/>
          </a:prstGeom>
        </p:spPr>
      </p:pic>
      <p:sp>
        <p:nvSpPr>
          <p:cNvPr id="5" name="Slide Number Placeholder 4">
            <a:extLst>
              <a:ext uri="{FF2B5EF4-FFF2-40B4-BE49-F238E27FC236}">
                <a16:creationId xmlns:a16="http://schemas.microsoft.com/office/drawing/2014/main" id="{B6E5FFF7-C07E-868B-3B83-9A41F45B2FC4}"/>
              </a:ext>
            </a:extLst>
          </p:cNvPr>
          <p:cNvSpPr>
            <a:spLocks noGrp="1"/>
          </p:cNvSpPr>
          <p:nvPr>
            <p:ph type="sldNum" sz="quarter" idx="12"/>
          </p:nvPr>
        </p:nvSpPr>
        <p:spPr/>
        <p:txBody>
          <a:bodyPr/>
          <a:lstStyle/>
          <a:p>
            <a:fld id="{1939E361-6CC3-4B93-8D02-0CA414705067}" type="slidenum">
              <a:rPr lang="en-US" smtClean="0">
                <a:solidFill>
                  <a:schemeClr val="tx1"/>
                </a:solidFill>
              </a:rPr>
              <a:pPr/>
              <a:t>6</a:t>
            </a:fld>
            <a:endParaRPr lang="en-US" dirty="0">
              <a:solidFill>
                <a:schemeClr val="tx1"/>
              </a:solidFill>
            </a:endParaRPr>
          </a:p>
        </p:txBody>
      </p:sp>
    </p:spTree>
    <p:extLst>
      <p:ext uri="{BB962C8B-B14F-4D97-AF65-F5344CB8AC3E}">
        <p14:creationId xmlns:p14="http://schemas.microsoft.com/office/powerpoint/2010/main" val="420953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0A926-8C13-DCAD-0D6E-49CD26C729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0A5EF5-DDE4-93E0-CF7A-71EF3D21E1ED}"/>
              </a:ext>
            </a:extLst>
          </p:cNvPr>
          <p:cNvSpPr>
            <a:spLocks noGrp="1"/>
          </p:cNvSpPr>
          <p:nvPr>
            <p:ph type="title"/>
          </p:nvPr>
        </p:nvSpPr>
        <p:spPr/>
        <p:txBody>
          <a:bodyPr>
            <a:normAutofit/>
          </a:bodyPr>
          <a:lstStyle/>
          <a:p>
            <a:pPr algn="l"/>
            <a:r>
              <a:rPr lang="en-US" b="1" dirty="0"/>
              <a:t>OCVRP rebate amount considerations</a:t>
            </a:r>
            <a:endParaRPr lang="en-US" dirty="0"/>
          </a:p>
        </p:txBody>
      </p:sp>
      <p:sp>
        <p:nvSpPr>
          <p:cNvPr id="3" name="Content Placeholder 2">
            <a:extLst>
              <a:ext uri="{FF2B5EF4-FFF2-40B4-BE49-F238E27FC236}">
                <a16:creationId xmlns:a16="http://schemas.microsoft.com/office/drawing/2014/main" id="{51B2FBBB-A9D6-5800-23B2-448E07C00B6C}"/>
              </a:ext>
            </a:extLst>
          </p:cNvPr>
          <p:cNvSpPr>
            <a:spLocks noGrp="1"/>
          </p:cNvSpPr>
          <p:nvPr>
            <p:ph idx="1"/>
          </p:nvPr>
        </p:nvSpPr>
        <p:spPr>
          <a:xfrm>
            <a:off x="152399" y="1417639"/>
            <a:ext cx="6869723" cy="4891088"/>
          </a:xfrm>
        </p:spPr>
        <p:txBody>
          <a:bodyPr vert="horz" lIns="91440" tIns="45720" rIns="91440" bIns="45720" rtlCol="0" anchor="t">
            <a:normAutofit fontScale="92500" lnSpcReduction="10000"/>
          </a:bodyPr>
          <a:lstStyle/>
          <a:p>
            <a:r>
              <a:rPr lang="en-US" dirty="0">
                <a:latin typeface="Arial"/>
                <a:cs typeface="Arial"/>
              </a:rPr>
              <a:t>Rebates are important to most recipients and especially important to Charge Ahead Rebate recipients</a:t>
            </a:r>
            <a:endParaRPr lang="en-US" dirty="0"/>
          </a:p>
          <a:p>
            <a:r>
              <a:rPr lang="en-US" dirty="0">
                <a:latin typeface="Arial"/>
                <a:cs typeface="Arial"/>
              </a:rPr>
              <a:t>Decreasing new vehicle affordability</a:t>
            </a:r>
            <a:endParaRPr lang="en-US" dirty="0"/>
          </a:p>
          <a:p>
            <a:r>
              <a:rPr lang="en-US" dirty="0">
                <a:latin typeface="Arial"/>
                <a:cs typeface="Arial"/>
              </a:rPr>
              <a:t>Used EVs nearing price parity</a:t>
            </a:r>
          </a:p>
          <a:p>
            <a:r>
              <a:rPr lang="en-US" dirty="0">
                <a:latin typeface="Arial"/>
                <a:cs typeface="Arial"/>
              </a:rPr>
              <a:t>RAC’s interest to consider emissions</a:t>
            </a:r>
          </a:p>
          <a:p>
            <a:r>
              <a:rPr lang="en-US" dirty="0">
                <a:latin typeface="Arial"/>
                <a:cs typeface="Arial"/>
              </a:rPr>
              <a:t>Public comment:</a:t>
            </a:r>
          </a:p>
          <a:p>
            <a:pPr lvl="1"/>
            <a:r>
              <a:rPr lang="en-US" dirty="0">
                <a:latin typeface="Arial"/>
                <a:cs typeface="Arial"/>
              </a:rPr>
              <a:t>Support and opposition to adjustments</a:t>
            </a:r>
          </a:p>
          <a:p>
            <a:pPr lvl="1"/>
            <a:r>
              <a:rPr lang="en-US" dirty="0">
                <a:latin typeface="Arial"/>
                <a:cs typeface="Arial"/>
              </a:rPr>
              <a:t>Include PHEV tiered amounts for Charge Ahead Rebates</a:t>
            </a:r>
          </a:p>
          <a:p>
            <a:endParaRPr lang="en-US" dirty="0"/>
          </a:p>
        </p:txBody>
      </p:sp>
      <p:pic>
        <p:nvPicPr>
          <p:cNvPr id="6" name="Picture 5" descr="Boy charging electric car">
            <a:extLst>
              <a:ext uri="{FF2B5EF4-FFF2-40B4-BE49-F238E27FC236}">
                <a16:creationId xmlns:a16="http://schemas.microsoft.com/office/drawing/2014/main" id="{63383604-0291-6A2F-75F5-DA416D42AF9E}"/>
              </a:ext>
            </a:extLst>
          </p:cNvPr>
          <p:cNvPicPr>
            <a:picLocks noChangeAspect="1"/>
          </p:cNvPicPr>
          <p:nvPr/>
        </p:nvPicPr>
        <p:blipFill>
          <a:blip r:embed="rId3"/>
          <a:stretch>
            <a:fillRect/>
          </a:stretch>
        </p:blipFill>
        <p:spPr>
          <a:xfrm>
            <a:off x="7022123" y="1799492"/>
            <a:ext cx="4929098" cy="3330773"/>
          </a:xfrm>
          <a:prstGeom prst="rect">
            <a:avLst/>
          </a:prstGeom>
        </p:spPr>
      </p:pic>
      <p:sp>
        <p:nvSpPr>
          <p:cNvPr id="5" name="Slide Number Placeholder 4">
            <a:extLst>
              <a:ext uri="{FF2B5EF4-FFF2-40B4-BE49-F238E27FC236}">
                <a16:creationId xmlns:a16="http://schemas.microsoft.com/office/drawing/2014/main" id="{DB7C9520-885F-19E1-1F1A-FCB8587E38DE}"/>
              </a:ext>
            </a:extLst>
          </p:cNvPr>
          <p:cNvSpPr>
            <a:spLocks noGrp="1"/>
          </p:cNvSpPr>
          <p:nvPr>
            <p:ph type="sldNum" sz="quarter" idx="12"/>
          </p:nvPr>
        </p:nvSpPr>
        <p:spPr/>
        <p:txBody>
          <a:bodyPr/>
          <a:lstStyle/>
          <a:p>
            <a:fld id="{1939E361-6CC3-4B93-8D02-0CA414705067}" type="slidenum">
              <a:rPr lang="en-US" smtClean="0">
                <a:solidFill>
                  <a:schemeClr val="tx1"/>
                </a:solidFill>
              </a:rPr>
              <a:pPr/>
              <a:t>7</a:t>
            </a:fld>
            <a:endParaRPr lang="en-US" dirty="0">
              <a:solidFill>
                <a:schemeClr val="tx1"/>
              </a:solidFill>
            </a:endParaRPr>
          </a:p>
        </p:txBody>
      </p:sp>
    </p:spTree>
    <p:extLst>
      <p:ext uri="{BB962C8B-B14F-4D97-AF65-F5344CB8AC3E}">
        <p14:creationId xmlns:p14="http://schemas.microsoft.com/office/powerpoint/2010/main" val="3664855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1DB21-AF57-08E4-44D0-3DA270BE94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1C01F1-D4B4-623B-803F-6839A0B50C8B}"/>
              </a:ext>
            </a:extLst>
          </p:cNvPr>
          <p:cNvSpPr>
            <a:spLocks noGrp="1"/>
          </p:cNvSpPr>
          <p:nvPr>
            <p:ph type="title"/>
          </p:nvPr>
        </p:nvSpPr>
        <p:spPr>
          <a:xfrm>
            <a:off x="152400" y="150851"/>
            <a:ext cx="11887200" cy="1112838"/>
          </a:xfrm>
        </p:spPr>
        <p:txBody>
          <a:bodyPr>
            <a:normAutofit/>
          </a:bodyPr>
          <a:lstStyle/>
          <a:p>
            <a:r>
              <a:rPr lang="en-US" dirty="0"/>
              <a:t>OCVRP: Charge Ahead new rebates</a:t>
            </a:r>
          </a:p>
        </p:txBody>
      </p:sp>
      <p:graphicFrame>
        <p:nvGraphicFramePr>
          <p:cNvPr id="4" name="Table 3" descr="Table showing the OCVRP rebate types, the statutory range for each type, the current rebate amount and the proposed rebate amount.">
            <a:extLst>
              <a:ext uri="{FF2B5EF4-FFF2-40B4-BE49-F238E27FC236}">
                <a16:creationId xmlns:a16="http://schemas.microsoft.com/office/drawing/2014/main" id="{CABD43A4-C3A8-6590-7BCF-BB2BC2D8FC6E}"/>
              </a:ext>
            </a:extLst>
          </p:cNvPr>
          <p:cNvGraphicFramePr>
            <a:graphicFrameLocks noGrp="1"/>
          </p:cNvGraphicFramePr>
          <p:nvPr>
            <p:extLst>
              <p:ext uri="{D42A27DB-BD31-4B8C-83A1-F6EECF244321}">
                <p14:modId xmlns:p14="http://schemas.microsoft.com/office/powerpoint/2010/main" val="430663037"/>
              </p:ext>
            </p:extLst>
          </p:nvPr>
        </p:nvGraphicFramePr>
        <p:xfrm>
          <a:off x="350918" y="1393289"/>
          <a:ext cx="11623514" cy="1245177"/>
        </p:xfrm>
        <a:graphic>
          <a:graphicData uri="http://schemas.openxmlformats.org/drawingml/2006/table">
            <a:tbl>
              <a:tblPr firstRow="1" bandRow="1">
                <a:tableStyleId>{5C22544A-7EE6-4342-B048-85BDC9FD1C3A}</a:tableStyleId>
              </a:tblPr>
              <a:tblGrid>
                <a:gridCol w="4511553">
                  <a:extLst>
                    <a:ext uri="{9D8B030D-6E8A-4147-A177-3AD203B41FA5}">
                      <a16:colId xmlns:a16="http://schemas.microsoft.com/office/drawing/2014/main" val="3330548907"/>
                    </a:ext>
                  </a:extLst>
                </a:gridCol>
                <a:gridCol w="2255776">
                  <a:extLst>
                    <a:ext uri="{9D8B030D-6E8A-4147-A177-3AD203B41FA5}">
                      <a16:colId xmlns:a16="http://schemas.microsoft.com/office/drawing/2014/main" val="1126164180"/>
                    </a:ext>
                  </a:extLst>
                </a:gridCol>
                <a:gridCol w="2167753">
                  <a:extLst>
                    <a:ext uri="{9D8B030D-6E8A-4147-A177-3AD203B41FA5}">
                      <a16:colId xmlns:a16="http://schemas.microsoft.com/office/drawing/2014/main" val="2283418292"/>
                    </a:ext>
                  </a:extLst>
                </a:gridCol>
                <a:gridCol w="2688432">
                  <a:extLst>
                    <a:ext uri="{9D8B030D-6E8A-4147-A177-3AD203B41FA5}">
                      <a16:colId xmlns:a16="http://schemas.microsoft.com/office/drawing/2014/main" val="1747568390"/>
                    </a:ext>
                  </a:extLst>
                </a:gridCol>
              </a:tblGrid>
              <a:tr h="681297">
                <a:tc>
                  <a:txBody>
                    <a:bodyPr/>
                    <a:lstStyle/>
                    <a:p>
                      <a:pPr algn="ctr"/>
                      <a:r>
                        <a:rPr lang="en-US" dirty="0">
                          <a:latin typeface="Arial" panose="020B0604020202020204" pitchFamily="34" charset="0"/>
                          <a:cs typeface="Arial" panose="020B0604020202020204" pitchFamily="34" charset="0"/>
                        </a:rPr>
                        <a:t>Rebate type</a:t>
                      </a:r>
                    </a:p>
                  </a:txBody>
                  <a:tcPr anchor="ctr"/>
                </a:tc>
                <a:tc>
                  <a:txBody>
                    <a:bodyPr/>
                    <a:lstStyle/>
                    <a:p>
                      <a:pPr algn="ctr"/>
                      <a:r>
                        <a:rPr lang="en-US" dirty="0">
                          <a:latin typeface="Arial" panose="020B0604020202020204" pitchFamily="34" charset="0"/>
                          <a:cs typeface="Arial" panose="020B0604020202020204" pitchFamily="34" charset="0"/>
                        </a:rPr>
                        <a:t>Oregon law requirement</a:t>
                      </a:r>
                    </a:p>
                  </a:txBody>
                  <a:tcPr anchor="ctr"/>
                </a:tc>
                <a:tc>
                  <a:txBody>
                    <a:bodyPr/>
                    <a:lstStyle/>
                    <a:p>
                      <a:pPr algn="ctr"/>
                      <a:r>
                        <a:rPr lang="en-US" dirty="0">
                          <a:latin typeface="Arial" panose="020B0604020202020204" pitchFamily="34" charset="0"/>
                          <a:cs typeface="Arial" panose="020B0604020202020204" pitchFamily="34" charset="0"/>
                        </a:rPr>
                        <a:t>Current rebate amount</a:t>
                      </a:r>
                    </a:p>
                  </a:txBody>
                  <a:tcPr anchor="ctr"/>
                </a:tc>
                <a:tc>
                  <a:txBody>
                    <a:bodyPr/>
                    <a:lstStyle/>
                    <a:p>
                      <a:pPr algn="ctr"/>
                      <a:r>
                        <a:rPr lang="en-US" dirty="0">
                          <a:latin typeface="Arial" panose="020B0604020202020204" pitchFamily="34" charset="0"/>
                          <a:cs typeface="Arial" panose="020B0604020202020204" pitchFamily="34" charset="0"/>
                        </a:rPr>
                        <a:t>Proposed future rebate amount</a:t>
                      </a:r>
                    </a:p>
                  </a:txBody>
                  <a:tcPr anchor="ctr"/>
                </a:tc>
                <a:extLst>
                  <a:ext uri="{0D108BD9-81ED-4DB2-BD59-A6C34878D82A}">
                    <a16:rowId xmlns:a16="http://schemas.microsoft.com/office/drawing/2014/main" val="2015825769"/>
                  </a:ext>
                </a:extLst>
              </a:tr>
              <a:tr h="408778">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Charge Ahead (new vehicles)</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$2,500 - $7,500</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BEV: $7,500</a:t>
                      </a:r>
                    </a:p>
                    <a:p>
                      <a:pPr marL="0" marR="0" algn="ctr">
                        <a:spcAft>
                          <a:spcPts val="600"/>
                        </a:spcAft>
                        <a:buNone/>
                      </a:pPr>
                      <a:r>
                        <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rPr>
                        <a:t>PHEV: $7,500</a:t>
                      </a:r>
                    </a:p>
                  </a:txBody>
                  <a:tcPr marL="68580" marR="68580" marT="0" marB="0" anchor="ctr"/>
                </a:tc>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BEV: $7,500</a:t>
                      </a:r>
                    </a:p>
                    <a:p>
                      <a:pPr marL="0" marR="0" algn="ctr">
                        <a:spcAft>
                          <a:spcPts val="600"/>
                        </a:spcAft>
                        <a:buNone/>
                      </a:pPr>
                      <a:r>
                        <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rPr>
                        <a:t>PHEV: $5,000</a:t>
                      </a:r>
                    </a:p>
                  </a:txBody>
                  <a:tcPr marL="68580" marR="68580" marT="0" marB="0" anchor="ctr"/>
                </a:tc>
                <a:extLst>
                  <a:ext uri="{0D108BD9-81ED-4DB2-BD59-A6C34878D82A}">
                    <a16:rowId xmlns:a16="http://schemas.microsoft.com/office/drawing/2014/main" val="1203611726"/>
                  </a:ext>
                </a:extLst>
              </a:tr>
            </a:tbl>
          </a:graphicData>
        </a:graphic>
      </p:graphicFrame>
      <p:sp>
        <p:nvSpPr>
          <p:cNvPr id="3" name="Content Placeholder 2">
            <a:extLst>
              <a:ext uri="{FF2B5EF4-FFF2-40B4-BE49-F238E27FC236}">
                <a16:creationId xmlns:a16="http://schemas.microsoft.com/office/drawing/2014/main" id="{FE3221F7-4421-A0D2-9457-3B756BB7BA79}"/>
              </a:ext>
            </a:extLst>
          </p:cNvPr>
          <p:cNvSpPr>
            <a:spLocks noGrp="1"/>
          </p:cNvSpPr>
          <p:nvPr>
            <p:ph idx="1"/>
          </p:nvPr>
        </p:nvSpPr>
        <p:spPr>
          <a:xfrm>
            <a:off x="350918" y="2768066"/>
            <a:ext cx="11623514" cy="3411061"/>
          </a:xfrm>
        </p:spPr>
        <p:txBody>
          <a:bodyPr vert="horz" lIns="91440" tIns="45720" rIns="91440" bIns="45720" rtlCol="0" anchor="t">
            <a:normAutofit/>
          </a:bodyPr>
          <a:lstStyle/>
          <a:p>
            <a:r>
              <a:rPr lang="en-US" dirty="0">
                <a:latin typeface="Arial"/>
                <a:cs typeface="Arial"/>
              </a:rPr>
              <a:t>New vehicle prices are increasing</a:t>
            </a:r>
            <a:endParaRPr lang="en-US" dirty="0"/>
          </a:p>
          <a:p>
            <a:r>
              <a:rPr lang="en-US" dirty="0">
                <a:latin typeface="Arial"/>
                <a:cs typeface="Arial"/>
              </a:rPr>
              <a:t>Survey indicates rebates are important to Charge Ahead recipients</a:t>
            </a:r>
          </a:p>
          <a:p>
            <a:r>
              <a:rPr lang="en-US" dirty="0">
                <a:latin typeface="Arial"/>
                <a:cs typeface="Arial"/>
              </a:rPr>
              <a:t>Changes in response to public comments:</a:t>
            </a:r>
          </a:p>
          <a:p>
            <a:pPr lvl="1"/>
            <a:r>
              <a:rPr lang="en-US" dirty="0">
                <a:latin typeface="Arial"/>
                <a:cs typeface="Arial"/>
              </a:rPr>
              <a:t>Prioritize vehicles that provide the greatest emission reductions, so moderate reduction in rebate for PHEVs</a:t>
            </a:r>
            <a:endParaRPr lang="en-US" dirty="0"/>
          </a:p>
        </p:txBody>
      </p:sp>
      <p:sp>
        <p:nvSpPr>
          <p:cNvPr id="5" name="Slide Number Placeholder 4">
            <a:extLst>
              <a:ext uri="{FF2B5EF4-FFF2-40B4-BE49-F238E27FC236}">
                <a16:creationId xmlns:a16="http://schemas.microsoft.com/office/drawing/2014/main" id="{4D6216F2-004A-3D2A-CDF6-FDE34FF36C94}"/>
              </a:ext>
            </a:extLst>
          </p:cNvPr>
          <p:cNvSpPr>
            <a:spLocks noGrp="1"/>
          </p:cNvSpPr>
          <p:nvPr>
            <p:ph type="sldNum" sz="quarter" idx="12"/>
          </p:nvPr>
        </p:nvSpPr>
        <p:spPr/>
        <p:txBody>
          <a:bodyPr/>
          <a:lstStyle/>
          <a:p>
            <a:fld id="{1939E361-6CC3-4B93-8D02-0CA414705067}" type="slidenum">
              <a:rPr lang="en-US" smtClean="0">
                <a:solidFill>
                  <a:schemeClr val="tx1"/>
                </a:solidFill>
              </a:rPr>
              <a:pPr/>
              <a:t>8</a:t>
            </a:fld>
            <a:endParaRPr lang="en-US" dirty="0">
              <a:solidFill>
                <a:schemeClr val="tx1"/>
              </a:solidFill>
            </a:endParaRPr>
          </a:p>
        </p:txBody>
      </p:sp>
    </p:spTree>
    <p:extLst>
      <p:ext uri="{BB962C8B-B14F-4D97-AF65-F5344CB8AC3E}">
        <p14:creationId xmlns:p14="http://schemas.microsoft.com/office/powerpoint/2010/main" val="1232401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E385C-CC35-0D3E-16FE-637AECF60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1BBCEE-1205-1829-DECF-599CE1B112D3}"/>
              </a:ext>
            </a:extLst>
          </p:cNvPr>
          <p:cNvSpPr>
            <a:spLocks noGrp="1"/>
          </p:cNvSpPr>
          <p:nvPr>
            <p:ph type="title"/>
          </p:nvPr>
        </p:nvSpPr>
        <p:spPr>
          <a:xfrm>
            <a:off x="152400" y="150851"/>
            <a:ext cx="11887200" cy="1112838"/>
          </a:xfrm>
        </p:spPr>
        <p:txBody>
          <a:bodyPr>
            <a:normAutofit/>
          </a:bodyPr>
          <a:lstStyle/>
          <a:p>
            <a:r>
              <a:rPr lang="en-US" dirty="0"/>
              <a:t>OCVRP: Charge Ahead used rebates</a:t>
            </a:r>
          </a:p>
        </p:txBody>
      </p:sp>
      <p:graphicFrame>
        <p:nvGraphicFramePr>
          <p:cNvPr id="4" name="Table 3" descr="Table showing the OCVRP rebate types, the statutory range for each type, the current rebate amount and the proposed rebate amount.">
            <a:extLst>
              <a:ext uri="{FF2B5EF4-FFF2-40B4-BE49-F238E27FC236}">
                <a16:creationId xmlns:a16="http://schemas.microsoft.com/office/drawing/2014/main" id="{C57EDE16-0C34-C821-CC28-6909FCFE5749}"/>
              </a:ext>
            </a:extLst>
          </p:cNvPr>
          <p:cNvGraphicFramePr>
            <a:graphicFrameLocks noGrp="1"/>
          </p:cNvGraphicFramePr>
          <p:nvPr>
            <p:extLst>
              <p:ext uri="{D42A27DB-BD31-4B8C-83A1-F6EECF244321}">
                <p14:modId xmlns:p14="http://schemas.microsoft.com/office/powerpoint/2010/main" val="4001715943"/>
              </p:ext>
            </p:extLst>
          </p:nvPr>
        </p:nvGraphicFramePr>
        <p:xfrm>
          <a:off x="284243" y="1479916"/>
          <a:ext cx="11623514" cy="1732857"/>
        </p:xfrm>
        <a:graphic>
          <a:graphicData uri="http://schemas.openxmlformats.org/drawingml/2006/table">
            <a:tbl>
              <a:tblPr firstRow="1" bandRow="1">
                <a:tableStyleId>{5C22544A-7EE6-4342-B048-85BDC9FD1C3A}</a:tableStyleId>
              </a:tblPr>
              <a:tblGrid>
                <a:gridCol w="3955248">
                  <a:extLst>
                    <a:ext uri="{9D8B030D-6E8A-4147-A177-3AD203B41FA5}">
                      <a16:colId xmlns:a16="http://schemas.microsoft.com/office/drawing/2014/main" val="3330548907"/>
                    </a:ext>
                  </a:extLst>
                </a:gridCol>
                <a:gridCol w="1884218">
                  <a:extLst>
                    <a:ext uri="{9D8B030D-6E8A-4147-A177-3AD203B41FA5}">
                      <a16:colId xmlns:a16="http://schemas.microsoft.com/office/drawing/2014/main" val="1126164180"/>
                    </a:ext>
                  </a:extLst>
                </a:gridCol>
                <a:gridCol w="2410691">
                  <a:extLst>
                    <a:ext uri="{9D8B030D-6E8A-4147-A177-3AD203B41FA5}">
                      <a16:colId xmlns:a16="http://schemas.microsoft.com/office/drawing/2014/main" val="2283418292"/>
                    </a:ext>
                  </a:extLst>
                </a:gridCol>
                <a:gridCol w="3373357">
                  <a:extLst>
                    <a:ext uri="{9D8B030D-6E8A-4147-A177-3AD203B41FA5}">
                      <a16:colId xmlns:a16="http://schemas.microsoft.com/office/drawing/2014/main" val="1747568390"/>
                    </a:ext>
                  </a:extLst>
                </a:gridCol>
              </a:tblGrid>
              <a:tr h="681297">
                <a:tc>
                  <a:txBody>
                    <a:bodyPr/>
                    <a:lstStyle/>
                    <a:p>
                      <a:pPr algn="ctr"/>
                      <a:r>
                        <a:rPr lang="en-US" dirty="0">
                          <a:latin typeface="Arial" panose="020B0604020202020204" pitchFamily="34" charset="0"/>
                          <a:cs typeface="Arial" panose="020B0604020202020204" pitchFamily="34" charset="0"/>
                        </a:rPr>
                        <a:t>Rebate type</a:t>
                      </a:r>
                    </a:p>
                  </a:txBody>
                  <a:tcPr anchor="ctr"/>
                </a:tc>
                <a:tc>
                  <a:txBody>
                    <a:bodyPr/>
                    <a:lstStyle/>
                    <a:p>
                      <a:pPr algn="ctr"/>
                      <a:r>
                        <a:rPr lang="en-US" dirty="0">
                          <a:latin typeface="Arial" panose="020B0604020202020204" pitchFamily="34" charset="0"/>
                          <a:cs typeface="Arial" panose="020B0604020202020204" pitchFamily="34" charset="0"/>
                        </a:rPr>
                        <a:t>Oregon law requirement</a:t>
                      </a:r>
                    </a:p>
                  </a:txBody>
                  <a:tcPr anchor="ctr"/>
                </a:tc>
                <a:tc>
                  <a:txBody>
                    <a:bodyPr/>
                    <a:lstStyle/>
                    <a:p>
                      <a:pPr algn="ctr"/>
                      <a:r>
                        <a:rPr lang="en-US" dirty="0">
                          <a:latin typeface="Arial" panose="020B0604020202020204" pitchFamily="34" charset="0"/>
                          <a:cs typeface="Arial" panose="020B0604020202020204" pitchFamily="34" charset="0"/>
                        </a:rPr>
                        <a:t>Current rebate amount</a:t>
                      </a:r>
                    </a:p>
                  </a:txBody>
                  <a:tcPr anchor="ctr"/>
                </a:tc>
                <a:tc>
                  <a:txBody>
                    <a:bodyPr/>
                    <a:lstStyle/>
                    <a:p>
                      <a:pPr algn="ctr"/>
                      <a:r>
                        <a:rPr lang="en-US" dirty="0">
                          <a:latin typeface="Arial" panose="020B0604020202020204" pitchFamily="34" charset="0"/>
                          <a:cs typeface="Arial" panose="020B0604020202020204" pitchFamily="34" charset="0"/>
                        </a:rPr>
                        <a:t>Proposed future rebate amount</a:t>
                      </a:r>
                    </a:p>
                  </a:txBody>
                  <a:tcPr anchor="ctr"/>
                </a:tc>
                <a:extLst>
                  <a:ext uri="{0D108BD9-81ED-4DB2-BD59-A6C34878D82A}">
                    <a16:rowId xmlns:a16="http://schemas.microsoft.com/office/drawing/2014/main" val="2015825769"/>
                  </a:ext>
                </a:extLst>
              </a:tr>
              <a:tr h="545037">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Charge Ahead (used vehicles)</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$2,500 - $5,000</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BEV: $5,000</a:t>
                      </a:r>
                    </a:p>
                    <a:p>
                      <a:pPr marL="0" marR="0" algn="ctr">
                        <a:spcAft>
                          <a:spcPts val="600"/>
                        </a:spcAft>
                        <a:buNone/>
                      </a:pPr>
                      <a:r>
                        <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rPr>
                        <a:t>PHEV: $5,000</a:t>
                      </a:r>
                    </a:p>
                  </a:txBody>
                  <a:tcPr marL="68580" marR="68580" marT="0" marB="0" anchor="ctr"/>
                </a:tc>
                <a:tc>
                  <a:txBody>
                    <a:bodyPr/>
                    <a:lstStyle/>
                    <a:p>
                      <a:pPr marL="0" marR="0" algn="ctr">
                        <a:spcAft>
                          <a:spcPts val="600"/>
                        </a:spcAft>
                        <a:buNone/>
                      </a:pPr>
                      <a:r>
                        <a:rPr lang="en-US" sz="1600" b="1" dirty="0">
                          <a:solidFill>
                            <a:schemeClr val="tx1"/>
                          </a:solidFill>
                          <a:effectLst/>
                          <a:latin typeface="Arial" panose="020B0604020202020204" pitchFamily="34" charset="0"/>
                          <a:cs typeface="Arial" panose="020B0604020202020204" pitchFamily="34" charset="0"/>
                        </a:rPr>
                        <a:t>BEV: $4,000 or no more than 30% vehicle price</a:t>
                      </a:r>
                    </a:p>
                    <a:p>
                      <a:pPr marL="0" marR="0" algn="ctr">
                        <a:spcAft>
                          <a:spcPts val="600"/>
                        </a:spcAft>
                        <a:buNone/>
                      </a:pPr>
                      <a:r>
                        <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rPr>
                        <a:t>PHEV: </a:t>
                      </a:r>
                      <a:r>
                        <a:rPr lang="en-US" sz="1600" b="1" dirty="0">
                          <a:solidFill>
                            <a:schemeClr val="tx1"/>
                          </a:solidFill>
                          <a:effectLst/>
                          <a:latin typeface="Arial" panose="020B0604020202020204" pitchFamily="34" charset="0"/>
                          <a:cs typeface="Arial" panose="020B0604020202020204" pitchFamily="34" charset="0"/>
                        </a:rPr>
                        <a:t>$2,500 or no more than vehicle purchase price</a:t>
                      </a:r>
                      <a:endParaRPr lang="en-US" sz="1600" b="1" dirty="0">
                        <a:solidFill>
                          <a:schemeClr val="tx1"/>
                        </a:solidFill>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93334165"/>
                  </a:ext>
                </a:extLst>
              </a:tr>
            </a:tbl>
          </a:graphicData>
        </a:graphic>
      </p:graphicFrame>
      <p:sp>
        <p:nvSpPr>
          <p:cNvPr id="3" name="Content Placeholder 2">
            <a:extLst>
              <a:ext uri="{FF2B5EF4-FFF2-40B4-BE49-F238E27FC236}">
                <a16:creationId xmlns:a16="http://schemas.microsoft.com/office/drawing/2014/main" id="{73F3A586-9BD7-8C6B-B552-A18369375D3B}"/>
              </a:ext>
            </a:extLst>
          </p:cNvPr>
          <p:cNvSpPr>
            <a:spLocks noGrp="1"/>
          </p:cNvSpPr>
          <p:nvPr>
            <p:ph idx="1"/>
          </p:nvPr>
        </p:nvSpPr>
        <p:spPr>
          <a:xfrm>
            <a:off x="350918" y="3429000"/>
            <a:ext cx="11556839" cy="2987040"/>
          </a:xfrm>
        </p:spPr>
        <p:txBody>
          <a:bodyPr vert="horz" lIns="91440" tIns="45720" rIns="91440" bIns="45720" rtlCol="0" anchor="t">
            <a:normAutofit/>
          </a:bodyPr>
          <a:lstStyle/>
          <a:p>
            <a:r>
              <a:rPr lang="en-US" dirty="0">
                <a:latin typeface="Arial"/>
                <a:cs typeface="Arial"/>
              </a:rPr>
              <a:t>Used EVs nearing price parity</a:t>
            </a:r>
            <a:endParaRPr lang="en-US" dirty="0"/>
          </a:p>
          <a:p>
            <a:r>
              <a:rPr lang="en-US" dirty="0">
                <a:latin typeface="Arial"/>
                <a:cs typeface="Arial"/>
              </a:rPr>
              <a:t>Affordability in Oregon is still in progress</a:t>
            </a:r>
          </a:p>
          <a:p>
            <a:r>
              <a:rPr lang="en-US" dirty="0">
                <a:latin typeface="Arial"/>
                <a:cs typeface="Arial"/>
              </a:rPr>
              <a:t>Rebates especially important to Charge Ahead recipients</a:t>
            </a:r>
          </a:p>
          <a:p>
            <a:r>
              <a:rPr lang="en-US" dirty="0">
                <a:latin typeface="Arial"/>
                <a:cs typeface="Arial"/>
              </a:rPr>
              <a:t>Changes in response to public comments:</a:t>
            </a:r>
          </a:p>
          <a:p>
            <a:pPr lvl="1"/>
            <a:r>
              <a:rPr lang="en-US" dirty="0">
                <a:latin typeface="Arial"/>
                <a:cs typeface="Arial"/>
              </a:rPr>
              <a:t>Prioritize emissions reductions</a:t>
            </a:r>
          </a:p>
          <a:p>
            <a:endParaRPr lang="en-US" dirty="0">
              <a:latin typeface="Arial"/>
              <a:cs typeface="Arial"/>
            </a:endParaRPr>
          </a:p>
          <a:p>
            <a:endParaRPr lang="en-US" dirty="0"/>
          </a:p>
        </p:txBody>
      </p:sp>
      <p:sp>
        <p:nvSpPr>
          <p:cNvPr id="5" name="Slide Number Placeholder 4">
            <a:extLst>
              <a:ext uri="{FF2B5EF4-FFF2-40B4-BE49-F238E27FC236}">
                <a16:creationId xmlns:a16="http://schemas.microsoft.com/office/drawing/2014/main" id="{E7C7334C-B8E4-2465-D3E5-55734FF5FCB3}"/>
              </a:ext>
            </a:extLst>
          </p:cNvPr>
          <p:cNvSpPr>
            <a:spLocks noGrp="1"/>
          </p:cNvSpPr>
          <p:nvPr>
            <p:ph type="sldNum" sz="quarter" idx="12"/>
          </p:nvPr>
        </p:nvSpPr>
        <p:spPr/>
        <p:txBody>
          <a:bodyPr/>
          <a:lstStyle/>
          <a:p>
            <a:fld id="{1939E361-6CC3-4B93-8D02-0CA414705067}" type="slidenum">
              <a:rPr lang="en-US" smtClean="0">
                <a:solidFill>
                  <a:schemeClr val="tx1"/>
                </a:solidFill>
              </a:rPr>
              <a:pPr/>
              <a:t>9</a:t>
            </a:fld>
            <a:endParaRPr lang="en-US" dirty="0">
              <a:solidFill>
                <a:schemeClr val="tx1"/>
              </a:solidFill>
            </a:endParaRPr>
          </a:p>
        </p:txBody>
      </p:sp>
    </p:spTree>
    <p:extLst>
      <p:ext uri="{BB962C8B-B14F-4D97-AF65-F5344CB8AC3E}">
        <p14:creationId xmlns:p14="http://schemas.microsoft.com/office/powerpoint/2010/main" val="3757042060"/>
      </p:ext>
    </p:extLst>
  </p:cSld>
  <p:clrMapOvr>
    <a:masterClrMapping/>
  </p:clrMapOvr>
</p:sld>
</file>

<file path=ppt/theme/theme1.xml><?xml version="1.0" encoding="utf-8"?>
<a:theme xmlns:a="http://schemas.openxmlformats.org/drawingml/2006/main" name="DEQSimpleTheme">
  <a:themeElements>
    <a:clrScheme name="Deep Cyan">
      <a:dk1>
        <a:srgbClr val="2D2D2D"/>
      </a:dk1>
      <a:lt1>
        <a:sysClr val="window" lastClr="FFFFFF"/>
      </a:lt1>
      <a:dk2>
        <a:srgbClr val="7F7F7F"/>
      </a:dk2>
      <a:lt2>
        <a:srgbClr val="EEECE1"/>
      </a:lt2>
      <a:accent1>
        <a:srgbClr val="00907E"/>
      </a:accent1>
      <a:accent2>
        <a:srgbClr val="71BCB4"/>
      </a:accent2>
      <a:accent3>
        <a:srgbClr val="B1CA54"/>
      </a:accent3>
      <a:accent4>
        <a:srgbClr val="F57F32"/>
      </a:accent4>
      <a:accent5>
        <a:srgbClr val="248F79"/>
      </a:accent5>
      <a:accent6>
        <a:srgbClr val="23769A"/>
      </a:accent6>
      <a:hlink>
        <a:srgbClr val="00907E"/>
      </a:hlink>
      <a:folHlink>
        <a:srgbClr val="71BC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templateDark.potx" id="{1879AB53-D263-45F3-98AF-94734B993A19}" vid="{CBD13BF4-AAEC-417E-8CFB-7CD767C4AC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FA4CE0B0C76C40A1220ADA599EA283" ma:contentTypeVersion="12" ma:contentTypeDescription="Create a new document." ma:contentTypeScope="" ma:versionID="8776579091599116cef3da919dc3bebf">
  <xsd:schema xmlns:xsd="http://www.w3.org/2001/XMLSchema" xmlns:xs="http://www.w3.org/2001/XMLSchema" xmlns:p="http://schemas.microsoft.com/office/2006/metadata/properties" xmlns:ns2="035b24d0-2396-42bd-8b9d-e5a1488d11f6" xmlns:ns3="9b1a0991-69be-4b26-be31-954bf6f7673f" targetNamespace="http://schemas.microsoft.com/office/2006/metadata/properties" ma:root="true" ma:fieldsID="b34b86c8bf4af49f17782c2ca5fae02d" ns2:_="" ns3:_="">
    <xsd:import namespace="035b24d0-2396-42bd-8b9d-e5a1488d11f6"/>
    <xsd:import namespace="9b1a0991-69be-4b26-be31-954bf6f7673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5b24d0-2396-42bd-8b9d-e5a1488d11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bc13bb2-4050-4808-9050-3ebd68b2d7b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1a0991-69be-4b26-be31-954bf6f7673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d09d6c2-ffa5-4b18-b122-eebc6eb7dc7e}" ma:internalName="TaxCatchAll" ma:showField="CatchAllData" ma:web="9b1a0991-69be-4b26-be31-954bf6f767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5b24d0-2396-42bd-8b9d-e5a1488d11f6">
      <Terms xmlns="http://schemas.microsoft.com/office/infopath/2007/PartnerControls"/>
    </lcf76f155ced4ddcb4097134ff3c332f>
    <TaxCatchAll xmlns="9b1a0991-69be-4b26-be31-954bf6f7673f" xsi:nil="true"/>
  </documentManagement>
</p:properties>
</file>

<file path=customXml/itemProps1.xml><?xml version="1.0" encoding="utf-8"?>
<ds:datastoreItem xmlns:ds="http://schemas.openxmlformats.org/officeDocument/2006/customXml" ds:itemID="{1F64A761-7FB0-4B55-81FB-7E30394E73C9}">
  <ds:schemaRefs>
    <ds:schemaRef ds:uri="035b24d0-2396-42bd-8b9d-e5a1488d11f6"/>
    <ds:schemaRef ds:uri="9b1a0991-69be-4b26-be31-954bf6f767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739B4D-513D-4335-9CAC-01E8979F3510}">
  <ds:schemaRefs>
    <ds:schemaRef ds:uri="http://schemas.microsoft.com/sharepoint/v3/contenttype/forms"/>
  </ds:schemaRefs>
</ds:datastoreItem>
</file>

<file path=customXml/itemProps3.xml><?xml version="1.0" encoding="utf-8"?>
<ds:datastoreItem xmlns:ds="http://schemas.openxmlformats.org/officeDocument/2006/customXml" ds:itemID="{0FE05AC8-6681-48F2-B275-2175FFF4586A}">
  <ds:schemaRefs>
    <ds:schemaRef ds:uri="http://www.w3.org/XML/1998/namespace"/>
    <ds:schemaRef ds:uri="035b24d0-2396-42bd-8b9d-e5a1488d11f6"/>
    <ds:schemaRef ds:uri="http://schemas.microsoft.com/office/2006/documentManagement/types"/>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purl.org/dc/dcmitype/"/>
    <ds:schemaRef ds:uri="http://purl.org/dc/elements/1.1/"/>
    <ds:schemaRef ds:uri="9b1a0991-69be-4b26-be31-954bf6f7673f"/>
  </ds:schemaRefs>
</ds:datastoreItem>
</file>

<file path=docMetadata/LabelInfo.xml><?xml version="1.0" encoding="utf-8"?>
<clbl:labelList xmlns:clbl="http://schemas.microsoft.com/office/2020/mipLabelMetadata">
  <clbl:label id="{09b73270-2993-4076-be47-9c78f42a1e84}" enabled="1" method="Privileged" siteId="{aa3f6932-fa7c-47b4-a0ce-a598cad161cf}" removed="0"/>
</clbl:labelList>
</file>

<file path=docProps/app.xml><?xml version="1.0" encoding="utf-8"?>
<Properties xmlns="http://schemas.openxmlformats.org/officeDocument/2006/extended-properties" xmlns:vt="http://schemas.openxmlformats.org/officeDocument/2006/docPropsVTypes">
  <Template>PPTtemplateDark</Template>
  <TotalTime>100</TotalTime>
  <Words>1278</Words>
  <Application>Microsoft Office PowerPoint</Application>
  <PresentationFormat>Widescreen</PresentationFormat>
  <Paragraphs>273</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 Narrow</vt:lpstr>
      <vt:lpstr>Arial,Sans-Serif</vt:lpstr>
      <vt:lpstr>Calibri</vt:lpstr>
      <vt:lpstr>Times New Roman</vt:lpstr>
      <vt:lpstr>DEQSimpleTheme</vt:lpstr>
      <vt:lpstr>Agenda item G: EV Rebates 2026 Rulemaking (Action) Oregon Clean Vehicle and ZERO Fleet Rebate Programs  Rachel Sakata, Dalton Sheppard and Erica Timm May 14, 2026 EQC Meeting, SAGE Center, Boardman, OR</vt:lpstr>
      <vt:lpstr>2026 rulemaking timeline</vt:lpstr>
      <vt:lpstr>Oregon Clean Vehicle Rebate Program</vt:lpstr>
      <vt:lpstr>OCVRP: Legislative and rulemaking timeline</vt:lpstr>
      <vt:lpstr>Oregon Clean Vehicle Rebate Program Statistics</vt:lpstr>
      <vt:lpstr>OCVRP proposed rulemaking overview</vt:lpstr>
      <vt:lpstr>OCVRP rebate amount considerations</vt:lpstr>
      <vt:lpstr>OCVRP: Charge Ahead new rebates</vt:lpstr>
      <vt:lpstr>OCVRP: Charge Ahead used rebates</vt:lpstr>
      <vt:lpstr>OCVRP: Standard Rebates</vt:lpstr>
      <vt:lpstr>OCVRP: Limiting individual rebates</vt:lpstr>
      <vt:lpstr>OCVRP: Rule clarifications</vt:lpstr>
      <vt:lpstr>Additional OCVRP public comment</vt:lpstr>
      <vt:lpstr>Background: ZERO Fleet</vt:lpstr>
      <vt:lpstr>ZERO Fleet:  MHD emissions</vt:lpstr>
      <vt:lpstr>ZERO Fleet: ​ Rebate amounts by GVWR class </vt:lpstr>
      <vt:lpstr>ZERO Fleet: Types of vehicles by class</vt:lpstr>
      <vt:lpstr>ZERO Fleet: Statistics</vt:lpstr>
      <vt:lpstr>ZERO Fleet: Rebated vehicles across Oregon </vt:lpstr>
      <vt:lpstr>ZERO Fleet: Proposed rulemaking need and overview</vt:lpstr>
      <vt:lpstr>ZERO Fleet: Vehicle eligibility list</vt:lpstr>
      <vt:lpstr>ZERO Fleet: ​ Application review process</vt:lpstr>
      <vt:lpstr>ZERO Fleet: Rebate extension</vt:lpstr>
      <vt:lpstr>ZERO Fleet: Vouchers </vt:lpstr>
      <vt:lpstr>ZERO Fleet: Public comment</vt:lpstr>
      <vt:lpstr>Proposed motion language</vt:lpstr>
      <vt:lpstr>Title VI and alternate formats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 Rebates 2026_EQC Action Item_May 2026</dc:title>
  <dc:creator>THOMPSON Michele * DEQ</dc:creator>
  <cp:lastModifiedBy>TRAPP Lindsay * DEQ</cp:lastModifiedBy>
  <cp:revision>3</cp:revision>
  <cp:lastPrinted>2026-04-28T00:27:34Z</cp:lastPrinted>
  <dcterms:created xsi:type="dcterms:W3CDTF">2023-01-26T00:57:50Z</dcterms:created>
  <dcterms:modified xsi:type="dcterms:W3CDTF">2026-05-06T21:11:27Z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0x010100BEFA4CE0B0C76C40A1220ADA599EA283</vt:lpwstr>
  </property>
  <property fmtid="{D5CDD505-2E9C-101B-9397-08002B2CF9AE}" pid="3" name="_dlc_DocIdItemGuid">
    <vt:lpwstr>329fcf54-7bef-403a-b376-34a41a6b236d</vt:lpwstr>
  </property>
  <property fmtid="{D5CDD505-2E9C-101B-9397-08002B2CF9AE}" pid="4" name="MSIP_Label_09b73270-2993-4076-be47-9c78f42a1e84_Enabled">
    <vt:lpwstr>true</vt:lpwstr>
  </property>
  <property fmtid="{D5CDD505-2E9C-101B-9397-08002B2CF9AE}" pid="5" name="MSIP_Label_09b73270-2993-4076-be47-9c78f42a1e84_SetDate">
    <vt:lpwstr>2022-11-21T22:11:49Z</vt:lpwstr>
  </property>
  <property fmtid="{D5CDD505-2E9C-101B-9397-08002B2CF9AE}" pid="6" name="MSIP_Label_09b73270-2993-4076-be47-9c78f42a1e84_Method">
    <vt:lpwstr>Privileged</vt:lpwstr>
  </property>
  <property fmtid="{D5CDD505-2E9C-101B-9397-08002B2CF9AE}" pid="7" name="MSIP_Label_09b73270-2993-4076-be47-9c78f42a1e84_Name">
    <vt:lpwstr>Level 1 - Published (Items)</vt:lpwstr>
  </property>
  <property fmtid="{D5CDD505-2E9C-101B-9397-08002B2CF9AE}" pid="8" name="MSIP_Label_09b73270-2993-4076-be47-9c78f42a1e84_SiteId">
    <vt:lpwstr>aa3f6932-fa7c-47b4-a0ce-a598cad161cf</vt:lpwstr>
  </property>
  <property fmtid="{D5CDD505-2E9C-101B-9397-08002B2CF9AE}" pid="9" name="MSIP_Label_09b73270-2993-4076-be47-9c78f42a1e84_ActionId">
    <vt:lpwstr>cdd2695b-b72c-4298-9b94-10ae2f4b82fa</vt:lpwstr>
  </property>
  <property fmtid="{D5CDD505-2E9C-101B-9397-08002B2CF9AE}" pid="10" name="MSIP_Label_09b73270-2993-4076-be47-9c78f42a1e84_ContentBits">
    <vt:lpwstr>0</vt:lpwstr>
  </property>
  <property fmtid="{D5CDD505-2E9C-101B-9397-08002B2CF9AE}" pid="11" name="MediaServiceImageTags">
    <vt:lpwstr/>
  </property>
</Properties>
</file>