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Lst>
  <p:notesMasterIdLst>
    <p:notesMasterId r:id="rId25"/>
  </p:notesMasterIdLst>
  <p:sldIdLst>
    <p:sldId id="256" r:id="rId5"/>
    <p:sldId id="266" r:id="rId6"/>
    <p:sldId id="267" r:id="rId7"/>
    <p:sldId id="265" r:id="rId8"/>
    <p:sldId id="278" r:id="rId9"/>
    <p:sldId id="268" r:id="rId10"/>
    <p:sldId id="269" r:id="rId11"/>
    <p:sldId id="270" r:id="rId12"/>
    <p:sldId id="271" r:id="rId13"/>
    <p:sldId id="281" r:id="rId14"/>
    <p:sldId id="272" r:id="rId15"/>
    <p:sldId id="284" r:id="rId16"/>
    <p:sldId id="275" r:id="rId17"/>
    <p:sldId id="283" r:id="rId18"/>
    <p:sldId id="276" r:id="rId19"/>
    <p:sldId id="279" r:id="rId20"/>
    <p:sldId id="277" r:id="rId21"/>
    <p:sldId id="280" r:id="rId22"/>
    <p:sldId id="946" r:id="rId23"/>
    <p:sldId id="94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114A924-3DA3-119E-20AE-251CC623F389}" name="MAHONEY Melinda * DEQ" initials="" userId="S::Melinda.MAHONEY@deq.oregon.gov::fb939f6c-393b-46f5-91f8-0bfdf6e94053" providerId="AD"/>
  <p188:author id="{47AC892C-8CF6-B74A-972E-724406BAA335}" name="Megan DUENAS" initials="MD" userId="S::Megan.DUENAS@deq.oregon.gov::b47857ca-3b4a-4e77-a496-4d84f633e9d5" providerId="AD"/>
  <p188:author id="{CBF376D0-8640-C75F-7551-1E3FCD23CD85}" name="ORMAN Michael * DEQ" initials="" userId="S::Michael.ORMAN@deq.oregon.gov::1008d2c1-01c5-4819-bcc4-96e407fa46e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8F79"/>
    <a:srgbClr val="439777"/>
    <a:srgbClr val="00907E"/>
    <a:srgbClr val="3F8D6F"/>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40DCEB-E0DC-4ADD-9BF3-326A5B6F645B}" type="datetimeFigureOut">
              <a:rPr lang="en-US" smtClean="0"/>
              <a:t>4/13/2026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3981EC-B6E6-4B85-93C1-B50A6F43896D}" type="slidenum">
              <a:rPr lang="en-US" smtClean="0"/>
              <a:t>‹#›</a:t>
            </a:fld>
            <a:endParaRPr lang="en-US"/>
          </a:p>
        </p:txBody>
      </p:sp>
    </p:spTree>
    <p:extLst>
      <p:ext uri="{BB962C8B-B14F-4D97-AF65-F5344CB8AC3E}">
        <p14:creationId xmlns:p14="http://schemas.microsoft.com/office/powerpoint/2010/main" val="2064175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1</a:t>
            </a:fld>
            <a:endParaRPr lang="en-US"/>
          </a:p>
        </p:txBody>
      </p:sp>
    </p:spTree>
    <p:extLst>
      <p:ext uri="{BB962C8B-B14F-4D97-AF65-F5344CB8AC3E}">
        <p14:creationId xmlns:p14="http://schemas.microsoft.com/office/powerpoint/2010/main" val="1108404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pPr marL="228600" indent="-228600">
              <a:buFont typeface="Arial" panose="020B0604020202020204" pitchFamily="34" charset="0"/>
              <a:buChar char="•"/>
            </a:pPr>
            <a:r>
              <a:rPr lang="en-US"/>
              <a:t>Double check – EQC delegated authority to DEQ director to increase program fees by 3% or </a:t>
            </a:r>
            <a:r>
              <a:rPr lang="en-US" sz="1200"/>
              <a:t>anticipated increase in the cost of carrying out program – tags increase to our cost instead of consumer price index</a:t>
            </a:r>
          </a:p>
          <a:p>
            <a:pPr marL="228600" indent="-228600">
              <a:buAutoNum type="arabicPeriod"/>
            </a:pPr>
            <a:r>
              <a:rPr lang="en-US" sz="1200"/>
              <a:t>As long as we are citing the appropriate chapters we …creating efficiencies because asking for same increase in both programs – we have authority to increase fees because the legislature already told us we can do an annual increase</a:t>
            </a:r>
          </a:p>
          <a:p>
            <a:pPr marL="228600" indent="-228600">
              <a:buAutoNum type="arabicPeriod"/>
            </a:pPr>
            <a:r>
              <a:rPr lang="en-US"/>
              <a:t>Leg recognized that program costs have/do increased and incorporated this into statute </a:t>
            </a:r>
          </a:p>
          <a:p>
            <a:pPr marL="228600" indent="-228600">
              <a:buAutoNum type="arabicPeriod"/>
            </a:pPr>
            <a:r>
              <a:rPr lang="en-US"/>
              <a:t>When CAO was establish, this statute was written into the program – authority to increase fees</a:t>
            </a:r>
          </a:p>
          <a:p>
            <a:pPr marL="228600" indent="-228600">
              <a:buAutoNum type="arabicPeriod"/>
            </a:pPr>
            <a:r>
              <a:rPr lang="en-US"/>
              <a:t>In 2023, DEQ proposed Title V fee bill and sought out provision that allowed us to assess Asbestos fee program up to 3% HB 3229</a:t>
            </a:r>
          </a:p>
          <a:p>
            <a:pPr marL="228600" indent="-228600">
              <a:buAutoNum type="arabicPeriod"/>
            </a:pPr>
            <a:endParaRPr lang="en-US"/>
          </a:p>
          <a:p>
            <a:pPr marL="685800" lvl="1" indent="-228600">
              <a:buAutoNum type="arabicPeriod"/>
            </a:pPr>
            <a:endParaRPr lang="en-US"/>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a:t>In January 24, 2024 EQC delegated authority to DEQ director for both CAO and Asbestos</a:t>
            </a:r>
          </a:p>
          <a:p>
            <a:pPr marL="685800" lvl="1" indent="-228600">
              <a:buAutoNum type="arabicPeriod"/>
            </a:pPr>
            <a:endParaRPr lang="en-US"/>
          </a:p>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6</a:t>
            </a:fld>
            <a:endParaRPr lang="en-US"/>
          </a:p>
        </p:txBody>
      </p:sp>
    </p:spTree>
    <p:extLst>
      <p:ext uri="{BB962C8B-B14F-4D97-AF65-F5344CB8AC3E}">
        <p14:creationId xmlns:p14="http://schemas.microsoft.com/office/powerpoint/2010/main" val="3575586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7</a:t>
            </a:fld>
            <a:endParaRPr lang="en-US"/>
          </a:p>
        </p:txBody>
      </p:sp>
    </p:spTree>
    <p:extLst>
      <p:ext uri="{BB962C8B-B14F-4D97-AF65-F5344CB8AC3E}">
        <p14:creationId xmlns:p14="http://schemas.microsoft.com/office/powerpoint/2010/main" val="996715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Funds generated by the Asbestos program fees, go to personnel costs, and that includes our Asbestos control specialists, those are our DEQ inspectors, as well as myself, the program coordinator and our administrative assistant. Operating expenses include travel- our specialists conduct on site inspections and attend necessary trainings. It covers equipment and supplies like safety gear. It covers training and professional development to ensure our staff stays up-to-date on the latest regulations and best practices. </a:t>
            </a:r>
          </a:p>
          <a:p>
            <a:r>
              <a:rPr lang="en-US"/>
              <a:t>What you see on the slide is that last biennium budget was about $407,000- the increase will allow us to maintain current service and address increasing operational costs, well still allowing us to continue effectively protecting public health from Asbestos risks. </a:t>
            </a:r>
          </a:p>
        </p:txBody>
      </p:sp>
      <p:sp>
        <p:nvSpPr>
          <p:cNvPr id="4" name="Slide Number Placeholder 3"/>
          <p:cNvSpPr>
            <a:spLocks noGrp="1"/>
          </p:cNvSpPr>
          <p:nvPr>
            <p:ph type="sldNum" sz="quarter" idx="5"/>
          </p:nvPr>
        </p:nvSpPr>
        <p:spPr/>
        <p:txBody>
          <a:bodyPr/>
          <a:lstStyle/>
          <a:p>
            <a:fld id="{783981EC-B6E6-4B85-93C1-B50A6F43896D}" type="slidenum">
              <a:rPr lang="en-US" smtClean="0"/>
              <a:t>9</a:t>
            </a:fld>
            <a:endParaRPr lang="en-US"/>
          </a:p>
        </p:txBody>
      </p:sp>
    </p:spTree>
    <p:extLst>
      <p:ext uri="{BB962C8B-B14F-4D97-AF65-F5344CB8AC3E}">
        <p14:creationId xmlns:p14="http://schemas.microsoft.com/office/powerpoint/2010/main" val="147289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Fees are paid by the Abatement Contractors, who acquire licenses to perform Asbestos Abatement projects. They’re paid by the workers and supervisors who obtained certification to perform those projects with a licensed contractor. And the fees are paid by the training providers who DEQ credits to teach the worker and supervisor classes. These fees may indirectly affect homeowners and others who hire Abatement Contractors. Contractors may pass the higher fees along to their clients. Additionally, each Asbestos project must be notified through your DEQ online. There is a fee associated with each notification, paid by the submitting contractor. </a:t>
            </a:r>
          </a:p>
        </p:txBody>
      </p:sp>
      <p:sp>
        <p:nvSpPr>
          <p:cNvPr id="4" name="Slide Number Placeholder 3"/>
          <p:cNvSpPr>
            <a:spLocks noGrp="1"/>
          </p:cNvSpPr>
          <p:nvPr>
            <p:ph type="sldNum" sz="quarter" idx="5"/>
          </p:nvPr>
        </p:nvSpPr>
        <p:spPr/>
        <p:txBody>
          <a:bodyPr/>
          <a:lstStyle/>
          <a:p>
            <a:fld id="{783981EC-B6E6-4B85-93C1-B50A6F43896D}" type="slidenum">
              <a:rPr lang="en-US" smtClean="0"/>
              <a:t>13</a:t>
            </a:fld>
            <a:endParaRPr lang="en-US"/>
          </a:p>
        </p:txBody>
      </p:sp>
    </p:spTree>
    <p:extLst>
      <p:ext uri="{BB962C8B-B14F-4D97-AF65-F5344CB8AC3E}">
        <p14:creationId xmlns:p14="http://schemas.microsoft.com/office/powerpoint/2010/main" val="431319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83981EC-B6E6-4B85-93C1-B50A6F43896D}" type="slidenum">
              <a:rPr lang="en-US" smtClean="0"/>
              <a:t>17</a:t>
            </a:fld>
            <a:endParaRPr lang="en-US"/>
          </a:p>
        </p:txBody>
      </p:sp>
    </p:spTree>
    <p:extLst>
      <p:ext uri="{BB962C8B-B14F-4D97-AF65-F5344CB8AC3E}">
        <p14:creationId xmlns:p14="http://schemas.microsoft.com/office/powerpoint/2010/main" val="25038895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9" name="Rectangle 8"/>
          <p:cNvSpPr/>
          <p:nvPr userDrawn="1"/>
        </p:nvSpPr>
        <p:spPr>
          <a:xfrm>
            <a:off x="304800" y="6356350"/>
            <a:ext cx="111252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684712" y="6266334"/>
            <a:ext cx="303376" cy="457200"/>
          </a:xfrm>
          <a:prstGeom prst="rect">
            <a:avLst/>
          </a:prstGeom>
        </p:spPr>
      </p:pic>
    </p:spTree>
    <p:extLst>
      <p:ext uri="{BB962C8B-B14F-4D97-AF65-F5344CB8AC3E}">
        <p14:creationId xmlns:p14="http://schemas.microsoft.com/office/powerpoint/2010/main" val="1616341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12838"/>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981E06B6-2200-48FD-9B32-BE0D5073011D}" type="datetimeFigureOut">
              <a:rPr lang="en-US" smtClean="0"/>
              <a:pPr/>
              <a:t>4/13/2026</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393724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4/13/2026</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9" name="Rectangle 8"/>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11"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2" name="Rectangle 11"/>
          <p:cNvSpPr/>
          <p:nvPr userDrawn="1"/>
        </p:nvSpPr>
        <p:spPr>
          <a:xfrm>
            <a:off x="609600" y="6366031"/>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1352673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4/13/2026</a:t>
            </a:fld>
            <a:endParaRPr lang="en-US"/>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10"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1" name="Rectangle 10"/>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13"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4" name="Rectangle 13"/>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304392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4/13/2026</a:t>
            </a:fld>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6"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9"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1295125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4/13/2026</a:t>
            </a:fld>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5" name="Rectangle 4"/>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7" name="Rectangle 6"/>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1927279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4/13/2026</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1672055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1684712" y="6266334"/>
            <a:ext cx="303376" cy="457200"/>
          </a:xfrm>
          <a:prstGeom prst="rect">
            <a:avLst/>
          </a:prstGeom>
        </p:spPr>
      </p:pic>
      <p:sp>
        <p:nvSpPr>
          <p:cNvPr id="8" name="Rectangle 7"/>
          <p:cNvSpPr/>
          <p:nvPr userDrawn="1"/>
        </p:nvSpPr>
        <p:spPr>
          <a:xfrm>
            <a:off x="228600" y="6356350"/>
            <a:ext cx="113538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latin typeface="Arial" pitchFamily="34" charset="0"/>
                <a:cs typeface="Arial" pitchFamily="34" charset="0"/>
              </a:rPr>
              <a:t>    </a:t>
            </a:r>
            <a:endParaRPr lang="en-US" sz="1200">
              <a:latin typeface="Arial" pitchFamily="34" charset="0"/>
              <a:cs typeface="Arial" pitchFamily="34" charset="0"/>
            </a:endParaRPr>
          </a:p>
        </p:txBody>
      </p:sp>
    </p:spTree>
    <p:extLst>
      <p:ext uri="{BB962C8B-B14F-4D97-AF65-F5344CB8AC3E}">
        <p14:creationId xmlns:p14="http://schemas.microsoft.com/office/powerpoint/2010/main" val="219634220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60" r:id="rId3"/>
    <p:sldLayoutId id="2147483761" r:id="rId4"/>
    <p:sldLayoutId id="2147483762" r:id="rId5"/>
    <p:sldLayoutId id="2147483763" r:id="rId6"/>
    <p:sldLayoutId id="2147483766" r:id="rId7"/>
  </p:sldLayoutIdLst>
  <p:txStyles>
    <p:titleStyle>
      <a:lvl1pPr algn="l"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deqinfo@deq.state.or.us" TargetMode="External"/><Relationship Id="rId2" Type="http://schemas.openxmlformats.org/officeDocument/2006/relationships/hyperlink" Target="https://www.oregon.gov/deq/about-us/Pages/titleVIaccess.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oregon.gov/deq/rulemaking/Pages/AQfees2026.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C183D7F6-B498-43B3-948B-1728B52AA6E4}">
                <adec:decorative xmlns:adec="http://schemas.microsoft.com/office/drawing/2017/decorative" val="0"/>
              </a:ext>
            </a:extLst>
          </p:cNvPr>
          <p:cNvSpPr>
            <a:spLocks noGrp="1"/>
          </p:cNvSpPr>
          <p:nvPr>
            <p:ph type="subTitle" idx="1"/>
          </p:nvPr>
        </p:nvSpPr>
        <p:spPr>
          <a:xfrm>
            <a:off x="609600" y="685800"/>
            <a:ext cx="10896600" cy="5105400"/>
          </a:xfrm>
        </p:spPr>
        <p:txBody>
          <a:bodyPr>
            <a:normAutofit/>
          </a:bodyPr>
          <a:lstStyle/>
          <a:p>
            <a:pPr algn="l"/>
            <a:r>
              <a:rPr lang="en-US" dirty="0">
                <a:solidFill>
                  <a:schemeClr val="tx1"/>
                </a:solidFill>
              </a:rPr>
              <a:t>Title V and Asbestos Program Fee Increase 2026</a:t>
            </a:r>
          </a:p>
          <a:p>
            <a:pPr algn="l"/>
            <a:r>
              <a:rPr lang="en-US" sz="2600" dirty="0">
                <a:solidFill>
                  <a:srgbClr val="00907E"/>
                </a:solidFill>
              </a:rPr>
              <a:t>DEQ Air Quality</a:t>
            </a:r>
            <a:endParaRPr lang="en-US" sz="3600" dirty="0">
              <a:solidFill>
                <a:schemeClr val="tx1"/>
              </a:solidFill>
            </a:endParaRPr>
          </a:p>
          <a:p>
            <a:pPr algn="r"/>
            <a:endParaRPr lang="en-US" sz="2800" dirty="0">
              <a:solidFill>
                <a:schemeClr val="tx1"/>
              </a:solidFill>
            </a:endParaRPr>
          </a:p>
          <a:p>
            <a:pPr algn="l">
              <a:lnSpc>
                <a:spcPct val="110000"/>
              </a:lnSpc>
              <a:spcBef>
                <a:spcPts val="0"/>
              </a:spcBef>
            </a:pPr>
            <a:r>
              <a:rPr lang="en-US" sz="2800" dirty="0">
                <a:solidFill>
                  <a:schemeClr val="tx1"/>
                </a:solidFill>
              </a:rPr>
              <a:t>March 25, 2026</a:t>
            </a:r>
          </a:p>
          <a:p>
            <a:pPr algn="l">
              <a:lnSpc>
                <a:spcPct val="110000"/>
              </a:lnSpc>
              <a:spcBef>
                <a:spcPts val="0"/>
              </a:spcBef>
            </a:pPr>
            <a:r>
              <a:rPr lang="en-US" sz="2800" dirty="0">
                <a:solidFill>
                  <a:schemeClr val="tx1"/>
                </a:solidFill>
              </a:rPr>
              <a:t>Remotely Held</a:t>
            </a:r>
          </a:p>
        </p:txBody>
      </p:sp>
      <p:sp>
        <p:nvSpPr>
          <p:cNvPr id="4" name="Title 3">
            <a:extLst>
              <a:ext uri="{C183D7F6-B498-43B3-948B-1728B52AA6E4}">
                <adec:decorative xmlns:adec="http://schemas.microsoft.com/office/drawing/2017/decorative" val="0"/>
              </a:ext>
            </a:extLst>
          </p:cNvPr>
          <p:cNvSpPr>
            <a:spLocks noGrp="1"/>
          </p:cNvSpPr>
          <p:nvPr>
            <p:ph type="title" idx="4294967295"/>
          </p:nvPr>
        </p:nvSpPr>
        <p:spPr>
          <a:xfrm>
            <a:off x="304800" y="6400800"/>
            <a:ext cx="10439400" cy="304800"/>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lt1"/>
                </a:solidFill>
                <a:effectLst/>
                <a:uLnTx/>
                <a:uFillTx/>
                <a:latin typeface="Arial" pitchFamily="34" charset="0"/>
                <a:ea typeface="+mn-ea"/>
                <a:cs typeface="Arial" pitchFamily="34" charset="0"/>
              </a:rPr>
              <a:t>    Megan Duenas|   Oregon Department of Environmental Quality</a:t>
            </a:r>
            <a:endParaRPr kumimoji="0" lang="en-US" sz="1200" b="0" i="0" u="none" strike="noStrike" kern="1200" cap="none" spc="0" normalizeH="0" baseline="0" noProof="0">
              <a:ln>
                <a:noFill/>
              </a:ln>
              <a:solidFill>
                <a:schemeClr val="lt1"/>
              </a:solidFill>
              <a:effectLst/>
              <a:uLnTx/>
              <a:uFillTx/>
              <a:latin typeface="Arial" pitchFamily="34" charset="0"/>
              <a:ea typeface="+mn-ea"/>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50F19-DB33-71FA-CEEB-7C08C528621C}"/>
              </a:ext>
            </a:extLst>
          </p:cNvPr>
          <p:cNvSpPr>
            <a:spLocks noGrp="1"/>
          </p:cNvSpPr>
          <p:nvPr>
            <p:ph type="title"/>
          </p:nvPr>
        </p:nvSpPr>
        <p:spPr/>
        <p:txBody>
          <a:bodyPr/>
          <a:lstStyle/>
          <a:p>
            <a:r>
              <a:rPr lang="en-US" dirty="0">
                <a:latin typeface="Arial"/>
                <a:cs typeface="Arial"/>
              </a:rPr>
              <a:t>Background authority on Title V</a:t>
            </a:r>
          </a:p>
        </p:txBody>
      </p:sp>
      <p:sp>
        <p:nvSpPr>
          <p:cNvPr id="3" name="Content Placeholder 2">
            <a:extLst>
              <a:ext uri="{FF2B5EF4-FFF2-40B4-BE49-F238E27FC236}">
                <a16:creationId xmlns:a16="http://schemas.microsoft.com/office/drawing/2014/main" id="{C889B4D8-1BFF-7B32-0A7B-BE17AFC33C0E}"/>
              </a:ext>
            </a:extLst>
          </p:cNvPr>
          <p:cNvSpPr>
            <a:spLocks noGrp="1"/>
          </p:cNvSpPr>
          <p:nvPr>
            <p:ph idx="1"/>
          </p:nvPr>
        </p:nvSpPr>
        <p:spPr/>
        <p:txBody>
          <a:bodyPr vert="horz" lIns="91440" tIns="45720" rIns="91440" bIns="45720" rtlCol="0" anchor="t">
            <a:normAutofit/>
          </a:bodyPr>
          <a:lstStyle/>
          <a:p>
            <a:pPr marL="0" indent="0">
              <a:buNone/>
            </a:pPr>
            <a:endParaRPr lang="en-US"/>
          </a:p>
          <a:p>
            <a:endParaRPr lang="en-US"/>
          </a:p>
          <a:p>
            <a:endParaRPr lang="en-US"/>
          </a:p>
          <a:p>
            <a:endParaRPr lang="en-US"/>
          </a:p>
          <a:p>
            <a:endParaRPr lang="en-US"/>
          </a:p>
        </p:txBody>
      </p:sp>
      <p:sp>
        <p:nvSpPr>
          <p:cNvPr id="4" name="TextBox 3">
            <a:extLst>
              <a:ext uri="{FF2B5EF4-FFF2-40B4-BE49-F238E27FC236}">
                <a16:creationId xmlns:a16="http://schemas.microsoft.com/office/drawing/2014/main" id="{567DB198-578F-910D-3F37-62C4BAE592E8}"/>
              </a:ext>
            </a:extLst>
          </p:cNvPr>
          <p:cNvSpPr txBox="1"/>
          <p:nvPr/>
        </p:nvSpPr>
        <p:spPr>
          <a:xfrm>
            <a:off x="1047135" y="1878847"/>
            <a:ext cx="9851923" cy="4247317"/>
          </a:xfrm>
          <a:prstGeom prst="rect">
            <a:avLst/>
          </a:prstGeom>
          <a:noFill/>
        </p:spPr>
        <p:txBody>
          <a:bodyPr wrap="square" rtlCol="0">
            <a:spAutoFit/>
          </a:bodyPr>
          <a:lstStyle/>
          <a:p>
            <a:pPr marL="457200" marR="0" indent="-457200">
              <a:buFont typeface="Arial" panose="020B0604020202020204" pitchFamily="34" charset="0"/>
              <a:buChar char="•"/>
            </a:pPr>
            <a:r>
              <a:rPr lang="en-US" sz="2800">
                <a:solidFill>
                  <a:srgbClr val="000000"/>
                </a:solidFill>
                <a:effectLst/>
                <a:latin typeface="Arial" panose="020B0604020202020204" pitchFamily="34" charset="0"/>
                <a:ea typeface="Calibri" panose="020F0502020204030204" pitchFamily="34" charset="0"/>
                <a:cs typeface="Arial" panose="020B0604020202020204" pitchFamily="34" charset="0"/>
              </a:rPr>
              <a:t>ORS 468A.315(2) </a:t>
            </a:r>
          </a:p>
          <a:p>
            <a:pPr marL="457200" marR="0" indent="-457200">
              <a:buFont typeface="Arial" panose="020B0604020202020204" pitchFamily="34" charset="0"/>
              <a:buChar char="•"/>
            </a:pPr>
            <a:r>
              <a:rPr lang="en-US" sz="2800">
                <a:solidFill>
                  <a:srgbClr val="000000"/>
                </a:solidFill>
                <a:latin typeface="Arial" panose="020B0604020202020204" pitchFamily="34" charset="0"/>
                <a:ea typeface="Calibri" panose="020F0502020204030204" pitchFamily="34" charset="0"/>
                <a:cs typeface="Arial" panose="020B0604020202020204" pitchFamily="34" charset="0"/>
              </a:rPr>
              <a:t>(2) </a:t>
            </a:r>
            <a:r>
              <a:rPr lang="en-US" sz="2800">
                <a:solidFill>
                  <a:srgbClr val="000000"/>
                </a:solidFill>
                <a:effectLst/>
                <a:latin typeface="Arial" panose="020B0604020202020204" pitchFamily="34" charset="0"/>
                <a:ea typeface="Calibri" panose="020F0502020204030204" pitchFamily="34" charset="0"/>
                <a:cs typeface="Arial" panose="020B0604020202020204" pitchFamily="34" charset="0"/>
              </a:rPr>
              <a:t>Not more than once each calendar year, the commission may increase the fees established under this section. The amount of the annual increase may not exceed the anticipated increase in the cost of administering the federal operating permit program or three percent, whichever is lower, unless a larger increase is provided for in the department’s legislatively approved budget.</a:t>
            </a:r>
            <a:endParaRPr lang="en-US" sz="28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3391040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178C8-31F9-B207-4FF5-F64B595389AB}"/>
              </a:ext>
            </a:extLst>
          </p:cNvPr>
          <p:cNvSpPr>
            <a:spLocks noGrp="1"/>
          </p:cNvSpPr>
          <p:nvPr>
            <p:ph type="title"/>
          </p:nvPr>
        </p:nvSpPr>
        <p:spPr/>
        <p:txBody>
          <a:bodyPr/>
          <a:lstStyle/>
          <a:p>
            <a:r>
              <a:rPr lang="en-US" dirty="0">
                <a:latin typeface="Arial"/>
                <a:cs typeface="Arial"/>
              </a:rPr>
              <a:t>Title V fee increase justification</a:t>
            </a:r>
            <a:endParaRPr lang="en-US" dirty="0"/>
          </a:p>
        </p:txBody>
      </p:sp>
      <p:sp>
        <p:nvSpPr>
          <p:cNvPr id="3" name="Content Placeholder 2">
            <a:extLst>
              <a:ext uri="{FF2B5EF4-FFF2-40B4-BE49-F238E27FC236}">
                <a16:creationId xmlns:a16="http://schemas.microsoft.com/office/drawing/2014/main" id="{EF2D0BC9-1C91-5F7F-8558-827C2DDB0153}"/>
              </a:ext>
            </a:extLst>
          </p:cNvPr>
          <p:cNvSpPr>
            <a:spLocks noGrp="1"/>
          </p:cNvSpPr>
          <p:nvPr>
            <p:ph idx="1"/>
          </p:nvPr>
        </p:nvSpPr>
        <p:spPr/>
        <p:txBody>
          <a:bodyPr/>
          <a:lstStyle/>
          <a:p>
            <a:r>
              <a:rPr lang="en-US" sz="3200" dirty="0"/>
              <a:t>The proposed fees would address increased program and staff costs to maintain current service and staff levels</a:t>
            </a:r>
          </a:p>
          <a:p>
            <a:r>
              <a:rPr lang="en-US" dirty="0"/>
              <a:t>DEQ proposes to increase fees by three percent annually including </a:t>
            </a:r>
            <a:r>
              <a:rPr lang="en-US" dirty="0">
                <a:solidFill>
                  <a:srgbClr val="000000"/>
                </a:solidFill>
                <a:effectLst/>
                <a:ea typeface="Times New Roman" panose="02020603050405020304" pitchFamily="18" charset="0"/>
              </a:rPr>
              <a:t>the annual base fee, annual emission fees, and specific activity fees associated with permit modification fees.</a:t>
            </a:r>
            <a:endParaRPr lang="en-US" dirty="0">
              <a:solidFill>
                <a:srgbClr val="000000"/>
              </a:solidFill>
              <a:effectLst/>
              <a:ea typeface="Calibri" panose="020F0502020204030204" pitchFamily="34" charset="0"/>
            </a:endParaRPr>
          </a:p>
          <a:p>
            <a:endParaRPr lang="en-US" sz="3200" dirty="0"/>
          </a:p>
          <a:p>
            <a:endParaRPr lang="en-US" dirty="0"/>
          </a:p>
        </p:txBody>
      </p:sp>
    </p:spTree>
    <p:extLst>
      <p:ext uri="{BB962C8B-B14F-4D97-AF65-F5344CB8AC3E}">
        <p14:creationId xmlns:p14="http://schemas.microsoft.com/office/powerpoint/2010/main" val="3611860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8C2EE-7505-22F5-4A6D-D3AFFF02634D}"/>
              </a:ext>
            </a:extLst>
          </p:cNvPr>
          <p:cNvSpPr>
            <a:spLocks noGrp="1"/>
          </p:cNvSpPr>
          <p:nvPr>
            <p:ph type="title"/>
          </p:nvPr>
        </p:nvSpPr>
        <p:spPr/>
        <p:txBody>
          <a:bodyPr/>
          <a:lstStyle/>
          <a:p>
            <a:r>
              <a:rPr lang="en-US" dirty="0">
                <a:latin typeface="Arial"/>
                <a:cs typeface="Arial"/>
              </a:rPr>
              <a:t>Title V budget information</a:t>
            </a:r>
          </a:p>
        </p:txBody>
      </p:sp>
      <p:sp>
        <p:nvSpPr>
          <p:cNvPr id="3" name="Content Placeholder 2">
            <a:extLst>
              <a:ext uri="{FF2B5EF4-FFF2-40B4-BE49-F238E27FC236}">
                <a16:creationId xmlns:a16="http://schemas.microsoft.com/office/drawing/2014/main" id="{6BAE4BBF-76A0-A0DF-7293-A73C846CFDA3}"/>
              </a:ext>
            </a:extLst>
          </p:cNvPr>
          <p:cNvSpPr>
            <a:spLocks noGrp="1"/>
          </p:cNvSpPr>
          <p:nvPr>
            <p:ph idx="1"/>
          </p:nvPr>
        </p:nvSpPr>
        <p:spPr/>
        <p:txBody>
          <a:bodyPr vert="horz" lIns="91440" tIns="45720" rIns="91440" bIns="45720" rtlCol="0" anchor="t">
            <a:normAutofit/>
          </a:bodyPr>
          <a:lstStyle/>
          <a:p>
            <a:r>
              <a:rPr lang="en-US" sz="2000" dirty="0"/>
              <a:t>The table below shows the Budget Costs justification for the three percent fee increase for the Title V program. The average cost per full-time employee (FTE) across the program covered by the three percent fee increase has increased 8.4% over a two-year period, which is 4.2% over a one-year period. This rate of increase is based on a calculation of the 2025-27 Legislatively Adopted Budget compared to the 2023-2025 Legislatively Adopted Budget.  </a:t>
            </a:r>
          </a:p>
          <a:p>
            <a:pPr marL="0" indent="0">
              <a:buNone/>
            </a:pPr>
            <a:r>
              <a:rPr lang="en-US" sz="2000" kern="100" dirty="0">
                <a:ea typeface="Calibri"/>
              </a:rPr>
              <a:t>.    </a:t>
            </a:r>
          </a:p>
          <a:p>
            <a:endParaRPr lang="en-US" dirty="0"/>
          </a:p>
          <a:p>
            <a:endParaRPr lang="en-US" sz="2400" kern="100" dirty="0">
              <a:latin typeface="Calibri"/>
              <a:ea typeface="Calibri"/>
              <a:cs typeface="Times New Roman"/>
            </a:endParaRPr>
          </a:p>
        </p:txBody>
      </p:sp>
      <p:graphicFrame>
        <p:nvGraphicFramePr>
          <p:cNvPr id="4" name="Table 3">
            <a:extLst>
              <a:ext uri="{FF2B5EF4-FFF2-40B4-BE49-F238E27FC236}">
                <a16:creationId xmlns:a16="http://schemas.microsoft.com/office/drawing/2014/main" id="{AB12396A-E53D-9763-1843-61F25BE0F56E}"/>
              </a:ext>
            </a:extLst>
          </p:cNvPr>
          <p:cNvGraphicFramePr>
            <a:graphicFrameLocks noGrp="1"/>
          </p:cNvGraphicFramePr>
          <p:nvPr>
            <p:extLst>
              <p:ext uri="{D42A27DB-BD31-4B8C-83A1-F6EECF244321}">
                <p14:modId xmlns:p14="http://schemas.microsoft.com/office/powerpoint/2010/main" val="287988847"/>
              </p:ext>
            </p:extLst>
          </p:nvPr>
        </p:nvGraphicFramePr>
        <p:xfrm>
          <a:off x="1905000" y="3774439"/>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396292808"/>
                    </a:ext>
                  </a:extLst>
                </a:gridCol>
                <a:gridCol w="4064000">
                  <a:extLst>
                    <a:ext uri="{9D8B030D-6E8A-4147-A177-3AD203B41FA5}">
                      <a16:colId xmlns:a16="http://schemas.microsoft.com/office/drawing/2014/main" val="3176437574"/>
                    </a:ext>
                  </a:extLst>
                </a:gridCol>
              </a:tblGrid>
              <a:tr h="370840">
                <a:tc>
                  <a:txBody>
                    <a:bodyPr/>
                    <a:lstStyle/>
                    <a:p>
                      <a:r>
                        <a:rPr lang="en-US" dirty="0">
                          <a:latin typeface="Arial" panose="020B0604020202020204" pitchFamily="34" charset="0"/>
                          <a:cs typeface="Arial" panose="020B0604020202020204" pitchFamily="34" charset="0"/>
                        </a:rPr>
                        <a:t>Budget Period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atin typeface="Arial" panose="020B0604020202020204" pitchFamily="34" charset="0"/>
                          <a:cs typeface="Arial" panose="020B0604020202020204" pitchFamily="34" charset="0"/>
                        </a:rPr>
                        <a:t>Cost per FTE</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3003495"/>
                  </a:ext>
                </a:extLst>
              </a:tr>
              <a:tr h="370840">
                <a:tc>
                  <a:txBody>
                    <a:bodyPr/>
                    <a:lstStyle/>
                    <a:p>
                      <a:pPr marL="0" marR="0">
                        <a:spcBef>
                          <a:spcPts val="0"/>
                        </a:spcBef>
                        <a:spcAft>
                          <a:spcPts val="0"/>
                        </a:spcAft>
                      </a:pPr>
                      <a:r>
                        <a:rPr lang="en-US" sz="1800" kern="100" dirty="0">
                          <a:effectLst/>
                          <a:latin typeface="Arial" panose="020B0604020202020204" pitchFamily="34" charset="0"/>
                          <a:ea typeface="Calibri" panose="020F0502020204030204" pitchFamily="34" charset="0"/>
                          <a:cs typeface="Arial" panose="020B0604020202020204" pitchFamily="34" charset="0"/>
                        </a:rPr>
                        <a:t>2023-25 Legislatively Adopted Budget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800" kern="100">
                          <a:effectLst/>
                          <a:latin typeface="Arial" panose="020B0604020202020204" pitchFamily="34" charset="0"/>
                          <a:ea typeface="Calibri"/>
                          <a:cs typeface="Arial" panose="020B0604020202020204" pitchFamily="34" charset="0"/>
                        </a:rPr>
                        <a:t>$434,043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97892442"/>
                  </a:ext>
                </a:extLst>
              </a:tr>
              <a:tr h="370840">
                <a:tc>
                  <a:txBody>
                    <a:bodyPr/>
                    <a:lstStyle/>
                    <a:p>
                      <a:pPr marL="0" marR="0">
                        <a:spcBef>
                          <a:spcPts val="0"/>
                        </a:spcBef>
                        <a:spcAft>
                          <a:spcPts val="0"/>
                        </a:spcAft>
                      </a:pPr>
                      <a:r>
                        <a:rPr lang="en-US" sz="1800" kern="100" dirty="0">
                          <a:effectLst/>
                          <a:latin typeface="Arial" panose="020B0604020202020204" pitchFamily="34" charset="0"/>
                          <a:ea typeface="Calibri" panose="020F0502020204030204" pitchFamily="34" charset="0"/>
                          <a:cs typeface="Arial" panose="020B0604020202020204" pitchFamily="34" charset="0"/>
                        </a:rPr>
                        <a:t>2025-27 Legislatively Adopted Budget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latin typeface="Arial" panose="020B0604020202020204" pitchFamily="34" charset="0"/>
                          <a:cs typeface="Arial" panose="020B0604020202020204" pitchFamily="34" charset="0"/>
                        </a:rPr>
                        <a:t>$470,393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9520791"/>
                  </a:ext>
                </a:extLst>
              </a:tr>
              <a:tr h="370840">
                <a:tc>
                  <a:txBody>
                    <a:bodyPr/>
                    <a:lstStyle/>
                    <a:p>
                      <a:pPr marL="0" marR="0">
                        <a:spcBef>
                          <a:spcPts val="0"/>
                        </a:spcBef>
                        <a:spcAft>
                          <a:spcPts val="0"/>
                        </a:spcAft>
                      </a:pPr>
                      <a:r>
                        <a:rPr lang="en-US" sz="1800" kern="100">
                          <a:effectLst/>
                          <a:latin typeface="Arial" panose="020B0604020202020204" pitchFamily="34" charset="0"/>
                          <a:ea typeface="Calibri" panose="020F0502020204030204" pitchFamily="34" charset="0"/>
                          <a:cs typeface="Arial" panose="020B0604020202020204" pitchFamily="34" charset="0"/>
                        </a:rPr>
                        <a:t>Budget increase over two- year period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dirty="0">
                          <a:latin typeface="Arial" panose="020B0604020202020204" pitchFamily="34" charset="0"/>
                          <a:cs typeface="Arial" panose="020B0604020202020204" pitchFamily="34" charset="0"/>
                        </a:rPr>
                        <a:t>8.4%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76935876"/>
                  </a:ext>
                </a:extLst>
              </a:tr>
            </a:tbl>
          </a:graphicData>
        </a:graphic>
      </p:graphicFrame>
    </p:spTree>
    <p:extLst>
      <p:ext uri="{BB962C8B-B14F-4D97-AF65-F5344CB8AC3E}">
        <p14:creationId xmlns:p14="http://schemas.microsoft.com/office/powerpoint/2010/main" val="2324310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63FDD-DC44-1099-4839-9D4CF97D1166}"/>
              </a:ext>
            </a:extLst>
          </p:cNvPr>
          <p:cNvSpPr>
            <a:spLocks noGrp="1"/>
          </p:cNvSpPr>
          <p:nvPr>
            <p:ph type="title"/>
          </p:nvPr>
        </p:nvSpPr>
        <p:spPr/>
        <p:txBody>
          <a:bodyPr>
            <a:normAutofit fontScale="90000"/>
          </a:bodyPr>
          <a:lstStyle/>
          <a:p>
            <a:r>
              <a:rPr lang="en-US" dirty="0"/>
              <a:t>Potential fiscal impacts for Asbestos Program</a:t>
            </a:r>
          </a:p>
        </p:txBody>
      </p:sp>
      <p:sp>
        <p:nvSpPr>
          <p:cNvPr id="3" name="Content Placeholder 2">
            <a:extLst>
              <a:ext uri="{FF2B5EF4-FFF2-40B4-BE49-F238E27FC236}">
                <a16:creationId xmlns:a16="http://schemas.microsoft.com/office/drawing/2014/main" id="{E62566CE-3B81-73B5-9049-431D67B19F26}"/>
              </a:ext>
            </a:extLst>
          </p:cNvPr>
          <p:cNvSpPr>
            <a:spLocks noGrp="1"/>
          </p:cNvSpPr>
          <p:nvPr>
            <p:ph idx="1"/>
          </p:nvPr>
        </p:nvSpPr>
        <p:spPr/>
        <p:txBody>
          <a:bodyPr>
            <a:normAutofit/>
          </a:bodyPr>
          <a:lstStyle/>
          <a:p>
            <a:r>
              <a:rPr lang="en-US" sz="2800" dirty="0">
                <a:cs typeface="Calibri"/>
              </a:rPr>
              <a:t>Fee payers include asbestos abatement contractors, certified asbestos workers and supervisors, and accredited asbestos training providers.</a:t>
            </a:r>
          </a:p>
          <a:p>
            <a:r>
              <a:rPr lang="en-US" sz="2800" dirty="0">
                <a:cs typeface="Calibri"/>
              </a:rPr>
              <a:t>Fee payers may also include homeowners and/or property owners who are indirectly affected when hiring asbestos abatement contractors.</a:t>
            </a:r>
          </a:p>
          <a:p>
            <a:r>
              <a:rPr lang="en-US" sz="2800" dirty="0">
                <a:cs typeface="Calibri"/>
              </a:rPr>
              <a:t>An increase in asbestos fees would affect approximately 78 licensees, 6 accredited training providers, and 825 certificate holders directly.</a:t>
            </a:r>
          </a:p>
        </p:txBody>
      </p:sp>
    </p:spTree>
    <p:extLst>
      <p:ext uri="{BB962C8B-B14F-4D97-AF65-F5344CB8AC3E}">
        <p14:creationId xmlns:p14="http://schemas.microsoft.com/office/powerpoint/2010/main" val="3506166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2DA52-7FF3-E5B5-4DCA-D062051E280A}"/>
              </a:ext>
            </a:extLst>
          </p:cNvPr>
          <p:cNvSpPr>
            <a:spLocks noGrp="1"/>
          </p:cNvSpPr>
          <p:nvPr>
            <p:ph type="title"/>
          </p:nvPr>
        </p:nvSpPr>
        <p:spPr/>
        <p:txBody>
          <a:bodyPr>
            <a:normAutofit/>
          </a:bodyPr>
          <a:lstStyle/>
          <a:p>
            <a:r>
              <a:rPr lang="en-US" dirty="0"/>
              <a:t>Potential fiscal impacts for Title V Program</a:t>
            </a:r>
          </a:p>
        </p:txBody>
      </p:sp>
      <p:sp>
        <p:nvSpPr>
          <p:cNvPr id="3" name="Content Placeholder 2">
            <a:extLst>
              <a:ext uri="{FF2B5EF4-FFF2-40B4-BE49-F238E27FC236}">
                <a16:creationId xmlns:a16="http://schemas.microsoft.com/office/drawing/2014/main" id="{2C40BCC7-C480-71AD-7B46-6EEE5C9F9B59}"/>
              </a:ext>
            </a:extLst>
          </p:cNvPr>
          <p:cNvSpPr>
            <a:spLocks noGrp="1"/>
          </p:cNvSpPr>
          <p:nvPr>
            <p:ph idx="1"/>
          </p:nvPr>
        </p:nvSpPr>
        <p:spPr/>
        <p:txBody>
          <a:bodyPr>
            <a:normAutofit lnSpcReduction="10000"/>
          </a:bodyPr>
          <a:lstStyle/>
          <a:p>
            <a:r>
              <a:rPr lang="en-US" dirty="0"/>
              <a:t>An increase of Title V permit fees would affect approximately 98 permit holders.</a:t>
            </a:r>
          </a:p>
          <a:p>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Businesses emitting 250 tons per year would experience a fee increase of $</a:t>
            </a:r>
            <a:r>
              <a:rPr lang="en-US" dirty="0">
                <a:solidFill>
                  <a:srgbClr val="000000"/>
                </a:solidFill>
                <a:ea typeface="Calibri" panose="020F0502020204030204" pitchFamily="34" charset="0"/>
              </a:rPr>
              <a:t>2,814</a:t>
            </a: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 in 2026 over existing fees. </a:t>
            </a:r>
            <a:endParaRPr lang="en-US" dirty="0"/>
          </a:p>
          <a:p>
            <a:r>
              <a:rPr lang="en-US" dirty="0"/>
              <a:t>Most Title V permit holders are subject to Oregon’s greenhouse gas reporting program which has a greenhouse gas reporting fee equal to 20% of their Title V annual base and emission fee – the cap of $9,000 remains unchanged.</a:t>
            </a:r>
          </a:p>
        </p:txBody>
      </p:sp>
    </p:spTree>
    <p:extLst>
      <p:ext uri="{BB962C8B-B14F-4D97-AF65-F5344CB8AC3E}">
        <p14:creationId xmlns:p14="http://schemas.microsoft.com/office/powerpoint/2010/main" val="2397772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32B73-EBBD-1D6F-65F9-E287232E7031}"/>
              </a:ext>
            </a:extLst>
          </p:cNvPr>
          <p:cNvSpPr>
            <a:spLocks noGrp="1"/>
          </p:cNvSpPr>
          <p:nvPr>
            <p:ph type="title"/>
          </p:nvPr>
        </p:nvSpPr>
        <p:spPr/>
        <p:txBody>
          <a:bodyPr/>
          <a:lstStyle/>
          <a:p>
            <a:r>
              <a:rPr lang="en-US" dirty="0">
                <a:latin typeface="Arial"/>
                <a:cs typeface="Arial"/>
              </a:rPr>
              <a:t>Committee discussion- part 1</a:t>
            </a:r>
            <a:endParaRPr lang="en-US" dirty="0"/>
          </a:p>
        </p:txBody>
      </p:sp>
      <p:sp>
        <p:nvSpPr>
          <p:cNvPr id="3" name="Content Placeholder 2">
            <a:extLst>
              <a:ext uri="{FF2B5EF4-FFF2-40B4-BE49-F238E27FC236}">
                <a16:creationId xmlns:a16="http://schemas.microsoft.com/office/drawing/2014/main" id="{67B1343E-4025-8CC7-C32E-E569D066FEE9}"/>
              </a:ext>
            </a:extLst>
          </p:cNvPr>
          <p:cNvSpPr>
            <a:spLocks noGrp="1"/>
          </p:cNvSpPr>
          <p:nvPr>
            <p:ph idx="1"/>
          </p:nvPr>
        </p:nvSpPr>
        <p:spPr>
          <a:xfrm>
            <a:off x="609600" y="1600201"/>
            <a:ext cx="9601200" cy="4525963"/>
          </a:xfrm>
        </p:spPr>
        <p:txBody>
          <a:bodyPr>
            <a:normAutofit fontScale="85000" lnSpcReduction="20000"/>
          </a:bodyPr>
          <a:lstStyle/>
          <a:p>
            <a:pPr marL="0" indent="0">
              <a:lnSpc>
                <a:spcPct val="150000"/>
              </a:lnSpc>
              <a:buNone/>
            </a:pPr>
            <a:r>
              <a:rPr lang="en-US" sz="3300" dirty="0">
                <a:cs typeface="Calibri"/>
              </a:rPr>
              <a:t>Per ORS 183.333, committee's recommendations on:</a:t>
            </a:r>
            <a:endParaRPr lang="en-US" sz="3300" dirty="0"/>
          </a:p>
          <a:p>
            <a:pPr marL="514350" indent="-514350">
              <a:lnSpc>
                <a:spcPct val="150000"/>
              </a:lnSpc>
              <a:buAutoNum type="arabicPeriod"/>
            </a:pPr>
            <a:r>
              <a:rPr lang="en-US" sz="3300" dirty="0">
                <a:cs typeface="Calibri"/>
              </a:rPr>
              <a:t>Whether the proposed rules would have a fiscal impact,</a:t>
            </a:r>
          </a:p>
          <a:p>
            <a:pPr marL="514350" indent="-514350">
              <a:lnSpc>
                <a:spcPct val="150000"/>
              </a:lnSpc>
              <a:buAutoNum type="arabicPeriod"/>
            </a:pPr>
            <a:r>
              <a:rPr lang="en-US" sz="3300" dirty="0">
                <a:cs typeface="Calibri"/>
              </a:rPr>
              <a:t>The extent of the impact, and</a:t>
            </a:r>
          </a:p>
          <a:p>
            <a:pPr marL="514350" indent="-514350">
              <a:lnSpc>
                <a:spcPct val="150000"/>
              </a:lnSpc>
              <a:buAutoNum type="arabicPeriod"/>
            </a:pPr>
            <a:r>
              <a:rPr lang="en-US" sz="3300" dirty="0">
                <a:cs typeface="Calibri"/>
              </a:rPr>
              <a:t>Whether the proposed rules would have significant adverse impact on small businesses;</a:t>
            </a:r>
          </a:p>
          <a:p>
            <a:pPr marL="914400" lvl="1" indent="-457200">
              <a:lnSpc>
                <a:spcPct val="150000"/>
              </a:lnSpc>
              <a:buAutoNum type="alphaLcParenR"/>
            </a:pPr>
            <a:r>
              <a:rPr lang="en-US" sz="3300" dirty="0">
                <a:cs typeface="Calibri"/>
              </a:rPr>
              <a:t>If so, then how DEQ can comply with ORS 183.540 reduce that impact.</a:t>
            </a:r>
          </a:p>
          <a:p>
            <a:endParaRPr lang="en-US" dirty="0"/>
          </a:p>
        </p:txBody>
      </p:sp>
    </p:spTree>
    <p:extLst>
      <p:ext uri="{BB962C8B-B14F-4D97-AF65-F5344CB8AC3E}">
        <p14:creationId xmlns:p14="http://schemas.microsoft.com/office/powerpoint/2010/main" val="2024675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352DF-D67C-D4C5-E586-B7A30AE556DC}"/>
              </a:ext>
            </a:extLst>
          </p:cNvPr>
          <p:cNvSpPr>
            <a:spLocks noGrp="1"/>
          </p:cNvSpPr>
          <p:nvPr>
            <p:ph type="title"/>
          </p:nvPr>
        </p:nvSpPr>
        <p:spPr/>
        <p:txBody>
          <a:bodyPr/>
          <a:lstStyle/>
          <a:p>
            <a:r>
              <a:rPr lang="en-US" dirty="0">
                <a:latin typeface="Arial"/>
                <a:cs typeface="Arial"/>
              </a:rPr>
              <a:t>Committee discussion- part 2</a:t>
            </a:r>
            <a:endParaRPr lang="en-US" dirty="0"/>
          </a:p>
        </p:txBody>
      </p:sp>
      <p:sp>
        <p:nvSpPr>
          <p:cNvPr id="3" name="Content Placeholder 2">
            <a:extLst>
              <a:ext uri="{FF2B5EF4-FFF2-40B4-BE49-F238E27FC236}">
                <a16:creationId xmlns:a16="http://schemas.microsoft.com/office/drawing/2014/main" id="{41FDFDE1-8C72-8BDD-85A5-2DA8AE27A5A3}"/>
              </a:ext>
            </a:extLst>
          </p:cNvPr>
          <p:cNvSpPr>
            <a:spLocks noGrp="1"/>
          </p:cNvSpPr>
          <p:nvPr>
            <p:ph idx="1"/>
          </p:nvPr>
        </p:nvSpPr>
        <p:spPr/>
        <p:txBody>
          <a:bodyPr/>
          <a:lstStyle/>
          <a:p>
            <a:pPr marL="514350" indent="-514350">
              <a:buFont typeface="+mj-lt"/>
              <a:buAutoNum type="arabicPeriod"/>
            </a:pPr>
            <a:r>
              <a:rPr lang="en-US" dirty="0"/>
              <a:t>Would the proposed rule have a fiscal impact?</a:t>
            </a:r>
          </a:p>
          <a:p>
            <a:pPr marL="514350" indent="-514350">
              <a:buFont typeface="+mj-lt"/>
              <a:buAutoNum type="arabicPeriod"/>
            </a:pPr>
            <a:r>
              <a:rPr lang="en-US" dirty="0"/>
              <a:t>What is the extent of the fiscal impact?</a:t>
            </a:r>
          </a:p>
          <a:p>
            <a:pPr marL="514350" indent="-514350">
              <a:buFont typeface="+mj-lt"/>
              <a:buAutoNum type="arabicPeriod"/>
            </a:pPr>
            <a:r>
              <a:rPr lang="en-US" dirty="0"/>
              <a:t>Would the proposed rule have a significant impact on small businesses?</a:t>
            </a:r>
          </a:p>
          <a:p>
            <a:pPr marL="400050" lvl="1" indent="0">
              <a:buNone/>
            </a:pPr>
            <a:endParaRPr lang="en-US" dirty="0"/>
          </a:p>
          <a:p>
            <a:endParaRPr lang="en-US" dirty="0"/>
          </a:p>
        </p:txBody>
      </p:sp>
    </p:spTree>
    <p:extLst>
      <p:ext uri="{BB962C8B-B14F-4D97-AF65-F5344CB8AC3E}">
        <p14:creationId xmlns:p14="http://schemas.microsoft.com/office/powerpoint/2010/main" val="2466037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35EFE-B5AE-F85D-9BBB-6D68B739B591}"/>
              </a:ext>
            </a:extLst>
          </p:cNvPr>
          <p:cNvSpPr>
            <a:spLocks noGrp="1"/>
          </p:cNvSpPr>
          <p:nvPr>
            <p:ph type="title"/>
          </p:nvPr>
        </p:nvSpPr>
        <p:spPr/>
        <p:txBody>
          <a:bodyPr/>
          <a:lstStyle/>
          <a:p>
            <a:r>
              <a:rPr lang="en-US" dirty="0">
                <a:latin typeface="Arial"/>
                <a:cs typeface="Arial"/>
              </a:rPr>
              <a:t>Committee discussion- part 3</a:t>
            </a:r>
            <a:endParaRPr lang="en-US" dirty="0"/>
          </a:p>
        </p:txBody>
      </p:sp>
      <p:sp>
        <p:nvSpPr>
          <p:cNvPr id="3" name="Content Placeholder 2">
            <a:extLst>
              <a:ext uri="{FF2B5EF4-FFF2-40B4-BE49-F238E27FC236}">
                <a16:creationId xmlns:a16="http://schemas.microsoft.com/office/drawing/2014/main" id="{C72B4D1B-E875-6D22-C3D4-047099738B24}"/>
              </a:ext>
            </a:extLst>
          </p:cNvPr>
          <p:cNvSpPr>
            <a:spLocks noGrp="1"/>
          </p:cNvSpPr>
          <p:nvPr>
            <p:ph idx="1"/>
          </p:nvPr>
        </p:nvSpPr>
        <p:spPr/>
        <p:txBody>
          <a:bodyPr>
            <a:normAutofit fontScale="70000" lnSpcReduction="20000"/>
          </a:bodyPr>
          <a:lstStyle/>
          <a:p>
            <a:pPr marL="0" indent="0">
              <a:buNone/>
            </a:pPr>
            <a:r>
              <a:rPr lang="en-US" dirty="0">
                <a:cs typeface="Calibri"/>
              </a:rPr>
              <a:t>Per ORS 183.333 and 183.540, the committee to consider how DEQ could reduce the rules' fiscal impact on small business by:</a:t>
            </a:r>
          </a:p>
          <a:p>
            <a:pPr marL="514350" indent="-514350">
              <a:lnSpc>
                <a:spcPct val="150000"/>
              </a:lnSpc>
              <a:buAutoNum type="arabicPeriod"/>
            </a:pPr>
            <a:r>
              <a:rPr lang="en-US" sz="3200" dirty="0">
                <a:cs typeface="Calibri"/>
              </a:rPr>
              <a:t>Establishing differing compliance or reporting requirements or timetables for small business;</a:t>
            </a:r>
          </a:p>
          <a:p>
            <a:pPr marL="514350" indent="-514350">
              <a:lnSpc>
                <a:spcPct val="150000"/>
              </a:lnSpc>
              <a:buAutoNum type="arabicPeriod"/>
            </a:pPr>
            <a:r>
              <a:rPr lang="en-US" sz="3200" dirty="0">
                <a:cs typeface="Calibri"/>
              </a:rPr>
              <a:t>Clarifying, consolidating or simplifying the compliance and reporting requirements under the rule for small business;</a:t>
            </a:r>
          </a:p>
          <a:p>
            <a:pPr marL="514350" indent="-514350">
              <a:lnSpc>
                <a:spcPct val="150000"/>
              </a:lnSpc>
              <a:buAutoNum type="arabicPeriod"/>
            </a:pPr>
            <a:r>
              <a:rPr lang="en-US" sz="3200" dirty="0">
                <a:cs typeface="Calibri"/>
              </a:rPr>
              <a:t>Utilizing objective criteria for standards;</a:t>
            </a:r>
          </a:p>
          <a:p>
            <a:pPr marL="514350" indent="-514350">
              <a:lnSpc>
                <a:spcPct val="150000"/>
              </a:lnSpc>
              <a:buAutoNum type="arabicPeriod"/>
            </a:pPr>
            <a:r>
              <a:rPr lang="en-US" sz="3200" dirty="0">
                <a:cs typeface="Calibri"/>
              </a:rPr>
              <a:t>Exempting small business from any or all requirements of the rule; or</a:t>
            </a:r>
          </a:p>
          <a:p>
            <a:pPr marL="514350" indent="-514350">
              <a:lnSpc>
                <a:spcPct val="150000"/>
              </a:lnSpc>
              <a:buAutoNum type="arabicPeriod"/>
            </a:pPr>
            <a:r>
              <a:rPr lang="en-US" sz="3200" dirty="0">
                <a:cs typeface="Calibri"/>
              </a:rPr>
              <a:t>Otherwise establishing less intrusive or less costly alternatives application to small business.</a:t>
            </a:r>
          </a:p>
          <a:p>
            <a:endParaRPr lang="en-US" dirty="0"/>
          </a:p>
        </p:txBody>
      </p:sp>
    </p:spTree>
    <p:extLst>
      <p:ext uri="{BB962C8B-B14F-4D97-AF65-F5344CB8AC3E}">
        <p14:creationId xmlns:p14="http://schemas.microsoft.com/office/powerpoint/2010/main" val="987957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9F4F5-7951-9037-FA08-4EEF9A16FC64}"/>
              </a:ext>
            </a:extLst>
          </p:cNvPr>
          <p:cNvSpPr>
            <a:spLocks noGrp="1"/>
          </p:cNvSpPr>
          <p:nvPr>
            <p:ph type="title"/>
          </p:nvPr>
        </p:nvSpPr>
        <p:spPr/>
        <p:txBody>
          <a:bodyPr/>
          <a:lstStyle/>
          <a:p>
            <a:r>
              <a:rPr lang="en-US" dirty="0">
                <a:latin typeface="Arial"/>
                <a:cs typeface="Arial"/>
              </a:rPr>
              <a:t>Committee discussion- part 4</a:t>
            </a:r>
            <a:endParaRPr lang="en-US" dirty="0"/>
          </a:p>
        </p:txBody>
      </p:sp>
      <p:sp>
        <p:nvSpPr>
          <p:cNvPr id="3" name="Content Placeholder 2">
            <a:extLst>
              <a:ext uri="{FF2B5EF4-FFF2-40B4-BE49-F238E27FC236}">
                <a16:creationId xmlns:a16="http://schemas.microsoft.com/office/drawing/2014/main" id="{98516D9A-8859-AA23-16BA-E549346D15BD}"/>
              </a:ext>
            </a:extLst>
          </p:cNvPr>
          <p:cNvSpPr>
            <a:spLocks noGrp="1"/>
          </p:cNvSpPr>
          <p:nvPr>
            <p:ph idx="1"/>
          </p:nvPr>
        </p:nvSpPr>
        <p:spPr/>
        <p:txBody>
          <a:bodyPr>
            <a:normAutofit fontScale="92500" lnSpcReduction="10000"/>
          </a:bodyPr>
          <a:lstStyle/>
          <a:p>
            <a:pPr marL="514350" indent="-514350">
              <a:buFont typeface="+mj-lt"/>
              <a:buAutoNum type="arabicPeriod"/>
            </a:pPr>
            <a:r>
              <a:rPr lang="en-US" sz="3000" dirty="0"/>
              <a:t>How can DEQ mitigate impacts by establishing </a:t>
            </a:r>
            <a:r>
              <a:rPr lang="en-US" sz="3000" dirty="0">
                <a:cs typeface="Calibri"/>
              </a:rPr>
              <a:t>differing compliance or reporting requirements or timetables for small business?</a:t>
            </a:r>
          </a:p>
          <a:p>
            <a:pPr marL="514350" indent="-514350">
              <a:buFont typeface="+mj-lt"/>
              <a:buAutoNum type="arabicPeriod"/>
            </a:pPr>
            <a:r>
              <a:rPr lang="en-US" sz="3000" dirty="0"/>
              <a:t>How can DEQ clarify, consolidate and simplify </a:t>
            </a:r>
            <a:r>
              <a:rPr lang="en-US" sz="3000" dirty="0">
                <a:cs typeface="Calibri"/>
              </a:rPr>
              <a:t>the compliance and reporting requirements under the rule for small business?</a:t>
            </a:r>
          </a:p>
          <a:p>
            <a:pPr marL="514350" indent="-514350">
              <a:buFont typeface="+mj-lt"/>
              <a:buAutoNum type="arabicPeriod"/>
            </a:pPr>
            <a:r>
              <a:rPr lang="en-US" sz="3000" dirty="0">
                <a:cs typeface="Calibri"/>
              </a:rPr>
              <a:t>Where can DEQ utilize objective criteria for standards?</a:t>
            </a:r>
          </a:p>
          <a:p>
            <a:pPr marL="514350" indent="-514350">
              <a:buFont typeface="+mj-lt"/>
              <a:buAutoNum type="arabicPeriod"/>
            </a:pPr>
            <a:r>
              <a:rPr lang="en-US" sz="3000" dirty="0">
                <a:cs typeface="Calibri"/>
              </a:rPr>
              <a:t>How could DEQ exempt small business from any of all requirements from rule?</a:t>
            </a:r>
          </a:p>
          <a:p>
            <a:pPr marL="514350" indent="-514350">
              <a:buFont typeface="+mj-lt"/>
              <a:buAutoNum type="arabicPeriod"/>
            </a:pPr>
            <a:r>
              <a:rPr lang="en-US" sz="3000" dirty="0">
                <a:cs typeface="Calibri"/>
              </a:rPr>
              <a:t>Is there a way DEQ can establish less intrusive or less costly alternatives application to small business?</a:t>
            </a:r>
          </a:p>
          <a:p>
            <a:endParaRPr lang="en-US" dirty="0"/>
          </a:p>
        </p:txBody>
      </p:sp>
    </p:spTree>
    <p:extLst>
      <p:ext uri="{BB962C8B-B14F-4D97-AF65-F5344CB8AC3E}">
        <p14:creationId xmlns:p14="http://schemas.microsoft.com/office/powerpoint/2010/main" val="2007401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61CC6-78E2-4C98-1E45-F2A27BE99FF9}"/>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5A233D62-51D5-5BD9-5863-3AB17A142862}"/>
              </a:ext>
            </a:extLst>
          </p:cNvPr>
          <p:cNvSpPr>
            <a:spLocks noGrp="1"/>
          </p:cNvSpPr>
          <p:nvPr>
            <p:ph idx="1"/>
          </p:nvPr>
        </p:nvSpPr>
        <p:spPr/>
        <p:txBody>
          <a:bodyPr vert="horz" lIns="91440" tIns="45720" rIns="91440" bIns="45720" rtlCol="0" anchor="t">
            <a:normAutofit/>
          </a:bodyPr>
          <a:lstStyle/>
          <a:p>
            <a:r>
              <a:rPr lang="en-US" dirty="0">
                <a:latin typeface="Arial"/>
                <a:cs typeface="Arial"/>
              </a:rPr>
              <a:t>Proposed fee increases will go to DEQ Director.</a:t>
            </a:r>
          </a:p>
          <a:p>
            <a:pPr lvl="1"/>
            <a:r>
              <a:rPr lang="en-US" dirty="0">
                <a:latin typeface="Arial"/>
                <a:cs typeface="Arial"/>
              </a:rPr>
              <a:t>EQC delegated authority to DEQ Director on March 12, 2026.</a:t>
            </a:r>
          </a:p>
          <a:p>
            <a:r>
              <a:rPr lang="en-US" dirty="0">
                <a:latin typeface="Arial"/>
                <a:cs typeface="Arial"/>
              </a:rPr>
              <a:t>Public Comment period will be open in April.</a:t>
            </a:r>
            <a:endParaRPr lang="en-US" dirty="0">
              <a:highlight>
                <a:srgbClr val="FFFF00"/>
              </a:highlight>
              <a:latin typeface="Arial"/>
              <a:cs typeface="Arial"/>
            </a:endParaRPr>
          </a:p>
          <a:p>
            <a:r>
              <a:rPr lang="en-US" dirty="0">
                <a:latin typeface="Arial"/>
                <a:cs typeface="Arial"/>
              </a:rPr>
              <a:t>Title V fees will be updated for fall invoicing if adopted.</a:t>
            </a:r>
          </a:p>
          <a:p>
            <a:r>
              <a:rPr lang="en-US" dirty="0">
                <a:latin typeface="Arial"/>
                <a:cs typeface="Arial"/>
              </a:rPr>
              <a:t>Asbestos fees will be updated for summer invoicing if adopted.</a:t>
            </a:r>
          </a:p>
        </p:txBody>
      </p:sp>
    </p:spTree>
    <p:extLst>
      <p:ext uri="{BB962C8B-B14F-4D97-AF65-F5344CB8AC3E}">
        <p14:creationId xmlns:p14="http://schemas.microsoft.com/office/powerpoint/2010/main" val="919129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754B0-C198-61B0-6B7A-BBEF26729E8E}"/>
              </a:ext>
            </a:extLst>
          </p:cNvPr>
          <p:cNvSpPr>
            <a:spLocks noGrp="1"/>
          </p:cNvSpPr>
          <p:nvPr>
            <p:ph type="title"/>
          </p:nvPr>
        </p:nvSpPr>
        <p:spPr/>
        <p:txBody>
          <a:bodyPr/>
          <a:lstStyle/>
          <a:p>
            <a:r>
              <a:rPr lang="en-US"/>
              <a:t>Agenda </a:t>
            </a:r>
          </a:p>
        </p:txBody>
      </p:sp>
      <p:graphicFrame>
        <p:nvGraphicFramePr>
          <p:cNvPr id="11" name="Content Placeholder 10">
            <a:extLst>
              <a:ext uri="{FF2B5EF4-FFF2-40B4-BE49-F238E27FC236}">
                <a16:creationId xmlns:a16="http://schemas.microsoft.com/office/drawing/2014/main" id="{1F57BDE9-788B-6818-FA77-DF3C9563AF7D}"/>
              </a:ext>
            </a:extLst>
          </p:cNvPr>
          <p:cNvGraphicFramePr>
            <a:graphicFrameLocks noGrp="1"/>
          </p:cNvGraphicFramePr>
          <p:nvPr>
            <p:ph idx="1"/>
            <p:extLst>
              <p:ext uri="{D42A27DB-BD31-4B8C-83A1-F6EECF244321}">
                <p14:modId xmlns:p14="http://schemas.microsoft.com/office/powerpoint/2010/main" val="2314199214"/>
              </p:ext>
            </p:extLst>
          </p:nvPr>
        </p:nvGraphicFramePr>
        <p:xfrm>
          <a:off x="609600" y="1600200"/>
          <a:ext cx="10972800" cy="394716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3436339475"/>
                    </a:ext>
                  </a:extLst>
                </a:gridCol>
                <a:gridCol w="9601200">
                  <a:extLst>
                    <a:ext uri="{9D8B030D-6E8A-4147-A177-3AD203B41FA5}">
                      <a16:colId xmlns:a16="http://schemas.microsoft.com/office/drawing/2014/main" val="301978571"/>
                    </a:ext>
                  </a:extLst>
                </a:gridCol>
              </a:tblGrid>
              <a:tr h="370840">
                <a:tc>
                  <a:txBody>
                    <a:bodyPr/>
                    <a:lstStyle/>
                    <a:p>
                      <a:r>
                        <a:rPr lang="en-US" dirty="0"/>
                        <a:t>Time</a:t>
                      </a:r>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3909086"/>
                  </a:ext>
                </a:extLst>
              </a:tr>
              <a:tr h="370840">
                <a:tc>
                  <a:txBody>
                    <a:bodyPr/>
                    <a:lstStyle/>
                    <a:p>
                      <a:r>
                        <a:rPr lang="en-US" dirty="0">
                          <a:latin typeface="Arial"/>
                          <a:cs typeface="Arial"/>
                        </a:rPr>
                        <a:t>9 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b="1" dirty="0">
                          <a:solidFill>
                            <a:schemeClr val="tx1"/>
                          </a:solidFill>
                          <a:latin typeface="Arial"/>
                          <a:cs typeface="Arial"/>
                        </a:rPr>
                        <a:t>Introductions</a:t>
                      </a:r>
                    </a:p>
                    <a:p>
                      <a:pPr lvl="0">
                        <a:buNone/>
                      </a:pPr>
                      <a:r>
                        <a:rPr lang="en-US" dirty="0">
                          <a:solidFill>
                            <a:schemeClr val="tx1"/>
                          </a:solidFill>
                          <a:latin typeface="Arial"/>
                          <a:cs typeface="Arial"/>
                        </a:rPr>
                        <a:t>Introductions, agenda review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76268217"/>
                  </a:ext>
                </a:extLst>
              </a:tr>
              <a:tr h="370840">
                <a:tc>
                  <a:txBody>
                    <a:bodyPr/>
                    <a:lstStyle/>
                    <a:p>
                      <a:r>
                        <a:rPr lang="en-US" dirty="0">
                          <a:latin typeface="Arial"/>
                          <a:cs typeface="Arial"/>
                        </a:rPr>
                        <a:t>9:10 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b="1" dirty="0">
                          <a:solidFill>
                            <a:schemeClr val="tx1"/>
                          </a:solidFill>
                          <a:latin typeface="Arial"/>
                          <a:cs typeface="Arial"/>
                        </a:rPr>
                        <a:t>DEQ presentation</a:t>
                      </a:r>
                    </a:p>
                    <a:p>
                      <a:pPr lvl="0">
                        <a:buNone/>
                      </a:pPr>
                      <a:r>
                        <a:rPr lang="en-US" dirty="0">
                          <a:solidFill>
                            <a:schemeClr val="tx1"/>
                          </a:solidFill>
                          <a:latin typeface="Arial"/>
                          <a:cs typeface="Arial"/>
                        </a:rPr>
                        <a:t>Background, fee justification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5883054"/>
                  </a:ext>
                </a:extLst>
              </a:tr>
              <a:tr h="370840">
                <a:tc>
                  <a:txBody>
                    <a:bodyPr/>
                    <a:lstStyle/>
                    <a:p>
                      <a:r>
                        <a:rPr lang="en-US" dirty="0">
                          <a:latin typeface="Arial"/>
                          <a:cs typeface="Arial"/>
                        </a:rPr>
                        <a:t>9:30 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b="1" dirty="0">
                          <a:solidFill>
                            <a:schemeClr val="tx1"/>
                          </a:solidFill>
                          <a:latin typeface="Arial"/>
                          <a:cs typeface="Arial"/>
                        </a:rPr>
                        <a:t>DEQ presentation</a:t>
                      </a:r>
                    </a:p>
                    <a:p>
                      <a:pPr lvl="0">
                        <a:buNone/>
                      </a:pPr>
                      <a:r>
                        <a:rPr lang="en-US" dirty="0">
                          <a:solidFill>
                            <a:schemeClr val="tx1"/>
                          </a:solidFill>
                          <a:latin typeface="Arial"/>
                          <a:cs typeface="Arial"/>
                        </a:rPr>
                        <a:t>Overview of fiscal impacts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56743888"/>
                  </a:ext>
                </a:extLst>
              </a:tr>
              <a:tr h="370840">
                <a:tc>
                  <a:txBody>
                    <a:bodyPr/>
                    <a:lstStyle/>
                    <a:p>
                      <a:r>
                        <a:rPr lang="en-US" dirty="0">
                          <a:latin typeface="Arial"/>
                          <a:cs typeface="Arial"/>
                        </a:rPr>
                        <a:t>10 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b="1" dirty="0">
                          <a:solidFill>
                            <a:schemeClr val="tx1"/>
                          </a:solidFill>
                          <a:latin typeface="Arial"/>
                          <a:cs typeface="Arial"/>
                        </a:rPr>
                        <a:t>Discussion</a:t>
                      </a:r>
                    </a:p>
                    <a:p>
                      <a:pPr lvl="0">
                        <a:buNone/>
                      </a:pPr>
                      <a:r>
                        <a:rPr lang="en-US" dirty="0">
                          <a:solidFill>
                            <a:schemeClr val="tx1"/>
                          </a:solidFill>
                          <a:latin typeface="Arial"/>
                          <a:cs typeface="Arial"/>
                        </a:rPr>
                        <a:t>ORS required questions &amp; RAC discussion on fee increase and fiscal impacts, feedback and questions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3603841"/>
                  </a:ext>
                </a:extLst>
              </a:tr>
              <a:tr h="370840">
                <a:tc>
                  <a:txBody>
                    <a:bodyPr/>
                    <a:lstStyle/>
                    <a:p>
                      <a:r>
                        <a:rPr lang="en-US" dirty="0">
                          <a:latin typeface="Arial"/>
                          <a:cs typeface="Arial"/>
                        </a:rPr>
                        <a:t>10:15 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a:cs typeface="Arial"/>
                        </a:rPr>
                        <a:t>Any Additional Discussion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60294285"/>
                  </a:ext>
                </a:extLst>
              </a:tr>
              <a:tr h="370840">
                <a:tc>
                  <a:txBody>
                    <a:bodyPr/>
                    <a:lstStyle/>
                    <a:p>
                      <a:r>
                        <a:rPr lang="en-US" dirty="0">
                          <a:latin typeface="Arial"/>
                          <a:cs typeface="Arial"/>
                        </a:rPr>
                        <a:t>10:30 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Arial"/>
                          <a:cs typeface="Arial"/>
                        </a:rPr>
                        <a:t>Adjourn Meeting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8394581"/>
                  </a:ext>
                </a:extLst>
              </a:tr>
            </a:tbl>
          </a:graphicData>
        </a:graphic>
      </p:graphicFrame>
    </p:spTree>
    <p:extLst>
      <p:ext uri="{BB962C8B-B14F-4D97-AF65-F5344CB8AC3E}">
        <p14:creationId xmlns:p14="http://schemas.microsoft.com/office/powerpoint/2010/main" val="2600507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B7A48-9DEA-64B3-3591-FECA93DA051D}"/>
              </a:ext>
            </a:extLst>
          </p:cNvPr>
          <p:cNvSpPr>
            <a:spLocks noGrp="1"/>
          </p:cNvSpPr>
          <p:nvPr>
            <p:ph type="title"/>
          </p:nvPr>
        </p:nvSpPr>
        <p:spPr/>
        <p:txBody>
          <a:bodyPr/>
          <a:lstStyle/>
          <a:p>
            <a:r>
              <a:rPr lang="en-US" sz="4400" b="1"/>
              <a:t>Title VI and alternative formats</a:t>
            </a:r>
            <a:endParaRPr lang="en-US"/>
          </a:p>
        </p:txBody>
      </p:sp>
      <p:sp>
        <p:nvSpPr>
          <p:cNvPr id="4" name="Slide Number Placeholder 3">
            <a:extLst>
              <a:ext uri="{FF2B5EF4-FFF2-40B4-BE49-F238E27FC236}">
                <a16:creationId xmlns:a16="http://schemas.microsoft.com/office/drawing/2014/main" id="{778024DE-2E2D-7BB0-D330-E9C6CD1F1344}"/>
              </a:ext>
            </a:extLst>
          </p:cNvPr>
          <p:cNvSpPr>
            <a:spLocks noGrp="1"/>
          </p:cNvSpPr>
          <p:nvPr>
            <p:ph type="sldNum" sz="quarter" idx="12"/>
          </p:nvPr>
        </p:nvSpPr>
        <p:spPr/>
        <p:txBody>
          <a:bodyPr/>
          <a:lstStyle/>
          <a:p>
            <a:pPr algn="r"/>
            <a:fld id="{1939E361-6CC3-4B93-8D02-0CA414705067}" type="slidenum">
              <a:rPr lang="en-US" smtClean="0">
                <a:solidFill>
                  <a:schemeClr val="bg1"/>
                </a:solidFill>
                <a:latin typeface="Arial" panose="020B0604020202020204" pitchFamily="34" charset="0"/>
                <a:cs typeface="Arial" panose="020B0604020202020204" pitchFamily="34" charset="0"/>
              </a:rPr>
              <a:pPr algn="r"/>
              <a:t>20</a:t>
            </a:fld>
            <a:endParaRPr lang="en-US">
              <a:solidFill>
                <a:schemeClr val="bg1"/>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A86209F-42DA-077F-DD3E-AE5F3BE9A1EE}"/>
              </a:ext>
            </a:extLst>
          </p:cNvPr>
          <p:cNvSpPr txBox="1">
            <a:spLocks noGrp="1"/>
          </p:cNvSpPr>
          <p:nvPr>
            <p:ph idx="1"/>
          </p:nvPr>
        </p:nvSpPr>
        <p:spPr>
          <a:xfrm>
            <a:off x="609600" y="1600200"/>
            <a:ext cx="10972800" cy="4525963"/>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Font typeface="Arial" pitchFamily="34" charset="0"/>
              <a:buNone/>
              <a:tabLst>
                <a:tab pos="2971800" algn="ctr"/>
                <a:tab pos="5943600" algn="r"/>
              </a:tabLst>
            </a:pPr>
            <a:r>
              <a:rPr lang="en-US" sz="1800">
                <a:solidFill>
                  <a:srgbClr val="000000"/>
                </a:solidFill>
                <a:ea typeface="Times New Roman" panose="02020603050405020304" pitchFamily="18" charset="0"/>
              </a:rPr>
              <a:t>DEQ does not discriminate on the basis of race, color, national origin, disability, age or sex in administration of its programs or activities. </a:t>
            </a:r>
          </a:p>
          <a:p>
            <a:pPr marL="0" indent="0">
              <a:spcBef>
                <a:spcPts val="0"/>
              </a:spcBef>
              <a:buFont typeface="Arial" pitchFamily="34" charset="0"/>
              <a:buNone/>
              <a:tabLst>
                <a:tab pos="2971800" algn="ctr"/>
                <a:tab pos="5943600" algn="r"/>
              </a:tabLst>
            </a:pPr>
            <a:endParaRPr lang="en-US" sz="1800">
              <a:solidFill>
                <a:srgbClr val="000000"/>
              </a:solidFill>
              <a:ea typeface="Times New Roman" panose="02020603050405020304" pitchFamily="18" charset="0"/>
            </a:endParaRPr>
          </a:p>
          <a:p>
            <a:pPr marL="0" indent="0">
              <a:spcBef>
                <a:spcPts val="0"/>
              </a:spcBef>
              <a:buFont typeface="Arial" pitchFamily="34" charset="0"/>
              <a:buNone/>
              <a:tabLst>
                <a:tab pos="2971800" algn="ctr"/>
                <a:tab pos="5943600" algn="r"/>
              </a:tabLst>
            </a:pPr>
            <a:r>
              <a:rPr lang="en-US" sz="1800">
                <a:solidFill>
                  <a:srgbClr val="000000"/>
                </a:solidFill>
                <a:ea typeface="Times New Roman" panose="02020603050405020304" pitchFamily="18" charset="0"/>
              </a:rPr>
              <a:t>Visit DEQ’s </a:t>
            </a:r>
            <a:r>
              <a:rPr lang="en-US" sz="1800" u="sng">
                <a:solidFill>
                  <a:srgbClr val="000000"/>
                </a:solidFill>
                <a:ea typeface="Times New Roman" panose="02020603050405020304" pitchFamily="18" charset="0"/>
                <a:hlinkClick r:id="rId2"/>
              </a:rPr>
              <a:t>Civil Rights and Environmental Justice page</a:t>
            </a:r>
            <a:r>
              <a:rPr lang="en-US" sz="1800" u="sng">
                <a:solidFill>
                  <a:srgbClr val="0563C1"/>
                </a:solidFill>
                <a:ea typeface="Times New Roman" panose="02020603050405020304" pitchFamily="18" charset="0"/>
              </a:rPr>
              <a:t>.</a:t>
            </a:r>
            <a:endParaRPr lang="en-US" sz="1800">
              <a:solidFill>
                <a:srgbClr val="000000"/>
              </a:solidFill>
              <a:ea typeface="Times New Roman" panose="02020603050405020304" pitchFamily="18" charset="0"/>
            </a:endParaRPr>
          </a:p>
          <a:p>
            <a:pPr marL="0" indent="0">
              <a:spcBef>
                <a:spcPts val="0"/>
              </a:spcBef>
              <a:buFont typeface="Arial" pitchFamily="34" charset="0"/>
              <a:buNone/>
              <a:tabLst>
                <a:tab pos="2971800" algn="ctr"/>
                <a:tab pos="5943600" algn="r"/>
              </a:tabLst>
            </a:pPr>
            <a:endParaRPr lang="en-US" sz="1800">
              <a:solidFill>
                <a:srgbClr val="000000"/>
              </a:solidFill>
              <a:ea typeface="Times New Roman" panose="02020603050405020304" pitchFamily="18" charset="0"/>
            </a:endParaRPr>
          </a:p>
          <a:p>
            <a:pPr marL="0" indent="0">
              <a:spcBef>
                <a:spcPts val="600"/>
              </a:spcBef>
              <a:buFont typeface="Arial" pitchFamily="34" charset="0"/>
              <a:buNone/>
            </a:pPr>
            <a:r>
              <a:rPr lang="en-US" sz="1800" u="sng" err="1">
                <a:solidFill>
                  <a:srgbClr val="000000"/>
                </a:solidFill>
                <a:hlinkClick r:id="rId2"/>
              </a:rPr>
              <a:t>Español</a:t>
            </a:r>
            <a:r>
              <a:rPr lang="en-US" sz="1800">
                <a:solidFill>
                  <a:srgbClr val="000000"/>
                </a:solidFill>
              </a:rPr>
              <a:t>  |  </a:t>
            </a:r>
            <a:r>
              <a:rPr lang="en-US" sz="1800" u="sng" err="1">
                <a:solidFill>
                  <a:srgbClr val="000000"/>
                </a:solidFill>
                <a:hlinkClick r:id="rId2"/>
              </a:rPr>
              <a:t>한국어</a:t>
            </a:r>
            <a:r>
              <a:rPr lang="en-US" sz="1800">
                <a:solidFill>
                  <a:srgbClr val="333333"/>
                </a:solidFill>
                <a:ea typeface="Malgun Gothic" panose="020B0503020000020004" pitchFamily="34" charset="-127"/>
              </a:rPr>
              <a:t>  </a:t>
            </a:r>
            <a:r>
              <a:rPr lang="en-US" sz="1800">
                <a:solidFill>
                  <a:srgbClr val="000000"/>
                </a:solidFill>
                <a:ea typeface="SimSun" panose="02010600030101010101" pitchFamily="2" charset="-122"/>
              </a:rPr>
              <a:t>| </a:t>
            </a:r>
            <a:r>
              <a:rPr lang="en-US" sz="1800">
                <a:solidFill>
                  <a:srgbClr val="000000"/>
                </a:solidFill>
              </a:rPr>
              <a:t> </a:t>
            </a:r>
            <a:r>
              <a:rPr lang="en-US" sz="1800" u="sng" err="1">
                <a:solidFill>
                  <a:srgbClr val="000000"/>
                </a:solidFill>
                <a:hlinkClick r:id="rId2"/>
              </a:rPr>
              <a:t>繁體中文</a:t>
            </a:r>
            <a:r>
              <a:rPr lang="en-US" sz="1800">
                <a:solidFill>
                  <a:srgbClr val="000000"/>
                </a:solidFill>
                <a:ea typeface="MS Mincho" panose="02020609040205080304" pitchFamily="49" charset="-128"/>
              </a:rPr>
              <a:t>  |  </a:t>
            </a:r>
            <a:r>
              <a:rPr lang="en-US" sz="1800" u="sng" err="1">
                <a:solidFill>
                  <a:srgbClr val="000000"/>
                </a:solidFill>
                <a:hlinkClick r:id="rId2"/>
              </a:rPr>
              <a:t>Pусский</a:t>
            </a:r>
            <a:r>
              <a:rPr lang="en-US" sz="1800">
                <a:solidFill>
                  <a:srgbClr val="000000"/>
                </a:solidFill>
              </a:rPr>
              <a:t>  </a:t>
            </a:r>
            <a:r>
              <a:rPr lang="en-US" sz="1800">
                <a:solidFill>
                  <a:srgbClr val="000000"/>
                </a:solidFill>
                <a:ea typeface="MS Mincho" panose="02020609040205080304" pitchFamily="49" charset="-128"/>
              </a:rPr>
              <a:t>|  </a:t>
            </a:r>
            <a:r>
              <a:rPr lang="en-US" sz="1800" u="sng" err="1">
                <a:solidFill>
                  <a:srgbClr val="000000"/>
                </a:solidFill>
                <a:hlinkClick r:id="rId2"/>
              </a:rPr>
              <a:t>Tiếng</a:t>
            </a:r>
            <a:r>
              <a:rPr lang="en-US" sz="1800" u="sng">
                <a:solidFill>
                  <a:srgbClr val="000000"/>
                </a:solidFill>
                <a:hlinkClick r:id="rId2"/>
              </a:rPr>
              <a:t> </a:t>
            </a:r>
            <a:r>
              <a:rPr lang="en-US" sz="1800" u="sng" err="1">
                <a:solidFill>
                  <a:srgbClr val="000000"/>
                </a:solidFill>
                <a:hlinkClick r:id="rId2"/>
              </a:rPr>
              <a:t>Việt</a:t>
            </a:r>
            <a:r>
              <a:rPr lang="en-US" sz="1800">
                <a:solidFill>
                  <a:srgbClr val="0563C1"/>
                </a:solidFill>
              </a:rPr>
              <a:t> </a:t>
            </a:r>
            <a:r>
              <a:rPr lang="en-US" sz="1800">
                <a:solidFill>
                  <a:srgbClr val="000000"/>
                </a:solidFill>
              </a:rPr>
              <a:t> | </a:t>
            </a:r>
            <a:r>
              <a:rPr lang="en-US" sz="1800">
                <a:solidFill>
                  <a:srgbClr val="0563C1"/>
                </a:solidFill>
              </a:rPr>
              <a:t> </a:t>
            </a:r>
            <a:r>
              <a:rPr lang="ar-SA" sz="1800" u="sng">
                <a:solidFill>
                  <a:srgbClr val="000000"/>
                </a:solidFill>
                <a:hlinkClick r:id="rId2"/>
              </a:rPr>
              <a:t>العربية</a:t>
            </a:r>
            <a:endParaRPr lang="en-US" sz="1800">
              <a:solidFill>
                <a:srgbClr val="000000"/>
              </a:solidFill>
            </a:endParaRPr>
          </a:p>
          <a:p>
            <a:pPr marL="0" indent="0">
              <a:spcBef>
                <a:spcPts val="0"/>
              </a:spcBef>
              <a:buFont typeface="Arial" pitchFamily="34" charset="0"/>
              <a:buNone/>
              <a:tabLst>
                <a:tab pos="2971800" algn="ctr"/>
                <a:tab pos="5943600" algn="r"/>
              </a:tabLst>
            </a:pPr>
            <a:r>
              <a:rPr lang="en-US" sz="1800">
                <a:solidFill>
                  <a:srgbClr val="000000"/>
                </a:solidFill>
                <a:ea typeface="Times New Roman" panose="02020603050405020304" pitchFamily="18" charset="0"/>
              </a:rPr>
              <a:t>Contact: 800-452-4011  |  TTY: 711  |  </a:t>
            </a:r>
            <a:r>
              <a:rPr lang="en-US" sz="1800" u="sng">
                <a:solidFill>
                  <a:srgbClr val="000000"/>
                </a:solidFill>
                <a:ea typeface="Times New Roman" panose="02020603050405020304" pitchFamily="18" charset="0"/>
                <a:hlinkClick r:id="rId3"/>
              </a:rPr>
              <a:t>deqinfo@deq.state.or.us</a:t>
            </a:r>
            <a:r>
              <a:rPr lang="en-US" sz="1800">
                <a:solidFill>
                  <a:srgbClr val="000000"/>
                </a:solidFill>
                <a:ea typeface="Times New Roman" panose="02020603050405020304" pitchFamily="18" charset="0"/>
              </a:rPr>
              <a:t> </a:t>
            </a:r>
          </a:p>
        </p:txBody>
      </p:sp>
    </p:spTree>
    <p:extLst>
      <p:ext uri="{BB962C8B-B14F-4D97-AF65-F5344CB8AC3E}">
        <p14:creationId xmlns:p14="http://schemas.microsoft.com/office/powerpoint/2010/main" val="1413703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ACB1B-473D-0F18-3146-7C3A1BDBDC87}"/>
              </a:ext>
            </a:extLst>
          </p:cNvPr>
          <p:cNvSpPr>
            <a:spLocks noGrp="1"/>
          </p:cNvSpPr>
          <p:nvPr>
            <p:ph type="title"/>
          </p:nvPr>
        </p:nvSpPr>
        <p:spPr/>
        <p:txBody>
          <a:bodyPr/>
          <a:lstStyle/>
          <a:p>
            <a:r>
              <a:rPr lang="en-US" dirty="0">
                <a:latin typeface="Arial"/>
                <a:cs typeface="Arial"/>
              </a:rPr>
              <a:t>Welcome and introductions</a:t>
            </a:r>
            <a:endParaRPr lang="en-US" dirty="0"/>
          </a:p>
        </p:txBody>
      </p:sp>
      <p:sp>
        <p:nvSpPr>
          <p:cNvPr id="3" name="Content Placeholder 2">
            <a:extLst>
              <a:ext uri="{FF2B5EF4-FFF2-40B4-BE49-F238E27FC236}">
                <a16:creationId xmlns:a16="http://schemas.microsoft.com/office/drawing/2014/main" id="{C65C42F9-C30C-3F34-D991-11D29954F925}"/>
              </a:ext>
            </a:extLst>
          </p:cNvPr>
          <p:cNvSpPr>
            <a:spLocks noGrp="1"/>
          </p:cNvSpPr>
          <p:nvPr>
            <p:ph idx="1"/>
          </p:nvPr>
        </p:nvSpPr>
        <p:spPr/>
        <p:txBody>
          <a:bodyPr>
            <a:normAutofit lnSpcReduction="10000"/>
          </a:bodyPr>
          <a:lstStyle/>
          <a:p>
            <a:r>
              <a:rPr lang="en-US" dirty="0">
                <a:cs typeface="Calibri"/>
              </a:rPr>
              <a:t>Hello and welcome</a:t>
            </a:r>
          </a:p>
          <a:p>
            <a:endParaRPr lang="en-US" dirty="0">
              <a:cs typeface="Calibri"/>
            </a:endParaRPr>
          </a:p>
          <a:p>
            <a:r>
              <a:rPr lang="en-US" dirty="0">
                <a:cs typeface="Calibri"/>
              </a:rPr>
              <a:t>Introductions</a:t>
            </a:r>
          </a:p>
          <a:p>
            <a:pPr lvl="1">
              <a:buFont typeface="Arial" panose="020B0604020202020204" pitchFamily="34" charset="0"/>
              <a:buChar char="•"/>
            </a:pPr>
            <a:r>
              <a:rPr lang="en-US" dirty="0">
                <a:cs typeface="Calibri"/>
              </a:rPr>
              <a:t>DEQ staff and Facilitator</a:t>
            </a:r>
          </a:p>
          <a:p>
            <a:pPr lvl="1">
              <a:buFont typeface="Arial" panose="020B0604020202020204" pitchFamily="34" charset="0"/>
              <a:buChar char="•"/>
            </a:pPr>
            <a:r>
              <a:rPr lang="en-US" dirty="0">
                <a:cs typeface="Calibri"/>
              </a:rPr>
              <a:t>Rulemaking Advisory Committee members</a:t>
            </a:r>
          </a:p>
          <a:p>
            <a:pPr lvl="2">
              <a:buFont typeface="Courier New" panose="02070309020205020404" pitchFamily="49" charset="0"/>
              <a:buChar char="o"/>
            </a:pPr>
            <a:r>
              <a:rPr lang="en-US" dirty="0">
                <a:cs typeface="Calibri"/>
              </a:rPr>
              <a:t>Name, pronouns and affiliation </a:t>
            </a:r>
          </a:p>
          <a:p>
            <a:pPr lvl="2">
              <a:buFont typeface="Courier New" panose="02070309020205020404" pitchFamily="49" charset="0"/>
              <a:buChar char="o"/>
            </a:pPr>
            <a:endParaRPr lang="en-US" dirty="0">
              <a:cs typeface="Calibri"/>
            </a:endParaRPr>
          </a:p>
          <a:p>
            <a:r>
              <a:rPr lang="en-US" sz="2800" dirty="0">
                <a:cs typeface="Calibri"/>
              </a:rPr>
              <a:t>Introductory activity – Would you rather have a garden of flowers or vegetables?</a:t>
            </a:r>
            <a:endParaRPr lang="en-US" dirty="0">
              <a:cs typeface="Calibri"/>
            </a:endParaRPr>
          </a:p>
          <a:p>
            <a:pPr marL="914400" lvl="2" indent="0">
              <a:buNone/>
            </a:pPr>
            <a:endParaRPr lang="en-US" dirty="0">
              <a:cs typeface="Calibri"/>
            </a:endParaRPr>
          </a:p>
          <a:p>
            <a:endParaRPr lang="en-US" dirty="0"/>
          </a:p>
        </p:txBody>
      </p:sp>
    </p:spTree>
    <p:extLst>
      <p:ext uri="{BB962C8B-B14F-4D97-AF65-F5344CB8AC3E}">
        <p14:creationId xmlns:p14="http://schemas.microsoft.com/office/powerpoint/2010/main" val="2871283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962A7-9735-4F4A-F8B7-003F79B50306}"/>
              </a:ext>
            </a:extLst>
          </p:cNvPr>
          <p:cNvSpPr>
            <a:spLocks noGrp="1"/>
          </p:cNvSpPr>
          <p:nvPr>
            <p:ph type="title"/>
          </p:nvPr>
        </p:nvSpPr>
        <p:spPr/>
        <p:txBody>
          <a:bodyPr/>
          <a:lstStyle/>
          <a:p>
            <a:r>
              <a:rPr lang="en-US" dirty="0">
                <a:latin typeface="Arial"/>
                <a:cs typeface="Arial"/>
              </a:rPr>
              <a:t>Expectations and conduct </a:t>
            </a:r>
          </a:p>
        </p:txBody>
      </p:sp>
      <p:sp>
        <p:nvSpPr>
          <p:cNvPr id="4" name="Content Placeholder 4">
            <a:extLst>
              <a:ext uri="{FF2B5EF4-FFF2-40B4-BE49-F238E27FC236}">
                <a16:creationId xmlns:a16="http://schemas.microsoft.com/office/drawing/2014/main" id="{8FF00523-0AE9-C649-772C-8FC36EAA4F2E}"/>
              </a:ext>
            </a:extLst>
          </p:cNvPr>
          <p:cNvSpPr>
            <a:spLocks noGrp="1"/>
          </p:cNvSpPr>
          <p:nvPr>
            <p:ph idx="1"/>
          </p:nvPr>
        </p:nvSpPr>
        <p:spPr>
          <a:xfrm>
            <a:off x="609600" y="1600201"/>
            <a:ext cx="5638800" cy="4525963"/>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2400" kern="1200">
                <a:solidFill>
                  <a:schemeClr val="bg2"/>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000" kern="1200">
                <a:solidFill>
                  <a:schemeClr val="bg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1800" kern="1200">
                <a:solidFill>
                  <a:schemeClr val="bg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1600" kern="1200">
                <a:solidFill>
                  <a:schemeClr val="bg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16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en-US" dirty="0">
                <a:solidFill>
                  <a:schemeClr val="tx1"/>
                </a:solidFill>
              </a:rPr>
              <a:t>Prepares for and sets aside time for the meetings  </a:t>
            </a:r>
          </a:p>
          <a:p>
            <a:endParaRPr lang="en-US" dirty="0">
              <a:solidFill>
                <a:schemeClr val="tx1"/>
              </a:solidFill>
            </a:endParaRPr>
          </a:p>
          <a:p>
            <a:r>
              <a:rPr lang="en-US" dirty="0">
                <a:solidFill>
                  <a:schemeClr val="tx1"/>
                </a:solidFill>
              </a:rPr>
              <a:t>Provides DEQ staff with copies of relevant research and documentation cited during the meeting  </a:t>
            </a:r>
          </a:p>
          <a:p>
            <a:endParaRPr lang="en-US" dirty="0">
              <a:solidFill>
                <a:schemeClr val="tx1"/>
              </a:solidFill>
            </a:endParaRPr>
          </a:p>
          <a:p>
            <a:r>
              <a:rPr lang="en-US" dirty="0">
                <a:solidFill>
                  <a:schemeClr val="tx1"/>
                </a:solidFill>
              </a:rPr>
              <a:t>Stays focused on the specific agenda topics for each meeting </a:t>
            </a:r>
          </a:p>
          <a:p>
            <a:endParaRPr lang="en-US" dirty="0">
              <a:solidFill>
                <a:schemeClr val="tx1"/>
              </a:solidFill>
            </a:endParaRPr>
          </a:p>
          <a:p>
            <a:r>
              <a:rPr lang="en-US" dirty="0">
                <a:solidFill>
                  <a:schemeClr val="tx1"/>
                </a:solidFill>
              </a:rPr>
              <a:t>Comments constructively and in good faith</a:t>
            </a:r>
          </a:p>
          <a:p>
            <a:endParaRPr lang="en-US" dirty="0">
              <a:solidFill>
                <a:schemeClr val="tx1"/>
              </a:solidFill>
            </a:endParaRPr>
          </a:p>
          <a:p>
            <a:r>
              <a:rPr lang="en-US" dirty="0">
                <a:solidFill>
                  <a:schemeClr val="tx1"/>
                </a:solidFill>
              </a:rPr>
              <a:t>Consults regularly with constituencies to inform them on the process and gather their input</a:t>
            </a:r>
          </a:p>
        </p:txBody>
      </p:sp>
      <p:sp>
        <p:nvSpPr>
          <p:cNvPr id="6" name="TextBox 5">
            <a:extLst>
              <a:ext uri="{FF2B5EF4-FFF2-40B4-BE49-F238E27FC236}">
                <a16:creationId xmlns:a16="http://schemas.microsoft.com/office/drawing/2014/main" id="{427C7523-5720-36A9-6BD7-D98D11F9606A}"/>
              </a:ext>
            </a:extLst>
          </p:cNvPr>
          <p:cNvSpPr txBox="1"/>
          <p:nvPr/>
        </p:nvSpPr>
        <p:spPr>
          <a:xfrm>
            <a:off x="6553200" y="1600201"/>
            <a:ext cx="4636671" cy="4285789"/>
          </a:xfrm>
          <a:prstGeom prst="rect">
            <a:avLst/>
          </a:prstGeom>
          <a:noFill/>
        </p:spPr>
        <p:txBody>
          <a:bodyPr wrap="square" lIns="91440" tIns="45720" rIns="91440" bIns="45720" rtlCol="0" anchor="t">
            <a:spAutoFit/>
          </a:bodyPr>
          <a:lstStyle/>
          <a:p>
            <a:pPr marL="347345" indent="-285750">
              <a:spcBef>
                <a:spcPts val="480"/>
              </a:spcBef>
              <a:buFont typeface="Arial" panose="020B0604020202020204" pitchFamily="34" charset="0"/>
              <a:buChar char="•"/>
            </a:pPr>
            <a:r>
              <a:rPr lang="en-US" sz="2000">
                <a:latin typeface="Arial"/>
                <a:cs typeface="Arial"/>
              </a:rPr>
              <a:t>Treats everyone and their opinions with respect</a:t>
            </a:r>
            <a:endParaRPr lang="en-US">
              <a:latin typeface="Arial"/>
              <a:cs typeface="Arial"/>
            </a:endParaRPr>
          </a:p>
          <a:p>
            <a:pPr marL="61595">
              <a:spcBef>
                <a:spcPts val="480"/>
              </a:spcBef>
            </a:pPr>
            <a:endParaRPr lang="en-US" sz="2000">
              <a:latin typeface="Arial" panose="020B0604020202020204" pitchFamily="34" charset="0"/>
              <a:cs typeface="Arial" panose="020B0604020202020204" pitchFamily="34" charset="0"/>
            </a:endParaRPr>
          </a:p>
          <a:p>
            <a:pPr marL="347345" indent="-285750">
              <a:spcBef>
                <a:spcPts val="480"/>
              </a:spcBef>
              <a:buFont typeface="Arial" panose="020B0604020202020204" pitchFamily="34" charset="0"/>
              <a:buChar char="•"/>
            </a:pPr>
            <a:r>
              <a:rPr lang="en-US" sz="2000">
                <a:latin typeface="Arial"/>
                <a:cs typeface="Arial"/>
              </a:rPr>
              <a:t>Allows one person to speak at a time</a:t>
            </a:r>
          </a:p>
          <a:p>
            <a:pPr marL="61595">
              <a:spcBef>
                <a:spcPts val="480"/>
              </a:spcBef>
            </a:pPr>
            <a:endParaRPr lang="en-US" sz="20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a:latin typeface="Arial"/>
                <a:cs typeface="Arial"/>
              </a:rPr>
              <a:t>Is courteous by not engaging in sidebar discussions</a:t>
            </a:r>
          </a:p>
          <a:p>
            <a:endParaRPr lang="en-US" sz="20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a:latin typeface="Arial"/>
                <a:cs typeface="Arial"/>
              </a:rPr>
              <a:t>Avoids representing to the public or media the views of any other committee member or the committee as a whole </a:t>
            </a:r>
          </a:p>
        </p:txBody>
      </p:sp>
    </p:spTree>
    <p:extLst>
      <p:ext uri="{BB962C8B-B14F-4D97-AF65-F5344CB8AC3E}">
        <p14:creationId xmlns:p14="http://schemas.microsoft.com/office/powerpoint/2010/main" val="2029844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DDFDE-F291-6390-30FB-8139D9B9DC88}"/>
              </a:ext>
            </a:extLst>
          </p:cNvPr>
          <p:cNvSpPr>
            <a:spLocks noGrp="1"/>
          </p:cNvSpPr>
          <p:nvPr>
            <p:ph type="title"/>
          </p:nvPr>
        </p:nvSpPr>
        <p:spPr/>
        <p:txBody>
          <a:bodyPr/>
          <a:lstStyle/>
          <a:p>
            <a:r>
              <a:rPr lang="en-US" dirty="0">
                <a:latin typeface="Arial"/>
                <a:cs typeface="Arial"/>
              </a:rPr>
              <a:t>Meeting process and procedures</a:t>
            </a:r>
          </a:p>
        </p:txBody>
      </p:sp>
      <p:sp>
        <p:nvSpPr>
          <p:cNvPr id="3" name="Content Placeholder 2">
            <a:extLst>
              <a:ext uri="{FF2B5EF4-FFF2-40B4-BE49-F238E27FC236}">
                <a16:creationId xmlns:a16="http://schemas.microsoft.com/office/drawing/2014/main" id="{55AF1A25-DCB2-6E59-854F-23BCDA50CE4F}"/>
              </a:ext>
            </a:extLst>
          </p:cNvPr>
          <p:cNvSpPr>
            <a:spLocks noGrp="1"/>
          </p:cNvSpPr>
          <p:nvPr>
            <p:ph idx="1"/>
          </p:nvPr>
        </p:nvSpPr>
        <p:spPr>
          <a:xfrm>
            <a:off x="609600" y="1600201"/>
            <a:ext cx="5105400" cy="4525963"/>
          </a:xfrm>
        </p:spPr>
        <p:txBody>
          <a:bodyPr>
            <a:noAutofit/>
          </a:bodyPr>
          <a:lstStyle/>
          <a:p>
            <a:pPr marL="0" indent="0">
              <a:lnSpc>
                <a:spcPct val="150000"/>
              </a:lnSpc>
              <a:buNone/>
            </a:pPr>
            <a:r>
              <a:rPr lang="en-US" sz="1800" dirty="0"/>
              <a:t>How RAC members can participate in this meeting:</a:t>
            </a:r>
          </a:p>
          <a:p>
            <a:pPr>
              <a:lnSpc>
                <a:spcPct val="150000"/>
              </a:lnSpc>
            </a:pPr>
            <a:r>
              <a:rPr lang="en-US" sz="1800" dirty="0"/>
              <a:t>Please stay muted until called on</a:t>
            </a:r>
          </a:p>
          <a:p>
            <a:pPr>
              <a:lnSpc>
                <a:spcPct val="150000"/>
              </a:lnSpc>
            </a:pPr>
            <a:r>
              <a:rPr lang="en-US" sz="1800" dirty="0"/>
              <a:t>If you want to contribute to the meeting, please raise your hand using the raise hand function</a:t>
            </a:r>
          </a:p>
          <a:p>
            <a:pPr>
              <a:lnSpc>
                <a:spcPct val="150000"/>
              </a:lnSpc>
            </a:pPr>
            <a:r>
              <a:rPr lang="en-US" sz="1800" dirty="0"/>
              <a:t>Please feel free to include resources in the chat, they will be added to the official minutes</a:t>
            </a:r>
          </a:p>
          <a:p>
            <a:pPr>
              <a:lnSpc>
                <a:spcPct val="150000"/>
              </a:lnSpc>
            </a:pPr>
            <a:r>
              <a:rPr lang="en-US" sz="1800" dirty="0"/>
              <a:t>Meeting is recorded for the public </a:t>
            </a:r>
          </a:p>
        </p:txBody>
      </p:sp>
      <p:sp>
        <p:nvSpPr>
          <p:cNvPr id="4" name="TextBox 3">
            <a:extLst>
              <a:ext uri="{FF2B5EF4-FFF2-40B4-BE49-F238E27FC236}">
                <a16:creationId xmlns:a16="http://schemas.microsoft.com/office/drawing/2014/main" id="{CF383929-8A84-DFCA-E8D0-A5E03EA4D4EC}"/>
              </a:ext>
            </a:extLst>
          </p:cNvPr>
          <p:cNvSpPr txBox="1"/>
          <p:nvPr/>
        </p:nvSpPr>
        <p:spPr>
          <a:xfrm>
            <a:off x="6781800" y="1600201"/>
            <a:ext cx="4343400"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hlinkClick r:id="rId2"/>
              </a:rPr>
              <a:t>Follow this link for RAC member resources on DEQ’s website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5750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9D7FF-B5ED-991F-71CF-BA78A895BD84}"/>
              </a:ext>
            </a:extLst>
          </p:cNvPr>
          <p:cNvSpPr>
            <a:spLocks noGrp="1"/>
          </p:cNvSpPr>
          <p:nvPr>
            <p:ph type="title"/>
          </p:nvPr>
        </p:nvSpPr>
        <p:spPr/>
        <p:txBody>
          <a:bodyPr/>
          <a:lstStyle/>
          <a:p>
            <a:r>
              <a:rPr lang="en-US">
                <a:cs typeface="Calibri Light"/>
              </a:rPr>
              <a:t>What is the purpose of this RAC meeting?</a:t>
            </a:r>
            <a:endParaRPr lang="en-US"/>
          </a:p>
        </p:txBody>
      </p:sp>
      <p:sp>
        <p:nvSpPr>
          <p:cNvPr id="3" name="Content Placeholder 2">
            <a:extLst>
              <a:ext uri="{FF2B5EF4-FFF2-40B4-BE49-F238E27FC236}">
                <a16:creationId xmlns:a16="http://schemas.microsoft.com/office/drawing/2014/main" id="{C3C1118F-FE12-78AB-F9F8-6F5184863E97}"/>
              </a:ext>
            </a:extLst>
          </p:cNvPr>
          <p:cNvSpPr>
            <a:spLocks noGrp="1"/>
          </p:cNvSpPr>
          <p:nvPr>
            <p:ph idx="1"/>
          </p:nvPr>
        </p:nvSpPr>
        <p:spPr/>
        <p:txBody>
          <a:bodyPr vert="horz" lIns="91440" tIns="45720" rIns="91440" bIns="45720" rtlCol="0" anchor="t">
            <a:normAutofit/>
          </a:bodyPr>
          <a:lstStyle/>
          <a:p>
            <a:r>
              <a:rPr lang="en-US" sz="2400" dirty="0">
                <a:latin typeface="Arial"/>
                <a:cs typeface="Arial"/>
              </a:rPr>
              <a:t>Why we are doing Asbestos and Title V at the same time?</a:t>
            </a:r>
          </a:p>
          <a:p>
            <a:pPr lvl="1"/>
            <a:r>
              <a:rPr lang="en-US" sz="2400" dirty="0">
                <a:latin typeface="Arial"/>
                <a:cs typeface="Arial"/>
              </a:rPr>
              <a:t>Asking for increases to fees</a:t>
            </a:r>
            <a:endParaRPr lang="en-US" sz="2400" dirty="0"/>
          </a:p>
          <a:p>
            <a:pPr lvl="1"/>
            <a:r>
              <a:rPr lang="en-US" sz="2400" dirty="0">
                <a:latin typeface="Arial"/>
                <a:cs typeface="Arial"/>
              </a:rPr>
              <a:t>Create efficiency with one RAC </a:t>
            </a:r>
          </a:p>
          <a:p>
            <a:r>
              <a:rPr lang="en-US" sz="2400" dirty="0">
                <a:latin typeface="Arial"/>
                <a:cs typeface="Arial"/>
              </a:rPr>
              <a:t>Legislative authority</a:t>
            </a:r>
          </a:p>
          <a:p>
            <a:pPr lvl="1"/>
            <a:r>
              <a:rPr lang="en-US" sz="2400" dirty="0">
                <a:latin typeface="Arial"/>
                <a:cs typeface="Arial"/>
              </a:rPr>
              <a:t>2023 HB3229 provided EQC authority to increase fee up to three percent annually</a:t>
            </a:r>
          </a:p>
          <a:p>
            <a:r>
              <a:rPr lang="en-US" sz="2400" dirty="0">
                <a:latin typeface="Arial"/>
                <a:cs typeface="Arial"/>
              </a:rPr>
              <a:t>Final decision delegated to DEQ director.</a:t>
            </a:r>
          </a:p>
        </p:txBody>
      </p:sp>
    </p:spTree>
    <p:extLst>
      <p:ext uri="{BB962C8B-B14F-4D97-AF65-F5344CB8AC3E}">
        <p14:creationId xmlns:p14="http://schemas.microsoft.com/office/powerpoint/2010/main" val="166365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E1EF3-05CB-CAE5-4F5B-0630CAFEB6B0}"/>
              </a:ext>
            </a:extLst>
          </p:cNvPr>
          <p:cNvSpPr>
            <a:spLocks noGrp="1"/>
          </p:cNvSpPr>
          <p:nvPr>
            <p:ph type="title"/>
          </p:nvPr>
        </p:nvSpPr>
        <p:spPr/>
        <p:txBody>
          <a:bodyPr>
            <a:normAutofit/>
          </a:bodyPr>
          <a:lstStyle/>
          <a:p>
            <a:r>
              <a:rPr lang="en-US" dirty="0">
                <a:latin typeface="Arial"/>
                <a:cs typeface="Arial"/>
              </a:rPr>
              <a:t>Background authority on Asbestos Program</a:t>
            </a:r>
            <a:endParaRPr lang="en-US" dirty="0"/>
          </a:p>
        </p:txBody>
      </p:sp>
      <p:sp>
        <p:nvSpPr>
          <p:cNvPr id="3" name="Content Placeholder 2">
            <a:extLst>
              <a:ext uri="{FF2B5EF4-FFF2-40B4-BE49-F238E27FC236}">
                <a16:creationId xmlns:a16="http://schemas.microsoft.com/office/drawing/2014/main" id="{148C823E-35DC-C8F8-0CAF-E63B975E1529}"/>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000"/>
              <a:t>ORS 468A.750 (4) Not more than once each calendar year, the commission may increase the fees established under this section. The amount of the annual increase may not exceed the anticipated increase in the cost of carrying out the asbestos abatement program or three percent, whichever is lower, unless a larger increase is provided for in the department’s legislatively approved budget.</a:t>
            </a:r>
          </a:p>
          <a:p>
            <a:pPr marL="285750" indent="-285750">
              <a:buFont typeface="Arial" panose="020B0604020202020204" pitchFamily="34" charset="0"/>
              <a:buChar char="•"/>
            </a:pPr>
            <a:endParaRPr lang="en-US" sz="3000"/>
          </a:p>
          <a:p>
            <a:pPr marL="285750" indent="-285750">
              <a:buFont typeface="Arial" panose="020B0604020202020204" pitchFamily="34" charset="0"/>
              <a:buChar char="•"/>
            </a:pPr>
            <a:r>
              <a:rPr lang="en-US" sz="3000"/>
              <a:t>In 2022, DEQ adopted OAR 340-248-0180, allowing assessment of fees including contractor licenses, certifications and training accreditation.</a:t>
            </a:r>
          </a:p>
          <a:p>
            <a:endParaRPr lang="en-US"/>
          </a:p>
        </p:txBody>
      </p:sp>
    </p:spTree>
    <p:extLst>
      <p:ext uri="{BB962C8B-B14F-4D97-AF65-F5344CB8AC3E}">
        <p14:creationId xmlns:p14="http://schemas.microsoft.com/office/powerpoint/2010/main" val="2750177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4CDBE-3517-73FF-C044-02761D3DA78F}"/>
              </a:ext>
            </a:extLst>
          </p:cNvPr>
          <p:cNvSpPr>
            <a:spLocks noGrp="1"/>
          </p:cNvSpPr>
          <p:nvPr>
            <p:ph type="title"/>
          </p:nvPr>
        </p:nvSpPr>
        <p:spPr/>
        <p:txBody>
          <a:bodyPr>
            <a:normAutofit/>
          </a:bodyPr>
          <a:lstStyle/>
          <a:p>
            <a:r>
              <a:rPr lang="en-US" dirty="0">
                <a:latin typeface="Arial"/>
                <a:cs typeface="Arial"/>
              </a:rPr>
              <a:t>Asbestos Program fee increase justification</a:t>
            </a:r>
            <a:endParaRPr lang="en-US" dirty="0"/>
          </a:p>
        </p:txBody>
      </p:sp>
      <p:sp>
        <p:nvSpPr>
          <p:cNvPr id="3" name="Content Placeholder 2">
            <a:extLst>
              <a:ext uri="{FF2B5EF4-FFF2-40B4-BE49-F238E27FC236}">
                <a16:creationId xmlns:a16="http://schemas.microsoft.com/office/drawing/2014/main" id="{469DA932-2A2F-F597-DAD7-56CA2172D149}"/>
              </a:ext>
            </a:extLst>
          </p:cNvPr>
          <p:cNvSpPr>
            <a:spLocks noGrp="1"/>
          </p:cNvSpPr>
          <p:nvPr>
            <p:ph idx="1"/>
          </p:nvPr>
        </p:nvSpPr>
        <p:spPr/>
        <p:txBody>
          <a:bodyPr vert="horz" lIns="91440" tIns="45720" rIns="91440" bIns="45720" rtlCol="0" anchor="t">
            <a:normAutofit/>
          </a:bodyPr>
          <a:lstStyle/>
          <a:p>
            <a:r>
              <a:rPr lang="en-US" sz="2800" dirty="0"/>
              <a:t>The proposed fees would address increased program and staff costs to maintain current service and staff levels</a:t>
            </a:r>
          </a:p>
          <a:p>
            <a:r>
              <a:rPr lang="en-US" sz="2800" dirty="0"/>
              <a:t>DEQ proposes to increase fees for the Asbestos Program by three precent annually, including fees for project notifications, certification of asbestos workers and supervisors, licensing of asbestos abatement contractors, and accreditation of asbestos training providers. </a:t>
            </a:r>
          </a:p>
          <a:p>
            <a:r>
              <a:rPr lang="en-US" sz="2800" dirty="0">
                <a:latin typeface="Arial"/>
                <a:cs typeface="Arial"/>
              </a:rPr>
              <a:t>The Asbestos Program is fully funded by program fees</a:t>
            </a:r>
          </a:p>
          <a:p>
            <a:endParaRPr lang="en-US" dirty="0"/>
          </a:p>
        </p:txBody>
      </p:sp>
    </p:spTree>
    <p:extLst>
      <p:ext uri="{BB962C8B-B14F-4D97-AF65-F5344CB8AC3E}">
        <p14:creationId xmlns:p14="http://schemas.microsoft.com/office/powerpoint/2010/main" val="2155652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8C2EE-7505-22F5-4A6D-D3AFFF02634D}"/>
              </a:ext>
            </a:extLst>
          </p:cNvPr>
          <p:cNvSpPr>
            <a:spLocks noGrp="1"/>
          </p:cNvSpPr>
          <p:nvPr>
            <p:ph type="title"/>
          </p:nvPr>
        </p:nvSpPr>
        <p:spPr/>
        <p:txBody>
          <a:bodyPr/>
          <a:lstStyle/>
          <a:p>
            <a:r>
              <a:rPr lang="en-US" dirty="0">
                <a:latin typeface="Arial"/>
                <a:cs typeface="Arial"/>
              </a:rPr>
              <a:t>Asbestos budget information</a:t>
            </a:r>
          </a:p>
        </p:txBody>
      </p:sp>
      <p:sp>
        <p:nvSpPr>
          <p:cNvPr id="3" name="Content Placeholder 2">
            <a:extLst>
              <a:ext uri="{FF2B5EF4-FFF2-40B4-BE49-F238E27FC236}">
                <a16:creationId xmlns:a16="http://schemas.microsoft.com/office/drawing/2014/main" id="{6BAE4BBF-76A0-A0DF-7293-A73C846CFDA3}"/>
              </a:ext>
            </a:extLst>
          </p:cNvPr>
          <p:cNvSpPr>
            <a:spLocks noGrp="1"/>
          </p:cNvSpPr>
          <p:nvPr>
            <p:ph idx="1"/>
          </p:nvPr>
        </p:nvSpPr>
        <p:spPr/>
        <p:txBody>
          <a:bodyPr vert="horz" lIns="91440" tIns="45720" rIns="91440" bIns="45720" rtlCol="0" anchor="t">
            <a:normAutofit/>
          </a:bodyPr>
          <a:lstStyle/>
          <a:p>
            <a:pPr marL="0" indent="0">
              <a:buNone/>
            </a:pPr>
            <a:r>
              <a:rPr lang="en-US" sz="2000" dirty="0"/>
              <a:t>The table below shows the Budget Costs justification for the three percent fee increase for the Asbestos program. The average cost per full-time employee (FTE) across the program covered by the three percent fee increase has increased 11.9% over a two-year period, which is 5.95% over a one-year period. This rate of increase is based on a calculation of the current service level in the 2025-27 Legislatively Adopted Budget compared to the 2023-2025 Legislatively Adopted Budget</a:t>
            </a:r>
            <a:endParaRPr lang="en-US" dirty="0"/>
          </a:p>
          <a:p>
            <a:endParaRPr lang="en-US" sz="2400" kern="100" dirty="0">
              <a:latin typeface="Calibri"/>
              <a:ea typeface="Calibri"/>
              <a:cs typeface="Times New Roman"/>
            </a:endParaRPr>
          </a:p>
        </p:txBody>
      </p:sp>
      <p:graphicFrame>
        <p:nvGraphicFramePr>
          <p:cNvPr id="4" name="Table 3">
            <a:extLst>
              <a:ext uri="{FF2B5EF4-FFF2-40B4-BE49-F238E27FC236}">
                <a16:creationId xmlns:a16="http://schemas.microsoft.com/office/drawing/2014/main" id="{AB12396A-E53D-9763-1843-61F25BE0F56E}"/>
              </a:ext>
            </a:extLst>
          </p:cNvPr>
          <p:cNvGraphicFramePr>
            <a:graphicFrameLocks noGrp="1"/>
          </p:cNvGraphicFramePr>
          <p:nvPr>
            <p:extLst>
              <p:ext uri="{D42A27DB-BD31-4B8C-83A1-F6EECF244321}">
                <p14:modId xmlns:p14="http://schemas.microsoft.com/office/powerpoint/2010/main" val="1750762564"/>
              </p:ext>
            </p:extLst>
          </p:nvPr>
        </p:nvGraphicFramePr>
        <p:xfrm>
          <a:off x="1905000" y="3774439"/>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396292808"/>
                    </a:ext>
                  </a:extLst>
                </a:gridCol>
                <a:gridCol w="4064000">
                  <a:extLst>
                    <a:ext uri="{9D8B030D-6E8A-4147-A177-3AD203B41FA5}">
                      <a16:colId xmlns:a16="http://schemas.microsoft.com/office/drawing/2014/main" val="3176437574"/>
                    </a:ext>
                  </a:extLst>
                </a:gridCol>
              </a:tblGrid>
              <a:tr h="370840">
                <a:tc>
                  <a:txBody>
                    <a:bodyPr/>
                    <a:lstStyle/>
                    <a:p>
                      <a:r>
                        <a:rPr lang="en-US">
                          <a:latin typeface="Arial" panose="020B0604020202020204" pitchFamily="34" charset="0"/>
                          <a:cs typeface="Arial" panose="020B0604020202020204" pitchFamily="34" charset="0"/>
                        </a:rPr>
                        <a:t>Budget Period</a:t>
                      </a:r>
                    </a:p>
                  </a:txBody>
                  <a:tcPr>
                    <a:lnB w="12700" cap="flat" cmpd="sng" algn="ctr">
                      <a:solidFill>
                        <a:schemeClr val="tx1"/>
                      </a:solidFill>
                      <a:prstDash val="solid"/>
                      <a:round/>
                      <a:headEnd type="none" w="med" len="med"/>
                      <a:tailEnd type="none" w="med" len="med"/>
                    </a:lnB>
                  </a:tcPr>
                </a:tc>
                <a:tc>
                  <a:txBody>
                    <a:bodyPr/>
                    <a:lstStyle/>
                    <a:p>
                      <a:r>
                        <a:rPr lang="en-US">
                          <a:latin typeface="Arial" panose="020B0604020202020204" pitchFamily="34" charset="0"/>
                          <a:cs typeface="Arial" panose="020B0604020202020204" pitchFamily="34" charset="0"/>
                        </a:rPr>
                        <a:t>Cost per FTE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3003495"/>
                  </a:ext>
                </a:extLst>
              </a:tr>
              <a:tr h="370840">
                <a:tc>
                  <a:txBody>
                    <a:bodyPr/>
                    <a:lstStyle/>
                    <a:p>
                      <a:pPr marL="0" marR="0">
                        <a:spcBef>
                          <a:spcPts val="0"/>
                        </a:spcBef>
                        <a:spcAft>
                          <a:spcPts val="0"/>
                        </a:spcAft>
                      </a:pPr>
                      <a:r>
                        <a:rPr lang="en-US" sz="1800" kern="100" dirty="0">
                          <a:effectLst/>
                          <a:latin typeface="Arial" panose="020B0604020202020204" pitchFamily="34" charset="0"/>
                          <a:ea typeface="Calibri" panose="020F0502020204030204" pitchFamily="34" charset="0"/>
                          <a:cs typeface="Arial" panose="020B0604020202020204" pitchFamily="34" charset="0"/>
                        </a:rPr>
                        <a:t>2023-25 Legislatively Adopted Budget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800" kern="100">
                          <a:effectLst/>
                          <a:latin typeface="Arial" panose="020B0604020202020204" pitchFamily="34" charset="0"/>
                          <a:ea typeface="Calibri"/>
                          <a:cs typeface="Arial" panose="020B0604020202020204" pitchFamily="34" charset="0"/>
                        </a:rPr>
                        <a:t>$406,911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97892442"/>
                  </a:ext>
                </a:extLst>
              </a:tr>
              <a:tr h="370840">
                <a:tc>
                  <a:txBody>
                    <a:bodyPr/>
                    <a:lstStyle/>
                    <a:p>
                      <a:pPr marL="0" marR="0">
                        <a:spcBef>
                          <a:spcPts val="0"/>
                        </a:spcBef>
                        <a:spcAft>
                          <a:spcPts val="0"/>
                        </a:spcAft>
                      </a:pPr>
                      <a:r>
                        <a:rPr lang="en-US" sz="1800" kern="100" dirty="0">
                          <a:effectLst/>
                          <a:latin typeface="Arial" panose="020B0604020202020204" pitchFamily="34" charset="0"/>
                          <a:ea typeface="Calibri" panose="020F0502020204030204" pitchFamily="34" charset="0"/>
                          <a:cs typeface="Arial" panose="020B0604020202020204" pitchFamily="34" charset="0"/>
                        </a:rPr>
                        <a:t>2025-27 Legislatively Adopted Budget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dirty="0">
                          <a:latin typeface="Arial" panose="020B0604020202020204" pitchFamily="34" charset="0"/>
                          <a:cs typeface="Arial" panose="020B0604020202020204" pitchFamily="34" charset="0"/>
                        </a:rPr>
                        <a:t>$455,563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9520791"/>
                  </a:ext>
                </a:extLst>
              </a:tr>
              <a:tr h="370840">
                <a:tc>
                  <a:txBody>
                    <a:bodyPr/>
                    <a:lstStyle/>
                    <a:p>
                      <a:pPr marL="0" marR="0">
                        <a:spcBef>
                          <a:spcPts val="0"/>
                        </a:spcBef>
                        <a:spcAft>
                          <a:spcPts val="0"/>
                        </a:spcAft>
                      </a:pPr>
                      <a:r>
                        <a:rPr lang="en-US" sz="1800" kern="100">
                          <a:effectLst/>
                          <a:latin typeface="Arial" panose="020B0604020202020204" pitchFamily="34" charset="0"/>
                          <a:ea typeface="Calibri" panose="020F0502020204030204" pitchFamily="34" charset="0"/>
                          <a:cs typeface="Arial" panose="020B0604020202020204" pitchFamily="34" charset="0"/>
                        </a:rPr>
                        <a:t>Budget increase over two- year period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dirty="0">
                          <a:latin typeface="Arial" panose="020B0604020202020204" pitchFamily="34" charset="0"/>
                          <a:cs typeface="Arial" panose="020B0604020202020204" pitchFamily="34" charset="0"/>
                        </a:rPr>
                        <a:t>11.9%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76935876"/>
                  </a:ext>
                </a:extLst>
              </a:tr>
            </a:tbl>
          </a:graphicData>
        </a:graphic>
      </p:graphicFrame>
    </p:spTree>
    <p:extLst>
      <p:ext uri="{BB962C8B-B14F-4D97-AF65-F5344CB8AC3E}">
        <p14:creationId xmlns:p14="http://schemas.microsoft.com/office/powerpoint/2010/main" val="3310471646"/>
      </p:ext>
    </p:extLst>
  </p:cSld>
  <p:clrMapOvr>
    <a:masterClrMapping/>
  </p:clrMapOvr>
</p:sld>
</file>

<file path=ppt/theme/theme1.xml><?xml version="1.0" encoding="utf-8"?>
<a:theme xmlns:a="http://schemas.openxmlformats.org/drawingml/2006/main" name="DEQSimpleTheme">
  <a:themeElements>
    <a:clrScheme name="Deep Cyan">
      <a:dk1>
        <a:srgbClr val="2D2D2D"/>
      </a:dk1>
      <a:lt1>
        <a:sysClr val="window" lastClr="FFFFFF"/>
      </a:lt1>
      <a:dk2>
        <a:srgbClr val="7F7F7F"/>
      </a:dk2>
      <a:lt2>
        <a:srgbClr val="EEECE1"/>
      </a:lt2>
      <a:accent1>
        <a:srgbClr val="00907E"/>
      </a:accent1>
      <a:accent2>
        <a:srgbClr val="71BCB4"/>
      </a:accent2>
      <a:accent3>
        <a:srgbClr val="B1CA54"/>
      </a:accent3>
      <a:accent4>
        <a:srgbClr val="F57F32"/>
      </a:accent4>
      <a:accent5>
        <a:srgbClr val="248F79"/>
      </a:accent5>
      <a:accent6>
        <a:srgbClr val="23769A"/>
      </a:accent6>
      <a:hlink>
        <a:srgbClr val="00907E"/>
      </a:hlink>
      <a:folHlink>
        <a:srgbClr val="71BCB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EQpowerpoint.potx" id="{220B54FA-3FD0-4F86-9F18-4EEE4C00100A}" vid="{A04B15FB-1F91-4E90-9380-0F7C0070E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f71e46e-dbdb-4936-a808-49fb891fc3e2" xsi:nil="true"/>
    <lcf76f155ced4ddcb4097134ff3c332f xmlns="6076d197-b432-4a89-8b9d-b97676e775aa">
      <Terms xmlns="http://schemas.microsoft.com/office/infopath/2007/PartnerControls"/>
    </lcf76f155ced4ddcb4097134ff3c332f>
    <SharedWithUsers xmlns="3f71e46e-dbdb-4936-a808-49fb891fc3e2">
      <UserInfo>
        <DisplayName/>
        <AccountId xsi:nil="true"/>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20178CB431FBB44BA390DFB7A67DCC0" ma:contentTypeVersion="16" ma:contentTypeDescription="Create a new document." ma:contentTypeScope="" ma:versionID="3a924f42b6e4882ee3fe402a8c499190">
  <xsd:schema xmlns:xsd="http://www.w3.org/2001/XMLSchema" xmlns:xs="http://www.w3.org/2001/XMLSchema" xmlns:p="http://schemas.microsoft.com/office/2006/metadata/properties" xmlns:ns2="6076d197-b432-4a89-8b9d-b97676e775aa" xmlns:ns3="3f71e46e-dbdb-4936-a808-49fb891fc3e2" targetNamespace="http://schemas.microsoft.com/office/2006/metadata/properties" ma:root="true" ma:fieldsID="5f4a3d116ad3dbeb153fd505c2c81971" ns2:_="" ns3:_="">
    <xsd:import namespace="6076d197-b432-4a89-8b9d-b97676e775aa"/>
    <xsd:import namespace="3f71e46e-dbdb-4936-a808-49fb891fc3e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76d197-b432-4a89-8b9d-b97676e775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bc13bb2-4050-4808-9050-3ebd68b2d7b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f71e46e-dbdb-4936-a808-49fb891fc3e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0f0d1f6e-1a0a-41c9-8b9d-b520e6ba8460}" ma:internalName="TaxCatchAll" ma:showField="CatchAllData" ma:web="3f71e46e-dbdb-4936-a808-49fb891fc3e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E05AC8-6681-48F2-B275-2175FFF4586A}">
  <ds:schemaRefs>
    <ds:schemaRef ds:uri="3f71e46e-dbdb-4936-a808-49fb891fc3e2"/>
    <ds:schemaRef ds:uri="6076d197-b432-4a89-8b9d-b97676e775aa"/>
    <ds:schemaRef ds:uri="http://schemas.microsoft.com/office/2006/metadata/properties"/>
    <ds:schemaRef ds:uri="http://schemas.microsoft.com/office/infopath/2007/PartnerControls"/>
    <ds:schemaRef ds:uri="http://www.w3.org/2000/xmlns/"/>
    <ds:schemaRef ds:uri="http://www.w3.org/2001/XMLSchema-instance"/>
  </ds:schemaRefs>
</ds:datastoreItem>
</file>

<file path=customXml/itemProps2.xml><?xml version="1.0" encoding="utf-8"?>
<ds:datastoreItem xmlns:ds="http://schemas.openxmlformats.org/officeDocument/2006/customXml" ds:itemID="{9C48A207-E9C6-4B14-BD06-E10AF947B1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76d197-b432-4a89-8b9d-b97676e775aa"/>
    <ds:schemaRef ds:uri="3f71e46e-dbdb-4936-a808-49fb891fc3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2739B4D-513D-4335-9CAC-01E8979F3510}">
  <ds:schemaRefs>
    <ds:schemaRef ds:uri="http://schemas.microsoft.com/sharepoint/v3/contenttype/forms"/>
  </ds:schemaRefs>
</ds:datastoreItem>
</file>

<file path=docMetadata/LabelInfo.xml><?xml version="1.0" encoding="utf-8"?>
<clbl:labelList xmlns:clbl="http://schemas.microsoft.com/office/2020/mipLabelMetadata">
  <clbl:label id="{09b73270-2993-4076-be47-9c78f42a1e84}" enabled="1" method="Privileged" siteId="{aa3f6932-fa7c-47b4-a0ce-a598cad161cf}" removed="0"/>
</clbl:labelList>
</file>

<file path=docProps/app.xml><?xml version="1.0" encoding="utf-8"?>
<Properties xmlns="http://schemas.openxmlformats.org/officeDocument/2006/extended-properties" xmlns:vt="http://schemas.openxmlformats.org/officeDocument/2006/docPropsVTypes">
  <Template>PPTtemplate</Template>
  <TotalTime>82</TotalTime>
  <Words>1804</Words>
  <Application>Microsoft Office PowerPoint</Application>
  <PresentationFormat>Widescreen</PresentationFormat>
  <Paragraphs>165</Paragraphs>
  <Slides>20</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Malgun Gothic</vt:lpstr>
      <vt:lpstr>MS Mincho</vt:lpstr>
      <vt:lpstr>SimSun</vt:lpstr>
      <vt:lpstr>Arial</vt:lpstr>
      <vt:lpstr>Calibri</vt:lpstr>
      <vt:lpstr>Calibri Light</vt:lpstr>
      <vt:lpstr>Courier New</vt:lpstr>
      <vt:lpstr>Times New Roman</vt:lpstr>
      <vt:lpstr>DEQSimpleTheme</vt:lpstr>
      <vt:lpstr>    Megan Duenas|   Oregon Department of Environmental Quality</vt:lpstr>
      <vt:lpstr>Agenda </vt:lpstr>
      <vt:lpstr>Welcome and introductions</vt:lpstr>
      <vt:lpstr>Expectations and conduct </vt:lpstr>
      <vt:lpstr>Meeting process and procedures</vt:lpstr>
      <vt:lpstr>What is the purpose of this RAC meeting?</vt:lpstr>
      <vt:lpstr>Background authority on Asbestos Program</vt:lpstr>
      <vt:lpstr>Asbestos Program fee increase justification</vt:lpstr>
      <vt:lpstr>Asbestos budget information</vt:lpstr>
      <vt:lpstr>Background authority on Title V</vt:lpstr>
      <vt:lpstr>Title V fee increase justification</vt:lpstr>
      <vt:lpstr>Title V budget information</vt:lpstr>
      <vt:lpstr>Potential fiscal impacts for Asbestos Program</vt:lpstr>
      <vt:lpstr>Potential fiscal impacts for Title V Program</vt:lpstr>
      <vt:lpstr>Committee discussion- part 1</vt:lpstr>
      <vt:lpstr>Committee discussion- part 2</vt:lpstr>
      <vt:lpstr>Committee discussion- part 3</vt:lpstr>
      <vt:lpstr>Committee discussion- part 4</vt:lpstr>
      <vt:lpstr>Next steps</vt:lpstr>
      <vt:lpstr>Title VI and alternative formats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Presenter Name   |   Oregon Department of Environmental Quality</dc:title>
  <dc:creator>THOMPSON Michele * DEQ</dc:creator>
  <cp:lastModifiedBy>HNIDEY Emil * DEQ</cp:lastModifiedBy>
  <cp:revision>56</cp:revision>
  <dcterms:created xsi:type="dcterms:W3CDTF">2023-01-26T00:57:05Z</dcterms:created>
  <dcterms:modified xsi:type="dcterms:W3CDTF">2026-04-14T00:39:34Z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0x010100D20178CB431FBB44BA390DFB7A67DCC0</vt:lpwstr>
  </property>
  <property fmtid="{D5CDD505-2E9C-101B-9397-08002B2CF9AE}" pid="3" name="_dlc_DocIdItemGuid">
    <vt:lpwstr>83460ef8-d934-49bb-8b42-a8f6f9b482e1</vt:lpwstr>
  </property>
  <property fmtid="{D5CDD505-2E9C-101B-9397-08002B2CF9AE}" pid="4" name="MSIP_Label_09b73270-2993-4076-be47-9c78f42a1e84_Enabled">
    <vt:lpwstr>true</vt:lpwstr>
  </property>
  <property fmtid="{D5CDD505-2E9C-101B-9397-08002B2CF9AE}" pid="5" name="MSIP_Label_09b73270-2993-4076-be47-9c78f42a1e84_SetDate">
    <vt:lpwstr>2022-11-21T22:11:49Z</vt:lpwstr>
  </property>
  <property fmtid="{D5CDD505-2E9C-101B-9397-08002B2CF9AE}" pid="6" name="MSIP_Label_09b73270-2993-4076-be47-9c78f42a1e84_Method">
    <vt:lpwstr>Privileged</vt:lpwstr>
  </property>
  <property fmtid="{D5CDD505-2E9C-101B-9397-08002B2CF9AE}" pid="7" name="MSIP_Label_09b73270-2993-4076-be47-9c78f42a1e84_Name">
    <vt:lpwstr>Level 1 - Published (Items)</vt:lpwstr>
  </property>
  <property fmtid="{D5CDD505-2E9C-101B-9397-08002B2CF9AE}" pid="8" name="MSIP_Label_09b73270-2993-4076-be47-9c78f42a1e84_SiteId">
    <vt:lpwstr>aa3f6932-fa7c-47b4-a0ce-a598cad161cf</vt:lpwstr>
  </property>
  <property fmtid="{D5CDD505-2E9C-101B-9397-08002B2CF9AE}" pid="9" name="MSIP_Label_09b73270-2993-4076-be47-9c78f42a1e84_ActionId">
    <vt:lpwstr>cdd2695b-b72c-4298-9b94-10ae2f4b82fa</vt:lpwstr>
  </property>
  <property fmtid="{D5CDD505-2E9C-101B-9397-08002B2CF9AE}" pid="10" name="MSIP_Label_09b73270-2993-4076-be47-9c78f42a1e84_ContentBits">
    <vt:lpwstr>0</vt:lpwstr>
  </property>
  <property fmtid="{D5CDD505-2E9C-101B-9397-08002B2CF9AE}" pid="11" name="MediaServiceImageTags">
    <vt:lpwstr/>
  </property>
  <property fmtid="{D5CDD505-2E9C-101B-9397-08002B2CF9AE}" pid="12" name="ComplianceAssetId">
    <vt:lpwstr/>
  </property>
  <property fmtid="{D5CDD505-2E9C-101B-9397-08002B2CF9AE}" pid="13" name="_ExtendedDescription">
    <vt:lpwstr/>
  </property>
  <property fmtid="{D5CDD505-2E9C-101B-9397-08002B2CF9AE}" pid="14" name="TriggerFlowInfo">
    <vt:lpwstr/>
  </property>
</Properties>
</file>