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Lst>
  <p:notesMasterIdLst>
    <p:notesMasterId r:id="rId24"/>
  </p:notesMasterIdLst>
  <p:sldIdLst>
    <p:sldId id="256" r:id="rId5"/>
    <p:sldId id="266" r:id="rId6"/>
    <p:sldId id="267" r:id="rId7"/>
    <p:sldId id="265" r:id="rId8"/>
    <p:sldId id="278" r:id="rId9"/>
    <p:sldId id="268" r:id="rId10"/>
    <p:sldId id="269" r:id="rId11"/>
    <p:sldId id="270" r:id="rId12"/>
    <p:sldId id="260" r:id="rId13"/>
    <p:sldId id="946" r:id="rId14"/>
    <p:sldId id="947" r:id="rId15"/>
    <p:sldId id="275" r:id="rId16"/>
    <p:sldId id="283" r:id="rId17"/>
    <p:sldId id="274" r:id="rId18"/>
    <p:sldId id="276" r:id="rId19"/>
    <p:sldId id="279" r:id="rId20"/>
    <p:sldId id="277" r:id="rId21"/>
    <p:sldId id="280" r:id="rId22"/>
    <p:sldId id="94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114A924-3DA3-119E-20AE-251CC623F389}" name="MAHONEY Melinda * DEQ" initials="" userId="S::Melinda.MAHONEY@deq.oregon.gov::fb939f6c-393b-46f5-91f8-0bfdf6e94053" providerId="AD"/>
  <p188:author id="{47AC892C-8CF6-B74A-972E-724406BAA335}" name="Megan DUENAS" initials="MD" userId="S::Megan.DUENAS@deq.oregon.gov::b47857ca-3b4a-4e77-a496-4d84f633e9d5" providerId="AD"/>
  <p188:author id="{83262CBF-04B8-F304-A657-9B0FEB1C614C}" name="DEFEHR Daniel * DEQ" initials="DD" userId="S::Daniel.DEFEHR@deq.oregon.gov::867c3b34-b14e-4c12-ab04-cd90b967e127" providerId="AD"/>
  <p188:author id="{CBF376D0-8640-C75F-7551-1E3FCD23CD85}" name="ORMAN Michael * DEQ" initials="" userId="S::Michael.ORMAN@deq.oregon.gov::1008d2c1-01c5-4819-bcc4-96e407fa46e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8F79"/>
    <a:srgbClr val="439777"/>
    <a:srgbClr val="00907E"/>
    <a:srgbClr val="3F8D6F"/>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DB8981-DEED-4937-A836-764AC712F127}" type="doc">
      <dgm:prSet loTypeId="urn:microsoft.com/office/officeart/2005/8/layout/process1" loCatId="process" qsTypeId="urn:microsoft.com/office/officeart/2005/8/quickstyle/simple1" qsCatId="simple" csTypeId="urn:microsoft.com/office/officeart/2005/8/colors/accent1_2" csCatId="accent1" phldr="1"/>
      <dgm:spPr/>
    </dgm:pt>
    <dgm:pt modelId="{6CE2FDF8-A859-4F91-870A-FD9AF27917B9}">
      <dgm:prSet phldrT="[Text]"/>
      <dgm:spPr/>
      <dgm:t>
        <a:bodyPr/>
        <a:lstStyle/>
        <a:p>
          <a:r>
            <a:rPr lang="en-US" b="1" dirty="0"/>
            <a:t>House Bill Passes</a:t>
          </a:r>
        </a:p>
      </dgm:t>
    </dgm:pt>
    <dgm:pt modelId="{7CFA7F50-8535-42A0-9605-FDF62EB738B7}" type="parTrans" cxnId="{B7E435CB-FA1C-43F8-9A1C-032DBA5C39D1}">
      <dgm:prSet/>
      <dgm:spPr/>
      <dgm:t>
        <a:bodyPr/>
        <a:lstStyle/>
        <a:p>
          <a:endParaRPr lang="en-US"/>
        </a:p>
      </dgm:t>
    </dgm:pt>
    <dgm:pt modelId="{2BE91C5C-5FC0-4911-872F-56C25F76BF3B}" type="sibTrans" cxnId="{B7E435CB-FA1C-43F8-9A1C-032DBA5C39D1}">
      <dgm:prSet/>
      <dgm:spPr/>
      <dgm:t>
        <a:bodyPr/>
        <a:lstStyle/>
        <a:p>
          <a:endParaRPr lang="en-US"/>
        </a:p>
      </dgm:t>
    </dgm:pt>
    <dgm:pt modelId="{0D089401-A37C-4EE5-ACC4-AD1985E0FBC4}">
      <dgm:prSet phldrT="[Text]"/>
      <dgm:spPr/>
      <dgm:t>
        <a:bodyPr/>
        <a:lstStyle/>
        <a:p>
          <a:r>
            <a:rPr lang="en-US" b="1" dirty="0"/>
            <a:t>Effective Statute</a:t>
          </a:r>
        </a:p>
      </dgm:t>
    </dgm:pt>
    <dgm:pt modelId="{EB90CBA0-BD7D-49BF-9BAE-20A69448CEA7}" type="parTrans" cxnId="{5680DF98-2E35-4AB8-BEE6-02B270033384}">
      <dgm:prSet/>
      <dgm:spPr/>
      <dgm:t>
        <a:bodyPr/>
        <a:lstStyle/>
        <a:p>
          <a:endParaRPr lang="en-US"/>
        </a:p>
      </dgm:t>
    </dgm:pt>
    <dgm:pt modelId="{6F4F5FF6-6DEF-4A88-894E-B5F969000247}" type="sibTrans" cxnId="{5680DF98-2E35-4AB8-BEE6-02B270033384}">
      <dgm:prSet/>
      <dgm:spPr/>
      <dgm:t>
        <a:bodyPr/>
        <a:lstStyle/>
        <a:p>
          <a:endParaRPr lang="en-US"/>
        </a:p>
      </dgm:t>
    </dgm:pt>
    <dgm:pt modelId="{99A3B7F9-5AEE-4AA2-9706-3B908EC814C9}">
      <dgm:prSet phldrT="[Text]"/>
      <dgm:spPr/>
      <dgm:t>
        <a:bodyPr/>
        <a:lstStyle/>
        <a:p>
          <a:r>
            <a:rPr lang="en-US" b="1" dirty="0"/>
            <a:t>Enforcement Discretion</a:t>
          </a:r>
        </a:p>
      </dgm:t>
    </dgm:pt>
    <dgm:pt modelId="{1C8878F9-02BA-4D99-891E-F1F7CBB8FCBB}" type="parTrans" cxnId="{94F776BB-976B-409D-9A18-6B2E05EE40D3}">
      <dgm:prSet/>
      <dgm:spPr/>
      <dgm:t>
        <a:bodyPr/>
        <a:lstStyle/>
        <a:p>
          <a:endParaRPr lang="en-US"/>
        </a:p>
      </dgm:t>
    </dgm:pt>
    <dgm:pt modelId="{087DF3D9-4B69-4465-8961-BE2059A7B487}" type="sibTrans" cxnId="{94F776BB-976B-409D-9A18-6B2E05EE40D3}">
      <dgm:prSet/>
      <dgm:spPr/>
      <dgm:t>
        <a:bodyPr/>
        <a:lstStyle/>
        <a:p>
          <a:endParaRPr lang="en-US"/>
        </a:p>
      </dgm:t>
    </dgm:pt>
    <dgm:pt modelId="{509582FC-98B1-4C8B-9234-510CB7DD4752}">
      <dgm:prSet phldrT="[Text]"/>
      <dgm:spPr/>
      <dgm:t>
        <a:bodyPr/>
        <a:lstStyle/>
        <a:p>
          <a:r>
            <a:rPr lang="en-US" b="1" dirty="0"/>
            <a:t>Rulemaking &amp; Public Process</a:t>
          </a:r>
        </a:p>
      </dgm:t>
    </dgm:pt>
    <dgm:pt modelId="{65A918C8-E89D-4545-B37F-D01BCEC16FE5}" type="parTrans" cxnId="{13C8A2ED-400F-451E-AFA7-765CC59ED576}">
      <dgm:prSet/>
      <dgm:spPr/>
      <dgm:t>
        <a:bodyPr/>
        <a:lstStyle/>
        <a:p>
          <a:endParaRPr lang="en-US"/>
        </a:p>
      </dgm:t>
    </dgm:pt>
    <dgm:pt modelId="{9D21A00B-E2B8-4F33-8F4D-2BFAC66EB9CB}" type="sibTrans" cxnId="{13C8A2ED-400F-451E-AFA7-765CC59ED576}">
      <dgm:prSet/>
      <dgm:spPr/>
      <dgm:t>
        <a:bodyPr/>
        <a:lstStyle/>
        <a:p>
          <a:endParaRPr lang="en-US"/>
        </a:p>
      </dgm:t>
    </dgm:pt>
    <dgm:pt modelId="{0D70D06D-9618-4544-A12C-020D6220A5F7}">
      <dgm:prSet phldrT="[Text]"/>
      <dgm:spPr/>
      <dgm:t>
        <a:bodyPr/>
        <a:lstStyle/>
        <a:p>
          <a:r>
            <a:rPr lang="en-US" b="1" dirty="0"/>
            <a:t>Update Permits</a:t>
          </a:r>
        </a:p>
      </dgm:t>
    </dgm:pt>
    <dgm:pt modelId="{1A10DDEF-85C1-4834-8D91-F8B10C72AA25}" type="parTrans" cxnId="{B263CD35-15BE-4EA3-AA01-C4922800BF76}">
      <dgm:prSet/>
      <dgm:spPr/>
      <dgm:t>
        <a:bodyPr/>
        <a:lstStyle/>
        <a:p>
          <a:endParaRPr lang="en-US"/>
        </a:p>
      </dgm:t>
    </dgm:pt>
    <dgm:pt modelId="{6B2AC68C-D6D6-446D-8921-D32A4427E460}" type="sibTrans" cxnId="{B263CD35-15BE-4EA3-AA01-C4922800BF76}">
      <dgm:prSet/>
      <dgm:spPr/>
      <dgm:t>
        <a:bodyPr/>
        <a:lstStyle/>
        <a:p>
          <a:endParaRPr lang="en-US"/>
        </a:p>
      </dgm:t>
    </dgm:pt>
    <dgm:pt modelId="{DE991F93-D400-4CFD-9A8A-0EE232B9DEC2}">
      <dgm:prSet phldrT="[Text]"/>
      <dgm:spPr/>
      <dgm:t>
        <a:bodyPr/>
        <a:lstStyle/>
        <a:p>
          <a:r>
            <a:rPr lang="en-US" b="1" dirty="0"/>
            <a:t>Issue New Permits</a:t>
          </a:r>
        </a:p>
      </dgm:t>
    </dgm:pt>
    <dgm:pt modelId="{7EF4BB08-3622-4722-BF4A-39CB05D82432}" type="parTrans" cxnId="{5B48D736-828D-4A43-8F6C-74E6ABC6C1C5}">
      <dgm:prSet/>
      <dgm:spPr/>
      <dgm:t>
        <a:bodyPr/>
        <a:lstStyle/>
        <a:p>
          <a:endParaRPr lang="en-US"/>
        </a:p>
      </dgm:t>
    </dgm:pt>
    <dgm:pt modelId="{488BE7FB-9F2F-421F-B955-642051644B60}" type="sibTrans" cxnId="{5B48D736-828D-4A43-8F6C-74E6ABC6C1C5}">
      <dgm:prSet/>
      <dgm:spPr/>
      <dgm:t>
        <a:bodyPr/>
        <a:lstStyle/>
        <a:p>
          <a:endParaRPr lang="en-US"/>
        </a:p>
      </dgm:t>
    </dgm:pt>
    <dgm:pt modelId="{20462597-6A5B-46DF-9118-C6270DA54DF1}" type="pres">
      <dgm:prSet presAssocID="{48DB8981-DEED-4937-A836-764AC712F127}" presName="Name0" presStyleCnt="0">
        <dgm:presLayoutVars>
          <dgm:dir/>
          <dgm:resizeHandles val="exact"/>
        </dgm:presLayoutVars>
      </dgm:prSet>
      <dgm:spPr/>
    </dgm:pt>
    <dgm:pt modelId="{5FEA6F6C-563F-4225-B390-623ACC7CF47E}" type="pres">
      <dgm:prSet presAssocID="{6CE2FDF8-A859-4F91-870A-FD9AF27917B9}" presName="node" presStyleLbl="node1" presStyleIdx="0" presStyleCnt="5" custScaleX="85691" custScaleY="92976">
        <dgm:presLayoutVars>
          <dgm:bulletEnabled val="1"/>
        </dgm:presLayoutVars>
      </dgm:prSet>
      <dgm:spPr/>
    </dgm:pt>
    <dgm:pt modelId="{385FDE35-3C9B-4892-B705-5B03E4AA07C0}" type="pres">
      <dgm:prSet presAssocID="{2BE91C5C-5FC0-4911-872F-56C25F76BF3B}" presName="sibTrans" presStyleLbl="sibTrans2D1" presStyleIdx="0" presStyleCnt="4"/>
      <dgm:spPr/>
    </dgm:pt>
    <dgm:pt modelId="{A2F6C310-E13E-4AC5-B91C-65C2C7C01F75}" type="pres">
      <dgm:prSet presAssocID="{2BE91C5C-5FC0-4911-872F-56C25F76BF3B}" presName="connectorText" presStyleLbl="sibTrans2D1" presStyleIdx="0" presStyleCnt="4"/>
      <dgm:spPr/>
    </dgm:pt>
    <dgm:pt modelId="{2B73F846-326A-40EF-87FE-B9BEE2815E26}" type="pres">
      <dgm:prSet presAssocID="{0D089401-A37C-4EE5-ACC4-AD1985E0FBC4}" presName="node" presStyleLbl="node1" presStyleIdx="1" presStyleCnt="5" custScaleX="85691" custScaleY="92976">
        <dgm:presLayoutVars>
          <dgm:bulletEnabled val="1"/>
        </dgm:presLayoutVars>
      </dgm:prSet>
      <dgm:spPr/>
    </dgm:pt>
    <dgm:pt modelId="{46564B16-383B-4B68-B520-572D79E9950A}" type="pres">
      <dgm:prSet presAssocID="{6F4F5FF6-6DEF-4A88-894E-B5F969000247}" presName="sibTrans" presStyleLbl="sibTrans2D1" presStyleIdx="1" presStyleCnt="4"/>
      <dgm:spPr/>
    </dgm:pt>
    <dgm:pt modelId="{250A9212-3701-4362-8BFC-DC4B11AC471A}" type="pres">
      <dgm:prSet presAssocID="{6F4F5FF6-6DEF-4A88-894E-B5F969000247}" presName="connectorText" presStyleLbl="sibTrans2D1" presStyleIdx="1" presStyleCnt="4"/>
      <dgm:spPr/>
    </dgm:pt>
    <dgm:pt modelId="{EF91C597-316B-46B4-8F6E-31A32625A4F6}" type="pres">
      <dgm:prSet presAssocID="{509582FC-98B1-4C8B-9234-510CB7DD4752}" presName="node" presStyleLbl="node1" presStyleIdx="2" presStyleCnt="5" custScaleX="85691" custScaleY="92976">
        <dgm:presLayoutVars>
          <dgm:bulletEnabled val="1"/>
        </dgm:presLayoutVars>
      </dgm:prSet>
      <dgm:spPr/>
    </dgm:pt>
    <dgm:pt modelId="{24E57C76-DD41-41FE-BC9D-E95DDAFDACE7}" type="pres">
      <dgm:prSet presAssocID="{9D21A00B-E2B8-4F33-8F4D-2BFAC66EB9CB}" presName="sibTrans" presStyleLbl="sibTrans2D1" presStyleIdx="2" presStyleCnt="4"/>
      <dgm:spPr/>
    </dgm:pt>
    <dgm:pt modelId="{5867D015-A1D2-43BA-9DC9-3F119C3785A4}" type="pres">
      <dgm:prSet presAssocID="{9D21A00B-E2B8-4F33-8F4D-2BFAC66EB9CB}" presName="connectorText" presStyleLbl="sibTrans2D1" presStyleIdx="2" presStyleCnt="4"/>
      <dgm:spPr/>
    </dgm:pt>
    <dgm:pt modelId="{DDBE4532-5F7F-4CA5-933E-8B6B17959767}" type="pres">
      <dgm:prSet presAssocID="{0D70D06D-9618-4544-A12C-020D6220A5F7}" presName="node" presStyleLbl="node1" presStyleIdx="3" presStyleCnt="5" custScaleX="85691" custScaleY="92976">
        <dgm:presLayoutVars>
          <dgm:bulletEnabled val="1"/>
        </dgm:presLayoutVars>
      </dgm:prSet>
      <dgm:spPr/>
    </dgm:pt>
    <dgm:pt modelId="{6E43F917-621A-489B-B156-0BE93EA66C54}" type="pres">
      <dgm:prSet presAssocID="{6B2AC68C-D6D6-446D-8921-D32A4427E460}" presName="sibTrans" presStyleLbl="sibTrans2D1" presStyleIdx="3" presStyleCnt="4"/>
      <dgm:spPr/>
    </dgm:pt>
    <dgm:pt modelId="{125219FB-09F9-4DCB-8D0E-46266A3EB23B}" type="pres">
      <dgm:prSet presAssocID="{6B2AC68C-D6D6-446D-8921-D32A4427E460}" presName="connectorText" presStyleLbl="sibTrans2D1" presStyleIdx="3" presStyleCnt="4"/>
      <dgm:spPr/>
    </dgm:pt>
    <dgm:pt modelId="{609991FC-AA12-4708-A952-322DE3058431}" type="pres">
      <dgm:prSet presAssocID="{DE991F93-D400-4CFD-9A8A-0EE232B9DEC2}" presName="node" presStyleLbl="node1" presStyleIdx="4" presStyleCnt="5" custScaleX="85691" custScaleY="92976">
        <dgm:presLayoutVars>
          <dgm:bulletEnabled val="1"/>
        </dgm:presLayoutVars>
      </dgm:prSet>
      <dgm:spPr/>
    </dgm:pt>
  </dgm:ptLst>
  <dgm:cxnLst>
    <dgm:cxn modelId="{22D4ED08-2286-4B37-A477-F313BDAF5B03}" type="presOf" srcId="{509582FC-98B1-4C8B-9234-510CB7DD4752}" destId="{EF91C597-316B-46B4-8F6E-31A32625A4F6}" srcOrd="0" destOrd="0" presId="urn:microsoft.com/office/officeart/2005/8/layout/process1"/>
    <dgm:cxn modelId="{8F312013-2F16-4451-ADE3-70BA393BA75F}" type="presOf" srcId="{6CE2FDF8-A859-4F91-870A-FD9AF27917B9}" destId="{5FEA6F6C-563F-4225-B390-623ACC7CF47E}" srcOrd="0" destOrd="0" presId="urn:microsoft.com/office/officeart/2005/8/layout/process1"/>
    <dgm:cxn modelId="{7E74302A-EA22-4843-9097-8E90B7495192}" type="presOf" srcId="{6F4F5FF6-6DEF-4A88-894E-B5F969000247}" destId="{46564B16-383B-4B68-B520-572D79E9950A}" srcOrd="0" destOrd="0" presId="urn:microsoft.com/office/officeart/2005/8/layout/process1"/>
    <dgm:cxn modelId="{4EA82B34-3BCA-4C02-B51F-16ED69FA0F10}" type="presOf" srcId="{2BE91C5C-5FC0-4911-872F-56C25F76BF3B}" destId="{A2F6C310-E13E-4AC5-B91C-65C2C7C01F75}" srcOrd="1" destOrd="0" presId="urn:microsoft.com/office/officeart/2005/8/layout/process1"/>
    <dgm:cxn modelId="{B263CD35-15BE-4EA3-AA01-C4922800BF76}" srcId="{48DB8981-DEED-4937-A836-764AC712F127}" destId="{0D70D06D-9618-4544-A12C-020D6220A5F7}" srcOrd="3" destOrd="0" parTransId="{1A10DDEF-85C1-4834-8D91-F8B10C72AA25}" sibTransId="{6B2AC68C-D6D6-446D-8921-D32A4427E460}"/>
    <dgm:cxn modelId="{5B48D736-828D-4A43-8F6C-74E6ABC6C1C5}" srcId="{48DB8981-DEED-4937-A836-764AC712F127}" destId="{DE991F93-D400-4CFD-9A8A-0EE232B9DEC2}" srcOrd="4" destOrd="0" parTransId="{7EF4BB08-3622-4722-BF4A-39CB05D82432}" sibTransId="{488BE7FB-9F2F-421F-B955-642051644B60}"/>
    <dgm:cxn modelId="{54C7025D-B3FA-41D4-B7D4-D5432847C355}" type="presOf" srcId="{2BE91C5C-5FC0-4911-872F-56C25F76BF3B}" destId="{385FDE35-3C9B-4892-B705-5B03E4AA07C0}" srcOrd="0" destOrd="0" presId="urn:microsoft.com/office/officeart/2005/8/layout/process1"/>
    <dgm:cxn modelId="{5DDF5860-0BF7-4DA6-81D0-54DBD5AC10C7}" type="presOf" srcId="{6F4F5FF6-6DEF-4A88-894E-B5F969000247}" destId="{250A9212-3701-4362-8BFC-DC4B11AC471A}" srcOrd="1" destOrd="0" presId="urn:microsoft.com/office/officeart/2005/8/layout/process1"/>
    <dgm:cxn modelId="{54768145-8603-429D-9FDE-3CF3E67DF901}" type="presOf" srcId="{6B2AC68C-D6D6-446D-8921-D32A4427E460}" destId="{6E43F917-621A-489B-B156-0BE93EA66C54}" srcOrd="0" destOrd="0" presId="urn:microsoft.com/office/officeart/2005/8/layout/process1"/>
    <dgm:cxn modelId="{970A2167-6966-424D-BDB1-5A37C924FAF6}" type="presOf" srcId="{48DB8981-DEED-4937-A836-764AC712F127}" destId="{20462597-6A5B-46DF-9118-C6270DA54DF1}" srcOrd="0" destOrd="0" presId="urn:microsoft.com/office/officeart/2005/8/layout/process1"/>
    <dgm:cxn modelId="{210C4A53-C523-40A2-B7AF-15F1E831D5C6}" type="presOf" srcId="{9D21A00B-E2B8-4F33-8F4D-2BFAC66EB9CB}" destId="{5867D015-A1D2-43BA-9DC9-3F119C3785A4}" srcOrd="1" destOrd="0" presId="urn:microsoft.com/office/officeart/2005/8/layout/process1"/>
    <dgm:cxn modelId="{5680DF98-2E35-4AB8-BEE6-02B270033384}" srcId="{48DB8981-DEED-4937-A836-764AC712F127}" destId="{0D089401-A37C-4EE5-ACC4-AD1985E0FBC4}" srcOrd="1" destOrd="0" parTransId="{EB90CBA0-BD7D-49BF-9BAE-20A69448CEA7}" sibTransId="{6F4F5FF6-6DEF-4A88-894E-B5F969000247}"/>
    <dgm:cxn modelId="{1D2147A2-2ACB-4070-A30E-F14506B01699}" type="presOf" srcId="{99A3B7F9-5AEE-4AA2-9706-3B908EC814C9}" destId="{2B73F846-326A-40EF-87FE-B9BEE2815E26}" srcOrd="0" destOrd="1" presId="urn:microsoft.com/office/officeart/2005/8/layout/process1"/>
    <dgm:cxn modelId="{CFCC97AD-E335-4F01-ADA5-31DE91E6F3A0}" type="presOf" srcId="{DE991F93-D400-4CFD-9A8A-0EE232B9DEC2}" destId="{609991FC-AA12-4708-A952-322DE3058431}" srcOrd="0" destOrd="0" presId="urn:microsoft.com/office/officeart/2005/8/layout/process1"/>
    <dgm:cxn modelId="{94F776BB-976B-409D-9A18-6B2E05EE40D3}" srcId="{0D089401-A37C-4EE5-ACC4-AD1985E0FBC4}" destId="{99A3B7F9-5AEE-4AA2-9706-3B908EC814C9}" srcOrd="0" destOrd="0" parTransId="{1C8878F9-02BA-4D99-891E-F1F7CBB8FCBB}" sibTransId="{087DF3D9-4B69-4465-8961-BE2059A7B487}"/>
    <dgm:cxn modelId="{B7E435CB-FA1C-43F8-9A1C-032DBA5C39D1}" srcId="{48DB8981-DEED-4937-A836-764AC712F127}" destId="{6CE2FDF8-A859-4F91-870A-FD9AF27917B9}" srcOrd="0" destOrd="0" parTransId="{7CFA7F50-8535-42A0-9605-FDF62EB738B7}" sibTransId="{2BE91C5C-5FC0-4911-872F-56C25F76BF3B}"/>
    <dgm:cxn modelId="{CF39D6DB-71AC-4221-A4F1-9B75821DDDF0}" type="presOf" srcId="{0D089401-A37C-4EE5-ACC4-AD1985E0FBC4}" destId="{2B73F846-326A-40EF-87FE-B9BEE2815E26}" srcOrd="0" destOrd="0" presId="urn:microsoft.com/office/officeart/2005/8/layout/process1"/>
    <dgm:cxn modelId="{689883E1-742A-4A3E-A4CE-6B675D10CCCD}" type="presOf" srcId="{9D21A00B-E2B8-4F33-8F4D-2BFAC66EB9CB}" destId="{24E57C76-DD41-41FE-BC9D-E95DDAFDACE7}" srcOrd="0" destOrd="0" presId="urn:microsoft.com/office/officeart/2005/8/layout/process1"/>
    <dgm:cxn modelId="{4E271BE2-287B-4226-8E2B-5664DCE29F28}" type="presOf" srcId="{0D70D06D-9618-4544-A12C-020D6220A5F7}" destId="{DDBE4532-5F7F-4CA5-933E-8B6B17959767}" srcOrd="0" destOrd="0" presId="urn:microsoft.com/office/officeart/2005/8/layout/process1"/>
    <dgm:cxn modelId="{13D453E7-42CE-4DD6-B97C-95843D976052}" type="presOf" srcId="{6B2AC68C-D6D6-446D-8921-D32A4427E460}" destId="{125219FB-09F9-4DCB-8D0E-46266A3EB23B}" srcOrd="1" destOrd="0" presId="urn:microsoft.com/office/officeart/2005/8/layout/process1"/>
    <dgm:cxn modelId="{13C8A2ED-400F-451E-AFA7-765CC59ED576}" srcId="{48DB8981-DEED-4937-A836-764AC712F127}" destId="{509582FC-98B1-4C8B-9234-510CB7DD4752}" srcOrd="2" destOrd="0" parTransId="{65A918C8-E89D-4545-B37F-D01BCEC16FE5}" sibTransId="{9D21A00B-E2B8-4F33-8F4D-2BFAC66EB9CB}"/>
    <dgm:cxn modelId="{C4CFAD4C-BD37-4C65-85AA-FC00E8BD2A3C}" type="presParOf" srcId="{20462597-6A5B-46DF-9118-C6270DA54DF1}" destId="{5FEA6F6C-563F-4225-B390-623ACC7CF47E}" srcOrd="0" destOrd="0" presId="urn:microsoft.com/office/officeart/2005/8/layout/process1"/>
    <dgm:cxn modelId="{CBF0BE43-0B9B-449C-BFCE-241D0119A521}" type="presParOf" srcId="{20462597-6A5B-46DF-9118-C6270DA54DF1}" destId="{385FDE35-3C9B-4892-B705-5B03E4AA07C0}" srcOrd="1" destOrd="0" presId="urn:microsoft.com/office/officeart/2005/8/layout/process1"/>
    <dgm:cxn modelId="{D535DB1C-A320-4F4A-AD5B-0156084B2A50}" type="presParOf" srcId="{385FDE35-3C9B-4892-B705-5B03E4AA07C0}" destId="{A2F6C310-E13E-4AC5-B91C-65C2C7C01F75}" srcOrd="0" destOrd="0" presId="urn:microsoft.com/office/officeart/2005/8/layout/process1"/>
    <dgm:cxn modelId="{2B61A715-1F5A-44AB-A30B-24E62C8EBA7F}" type="presParOf" srcId="{20462597-6A5B-46DF-9118-C6270DA54DF1}" destId="{2B73F846-326A-40EF-87FE-B9BEE2815E26}" srcOrd="2" destOrd="0" presId="urn:microsoft.com/office/officeart/2005/8/layout/process1"/>
    <dgm:cxn modelId="{D965BF30-8CBF-434E-AB68-A61D03A06A72}" type="presParOf" srcId="{20462597-6A5B-46DF-9118-C6270DA54DF1}" destId="{46564B16-383B-4B68-B520-572D79E9950A}" srcOrd="3" destOrd="0" presId="urn:microsoft.com/office/officeart/2005/8/layout/process1"/>
    <dgm:cxn modelId="{A512BDB4-5492-438F-A5D5-C3B01FC7FFC6}" type="presParOf" srcId="{46564B16-383B-4B68-B520-572D79E9950A}" destId="{250A9212-3701-4362-8BFC-DC4B11AC471A}" srcOrd="0" destOrd="0" presId="urn:microsoft.com/office/officeart/2005/8/layout/process1"/>
    <dgm:cxn modelId="{791486E7-430F-4081-A1F3-E4368511BAF7}" type="presParOf" srcId="{20462597-6A5B-46DF-9118-C6270DA54DF1}" destId="{EF91C597-316B-46B4-8F6E-31A32625A4F6}" srcOrd="4" destOrd="0" presId="urn:microsoft.com/office/officeart/2005/8/layout/process1"/>
    <dgm:cxn modelId="{49AE7751-5628-4667-9915-4AB70178E68F}" type="presParOf" srcId="{20462597-6A5B-46DF-9118-C6270DA54DF1}" destId="{24E57C76-DD41-41FE-BC9D-E95DDAFDACE7}" srcOrd="5" destOrd="0" presId="urn:microsoft.com/office/officeart/2005/8/layout/process1"/>
    <dgm:cxn modelId="{EC1AC409-135A-4AD6-8336-828017C6736D}" type="presParOf" srcId="{24E57C76-DD41-41FE-BC9D-E95DDAFDACE7}" destId="{5867D015-A1D2-43BA-9DC9-3F119C3785A4}" srcOrd="0" destOrd="0" presId="urn:microsoft.com/office/officeart/2005/8/layout/process1"/>
    <dgm:cxn modelId="{0D0E4F37-A1D0-4FD9-8136-FC9DA9683BB2}" type="presParOf" srcId="{20462597-6A5B-46DF-9118-C6270DA54DF1}" destId="{DDBE4532-5F7F-4CA5-933E-8B6B17959767}" srcOrd="6" destOrd="0" presId="urn:microsoft.com/office/officeart/2005/8/layout/process1"/>
    <dgm:cxn modelId="{DDF65A37-51C8-4646-B183-81DA1DF3A9BE}" type="presParOf" srcId="{20462597-6A5B-46DF-9118-C6270DA54DF1}" destId="{6E43F917-621A-489B-B156-0BE93EA66C54}" srcOrd="7" destOrd="0" presId="urn:microsoft.com/office/officeart/2005/8/layout/process1"/>
    <dgm:cxn modelId="{C309E6DB-B569-4995-BB31-A2131DA5ADB6}" type="presParOf" srcId="{6E43F917-621A-489B-B156-0BE93EA66C54}" destId="{125219FB-09F9-4DCB-8D0E-46266A3EB23B}" srcOrd="0" destOrd="0" presId="urn:microsoft.com/office/officeart/2005/8/layout/process1"/>
    <dgm:cxn modelId="{03A93552-954A-4555-A1C3-62AA3F6E4E22}" type="presParOf" srcId="{20462597-6A5B-46DF-9118-C6270DA54DF1}" destId="{609991FC-AA12-4708-A952-322DE3058431}"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E62BEF-7F07-424F-B07F-CE56007033F6}" type="doc">
      <dgm:prSet loTypeId="urn:microsoft.com/office/officeart/2005/8/layout/process1" loCatId="process" qsTypeId="urn:microsoft.com/office/officeart/2005/8/quickstyle/simple1" qsCatId="simple" csTypeId="urn:microsoft.com/office/officeart/2005/8/colors/accent1_2" csCatId="accent1" phldr="1"/>
      <dgm:spPr/>
    </dgm:pt>
    <dgm:pt modelId="{B2096BFE-AF05-4486-A79B-DEF8F49F5383}">
      <dgm:prSet phldrT="[Text]"/>
      <dgm:spPr/>
      <dgm:t>
        <a:bodyPr/>
        <a:lstStyle/>
        <a:p>
          <a:r>
            <a:rPr lang="en-US" b="1" dirty="0"/>
            <a:t>Senate Bill Passes</a:t>
          </a:r>
        </a:p>
      </dgm:t>
    </dgm:pt>
    <dgm:pt modelId="{E02ACE99-6598-4150-8AA5-163E97E46B82}" type="parTrans" cxnId="{42D3A861-12F7-4F7C-B43A-9073F316B480}">
      <dgm:prSet/>
      <dgm:spPr/>
      <dgm:t>
        <a:bodyPr/>
        <a:lstStyle/>
        <a:p>
          <a:endParaRPr lang="en-US"/>
        </a:p>
      </dgm:t>
    </dgm:pt>
    <dgm:pt modelId="{1BB9DDF9-0D9F-4DF6-BCF6-F67CB9742769}" type="sibTrans" cxnId="{42D3A861-12F7-4F7C-B43A-9073F316B480}">
      <dgm:prSet/>
      <dgm:spPr/>
      <dgm:t>
        <a:bodyPr/>
        <a:lstStyle/>
        <a:p>
          <a:endParaRPr lang="en-US"/>
        </a:p>
      </dgm:t>
    </dgm:pt>
    <dgm:pt modelId="{96F81C0C-57E8-40ED-96DC-57FC8C00913B}">
      <dgm:prSet phldrT="[Text]"/>
      <dgm:spPr/>
      <dgm:t>
        <a:bodyPr/>
        <a:lstStyle/>
        <a:p>
          <a:r>
            <a:rPr lang="en-US" b="1" dirty="0"/>
            <a:t>Rulemaking &amp; Public Process</a:t>
          </a:r>
        </a:p>
      </dgm:t>
    </dgm:pt>
    <dgm:pt modelId="{7C3FB6DB-38DF-46E6-8EA0-1289CFAB793D}" type="parTrans" cxnId="{214BDEE3-49A7-4FD7-801D-F718E3C7AC6C}">
      <dgm:prSet/>
      <dgm:spPr/>
      <dgm:t>
        <a:bodyPr/>
        <a:lstStyle/>
        <a:p>
          <a:endParaRPr lang="en-US"/>
        </a:p>
      </dgm:t>
    </dgm:pt>
    <dgm:pt modelId="{3F5274FE-7807-4605-9CC8-3C00F1F328B6}" type="sibTrans" cxnId="{214BDEE3-49A7-4FD7-801D-F718E3C7AC6C}">
      <dgm:prSet/>
      <dgm:spPr/>
      <dgm:t>
        <a:bodyPr/>
        <a:lstStyle/>
        <a:p>
          <a:endParaRPr lang="en-US"/>
        </a:p>
      </dgm:t>
    </dgm:pt>
    <dgm:pt modelId="{6C7AFB49-B0F6-4023-A9A6-FEB485CD42EC}">
      <dgm:prSet phldrT="[Text]"/>
      <dgm:spPr/>
      <dgm:t>
        <a:bodyPr/>
        <a:lstStyle/>
        <a:p>
          <a:r>
            <a:rPr lang="en-US" b="1" dirty="0"/>
            <a:t>Landfill Permit Modified (if necessary)</a:t>
          </a:r>
        </a:p>
      </dgm:t>
    </dgm:pt>
    <dgm:pt modelId="{AC721F32-4A89-4050-9B16-8179CDDE9338}" type="parTrans" cxnId="{1A3DD99E-403B-4454-8ACB-AB3784D0BDB5}">
      <dgm:prSet/>
      <dgm:spPr/>
      <dgm:t>
        <a:bodyPr/>
        <a:lstStyle/>
        <a:p>
          <a:endParaRPr lang="en-US"/>
        </a:p>
      </dgm:t>
    </dgm:pt>
    <dgm:pt modelId="{FE53D629-0A67-434A-A626-AFC33FE1053B}" type="sibTrans" cxnId="{1A3DD99E-403B-4454-8ACB-AB3784D0BDB5}">
      <dgm:prSet/>
      <dgm:spPr/>
      <dgm:t>
        <a:bodyPr/>
        <a:lstStyle/>
        <a:p>
          <a:endParaRPr lang="en-US"/>
        </a:p>
      </dgm:t>
    </dgm:pt>
    <dgm:pt modelId="{1E83484F-236E-4254-8146-5E3950DEFECE}">
      <dgm:prSet phldrT="[Text]"/>
      <dgm:spPr/>
      <dgm:t>
        <a:bodyPr/>
        <a:lstStyle/>
        <a:p>
          <a:r>
            <a:rPr lang="en-US" b="1" dirty="0"/>
            <a:t>Landfill Begins Advanced Monitoring</a:t>
          </a:r>
        </a:p>
      </dgm:t>
    </dgm:pt>
    <dgm:pt modelId="{50F96FD3-F4B4-49DD-8657-605190A2407C}" type="parTrans" cxnId="{1F5876F5-DD2B-4511-9B29-F98BD5ED75B8}">
      <dgm:prSet/>
      <dgm:spPr/>
      <dgm:t>
        <a:bodyPr/>
        <a:lstStyle/>
        <a:p>
          <a:endParaRPr lang="en-US"/>
        </a:p>
      </dgm:t>
    </dgm:pt>
    <dgm:pt modelId="{C756F226-3F58-48AE-9E70-B91B5A8C470E}" type="sibTrans" cxnId="{1F5876F5-DD2B-4511-9B29-F98BD5ED75B8}">
      <dgm:prSet/>
      <dgm:spPr/>
      <dgm:t>
        <a:bodyPr/>
        <a:lstStyle/>
        <a:p>
          <a:endParaRPr lang="en-US"/>
        </a:p>
      </dgm:t>
    </dgm:pt>
    <dgm:pt modelId="{C50CF5D8-F57D-4B95-B3A5-5DFD98801401}" type="pres">
      <dgm:prSet presAssocID="{08E62BEF-7F07-424F-B07F-CE56007033F6}" presName="Name0" presStyleCnt="0">
        <dgm:presLayoutVars>
          <dgm:dir/>
          <dgm:resizeHandles val="exact"/>
        </dgm:presLayoutVars>
      </dgm:prSet>
      <dgm:spPr/>
    </dgm:pt>
    <dgm:pt modelId="{2B6CE701-2A7A-4CC9-A170-1BF6691F1FF1}" type="pres">
      <dgm:prSet presAssocID="{B2096BFE-AF05-4486-A79B-DEF8F49F5383}" presName="node" presStyleLbl="node1" presStyleIdx="0" presStyleCnt="4">
        <dgm:presLayoutVars>
          <dgm:bulletEnabled val="1"/>
        </dgm:presLayoutVars>
      </dgm:prSet>
      <dgm:spPr/>
    </dgm:pt>
    <dgm:pt modelId="{8BB10932-1EFC-4729-9525-D080C9616ED1}" type="pres">
      <dgm:prSet presAssocID="{1BB9DDF9-0D9F-4DF6-BCF6-F67CB9742769}" presName="sibTrans" presStyleLbl="sibTrans2D1" presStyleIdx="0" presStyleCnt="3"/>
      <dgm:spPr/>
    </dgm:pt>
    <dgm:pt modelId="{BE8CD410-CB0E-4D4A-9AC1-72DEC2E9CC76}" type="pres">
      <dgm:prSet presAssocID="{1BB9DDF9-0D9F-4DF6-BCF6-F67CB9742769}" presName="connectorText" presStyleLbl="sibTrans2D1" presStyleIdx="0" presStyleCnt="3"/>
      <dgm:spPr/>
    </dgm:pt>
    <dgm:pt modelId="{60466D38-B9DB-44C6-8CA1-CC96F64478FD}" type="pres">
      <dgm:prSet presAssocID="{96F81C0C-57E8-40ED-96DC-57FC8C00913B}" presName="node" presStyleLbl="node1" presStyleIdx="1" presStyleCnt="4">
        <dgm:presLayoutVars>
          <dgm:bulletEnabled val="1"/>
        </dgm:presLayoutVars>
      </dgm:prSet>
      <dgm:spPr/>
    </dgm:pt>
    <dgm:pt modelId="{341743DA-CE4D-45DA-9E3E-74A34B5F8ADA}" type="pres">
      <dgm:prSet presAssocID="{3F5274FE-7807-4605-9CC8-3C00F1F328B6}" presName="sibTrans" presStyleLbl="sibTrans2D1" presStyleIdx="1" presStyleCnt="3"/>
      <dgm:spPr/>
    </dgm:pt>
    <dgm:pt modelId="{598D411C-8B3C-454F-B836-BF79DB726260}" type="pres">
      <dgm:prSet presAssocID="{3F5274FE-7807-4605-9CC8-3C00F1F328B6}" presName="connectorText" presStyleLbl="sibTrans2D1" presStyleIdx="1" presStyleCnt="3"/>
      <dgm:spPr/>
    </dgm:pt>
    <dgm:pt modelId="{3F765019-34AB-4CC7-855E-1BFC5FBBD427}" type="pres">
      <dgm:prSet presAssocID="{6C7AFB49-B0F6-4023-A9A6-FEB485CD42EC}" presName="node" presStyleLbl="node1" presStyleIdx="2" presStyleCnt="4">
        <dgm:presLayoutVars>
          <dgm:bulletEnabled val="1"/>
        </dgm:presLayoutVars>
      </dgm:prSet>
      <dgm:spPr/>
    </dgm:pt>
    <dgm:pt modelId="{495EF220-608A-4E9A-9926-AC5D1F870A79}" type="pres">
      <dgm:prSet presAssocID="{FE53D629-0A67-434A-A626-AFC33FE1053B}" presName="sibTrans" presStyleLbl="sibTrans2D1" presStyleIdx="2" presStyleCnt="3"/>
      <dgm:spPr/>
    </dgm:pt>
    <dgm:pt modelId="{73F4E1FE-C838-424E-9EB6-3124F8D0A7B7}" type="pres">
      <dgm:prSet presAssocID="{FE53D629-0A67-434A-A626-AFC33FE1053B}" presName="connectorText" presStyleLbl="sibTrans2D1" presStyleIdx="2" presStyleCnt="3"/>
      <dgm:spPr/>
    </dgm:pt>
    <dgm:pt modelId="{B7F6FEB3-966E-408E-8FE7-2989D2286EA6}" type="pres">
      <dgm:prSet presAssocID="{1E83484F-236E-4254-8146-5E3950DEFECE}" presName="node" presStyleLbl="node1" presStyleIdx="3" presStyleCnt="4">
        <dgm:presLayoutVars>
          <dgm:bulletEnabled val="1"/>
        </dgm:presLayoutVars>
      </dgm:prSet>
      <dgm:spPr/>
    </dgm:pt>
  </dgm:ptLst>
  <dgm:cxnLst>
    <dgm:cxn modelId="{D783DC27-19F6-40F3-B152-7CF9262010A3}" type="presOf" srcId="{08E62BEF-7F07-424F-B07F-CE56007033F6}" destId="{C50CF5D8-F57D-4B95-B3A5-5DFD98801401}" srcOrd="0" destOrd="0" presId="urn:microsoft.com/office/officeart/2005/8/layout/process1"/>
    <dgm:cxn modelId="{42D3A861-12F7-4F7C-B43A-9073F316B480}" srcId="{08E62BEF-7F07-424F-B07F-CE56007033F6}" destId="{B2096BFE-AF05-4486-A79B-DEF8F49F5383}" srcOrd="0" destOrd="0" parTransId="{E02ACE99-6598-4150-8AA5-163E97E46B82}" sibTransId="{1BB9DDF9-0D9F-4DF6-BCF6-F67CB9742769}"/>
    <dgm:cxn modelId="{7E44AC45-B89A-466F-B0BF-25ABD700C9CC}" type="presOf" srcId="{FE53D629-0A67-434A-A626-AFC33FE1053B}" destId="{495EF220-608A-4E9A-9926-AC5D1F870A79}" srcOrd="0" destOrd="0" presId="urn:microsoft.com/office/officeart/2005/8/layout/process1"/>
    <dgm:cxn modelId="{8719E546-54E4-404F-991D-95C9FACFA375}" type="presOf" srcId="{6C7AFB49-B0F6-4023-A9A6-FEB485CD42EC}" destId="{3F765019-34AB-4CC7-855E-1BFC5FBBD427}" srcOrd="0" destOrd="0" presId="urn:microsoft.com/office/officeart/2005/8/layout/process1"/>
    <dgm:cxn modelId="{E2F40851-D9A9-4C48-A3CC-E2F9534D4114}" type="presOf" srcId="{FE53D629-0A67-434A-A626-AFC33FE1053B}" destId="{73F4E1FE-C838-424E-9EB6-3124F8D0A7B7}" srcOrd="1" destOrd="0" presId="urn:microsoft.com/office/officeart/2005/8/layout/process1"/>
    <dgm:cxn modelId="{C3BB9C79-E8C4-4E91-9055-AB00E1DA10D9}" type="presOf" srcId="{B2096BFE-AF05-4486-A79B-DEF8F49F5383}" destId="{2B6CE701-2A7A-4CC9-A170-1BF6691F1FF1}" srcOrd="0" destOrd="0" presId="urn:microsoft.com/office/officeart/2005/8/layout/process1"/>
    <dgm:cxn modelId="{84B24286-3CA0-4ABD-A7E0-D4B7A2E6790A}" type="presOf" srcId="{96F81C0C-57E8-40ED-96DC-57FC8C00913B}" destId="{60466D38-B9DB-44C6-8CA1-CC96F64478FD}" srcOrd="0" destOrd="0" presId="urn:microsoft.com/office/officeart/2005/8/layout/process1"/>
    <dgm:cxn modelId="{461EEF86-E782-4B82-9AD9-A0F85CC2D2F1}" type="presOf" srcId="{3F5274FE-7807-4605-9CC8-3C00F1F328B6}" destId="{341743DA-CE4D-45DA-9E3E-74A34B5F8ADA}" srcOrd="0" destOrd="0" presId="urn:microsoft.com/office/officeart/2005/8/layout/process1"/>
    <dgm:cxn modelId="{2F2A6E9B-7D82-4BB7-80A9-610B316895AF}" type="presOf" srcId="{1BB9DDF9-0D9F-4DF6-BCF6-F67CB9742769}" destId="{BE8CD410-CB0E-4D4A-9AC1-72DEC2E9CC76}" srcOrd="1" destOrd="0" presId="urn:microsoft.com/office/officeart/2005/8/layout/process1"/>
    <dgm:cxn modelId="{1A3DD99E-403B-4454-8ACB-AB3784D0BDB5}" srcId="{08E62BEF-7F07-424F-B07F-CE56007033F6}" destId="{6C7AFB49-B0F6-4023-A9A6-FEB485CD42EC}" srcOrd="2" destOrd="0" parTransId="{AC721F32-4A89-4050-9B16-8179CDDE9338}" sibTransId="{FE53D629-0A67-434A-A626-AFC33FE1053B}"/>
    <dgm:cxn modelId="{4A2C15B6-BB76-4276-834E-A4004D877F12}" type="presOf" srcId="{1E83484F-236E-4254-8146-5E3950DEFECE}" destId="{B7F6FEB3-966E-408E-8FE7-2989D2286EA6}" srcOrd="0" destOrd="0" presId="urn:microsoft.com/office/officeart/2005/8/layout/process1"/>
    <dgm:cxn modelId="{AA63B0CF-6476-426E-B6CB-2ADB093A43D0}" type="presOf" srcId="{1BB9DDF9-0D9F-4DF6-BCF6-F67CB9742769}" destId="{8BB10932-1EFC-4729-9525-D080C9616ED1}" srcOrd="0" destOrd="0" presId="urn:microsoft.com/office/officeart/2005/8/layout/process1"/>
    <dgm:cxn modelId="{049D8ADC-6421-420F-AF9E-83971F439217}" type="presOf" srcId="{3F5274FE-7807-4605-9CC8-3C00F1F328B6}" destId="{598D411C-8B3C-454F-B836-BF79DB726260}" srcOrd="1" destOrd="0" presId="urn:microsoft.com/office/officeart/2005/8/layout/process1"/>
    <dgm:cxn modelId="{214BDEE3-49A7-4FD7-801D-F718E3C7AC6C}" srcId="{08E62BEF-7F07-424F-B07F-CE56007033F6}" destId="{96F81C0C-57E8-40ED-96DC-57FC8C00913B}" srcOrd="1" destOrd="0" parTransId="{7C3FB6DB-38DF-46E6-8EA0-1289CFAB793D}" sibTransId="{3F5274FE-7807-4605-9CC8-3C00F1F328B6}"/>
    <dgm:cxn modelId="{1F5876F5-DD2B-4511-9B29-F98BD5ED75B8}" srcId="{08E62BEF-7F07-424F-B07F-CE56007033F6}" destId="{1E83484F-236E-4254-8146-5E3950DEFECE}" srcOrd="3" destOrd="0" parTransId="{50F96FD3-F4B4-49DD-8657-605190A2407C}" sibTransId="{C756F226-3F58-48AE-9E70-B91B5A8C470E}"/>
    <dgm:cxn modelId="{713E0D07-7ECC-40FC-BD8C-C63135A1CEAE}" type="presParOf" srcId="{C50CF5D8-F57D-4B95-B3A5-5DFD98801401}" destId="{2B6CE701-2A7A-4CC9-A170-1BF6691F1FF1}" srcOrd="0" destOrd="0" presId="urn:microsoft.com/office/officeart/2005/8/layout/process1"/>
    <dgm:cxn modelId="{7D863485-B95A-498F-B016-92CFA17C0CB3}" type="presParOf" srcId="{C50CF5D8-F57D-4B95-B3A5-5DFD98801401}" destId="{8BB10932-1EFC-4729-9525-D080C9616ED1}" srcOrd="1" destOrd="0" presId="urn:microsoft.com/office/officeart/2005/8/layout/process1"/>
    <dgm:cxn modelId="{AED0758B-1259-41EC-ABEC-FFDC4351DFFC}" type="presParOf" srcId="{8BB10932-1EFC-4729-9525-D080C9616ED1}" destId="{BE8CD410-CB0E-4D4A-9AC1-72DEC2E9CC76}" srcOrd="0" destOrd="0" presId="urn:microsoft.com/office/officeart/2005/8/layout/process1"/>
    <dgm:cxn modelId="{F108E4A0-C89E-4A15-94CE-1A8771F83E79}" type="presParOf" srcId="{C50CF5D8-F57D-4B95-B3A5-5DFD98801401}" destId="{60466D38-B9DB-44C6-8CA1-CC96F64478FD}" srcOrd="2" destOrd="0" presId="urn:microsoft.com/office/officeart/2005/8/layout/process1"/>
    <dgm:cxn modelId="{03E75405-6D64-4C22-AD2A-B13B6598D679}" type="presParOf" srcId="{C50CF5D8-F57D-4B95-B3A5-5DFD98801401}" destId="{341743DA-CE4D-45DA-9E3E-74A34B5F8ADA}" srcOrd="3" destOrd="0" presId="urn:microsoft.com/office/officeart/2005/8/layout/process1"/>
    <dgm:cxn modelId="{EF650469-A631-43AE-B77B-C624F7B8AEB6}" type="presParOf" srcId="{341743DA-CE4D-45DA-9E3E-74A34B5F8ADA}" destId="{598D411C-8B3C-454F-B836-BF79DB726260}" srcOrd="0" destOrd="0" presId="urn:microsoft.com/office/officeart/2005/8/layout/process1"/>
    <dgm:cxn modelId="{1576ACB9-0950-4550-84C3-7A7B27EAA4D2}" type="presParOf" srcId="{C50CF5D8-F57D-4B95-B3A5-5DFD98801401}" destId="{3F765019-34AB-4CC7-855E-1BFC5FBBD427}" srcOrd="4" destOrd="0" presId="urn:microsoft.com/office/officeart/2005/8/layout/process1"/>
    <dgm:cxn modelId="{3314EE0A-5D8B-40A5-B475-3E0E03091EE5}" type="presParOf" srcId="{C50CF5D8-F57D-4B95-B3A5-5DFD98801401}" destId="{495EF220-608A-4E9A-9926-AC5D1F870A79}" srcOrd="5" destOrd="0" presId="urn:microsoft.com/office/officeart/2005/8/layout/process1"/>
    <dgm:cxn modelId="{C3DE3BF5-1D8F-4D2A-9506-0AABCCE87DB8}" type="presParOf" srcId="{495EF220-608A-4E9A-9926-AC5D1F870A79}" destId="{73F4E1FE-C838-424E-9EB6-3124F8D0A7B7}" srcOrd="0" destOrd="0" presId="urn:microsoft.com/office/officeart/2005/8/layout/process1"/>
    <dgm:cxn modelId="{5697BF2D-8909-4DAC-A482-206C79F16223}" type="presParOf" srcId="{C50CF5D8-F57D-4B95-B3A5-5DFD98801401}" destId="{B7F6FEB3-966E-408E-8FE7-2989D2286EA6}"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EA6F6C-563F-4225-B390-623ACC7CF47E}">
      <dsp:nvSpPr>
        <dsp:cNvPr id="0" name=""/>
        <dsp:cNvSpPr/>
      </dsp:nvSpPr>
      <dsp:spPr>
        <a:xfrm>
          <a:off x="508" y="1381692"/>
          <a:ext cx="1716718" cy="11699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House Bill Passes</a:t>
          </a:r>
        </a:p>
      </dsp:txBody>
      <dsp:txXfrm>
        <a:off x="34776" y="1415960"/>
        <a:ext cx="1648182" cy="1101450"/>
      </dsp:txXfrm>
    </dsp:sp>
    <dsp:sp modelId="{385FDE35-3C9B-4892-B705-5B03E4AA07C0}">
      <dsp:nvSpPr>
        <dsp:cNvPr id="0" name=""/>
        <dsp:cNvSpPr/>
      </dsp:nvSpPr>
      <dsp:spPr>
        <a:xfrm>
          <a:off x="1917564" y="1718266"/>
          <a:ext cx="424716" cy="496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917564" y="1817634"/>
        <a:ext cx="297301" cy="298102"/>
      </dsp:txXfrm>
    </dsp:sp>
    <dsp:sp modelId="{2B73F846-326A-40EF-87FE-B9BEE2815E26}">
      <dsp:nvSpPr>
        <dsp:cNvPr id="0" name=""/>
        <dsp:cNvSpPr/>
      </dsp:nvSpPr>
      <dsp:spPr>
        <a:xfrm>
          <a:off x="2518579" y="1381692"/>
          <a:ext cx="1716718" cy="11699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Effective Statute</a:t>
          </a:r>
        </a:p>
        <a:p>
          <a:pPr marL="114300" lvl="1" indent="-114300" algn="l" defTabSz="577850">
            <a:lnSpc>
              <a:spcPct val="90000"/>
            </a:lnSpc>
            <a:spcBef>
              <a:spcPct val="0"/>
            </a:spcBef>
            <a:spcAft>
              <a:spcPct val="15000"/>
            </a:spcAft>
            <a:buChar char="•"/>
          </a:pPr>
          <a:r>
            <a:rPr lang="en-US" sz="1300" b="1" kern="1200" dirty="0"/>
            <a:t>Enforcement Discretion</a:t>
          </a:r>
        </a:p>
      </dsp:txBody>
      <dsp:txXfrm>
        <a:off x="2552847" y="1415960"/>
        <a:ext cx="1648182" cy="1101450"/>
      </dsp:txXfrm>
    </dsp:sp>
    <dsp:sp modelId="{46564B16-383B-4B68-B520-572D79E9950A}">
      <dsp:nvSpPr>
        <dsp:cNvPr id="0" name=""/>
        <dsp:cNvSpPr/>
      </dsp:nvSpPr>
      <dsp:spPr>
        <a:xfrm>
          <a:off x="4435635" y="1718266"/>
          <a:ext cx="424716" cy="496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435635" y="1817634"/>
        <a:ext cx="297301" cy="298102"/>
      </dsp:txXfrm>
    </dsp:sp>
    <dsp:sp modelId="{EF91C597-316B-46B4-8F6E-31A32625A4F6}">
      <dsp:nvSpPr>
        <dsp:cNvPr id="0" name=""/>
        <dsp:cNvSpPr/>
      </dsp:nvSpPr>
      <dsp:spPr>
        <a:xfrm>
          <a:off x="5036649" y="1381692"/>
          <a:ext cx="1716718" cy="11699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Rulemaking &amp; Public Process</a:t>
          </a:r>
        </a:p>
      </dsp:txBody>
      <dsp:txXfrm>
        <a:off x="5070917" y="1415960"/>
        <a:ext cx="1648182" cy="1101450"/>
      </dsp:txXfrm>
    </dsp:sp>
    <dsp:sp modelId="{24E57C76-DD41-41FE-BC9D-E95DDAFDACE7}">
      <dsp:nvSpPr>
        <dsp:cNvPr id="0" name=""/>
        <dsp:cNvSpPr/>
      </dsp:nvSpPr>
      <dsp:spPr>
        <a:xfrm>
          <a:off x="6953706" y="1718266"/>
          <a:ext cx="424716" cy="496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6953706" y="1817634"/>
        <a:ext cx="297301" cy="298102"/>
      </dsp:txXfrm>
    </dsp:sp>
    <dsp:sp modelId="{DDBE4532-5F7F-4CA5-933E-8B6B17959767}">
      <dsp:nvSpPr>
        <dsp:cNvPr id="0" name=""/>
        <dsp:cNvSpPr/>
      </dsp:nvSpPr>
      <dsp:spPr>
        <a:xfrm>
          <a:off x="7554720" y="1381692"/>
          <a:ext cx="1716718" cy="11699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Update Permits</a:t>
          </a:r>
        </a:p>
      </dsp:txBody>
      <dsp:txXfrm>
        <a:off x="7588988" y="1415960"/>
        <a:ext cx="1648182" cy="1101450"/>
      </dsp:txXfrm>
    </dsp:sp>
    <dsp:sp modelId="{6E43F917-621A-489B-B156-0BE93EA66C54}">
      <dsp:nvSpPr>
        <dsp:cNvPr id="0" name=""/>
        <dsp:cNvSpPr/>
      </dsp:nvSpPr>
      <dsp:spPr>
        <a:xfrm>
          <a:off x="9471777" y="1718266"/>
          <a:ext cx="424716" cy="496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9471777" y="1817634"/>
        <a:ext cx="297301" cy="298102"/>
      </dsp:txXfrm>
    </dsp:sp>
    <dsp:sp modelId="{609991FC-AA12-4708-A952-322DE3058431}">
      <dsp:nvSpPr>
        <dsp:cNvPr id="0" name=""/>
        <dsp:cNvSpPr/>
      </dsp:nvSpPr>
      <dsp:spPr>
        <a:xfrm>
          <a:off x="10072791" y="1381692"/>
          <a:ext cx="1716718" cy="11699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Issue New Permits</a:t>
          </a:r>
        </a:p>
      </dsp:txBody>
      <dsp:txXfrm>
        <a:off x="10107059" y="1415960"/>
        <a:ext cx="1648182" cy="11014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6CE701-2A7A-4CC9-A170-1BF6691F1FF1}">
      <dsp:nvSpPr>
        <dsp:cNvPr id="0" name=""/>
        <dsp:cNvSpPr/>
      </dsp:nvSpPr>
      <dsp:spPr>
        <a:xfrm>
          <a:off x="4675" y="206204"/>
          <a:ext cx="2044157" cy="12264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Senate Bill Passes</a:t>
          </a:r>
        </a:p>
      </dsp:txBody>
      <dsp:txXfrm>
        <a:off x="40598" y="242127"/>
        <a:ext cx="1972311" cy="1154648"/>
      </dsp:txXfrm>
    </dsp:sp>
    <dsp:sp modelId="{8BB10932-1EFC-4729-9525-D080C9616ED1}">
      <dsp:nvSpPr>
        <dsp:cNvPr id="0" name=""/>
        <dsp:cNvSpPr/>
      </dsp:nvSpPr>
      <dsp:spPr>
        <a:xfrm>
          <a:off x="2253248" y="565976"/>
          <a:ext cx="433361" cy="5069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2253248" y="667366"/>
        <a:ext cx="303353" cy="304171"/>
      </dsp:txXfrm>
    </dsp:sp>
    <dsp:sp modelId="{60466D38-B9DB-44C6-8CA1-CC96F64478FD}">
      <dsp:nvSpPr>
        <dsp:cNvPr id="0" name=""/>
        <dsp:cNvSpPr/>
      </dsp:nvSpPr>
      <dsp:spPr>
        <a:xfrm>
          <a:off x="2866496" y="206204"/>
          <a:ext cx="2044157" cy="12264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Rulemaking &amp; Public Process</a:t>
          </a:r>
        </a:p>
      </dsp:txBody>
      <dsp:txXfrm>
        <a:off x="2902419" y="242127"/>
        <a:ext cx="1972311" cy="1154648"/>
      </dsp:txXfrm>
    </dsp:sp>
    <dsp:sp modelId="{341743DA-CE4D-45DA-9E3E-74A34B5F8ADA}">
      <dsp:nvSpPr>
        <dsp:cNvPr id="0" name=""/>
        <dsp:cNvSpPr/>
      </dsp:nvSpPr>
      <dsp:spPr>
        <a:xfrm>
          <a:off x="5115069" y="565976"/>
          <a:ext cx="433361" cy="5069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5115069" y="667366"/>
        <a:ext cx="303353" cy="304171"/>
      </dsp:txXfrm>
    </dsp:sp>
    <dsp:sp modelId="{3F765019-34AB-4CC7-855E-1BFC5FBBD427}">
      <dsp:nvSpPr>
        <dsp:cNvPr id="0" name=""/>
        <dsp:cNvSpPr/>
      </dsp:nvSpPr>
      <dsp:spPr>
        <a:xfrm>
          <a:off x="5728317" y="206204"/>
          <a:ext cx="2044157" cy="12264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Landfill Permit Modified (if necessary)</a:t>
          </a:r>
        </a:p>
      </dsp:txBody>
      <dsp:txXfrm>
        <a:off x="5764240" y="242127"/>
        <a:ext cx="1972311" cy="1154648"/>
      </dsp:txXfrm>
    </dsp:sp>
    <dsp:sp modelId="{495EF220-608A-4E9A-9926-AC5D1F870A79}">
      <dsp:nvSpPr>
        <dsp:cNvPr id="0" name=""/>
        <dsp:cNvSpPr/>
      </dsp:nvSpPr>
      <dsp:spPr>
        <a:xfrm>
          <a:off x="7976890" y="565976"/>
          <a:ext cx="433361" cy="5069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7976890" y="667366"/>
        <a:ext cx="303353" cy="304171"/>
      </dsp:txXfrm>
    </dsp:sp>
    <dsp:sp modelId="{B7F6FEB3-966E-408E-8FE7-2989D2286EA6}">
      <dsp:nvSpPr>
        <dsp:cNvPr id="0" name=""/>
        <dsp:cNvSpPr/>
      </dsp:nvSpPr>
      <dsp:spPr>
        <a:xfrm>
          <a:off x="8590137" y="206204"/>
          <a:ext cx="2044157" cy="12264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Landfill Begins Advanced Monitoring</a:t>
          </a:r>
        </a:p>
      </dsp:txBody>
      <dsp:txXfrm>
        <a:off x="8626060" y="242127"/>
        <a:ext cx="1972311" cy="115464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40DCEB-E0DC-4ADD-9BF3-326A5B6F645B}" type="datetimeFigureOut">
              <a:rPr lang="en-US" smtClean="0"/>
              <a:t>4/14/2026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3981EC-B6E6-4B85-93C1-B50A6F43896D}" type="slidenum">
              <a:rPr lang="en-US" smtClean="0"/>
              <a:t>‹#›</a:t>
            </a:fld>
            <a:endParaRPr lang="en-US"/>
          </a:p>
        </p:txBody>
      </p:sp>
    </p:spTree>
    <p:extLst>
      <p:ext uri="{BB962C8B-B14F-4D97-AF65-F5344CB8AC3E}">
        <p14:creationId xmlns:p14="http://schemas.microsoft.com/office/powerpoint/2010/main" val="2064175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1</a:t>
            </a:fld>
            <a:endParaRPr lang="en-US"/>
          </a:p>
        </p:txBody>
      </p:sp>
    </p:spTree>
    <p:extLst>
      <p:ext uri="{BB962C8B-B14F-4D97-AF65-F5344CB8AC3E}">
        <p14:creationId xmlns:p14="http://schemas.microsoft.com/office/powerpoint/2010/main" val="11084043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statute outlined an initial directive as we discussed, but which requires additional rule language to effectively execute. DEQ implements various existing landfill rules and regulations, which need to be considered when proposing rule language that impacts monitoring requirements. </a:t>
            </a:r>
          </a:p>
          <a:p>
            <a:endParaRPr lang="en-US"/>
          </a:p>
          <a:p>
            <a:r>
              <a:rPr lang="en-US"/>
              <a:t>The Environmental Quality Commission adopted landfill gas emissions rules in Division 239 in October 2021. These rules apply more broadly to landfills than any existing federal regulation and include specific monitoring provisions for surface emissions at various classifications of landfills. These existing rules had to be considered. In doing so, DEQ proposes to establish a new rule within Division 239, located immediately after the existing monitoring rule at -0600. The new proposed rule is -0610 and titled ‘Advanced Methane Detection Monitoring’. </a:t>
            </a:r>
          </a:p>
          <a:p>
            <a:endParaRPr lang="en-US"/>
          </a:p>
          <a:p>
            <a:r>
              <a:rPr lang="en-US"/>
              <a:t>The specific areas that needed rule language included: </a:t>
            </a:r>
          </a:p>
          <a:p>
            <a:pPr marL="171450" indent="-171450">
              <a:buFont typeface="Arial" panose="020B0604020202020204" pitchFamily="34" charset="0"/>
              <a:buChar char="•"/>
            </a:pPr>
            <a:r>
              <a:rPr lang="en-US"/>
              <a:t>The definition of ‘advanced methane detection technology’</a:t>
            </a:r>
          </a:p>
          <a:p>
            <a:pPr marL="171450" indent="-171450">
              <a:buFont typeface="Arial" panose="020B0604020202020204" pitchFamily="34" charset="0"/>
              <a:buChar char="•"/>
            </a:pPr>
            <a:r>
              <a:rPr lang="en-US"/>
              <a:t>Applicability clarification and expanding the availability of this technology such that other landfills may more readily opt in; </a:t>
            </a:r>
          </a:p>
          <a:p>
            <a:pPr marL="171450" indent="-171450">
              <a:buFont typeface="Arial" panose="020B0604020202020204" pitchFamily="34" charset="0"/>
              <a:buChar char="•"/>
            </a:pPr>
            <a:r>
              <a:rPr lang="en-US"/>
              <a:t>And add rule language that references Division 239 and methane emissions limits where appropriate. </a:t>
            </a:r>
          </a:p>
          <a:p>
            <a:pPr marL="0" indent="0">
              <a:buFont typeface="Arial" panose="020B0604020202020204" pitchFamily="34" charset="0"/>
              <a:buNone/>
            </a:pPr>
            <a:endParaRPr lang="en-US"/>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t>This implementation process is currently at the rulemaking phase. After the rulemaking public comment phase, the rules may or may not be approved. If they’re approved, DEQ will need to determine whether the permit issued to Coffin Butte needs to be revised to include additional requirements. Based on the proposed language, Coffin Butte would begin advanced methane detection monitoring in the first quarter of 2027. </a:t>
            </a:r>
          </a:p>
          <a:p>
            <a:pPr marL="0" indent="0">
              <a:buFont typeface="Arial" panose="020B0604020202020204" pitchFamily="34" charset="0"/>
              <a:buNone/>
            </a:pPr>
            <a:endParaRPr lang="en-US"/>
          </a:p>
          <a:p>
            <a:pPr marL="0" indent="0">
              <a:buFont typeface="Arial" panose="020B0604020202020204" pitchFamily="34" charset="0"/>
              <a:buNone/>
            </a:pPr>
            <a:r>
              <a:rPr lang="en-US"/>
              <a:t>Let’s move to the next slide where some more specifics are included. </a:t>
            </a:r>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10</a:t>
            </a:fld>
            <a:endParaRPr lang="en-US"/>
          </a:p>
        </p:txBody>
      </p:sp>
    </p:spTree>
    <p:extLst>
      <p:ext uri="{BB962C8B-B14F-4D97-AF65-F5344CB8AC3E}">
        <p14:creationId xmlns:p14="http://schemas.microsoft.com/office/powerpoint/2010/main" val="2648562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proposed rules address the specific provisions outlined in the statute, and includes rule language that DEQ believes is necessary for implementation, including: </a:t>
            </a:r>
          </a:p>
          <a:p>
            <a:pPr marL="228600" indent="-228600">
              <a:buFont typeface="+mj-lt"/>
              <a:buAutoNum type="arabicPeriod"/>
            </a:pPr>
            <a:r>
              <a:rPr lang="en-US"/>
              <a:t>Providing an avenue for other landfills to request the use of this monitoring (1)(b)</a:t>
            </a:r>
          </a:p>
          <a:p>
            <a:pPr marL="228600" indent="-228600">
              <a:buFont typeface="+mj-lt"/>
              <a:buAutoNum type="arabicPeriod"/>
            </a:pPr>
            <a:r>
              <a:rPr lang="en-US"/>
              <a:t>Providing that owners and operators using this monitoring method must comply with the corrective actions and </a:t>
            </a:r>
            <a:r>
              <a:rPr lang="en-US" err="1"/>
              <a:t>remonitoring</a:t>
            </a:r>
            <a:r>
              <a:rPr lang="en-US"/>
              <a:t> provisions in Division 239; (1)(d)</a:t>
            </a:r>
          </a:p>
          <a:p>
            <a:pPr marL="228600" indent="-228600">
              <a:buFont typeface="+mj-lt"/>
              <a:buAutoNum type="arabicPeriod"/>
            </a:pPr>
            <a:r>
              <a:rPr lang="en-US"/>
              <a:t>Specific carve out for the instances in which this monitoring method can’t be used; (1)(e)</a:t>
            </a:r>
          </a:p>
          <a:p>
            <a:pPr marL="228600" indent="-228600">
              <a:buFont typeface="+mj-lt"/>
              <a:buAutoNum type="arabicPeriod"/>
            </a:pPr>
            <a:r>
              <a:rPr lang="en-US"/>
              <a:t>In section (2), ‘advanced methane detection technology’ is defined, including various sideboards that ensures the use of this method aligns with EPA’s alternative method approval known as Other Test Method 51, or OTM-51, and existing division 239 monitoring provisions. </a:t>
            </a:r>
          </a:p>
          <a:p>
            <a:pPr marL="228600" indent="-228600">
              <a:buFont typeface="+mj-lt"/>
              <a:buAutoNum type="arabicPeriod"/>
            </a:pPr>
            <a:r>
              <a:rPr lang="en-US"/>
              <a:t>Section (3) specifically addresses monitoring over the working face of the landfill. Since the statutory change requires this, DEQ is proposing to apply this specifically to Coffin Butte, meaning other landfills that elect to use this monitoring method can omit the working face. </a:t>
            </a:r>
          </a:p>
          <a:p>
            <a:pPr marL="685800" lvl="1" indent="-228600">
              <a:buFont typeface="+mj-lt"/>
              <a:buAutoNum type="arabicPeriod"/>
            </a:pPr>
            <a:r>
              <a:rPr lang="en-US"/>
              <a:t>The statute did not have explicit provisions around what a ‘mitigation plan’ needs to address when an exceedance is detected on the working face. DEQ proposes the mitigation plan be required one time within 90 days of first detecting an exceedance on the working face; That a ground-based survey is not required afterward; resubmission of a revised mitigation plan upon request, and that the owner or operator must implement the mitigation plan in an ongoing manner after it’s approved, reporting on it with the annual report each year. </a:t>
            </a:r>
          </a:p>
          <a:p>
            <a:pPr marL="228600" lvl="0" indent="-228600">
              <a:buFont typeface="+mj-lt"/>
              <a:buAutoNum type="arabicPeriod"/>
            </a:pPr>
            <a:r>
              <a:rPr lang="en-US"/>
              <a:t>Section (4) addresses reporting. The statutory data elements were included here, with some additional details, including with the maps, such that it’s useful in determining compliance and efficiently reviewing the data. </a:t>
            </a:r>
          </a:p>
          <a:p>
            <a:endParaRPr lang="en-US"/>
          </a:p>
          <a:p>
            <a:endParaRPr lang="en-US"/>
          </a:p>
          <a:p>
            <a:r>
              <a:rPr lang="en-US"/>
              <a:t>That was a lot of information; I’d like to pause here for committee discussion. </a:t>
            </a:r>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11</a:t>
            </a:fld>
            <a:endParaRPr lang="en-US"/>
          </a:p>
        </p:txBody>
      </p:sp>
    </p:spTree>
    <p:extLst>
      <p:ext uri="{BB962C8B-B14F-4D97-AF65-F5344CB8AC3E}">
        <p14:creationId xmlns:p14="http://schemas.microsoft.com/office/powerpoint/2010/main" val="19599852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Based on information provided by Matthews Environmental Solutions, a large crematory incinerator manufacturer, it is estimated that each crematory incinerator will use approximately 22% less fuel to heat their units to 1,600 degrees instead of 1800.  The specific model and design of each crematory incinerator will determine the overall fuel savings associated with each unit.</a:t>
            </a:r>
          </a:p>
          <a:p>
            <a:endParaRPr lang="en-US"/>
          </a:p>
          <a:p>
            <a:r>
              <a:rPr lang="en-US"/>
              <a:t>This is an overall cost savings to the owners and operators of units installed on or after March 13, 1993. Owners and operators with older units will continue complying with their current temperature requirements and will not see a cost savings or fuel use reduction due to this change. </a:t>
            </a:r>
          </a:p>
          <a:p>
            <a:endParaRPr lang="en-US"/>
          </a:p>
          <a:p>
            <a:r>
              <a:rPr lang="en-US"/>
              <a:t>For these reasons, DEQ proposes that there is no anticipated fiscal impact as a result of this part of the proposed rules. </a:t>
            </a:r>
          </a:p>
          <a:p>
            <a:endParaRPr lang="en-US"/>
          </a:p>
          <a:p>
            <a:r>
              <a:rPr lang="en-US"/>
              <a:t>From Marc: Cost $1.10 to 1.27 per therm. </a:t>
            </a:r>
          </a:p>
          <a:p>
            <a:r>
              <a:rPr lang="en-US"/>
              <a:t>57.22 </a:t>
            </a:r>
            <a:r>
              <a:rPr lang="en-US" err="1"/>
              <a:t>therm</a:t>
            </a:r>
            <a:r>
              <a:rPr lang="en-US"/>
              <a:t>/cremation @1800 = $73 per cremation. </a:t>
            </a:r>
          </a:p>
          <a:p>
            <a:r>
              <a:rPr lang="en-US"/>
              <a:t>31.72 therms/cremation  @1800 = $35 per cremation. </a:t>
            </a:r>
          </a:p>
          <a:p>
            <a:endParaRPr lang="en-US"/>
          </a:p>
          <a:p>
            <a:r>
              <a:rPr lang="en-US"/>
              <a:t>Matthews: 24.6 therms/cremation expected at 1600.</a:t>
            </a:r>
          </a:p>
          <a:p>
            <a:r>
              <a:rPr lang="en-US"/>
              <a:t>~34,830 cremations in 2023. Lower temp = less fuel = ~1,300 metric tones of CO2 from being released to the atmosphere. </a:t>
            </a:r>
          </a:p>
        </p:txBody>
      </p:sp>
      <p:sp>
        <p:nvSpPr>
          <p:cNvPr id="4" name="Slide Number Placeholder 3"/>
          <p:cNvSpPr>
            <a:spLocks noGrp="1"/>
          </p:cNvSpPr>
          <p:nvPr>
            <p:ph type="sldNum" sz="quarter" idx="5"/>
          </p:nvPr>
        </p:nvSpPr>
        <p:spPr/>
        <p:txBody>
          <a:bodyPr/>
          <a:lstStyle/>
          <a:p>
            <a:fld id="{783981EC-B6E6-4B85-93C1-B50A6F43896D}" type="slidenum">
              <a:rPr lang="en-US" smtClean="0"/>
              <a:t>12</a:t>
            </a:fld>
            <a:endParaRPr lang="en-US"/>
          </a:p>
        </p:txBody>
      </p:sp>
    </p:spTree>
    <p:extLst>
      <p:ext uri="{BB962C8B-B14F-4D97-AF65-F5344CB8AC3E}">
        <p14:creationId xmlns:p14="http://schemas.microsoft.com/office/powerpoint/2010/main" val="4313192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non-technical updates, as proposed, do not establish additional requirements that would result in additional or new costs by facilities. For this reason, DEQ proposes that there is no anticipated fiscal impact to regulated entities as a result of this part of the proposed rules. </a:t>
            </a:r>
          </a:p>
        </p:txBody>
      </p:sp>
      <p:sp>
        <p:nvSpPr>
          <p:cNvPr id="4" name="Slide Number Placeholder 3"/>
          <p:cNvSpPr>
            <a:spLocks noGrp="1"/>
          </p:cNvSpPr>
          <p:nvPr>
            <p:ph type="sldNum" sz="quarter" idx="5"/>
          </p:nvPr>
        </p:nvSpPr>
        <p:spPr/>
        <p:txBody>
          <a:bodyPr/>
          <a:lstStyle/>
          <a:p>
            <a:fld id="{783981EC-B6E6-4B85-93C1-B50A6F43896D}" type="slidenum">
              <a:rPr lang="en-US" smtClean="0"/>
              <a:t>13</a:t>
            </a:fld>
            <a:endParaRPr lang="en-US"/>
          </a:p>
        </p:txBody>
      </p:sp>
    </p:spTree>
    <p:extLst>
      <p:ext uri="{BB962C8B-B14F-4D97-AF65-F5344CB8AC3E}">
        <p14:creationId xmlns:p14="http://schemas.microsoft.com/office/powerpoint/2010/main" val="1462017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For Senate Bill 726, DEQ expects the overall fiscal impact to be minimal. This is due to the fact that for most municipal solid waste landfills in Oregon, the advanced methane monitoring is elective. The fiscal impact estimate included in this rulemaking estimates the expense for Valley Landfills, Incorporated.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According to an estimate obtained by Sniffer Robotics, Incorporated, a company with the equipment and services available to perform monitoring in conformance with the proposed rules, the cost for an initial visit is $10,000. The monitoring would be conducted quarterly, so $40,000 per year.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Each </a:t>
            </a:r>
            <a:r>
              <a:rPr lang="en-US" sz="1200" kern="1200" err="1">
                <a:solidFill>
                  <a:schemeClr val="tx1"/>
                </a:solidFill>
                <a:effectLst/>
                <a:latin typeface="+mn-lt"/>
                <a:ea typeface="+mn-ea"/>
                <a:cs typeface="+mn-cs"/>
              </a:rPr>
              <a:t>remonitoring</a:t>
            </a:r>
            <a:r>
              <a:rPr lang="en-US" sz="1200" kern="1200">
                <a:solidFill>
                  <a:schemeClr val="tx1"/>
                </a:solidFill>
                <a:effectLst/>
                <a:latin typeface="+mn-lt"/>
                <a:ea typeface="+mn-ea"/>
                <a:cs typeface="+mn-cs"/>
              </a:rPr>
              <a:t> event costs approximately $2,500. </a:t>
            </a:r>
            <a:r>
              <a:rPr lang="en-US" sz="1200" kern="1200" err="1">
                <a:solidFill>
                  <a:schemeClr val="tx1"/>
                </a:solidFill>
                <a:effectLst/>
                <a:latin typeface="+mn-lt"/>
                <a:ea typeface="+mn-ea"/>
                <a:cs typeface="+mn-cs"/>
              </a:rPr>
              <a:t>Remonitoring</a:t>
            </a:r>
            <a:r>
              <a:rPr lang="en-US" sz="1200" kern="1200">
                <a:solidFill>
                  <a:schemeClr val="tx1"/>
                </a:solidFill>
                <a:effectLst/>
                <a:latin typeface="+mn-lt"/>
                <a:ea typeface="+mn-ea"/>
                <a:cs typeface="+mn-cs"/>
              </a:rPr>
              <a:t> events occur when the monitoring identifies a surface leak. For purposes of this fiscal impact, DEQ calculated two </a:t>
            </a:r>
            <a:r>
              <a:rPr lang="en-US" sz="1200" kern="1200" err="1">
                <a:solidFill>
                  <a:schemeClr val="tx1"/>
                </a:solidFill>
                <a:effectLst/>
                <a:latin typeface="+mn-lt"/>
                <a:ea typeface="+mn-ea"/>
                <a:cs typeface="+mn-cs"/>
              </a:rPr>
              <a:t>remonitoring</a:t>
            </a:r>
            <a:r>
              <a:rPr lang="en-US" sz="1200" kern="1200">
                <a:solidFill>
                  <a:schemeClr val="tx1"/>
                </a:solidFill>
                <a:effectLst/>
                <a:latin typeface="+mn-lt"/>
                <a:ea typeface="+mn-ea"/>
                <a:cs typeface="+mn-cs"/>
              </a:rPr>
              <a:t> events per quarter, or an additional $5,000 per quarter.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Combined with the initial monitoring expenses, this results in an annual expected impact of approximately $60,000 per year. </a:t>
            </a: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14</a:t>
            </a:fld>
            <a:endParaRPr lang="en-US"/>
          </a:p>
        </p:txBody>
      </p:sp>
    </p:spTree>
    <p:extLst>
      <p:ext uri="{BB962C8B-B14F-4D97-AF65-F5344CB8AC3E}">
        <p14:creationId xmlns:p14="http://schemas.microsoft.com/office/powerpoint/2010/main" val="1352870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Megan </a:t>
            </a:r>
          </a:p>
        </p:txBody>
      </p:sp>
      <p:sp>
        <p:nvSpPr>
          <p:cNvPr id="4" name="Slide Number Placeholder 3"/>
          <p:cNvSpPr>
            <a:spLocks noGrp="1"/>
          </p:cNvSpPr>
          <p:nvPr>
            <p:ph type="sldNum" sz="quarter" idx="5"/>
          </p:nvPr>
        </p:nvSpPr>
        <p:spPr/>
        <p:txBody>
          <a:bodyPr/>
          <a:lstStyle/>
          <a:p>
            <a:fld id="{783981EC-B6E6-4B85-93C1-B50A6F43896D}" type="slidenum">
              <a:rPr lang="en-US" smtClean="0"/>
              <a:t>15</a:t>
            </a:fld>
            <a:endParaRPr lang="en-US"/>
          </a:p>
        </p:txBody>
      </p:sp>
    </p:spTree>
    <p:extLst>
      <p:ext uri="{BB962C8B-B14F-4D97-AF65-F5344CB8AC3E}">
        <p14:creationId xmlns:p14="http://schemas.microsoft.com/office/powerpoint/2010/main" val="31014461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Megan</a:t>
            </a:r>
          </a:p>
        </p:txBody>
      </p:sp>
      <p:sp>
        <p:nvSpPr>
          <p:cNvPr id="4" name="Slide Number Placeholder 3"/>
          <p:cNvSpPr>
            <a:spLocks noGrp="1"/>
          </p:cNvSpPr>
          <p:nvPr>
            <p:ph type="sldNum" sz="quarter" idx="5"/>
          </p:nvPr>
        </p:nvSpPr>
        <p:spPr/>
        <p:txBody>
          <a:bodyPr/>
          <a:lstStyle/>
          <a:p>
            <a:fld id="{783981EC-B6E6-4B85-93C1-B50A6F43896D}" type="slidenum">
              <a:rPr lang="en-US" smtClean="0"/>
              <a:t>16</a:t>
            </a:fld>
            <a:endParaRPr lang="en-US"/>
          </a:p>
        </p:txBody>
      </p:sp>
    </p:spTree>
    <p:extLst>
      <p:ext uri="{BB962C8B-B14F-4D97-AF65-F5344CB8AC3E}">
        <p14:creationId xmlns:p14="http://schemas.microsoft.com/office/powerpoint/2010/main" val="16772004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Megan </a:t>
            </a:r>
          </a:p>
        </p:txBody>
      </p:sp>
      <p:sp>
        <p:nvSpPr>
          <p:cNvPr id="4" name="Slide Number Placeholder 3"/>
          <p:cNvSpPr>
            <a:spLocks noGrp="1"/>
          </p:cNvSpPr>
          <p:nvPr>
            <p:ph type="sldNum" sz="quarter" idx="5"/>
          </p:nvPr>
        </p:nvSpPr>
        <p:spPr/>
        <p:txBody>
          <a:bodyPr/>
          <a:lstStyle/>
          <a:p>
            <a:fld id="{783981EC-B6E6-4B85-93C1-B50A6F43896D}" type="slidenum">
              <a:rPr lang="en-US" smtClean="0"/>
              <a:t>17</a:t>
            </a:fld>
            <a:endParaRPr lang="en-US"/>
          </a:p>
        </p:txBody>
      </p:sp>
    </p:spTree>
    <p:extLst>
      <p:ext uri="{BB962C8B-B14F-4D97-AF65-F5344CB8AC3E}">
        <p14:creationId xmlns:p14="http://schemas.microsoft.com/office/powerpoint/2010/main" val="2503889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Megan</a:t>
            </a:r>
          </a:p>
          <a:p>
            <a:endParaRPr lang="en-US"/>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18</a:t>
            </a:fld>
            <a:endParaRPr lang="en-US"/>
          </a:p>
        </p:txBody>
      </p:sp>
    </p:spTree>
    <p:extLst>
      <p:ext uri="{BB962C8B-B14F-4D97-AF65-F5344CB8AC3E}">
        <p14:creationId xmlns:p14="http://schemas.microsoft.com/office/powerpoint/2010/main" val="9764166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Reminders: </a:t>
            </a:r>
          </a:p>
          <a:p>
            <a:pPr marL="171450" indent="-171450">
              <a:buFont typeface="Arial" panose="020B0604020202020204" pitchFamily="34" charset="0"/>
              <a:buChar char="•"/>
            </a:pPr>
            <a:r>
              <a:rPr lang="en-US"/>
              <a:t>Rules will be put on public notice and anybody is invited to submit written comments</a:t>
            </a:r>
          </a:p>
          <a:p>
            <a:pPr marL="171450" indent="-171450">
              <a:buFont typeface="Arial" panose="020B0604020202020204" pitchFamily="34" charset="0"/>
              <a:buChar char="•"/>
            </a:pPr>
            <a:r>
              <a:rPr lang="en-US"/>
              <a:t>Sign up for </a:t>
            </a:r>
            <a:r>
              <a:rPr lang="en-US" err="1"/>
              <a:t>Gov.Delivery</a:t>
            </a:r>
            <a:r>
              <a:rPr lang="en-US"/>
              <a:t> services if you want to be notified when the public notice is posted. </a:t>
            </a:r>
          </a:p>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19</a:t>
            </a:fld>
            <a:endParaRPr lang="en-US"/>
          </a:p>
        </p:txBody>
      </p:sp>
    </p:spTree>
    <p:extLst>
      <p:ext uri="{BB962C8B-B14F-4D97-AF65-F5344CB8AC3E}">
        <p14:creationId xmlns:p14="http://schemas.microsoft.com/office/powerpoint/2010/main" val="3969147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Here is an overview of todays agenda. We’ll begin with introductions where we will have our RAC members participate in a quick little ice breaker. We’ll move into some meeting participation guidelines and logistics. From there we will move into the meeting background where DEQ will present on the purpose, goals and authorities of todays topics. Once we cover the background, we will move into the fiscal impact portion of todays presentation. This is where we will talk about what potential fiscal impacts could be on businesses and community. Lastly, we will move into a discussion with the RAC members covering prompted questions to help guide our discussion. We tried to create a bit of a buffer at the end of todays meeting in case we have any further discussions. And with that, lets get into it…</a:t>
            </a:r>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2</a:t>
            </a:fld>
            <a:endParaRPr lang="en-US"/>
          </a:p>
        </p:txBody>
      </p:sp>
    </p:spTree>
    <p:extLst>
      <p:ext uri="{BB962C8B-B14F-4D97-AF65-F5344CB8AC3E}">
        <p14:creationId xmlns:p14="http://schemas.microsoft.com/office/powerpoint/2010/main" val="37106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Hello and welcome everyone. Thank you for taking the time to be here today and talk with us about the potential impacts of the proposed rule changes for landfills, crematories and some non-technical updates we are looking to make.</a:t>
            </a:r>
          </a:p>
          <a:p>
            <a:r>
              <a:rPr lang="en-US"/>
              <a:t>For introductions, we will start with DEQ staff on the call that a part of this rulemaking and then I will call on RAC members to introduce themselves. Please state your name, pronouns and who you are here representing today and also our ice breaker for today, “What is your go to food for a </a:t>
            </a:r>
            <a:r>
              <a:rPr lang="en-US" err="1"/>
              <a:t>potlock</a:t>
            </a:r>
            <a:r>
              <a:rPr lang="en-US"/>
              <a:t>?” With spring around the corner, I thought maybe this question might help us look forward to warmer days. </a:t>
            </a:r>
          </a:p>
          <a:p>
            <a:r>
              <a:rPr lang="en-US"/>
              <a:t>With that, Ill go ahead and start…</a:t>
            </a:r>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3</a:t>
            </a:fld>
            <a:endParaRPr lang="en-US"/>
          </a:p>
        </p:txBody>
      </p:sp>
    </p:spTree>
    <p:extLst>
      <p:ext uri="{BB962C8B-B14F-4D97-AF65-F5344CB8AC3E}">
        <p14:creationId xmlns:p14="http://schemas.microsoft.com/office/powerpoint/2010/main" val="455316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a:solidFill>
                  <a:schemeClr val="tx1"/>
                </a:solidFill>
                <a:effectLst/>
                <a:latin typeface="+mn-lt"/>
                <a:ea typeface="+mn-ea"/>
                <a:cs typeface="+mn-cs"/>
              </a:rPr>
              <a:t>Here we just have listed the expectations and conduct of this meeting. You hopefully should have already seen this and I believe it was also listed out in the rule charter that was sent out in the first wave of materials.</a:t>
            </a:r>
          </a:p>
          <a:p>
            <a:pPr lvl="0"/>
            <a:r>
              <a:rPr lang="en-US" sz="1200" kern="1200">
                <a:solidFill>
                  <a:schemeClr val="tx1"/>
                </a:solidFill>
                <a:effectLst/>
                <a:latin typeface="+mn-lt"/>
                <a:ea typeface="+mn-ea"/>
                <a:cs typeface="+mn-cs"/>
              </a:rPr>
              <a:t>For the meeting to go smoothly, we ask that we all treat each other with respect, allows one person to speak at a time and are courteous to each other by not engaging in side conversations.</a:t>
            </a:r>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4</a:t>
            </a:fld>
            <a:endParaRPr lang="en-US"/>
          </a:p>
        </p:txBody>
      </p:sp>
    </p:spTree>
    <p:extLst>
      <p:ext uri="{BB962C8B-B14F-4D97-AF65-F5344CB8AC3E}">
        <p14:creationId xmlns:p14="http://schemas.microsoft.com/office/powerpoint/2010/main" val="1047177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a:solidFill>
                  <a:schemeClr val="tx1"/>
                </a:solidFill>
                <a:effectLst/>
                <a:latin typeface="+mn-lt"/>
                <a:ea typeface="+mn-ea"/>
                <a:cs typeface="+mn-cs"/>
              </a:rPr>
              <a:t>Here we have meeting guidelines. I won’t read all this out loud for you but Ill leave it here for a second for everyone.</a:t>
            </a:r>
          </a:p>
          <a:p>
            <a:pPr lvl="0"/>
            <a:r>
              <a:rPr lang="en-US" sz="1200" kern="1200">
                <a:solidFill>
                  <a:schemeClr val="tx1"/>
                </a:solidFill>
                <a:effectLst/>
                <a:latin typeface="+mn-lt"/>
                <a:ea typeface="+mn-ea"/>
                <a:cs typeface="+mn-cs"/>
              </a:rPr>
              <a:t>We also have our website linked for the rulemaking here on slide 5. If you loose the email chain and you would like to review this presentation later or view materials they should be posted here.</a:t>
            </a:r>
          </a:p>
          <a:p>
            <a:pPr lvl="0"/>
            <a:r>
              <a:rPr lang="en-US" sz="1200" kern="1200">
                <a:solidFill>
                  <a:schemeClr val="tx1"/>
                </a:solidFill>
                <a:effectLst/>
                <a:latin typeface="+mn-lt"/>
                <a:ea typeface="+mn-ea"/>
                <a:cs typeface="+mn-cs"/>
              </a:rPr>
              <a:t>And with that, we can go ahead and get started with the presentation…</a:t>
            </a:r>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5</a:t>
            </a:fld>
            <a:endParaRPr lang="en-US"/>
          </a:p>
        </p:txBody>
      </p:sp>
    </p:spTree>
    <p:extLst>
      <p:ext uri="{BB962C8B-B14F-4D97-AF65-F5344CB8AC3E}">
        <p14:creationId xmlns:p14="http://schemas.microsoft.com/office/powerpoint/2010/main" val="2712395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purpose of this meeting is to discuss the proposed rules and review DEQ’s proposed fiscal impact statement. As a Rules Advisory Committee member, your role is to understand the topics being discussed within reason, provide constructive comments, and consult with colleagues and constituents as appropriate, as further outlined in the committee charter. </a:t>
            </a:r>
          </a:p>
          <a:p>
            <a:endParaRPr lang="en-US"/>
          </a:p>
          <a:p>
            <a:r>
              <a:rPr lang="en-US"/>
              <a:t>We would like to help ensure everybody understands enough about the proposed rules and the rulemaking process to provide effective feedback, so I will begin with a few informational slides. At the end of most slides I will pause to see if the committee has any questions or would like to discuss anything in more detail. </a:t>
            </a:r>
          </a:p>
        </p:txBody>
      </p:sp>
      <p:sp>
        <p:nvSpPr>
          <p:cNvPr id="4" name="Slide Number Placeholder 3"/>
          <p:cNvSpPr>
            <a:spLocks noGrp="1"/>
          </p:cNvSpPr>
          <p:nvPr>
            <p:ph type="sldNum" sz="quarter" idx="5"/>
          </p:nvPr>
        </p:nvSpPr>
        <p:spPr/>
        <p:txBody>
          <a:bodyPr/>
          <a:lstStyle/>
          <a:p>
            <a:fld id="{783981EC-B6E6-4B85-93C1-B50A6F43896D}" type="slidenum">
              <a:rPr lang="en-US" smtClean="0"/>
              <a:t>6</a:t>
            </a:fld>
            <a:endParaRPr lang="en-US"/>
          </a:p>
        </p:txBody>
      </p:sp>
    </p:spTree>
    <p:extLst>
      <p:ext uri="{BB962C8B-B14F-4D97-AF65-F5344CB8AC3E}">
        <p14:creationId xmlns:p14="http://schemas.microsoft.com/office/powerpoint/2010/main" val="3575586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Oregon legislature passed House Bill 3729 in the 2025 session. This bill established an upper temperature limit for crematory incinerator operators. The statutory provisions make it clear that DEQ, the Environmental Quality Commission, and Lane Regional Air Protection Agency may not adopt or enforce any rule or standard that requires a crematory incinerator to operate at higher than 1,600 degrees Fahrenheit.</a:t>
            </a:r>
          </a:p>
          <a:p>
            <a:r>
              <a:rPr lang="en-US"/>
              <a:t>Current Oregon Administrative Rules require that crematory incinerators installed on or after March 13, 1993 must operate at 1,800 degrees Fahrenheit. </a:t>
            </a:r>
          </a:p>
          <a:p>
            <a:endParaRPr lang="en-US"/>
          </a:p>
          <a:p>
            <a:r>
              <a:rPr lang="en-US"/>
              <a:t>Thus, the current rule and statute are out of alignment; this part of the rulemaking is intended to realign Oregon environmental law with Oregon statute. </a:t>
            </a:r>
          </a:p>
          <a:p>
            <a:endParaRPr lang="en-US"/>
          </a:p>
          <a:p>
            <a:r>
              <a:rPr lang="en-US"/>
              <a:t>DEQ has approximately 80 permits issued to crematory incinerators, which all include the 1,800 degree temperature requirement for these post-1993 installed units. With an effective date so soon after the legislative session, Oregon DEQ had to go through a process to document enforcement discretion, establishing temporary alignment between statute and permit or rule. </a:t>
            </a:r>
          </a:p>
          <a:p>
            <a:endParaRPr lang="en-US"/>
          </a:p>
          <a:p>
            <a:r>
              <a:rPr lang="en-US"/>
              <a:t>At the end of that process, all permittees were notified that they were authorized to operate at 1,600 degrees, irrespective of the conditions in their current permit, and that DEQ would not proceed with enforcement for this specific temperature violation. </a:t>
            </a:r>
          </a:p>
          <a:p>
            <a:endParaRPr lang="en-US"/>
          </a:p>
          <a:p>
            <a:r>
              <a:rPr lang="en-US"/>
              <a:t>The rule change to implement this statute is fairly straightforward, removing references to installation dates and instead establishing one temperature requirement for all crematory incinerators. If this rulemaking is approved, DEQ will then update the crematory incinerator permits, which includes a separate public notice period, then provide each existing permittee a revised permit that includes updated temperature conditions. </a:t>
            </a:r>
          </a:p>
          <a:p>
            <a:endParaRPr lang="en-US"/>
          </a:p>
          <a:p>
            <a:r>
              <a:rPr lang="en-US"/>
              <a:t>Do any committee members have questions or want to discuss this part of the rulemaking in more detail? </a:t>
            </a:r>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7</a:t>
            </a:fld>
            <a:endParaRPr lang="en-US"/>
          </a:p>
        </p:txBody>
      </p:sp>
    </p:spTree>
    <p:extLst>
      <p:ext uri="{BB962C8B-B14F-4D97-AF65-F5344CB8AC3E}">
        <p14:creationId xmlns:p14="http://schemas.microsoft.com/office/powerpoint/2010/main" val="996715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next subset of rule changes we will cover is the non-technical updates and revisions. DEQ proposes to include these changes in this rulemaking because of three main factors: </a:t>
            </a:r>
          </a:p>
          <a:p>
            <a:pPr marL="228600" indent="-228600">
              <a:buAutoNum type="arabicParenR"/>
            </a:pPr>
            <a:r>
              <a:rPr lang="en-US"/>
              <a:t>there is no anticipated fiscal impact; </a:t>
            </a:r>
          </a:p>
          <a:p>
            <a:pPr marL="228600" indent="-228600">
              <a:buAutoNum type="arabicParenR"/>
            </a:pPr>
            <a:r>
              <a:rPr lang="en-US"/>
              <a:t>It’s an efficient use of public resources to combine them; and </a:t>
            </a:r>
          </a:p>
          <a:p>
            <a:pPr marL="228600" indent="-228600">
              <a:buAutoNum type="arabicParenR"/>
            </a:pPr>
            <a:r>
              <a:rPr lang="en-US"/>
              <a:t>many of these changes could have been accomplished through an expedited administrative process with the Oregon Secretary of State, but due to the quantity of changes, the agency determined it was more appropriate to include a rules advisory committee and allow for public comment by way of a full rulemaking action. </a:t>
            </a:r>
          </a:p>
          <a:p>
            <a:endParaRPr lang="en-US"/>
          </a:p>
          <a:p>
            <a:r>
              <a:rPr lang="en-US"/>
              <a:t>The changes proposed are clarifications, corrections, and similar. As part of the packet of materials, each of you should have received a supplemental document outlining the proposed non-technical rule changes, called the Rule Change Description Report. That document cites each of the proposed changes and provides some justification, reasoning, or context that should be helpful if any committee members wants to discuss them in more detail. </a:t>
            </a:r>
          </a:p>
          <a:p>
            <a:endParaRPr lang="en-US"/>
          </a:p>
          <a:p>
            <a:r>
              <a:rPr lang="en-US"/>
              <a:t>I’ll go through a few examples of the items on that list: </a:t>
            </a:r>
          </a:p>
          <a:p>
            <a:pPr marL="171450" indent="-171450">
              <a:buFont typeface="Arial" panose="020B0604020202020204" pitchFamily="34" charset="0"/>
              <a:buChar char="•"/>
            </a:pPr>
            <a:r>
              <a:rPr lang="en-US"/>
              <a:t>I will skip examples of typographical errors, punctuation corrections, and cross references, but more than happy to discuss them in more detail if any committee member would like to.  </a:t>
            </a:r>
          </a:p>
          <a:p>
            <a:pPr marL="171450" indent="-171450">
              <a:buFont typeface="Arial" panose="020B0604020202020204" pitchFamily="34" charset="0"/>
              <a:buChar char="•"/>
            </a:pPr>
            <a:r>
              <a:rPr lang="en-US"/>
              <a:t>But some clarification examples include: </a:t>
            </a:r>
          </a:p>
          <a:p>
            <a:pPr marL="628650" lvl="1" indent="-171450">
              <a:buFont typeface="Arial" panose="020B0604020202020204" pitchFamily="34" charset="0"/>
              <a:buChar char="•"/>
            </a:pPr>
            <a:r>
              <a:rPr lang="en-US"/>
              <a:t>One proposed change relates to the legal name of an applicant on an application for an air permit, you’ll find it described in your Rule Change Description Report as number 12. </a:t>
            </a:r>
          </a:p>
          <a:p>
            <a:pPr marL="1085850" lvl="2" indent="-171450">
              <a:buFont typeface="Arial" panose="020B0604020202020204" pitchFamily="34" charset="0"/>
              <a:buChar char="•"/>
            </a:pPr>
            <a:r>
              <a:rPr lang="en-US"/>
              <a:t>Somebody submitting an application for an air permit, must include a specific legal name as the applicant. The current rule language does not provide enough leniency or align with Oregon revised statute; technically requiring that city and state governments be registered with the Oregon Secretary of State corporations division to apply. </a:t>
            </a:r>
          </a:p>
          <a:p>
            <a:pPr marL="1085850" lvl="2" indent="-171450">
              <a:buFont typeface="Arial" panose="020B0604020202020204" pitchFamily="34" charset="0"/>
              <a:buChar char="•"/>
            </a:pPr>
            <a:r>
              <a:rPr lang="en-US"/>
              <a:t>The proposed changes look to instead align this ‘applicant restriction’ with the statutory definition of ‘person’ (ORS chapter 468A), requiring Corporations Division registration only for corporations or other legal entities which are required to be registered to do business in Oregon. </a:t>
            </a:r>
          </a:p>
          <a:p>
            <a:pPr marL="628650" lvl="1" indent="-171450">
              <a:buFont typeface="Arial" panose="020B0604020202020204" pitchFamily="34" charset="0"/>
              <a:buChar char="•"/>
            </a:pPr>
            <a:r>
              <a:rPr lang="en-US"/>
              <a:t>Another clarification is addressing confusion related to when construction approval is terminated. The construction termination rule in Division 216 provided that an owner or operator who has had their construction approval terminated could submit an extension request, functioning after the fact. </a:t>
            </a:r>
          </a:p>
          <a:p>
            <a:pPr marL="1085850" lvl="2" indent="-171450">
              <a:buFont typeface="Arial" panose="020B0604020202020204" pitchFamily="34" charset="0"/>
              <a:buChar char="•"/>
            </a:pPr>
            <a:r>
              <a:rPr lang="en-US"/>
              <a:t>DEQ’s intent with this rule in 2022 was never to process extension requests after construction approval terminated; rather it was to provide an opportunity for regulated parties to request an extension PRIOR to the end of the construction period. DEQ proposes to clarify this in the rulemaking. </a:t>
            </a:r>
          </a:p>
          <a:p>
            <a:pPr marL="171450" lvl="0" indent="-171450">
              <a:buFont typeface="Arial" panose="020B0604020202020204" pitchFamily="34" charset="0"/>
              <a:buChar char="•"/>
            </a:pPr>
            <a:r>
              <a:rPr lang="en-US"/>
              <a:t>For consistency, </a:t>
            </a:r>
          </a:p>
          <a:p>
            <a:pPr marL="628650" lvl="1" indent="-171450">
              <a:buFont typeface="Arial" panose="020B0604020202020204" pitchFamily="34" charset="0"/>
              <a:buChar char="•"/>
            </a:pPr>
            <a:r>
              <a:rPr lang="en-US"/>
              <a:t>One proposed change addresses landfill rules in Division 239- specifically changing reporting due dates such that they are more flexible and can be aligned with existing reporting due dates by permit writers. All permitted facilities have various reporting requirements that must be complied with, but establishing a specific due date in rule can make more work for regulated entities and DEQ staff that can be readily avoided with this change. </a:t>
            </a:r>
          </a:p>
          <a:p>
            <a:pPr marL="628650" lvl="1" indent="-171450">
              <a:buFont typeface="Arial" panose="020B0604020202020204" pitchFamily="34" charset="0"/>
              <a:buChar char="•"/>
            </a:pPr>
            <a:r>
              <a:rPr lang="en-US"/>
              <a:t>Another consistency change is across Division 244 as it applies to gasoline dispensing facilities. Much of the rule language previously referred to the ‘gasoline dispensing facility’ itself, but the actual rule requirements apply to the owner or operator of that facility. Most of DEQ’s rules refer clearly to the owner or operator as the individual or entity that is subject to the requirement. DEQ proposes to specify ‘owner or operator’ throughout division 244 in this rulemaking for consistency. </a:t>
            </a:r>
          </a:p>
          <a:p>
            <a:endParaRPr lang="en-US"/>
          </a:p>
          <a:p>
            <a:r>
              <a:rPr lang="en-US"/>
              <a:t>At this time, I’d like to open it up to questions or for discussion from the Committee about the non-technical changes proposed with this rulemaking.  </a:t>
            </a:r>
          </a:p>
        </p:txBody>
      </p:sp>
      <p:sp>
        <p:nvSpPr>
          <p:cNvPr id="4" name="Slide Number Placeholder 3"/>
          <p:cNvSpPr>
            <a:spLocks noGrp="1"/>
          </p:cNvSpPr>
          <p:nvPr>
            <p:ph type="sldNum" sz="quarter" idx="5"/>
          </p:nvPr>
        </p:nvSpPr>
        <p:spPr/>
        <p:txBody>
          <a:bodyPr/>
          <a:lstStyle/>
          <a:p>
            <a:fld id="{783981EC-B6E6-4B85-93C1-B50A6F43896D}" type="slidenum">
              <a:rPr lang="en-US" smtClean="0"/>
              <a:t>8</a:t>
            </a:fld>
            <a:endParaRPr lang="en-US"/>
          </a:p>
        </p:txBody>
      </p:sp>
    </p:spTree>
    <p:extLst>
      <p:ext uri="{BB962C8B-B14F-4D97-AF65-F5344CB8AC3E}">
        <p14:creationId xmlns:p14="http://schemas.microsoft.com/office/powerpoint/2010/main" val="2637514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third type of change included in this rulemaking is intended to implement Senate Bill 726 from the 2025 legislative session. This bill, now statute, provides DEQ and the EQC authority to take any actions necessary to implement this change, which in this case includes a rulemaking to codify the requirements into Oregon Administrative Rule. </a:t>
            </a:r>
          </a:p>
          <a:p>
            <a:endParaRPr lang="en-US"/>
          </a:p>
          <a:p>
            <a:r>
              <a:rPr lang="en-US"/>
              <a:t>The statute specifically outlines several items that have been included in the proposed rules. </a:t>
            </a:r>
          </a:p>
          <a:p>
            <a:r>
              <a:rPr lang="en-US"/>
              <a:t>First, it applies to municipal solid waste landfills in Benton county. To be clear, DEQ is aware of one facility that meets this criteria, and that is Valley Landfills Incorporated, often known as Coffin Butte Landfill. </a:t>
            </a:r>
          </a:p>
          <a:p>
            <a:endParaRPr lang="en-US"/>
          </a:p>
          <a:p>
            <a:r>
              <a:rPr lang="en-US"/>
              <a:t>The legislature included a definition of ‘advanced methane detection technology’ but provided that it could be further defined,</a:t>
            </a:r>
          </a:p>
          <a:p>
            <a:endParaRPr lang="en-US"/>
          </a:p>
          <a:p>
            <a:r>
              <a:rPr lang="en-US"/>
              <a:t>The statute requires that monitoring must occur above all areas of the surface of the landfill;</a:t>
            </a:r>
          </a:p>
          <a:p>
            <a:r>
              <a:rPr lang="en-US"/>
              <a:t> </a:t>
            </a:r>
          </a:p>
          <a:p>
            <a:r>
              <a:rPr lang="en-US"/>
              <a:t>Various data elements are subject to recordkeeping and reporting; exceedances are subject to the same remediation and </a:t>
            </a:r>
            <a:r>
              <a:rPr lang="en-US" err="1"/>
              <a:t>remonitoring</a:t>
            </a:r>
            <a:r>
              <a:rPr lang="en-US"/>
              <a:t> requirements as currently outlined in Division 239’s landfill rules; </a:t>
            </a:r>
          </a:p>
          <a:p>
            <a:r>
              <a:rPr lang="en-US"/>
              <a:t>and</a:t>
            </a:r>
          </a:p>
          <a:p>
            <a:r>
              <a:rPr lang="en-US"/>
              <a:t>Lastly, the statute specifically addresses the working face of the landfill as subject to monitoring; and when exceedances are detected, which can’t be remedied due to them being on the working face, the owner or operator must submit a mitigation plan to DEQ, which must be approved. </a:t>
            </a:r>
          </a:p>
          <a:p>
            <a:endParaRPr lang="en-US"/>
          </a:p>
          <a:p>
            <a:r>
              <a:rPr lang="en-US"/>
              <a:t>On the next slide we’ll talk a bit more about what DEQ proposes to implement this statute, but does any committee member have questions on the senate bill or statute language itself? </a:t>
            </a:r>
          </a:p>
          <a:p>
            <a:endParaRPr lang="en-US"/>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9</a:t>
            </a:fld>
            <a:endParaRPr lang="en-US"/>
          </a:p>
        </p:txBody>
      </p:sp>
    </p:spTree>
    <p:extLst>
      <p:ext uri="{BB962C8B-B14F-4D97-AF65-F5344CB8AC3E}">
        <p14:creationId xmlns:p14="http://schemas.microsoft.com/office/powerpoint/2010/main" val="36009601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9" name="Rectangle 8"/>
          <p:cNvSpPr/>
          <p:nvPr userDrawn="1"/>
        </p:nvSpPr>
        <p:spPr>
          <a:xfrm>
            <a:off x="304800" y="6356350"/>
            <a:ext cx="111252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684712" y="6266334"/>
            <a:ext cx="303376" cy="457200"/>
          </a:xfrm>
          <a:prstGeom prst="rect">
            <a:avLst/>
          </a:prstGeom>
        </p:spPr>
      </p:pic>
    </p:spTree>
    <p:extLst>
      <p:ext uri="{BB962C8B-B14F-4D97-AF65-F5344CB8AC3E}">
        <p14:creationId xmlns:p14="http://schemas.microsoft.com/office/powerpoint/2010/main" val="1616341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12838"/>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981E06B6-2200-48FD-9B32-BE0D5073011D}" type="datetimeFigureOut">
              <a:rPr lang="en-US" smtClean="0"/>
              <a:pPr/>
              <a:t>4/14/2026</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393724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4/14/2026</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9" name="Rectangle 8"/>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11"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2" name="Rectangle 11"/>
          <p:cNvSpPr/>
          <p:nvPr userDrawn="1"/>
        </p:nvSpPr>
        <p:spPr>
          <a:xfrm>
            <a:off x="609600" y="6366031"/>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1352673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4/14/2026</a:t>
            </a:fld>
            <a:endParaRPr lang="en-US"/>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10"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1" name="Rectangle 10"/>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13"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4" name="Rectangle 13"/>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304392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4/14/2026</a:t>
            </a:fld>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6"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9"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1295125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4/14/2026</a:t>
            </a:fld>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5" name="Rectangle 4"/>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7" name="Rectangle 6"/>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1927279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4/14/2026</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1672055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1684712" y="6266334"/>
            <a:ext cx="303376" cy="457200"/>
          </a:xfrm>
          <a:prstGeom prst="rect">
            <a:avLst/>
          </a:prstGeom>
        </p:spPr>
      </p:pic>
      <p:sp>
        <p:nvSpPr>
          <p:cNvPr id="8" name="Rectangle 7"/>
          <p:cNvSpPr/>
          <p:nvPr userDrawn="1"/>
        </p:nvSpPr>
        <p:spPr>
          <a:xfrm>
            <a:off x="228600" y="6356350"/>
            <a:ext cx="113538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219634220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60" r:id="rId3"/>
    <p:sldLayoutId id="2147483761" r:id="rId4"/>
    <p:sldLayoutId id="2147483762" r:id="rId5"/>
    <p:sldLayoutId id="2147483763" r:id="rId6"/>
    <p:sldLayoutId id="2147483766" r:id="rId7"/>
  </p:sldLayoutIdLst>
  <p:txStyles>
    <p:titleStyle>
      <a:lvl1pPr algn="l"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oregonlegislature.gov/bills_laws/ors/ors183.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oregon.public.law/statutes/ors_183.540"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oregonlegislature.gov/bills_laws/ors/ors183.htm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oregon.public.law/statutes/ors_183.540"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oregon.gov/deq/about-us/Pages/titleVIaccess.aspx"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mailto:deqinfo@deq.state.or.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regon.gov/deq/rulemaking/Pages/aqrules2026.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C183D7F6-B498-43B3-948B-1728B52AA6E4}">
                <adec:decorative xmlns:adec="http://schemas.microsoft.com/office/drawing/2017/decorative" val="0"/>
              </a:ext>
            </a:extLst>
          </p:cNvPr>
          <p:cNvSpPr>
            <a:spLocks noGrp="1"/>
          </p:cNvSpPr>
          <p:nvPr>
            <p:ph type="subTitle" idx="1"/>
          </p:nvPr>
        </p:nvSpPr>
        <p:spPr>
          <a:xfrm>
            <a:off x="609600" y="685800"/>
            <a:ext cx="10896600" cy="5105400"/>
          </a:xfrm>
        </p:spPr>
        <p:txBody>
          <a:bodyPr>
            <a:normAutofit/>
          </a:bodyPr>
          <a:lstStyle/>
          <a:p>
            <a:pPr algn="l"/>
            <a:r>
              <a:rPr lang="en-US">
                <a:solidFill>
                  <a:schemeClr val="tx1"/>
                </a:solidFill>
              </a:rPr>
              <a:t>Landfill, Crematory and Non-Technical Update Rulemaking</a:t>
            </a:r>
          </a:p>
          <a:p>
            <a:pPr algn="l"/>
            <a:r>
              <a:rPr lang="en-US" sz="2600">
                <a:solidFill>
                  <a:srgbClr val="00907E"/>
                </a:solidFill>
              </a:rPr>
              <a:t>DEQ Air Quality</a:t>
            </a:r>
            <a:endParaRPr lang="en-US" sz="3600">
              <a:solidFill>
                <a:schemeClr val="tx1"/>
              </a:solidFill>
            </a:endParaRPr>
          </a:p>
          <a:p>
            <a:pPr algn="r"/>
            <a:endParaRPr lang="en-US" sz="2800">
              <a:solidFill>
                <a:schemeClr val="tx1"/>
              </a:solidFill>
            </a:endParaRPr>
          </a:p>
          <a:p>
            <a:pPr algn="l">
              <a:lnSpc>
                <a:spcPct val="110000"/>
              </a:lnSpc>
              <a:spcBef>
                <a:spcPts val="0"/>
              </a:spcBef>
            </a:pPr>
            <a:r>
              <a:rPr lang="en-US" sz="2800">
                <a:solidFill>
                  <a:schemeClr val="tx1"/>
                </a:solidFill>
              </a:rPr>
              <a:t>April 8, 2026</a:t>
            </a:r>
          </a:p>
          <a:p>
            <a:pPr algn="l">
              <a:lnSpc>
                <a:spcPct val="110000"/>
              </a:lnSpc>
              <a:spcBef>
                <a:spcPts val="0"/>
              </a:spcBef>
            </a:pPr>
            <a:r>
              <a:rPr lang="en-US" sz="2800">
                <a:solidFill>
                  <a:schemeClr val="tx1"/>
                </a:solidFill>
              </a:rPr>
              <a:t>Remotely Held</a:t>
            </a:r>
          </a:p>
        </p:txBody>
      </p:sp>
      <p:sp>
        <p:nvSpPr>
          <p:cNvPr id="4" name="Title 3">
            <a:extLst>
              <a:ext uri="{C183D7F6-B498-43B3-948B-1728B52AA6E4}">
                <adec:decorative xmlns:adec="http://schemas.microsoft.com/office/drawing/2017/decorative" val="0"/>
              </a:ext>
            </a:extLst>
          </p:cNvPr>
          <p:cNvSpPr>
            <a:spLocks noGrp="1"/>
          </p:cNvSpPr>
          <p:nvPr>
            <p:ph type="title" idx="4294967295"/>
          </p:nvPr>
        </p:nvSpPr>
        <p:spPr>
          <a:xfrm>
            <a:off x="304800" y="6400800"/>
            <a:ext cx="10439400" cy="304800"/>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lt1"/>
                </a:solidFill>
                <a:effectLst/>
                <a:uLnTx/>
                <a:uFillTx/>
                <a:latin typeface="Arial" pitchFamily="34" charset="0"/>
                <a:ea typeface="+mn-ea"/>
                <a:cs typeface="Arial" pitchFamily="34" charset="0"/>
              </a:rPr>
              <a:t>    Megan Duenas|   Oregon Department of Environmental Quality</a:t>
            </a:r>
            <a:endParaRPr kumimoji="0" lang="en-US" sz="1200" b="0" i="0" u="none" strike="noStrike" kern="1200" cap="none" spc="0" normalizeH="0" baseline="0" noProof="0">
              <a:ln>
                <a:noFill/>
              </a:ln>
              <a:solidFill>
                <a:schemeClr val="lt1"/>
              </a:solidFill>
              <a:effectLst/>
              <a:uLnTx/>
              <a:uFillTx/>
              <a:latin typeface="Arial" pitchFamily="34" charset="0"/>
              <a:ea typeface="+mn-ea"/>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9DA90-4E04-92F3-9865-598555A4079F}"/>
              </a:ext>
            </a:extLst>
          </p:cNvPr>
          <p:cNvSpPr>
            <a:spLocks noGrp="1"/>
          </p:cNvSpPr>
          <p:nvPr>
            <p:ph type="title"/>
          </p:nvPr>
        </p:nvSpPr>
        <p:spPr/>
        <p:txBody>
          <a:bodyPr/>
          <a:lstStyle/>
          <a:p>
            <a:r>
              <a:rPr lang="en-US" dirty="0"/>
              <a:t>SB 726 Landfill Implementation</a:t>
            </a:r>
          </a:p>
        </p:txBody>
      </p:sp>
      <p:sp>
        <p:nvSpPr>
          <p:cNvPr id="3" name="Content Placeholder 2">
            <a:extLst>
              <a:ext uri="{FF2B5EF4-FFF2-40B4-BE49-F238E27FC236}">
                <a16:creationId xmlns:a16="http://schemas.microsoft.com/office/drawing/2014/main" id="{41FB04B7-4916-39E2-A3FA-7075EEDA1F57}"/>
              </a:ext>
            </a:extLst>
          </p:cNvPr>
          <p:cNvSpPr>
            <a:spLocks noGrp="1"/>
          </p:cNvSpPr>
          <p:nvPr>
            <p:ph idx="1"/>
          </p:nvPr>
        </p:nvSpPr>
        <p:spPr>
          <a:xfrm>
            <a:off x="609600" y="1600202"/>
            <a:ext cx="10972800" cy="3588486"/>
          </a:xfrm>
        </p:spPr>
        <p:txBody>
          <a:bodyPr>
            <a:normAutofit/>
          </a:bodyPr>
          <a:lstStyle/>
          <a:p>
            <a:r>
              <a:rPr lang="en-US" sz="2700" dirty="0"/>
              <a:t>Statute provides initial directive.</a:t>
            </a:r>
          </a:p>
          <a:p>
            <a:r>
              <a:rPr lang="en-US" sz="2700" dirty="0"/>
              <a:t>DEQ conducting rulemaking to implement the statute.</a:t>
            </a:r>
          </a:p>
          <a:p>
            <a:r>
              <a:rPr lang="en-US" sz="2700" dirty="0"/>
              <a:t>Statutory provisions that needed more: </a:t>
            </a:r>
          </a:p>
          <a:p>
            <a:pPr lvl="1"/>
            <a:r>
              <a:rPr lang="en-US" sz="2700" dirty="0"/>
              <a:t>Define ‘advanced methane detection technology’. </a:t>
            </a:r>
          </a:p>
          <a:p>
            <a:pPr lvl="1"/>
            <a:r>
              <a:rPr lang="en-US" sz="2700" dirty="0"/>
              <a:t>Clarify applicability; expand possible use (optional).</a:t>
            </a:r>
          </a:p>
          <a:p>
            <a:pPr lvl="1"/>
            <a:r>
              <a:rPr lang="en-US" sz="2700" dirty="0"/>
              <a:t>Alignment with existing Division 239.</a:t>
            </a:r>
          </a:p>
          <a:p>
            <a:r>
              <a:rPr lang="en-US" sz="2700" dirty="0"/>
              <a:t>Implementation Process</a:t>
            </a:r>
          </a:p>
          <a:p>
            <a:pPr marL="0" indent="0">
              <a:buNone/>
            </a:pPr>
            <a:endParaRPr lang="en-US" dirty="0"/>
          </a:p>
        </p:txBody>
      </p:sp>
      <p:graphicFrame>
        <p:nvGraphicFramePr>
          <p:cNvPr id="4" name="Diagram 3">
            <a:extLst>
              <a:ext uri="{FF2B5EF4-FFF2-40B4-BE49-F238E27FC236}">
                <a16:creationId xmlns:a16="http://schemas.microsoft.com/office/drawing/2014/main" id="{84F38589-13AD-F502-4E73-51D7B1F62A4B}"/>
              </a:ext>
            </a:extLst>
          </p:cNvPr>
          <p:cNvGraphicFramePr/>
          <p:nvPr>
            <p:extLst>
              <p:ext uri="{D42A27DB-BD31-4B8C-83A1-F6EECF244321}">
                <p14:modId xmlns:p14="http://schemas.microsoft.com/office/powerpoint/2010/main" val="3542207261"/>
              </p:ext>
            </p:extLst>
          </p:nvPr>
        </p:nvGraphicFramePr>
        <p:xfrm>
          <a:off x="776514" y="4914296"/>
          <a:ext cx="10638971" cy="16389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2215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85581-33D1-EB44-EE3C-86AA6F2E8EF6}"/>
              </a:ext>
            </a:extLst>
          </p:cNvPr>
          <p:cNvSpPr>
            <a:spLocks noGrp="1"/>
          </p:cNvSpPr>
          <p:nvPr>
            <p:ph type="title"/>
          </p:nvPr>
        </p:nvSpPr>
        <p:spPr/>
        <p:txBody>
          <a:bodyPr/>
          <a:lstStyle/>
          <a:p>
            <a:r>
              <a:rPr lang="en-US" dirty="0"/>
              <a:t>Advanced Methane Detection Rule</a:t>
            </a:r>
          </a:p>
        </p:txBody>
      </p:sp>
      <p:sp>
        <p:nvSpPr>
          <p:cNvPr id="3" name="Content Placeholder 2">
            <a:extLst>
              <a:ext uri="{FF2B5EF4-FFF2-40B4-BE49-F238E27FC236}">
                <a16:creationId xmlns:a16="http://schemas.microsoft.com/office/drawing/2014/main" id="{D29ED952-2EAF-6F2F-9556-A431C79A2538}"/>
              </a:ext>
            </a:extLst>
          </p:cNvPr>
          <p:cNvSpPr>
            <a:spLocks noGrp="1"/>
          </p:cNvSpPr>
          <p:nvPr>
            <p:ph idx="1"/>
          </p:nvPr>
        </p:nvSpPr>
        <p:spPr/>
        <p:txBody>
          <a:bodyPr/>
          <a:lstStyle/>
          <a:p>
            <a:r>
              <a:rPr lang="en-US" dirty="0"/>
              <a:t>Other landfills may request to use</a:t>
            </a:r>
          </a:p>
          <a:p>
            <a:r>
              <a:rPr lang="en-US" dirty="0"/>
              <a:t>Must comply with correcting leaks and re-monitoring</a:t>
            </a:r>
          </a:p>
          <a:p>
            <a:r>
              <a:rPr lang="en-US" dirty="0"/>
              <a:t>Identify when this method can’t be used</a:t>
            </a:r>
          </a:p>
          <a:p>
            <a:r>
              <a:rPr lang="en-US" dirty="0"/>
              <a:t>Define Advanced Methane Detection Technology</a:t>
            </a:r>
          </a:p>
          <a:p>
            <a:pPr lvl="1"/>
            <a:r>
              <a:rPr lang="en-US" dirty="0"/>
              <a:t>Additional requirements for use</a:t>
            </a:r>
          </a:p>
          <a:p>
            <a:r>
              <a:rPr lang="en-US" dirty="0"/>
              <a:t>Working face</a:t>
            </a:r>
          </a:p>
          <a:p>
            <a:r>
              <a:rPr lang="en-US" dirty="0"/>
              <a:t>Reporting requirements</a:t>
            </a:r>
          </a:p>
        </p:txBody>
      </p:sp>
    </p:spTree>
    <p:extLst>
      <p:ext uri="{BB962C8B-B14F-4D97-AF65-F5344CB8AC3E}">
        <p14:creationId xmlns:p14="http://schemas.microsoft.com/office/powerpoint/2010/main" val="394326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63FDD-DC44-1099-4839-9D4CF97D1166}"/>
              </a:ext>
            </a:extLst>
          </p:cNvPr>
          <p:cNvSpPr>
            <a:spLocks noGrp="1"/>
          </p:cNvSpPr>
          <p:nvPr>
            <p:ph type="title"/>
          </p:nvPr>
        </p:nvSpPr>
        <p:spPr/>
        <p:txBody>
          <a:bodyPr>
            <a:normAutofit fontScale="90000"/>
          </a:bodyPr>
          <a:lstStyle/>
          <a:p>
            <a:r>
              <a:rPr lang="en-US"/>
              <a:t>Potential Fiscal Impacts for HB 3729 Crematory</a:t>
            </a:r>
          </a:p>
        </p:txBody>
      </p:sp>
      <p:sp>
        <p:nvSpPr>
          <p:cNvPr id="3" name="Content Placeholder 2">
            <a:extLst>
              <a:ext uri="{FF2B5EF4-FFF2-40B4-BE49-F238E27FC236}">
                <a16:creationId xmlns:a16="http://schemas.microsoft.com/office/drawing/2014/main" id="{E62566CE-3B81-73B5-9049-431D67B19F26}"/>
              </a:ext>
            </a:extLst>
          </p:cNvPr>
          <p:cNvSpPr>
            <a:spLocks noGrp="1"/>
          </p:cNvSpPr>
          <p:nvPr>
            <p:ph idx="1"/>
          </p:nvPr>
        </p:nvSpPr>
        <p:spPr/>
        <p:txBody>
          <a:bodyPr>
            <a:normAutofit/>
          </a:bodyPr>
          <a:lstStyle/>
          <a:p>
            <a:r>
              <a:rPr lang="en-US" sz="2800" dirty="0">
                <a:cs typeface="Calibri"/>
              </a:rPr>
              <a:t>No anticipated fiscal impact to crematory incinerator owners/operators.</a:t>
            </a:r>
          </a:p>
          <a:p>
            <a:endParaRPr lang="en-US" sz="2800" dirty="0">
              <a:cs typeface="Calibri"/>
            </a:endParaRPr>
          </a:p>
          <a:p>
            <a:r>
              <a:rPr lang="en-US" sz="2800" dirty="0">
                <a:cs typeface="Calibri"/>
              </a:rPr>
              <a:t>~22% reduction in natural gas use with lower temperatures for newer units (post-1993).</a:t>
            </a:r>
          </a:p>
          <a:p>
            <a:endParaRPr lang="en-US" sz="2800" dirty="0">
              <a:cs typeface="Calibri"/>
            </a:endParaRPr>
          </a:p>
          <a:p>
            <a:r>
              <a:rPr lang="en-US" sz="2800" dirty="0">
                <a:cs typeface="Calibri"/>
              </a:rPr>
              <a:t>Older units (pre-1993) operate at the same temperature.</a:t>
            </a:r>
          </a:p>
          <a:p>
            <a:pPr lvl="1"/>
            <a:r>
              <a:rPr lang="en-US" sz="2400" dirty="0">
                <a:cs typeface="Calibri"/>
              </a:rPr>
              <a:t>No savings or additional expense.</a:t>
            </a:r>
            <a:endParaRPr lang="en-US" sz="2000" dirty="0">
              <a:cs typeface="Calibri"/>
            </a:endParaRPr>
          </a:p>
        </p:txBody>
      </p:sp>
    </p:spTree>
    <p:extLst>
      <p:ext uri="{BB962C8B-B14F-4D97-AF65-F5344CB8AC3E}">
        <p14:creationId xmlns:p14="http://schemas.microsoft.com/office/powerpoint/2010/main" val="3506166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2DA52-7FF3-E5B5-4DCA-D062051E280A}"/>
              </a:ext>
            </a:extLst>
          </p:cNvPr>
          <p:cNvSpPr>
            <a:spLocks noGrp="1"/>
          </p:cNvSpPr>
          <p:nvPr>
            <p:ph type="title"/>
          </p:nvPr>
        </p:nvSpPr>
        <p:spPr/>
        <p:txBody>
          <a:bodyPr>
            <a:noAutofit/>
          </a:bodyPr>
          <a:lstStyle/>
          <a:p>
            <a:r>
              <a:rPr lang="en-US" sz="3600"/>
              <a:t>Potential Fiscal Impacts for Non-technical Updates</a:t>
            </a:r>
          </a:p>
        </p:txBody>
      </p:sp>
      <p:sp>
        <p:nvSpPr>
          <p:cNvPr id="3" name="Content Placeholder 2">
            <a:extLst>
              <a:ext uri="{FF2B5EF4-FFF2-40B4-BE49-F238E27FC236}">
                <a16:creationId xmlns:a16="http://schemas.microsoft.com/office/drawing/2014/main" id="{2C40BCC7-C480-71AD-7B46-6EEE5C9F9B59}"/>
              </a:ext>
            </a:extLst>
          </p:cNvPr>
          <p:cNvSpPr>
            <a:spLocks noGrp="1"/>
          </p:cNvSpPr>
          <p:nvPr>
            <p:ph idx="1"/>
          </p:nvPr>
        </p:nvSpPr>
        <p:spPr/>
        <p:txBody>
          <a:bodyPr>
            <a:normAutofit/>
          </a:bodyPr>
          <a:lstStyle/>
          <a:p>
            <a:endParaRPr lang="en-US" dirty="0"/>
          </a:p>
          <a:p>
            <a:r>
              <a:rPr lang="en-US" dirty="0"/>
              <a:t>No anticipated fiscal impacts for these non-technical rule changes.</a:t>
            </a:r>
          </a:p>
          <a:p>
            <a:pPr lvl="1"/>
            <a:r>
              <a:rPr lang="en-US" dirty="0"/>
              <a:t>Non-substantive changes</a:t>
            </a:r>
          </a:p>
          <a:p>
            <a:pPr lvl="1"/>
            <a:endParaRPr lang="en-US" dirty="0"/>
          </a:p>
          <a:p>
            <a:r>
              <a:rPr lang="en-US" dirty="0"/>
              <a:t>No anticipated impacts to administrative costs or compliance costs.</a:t>
            </a:r>
          </a:p>
        </p:txBody>
      </p:sp>
    </p:spTree>
    <p:extLst>
      <p:ext uri="{BB962C8B-B14F-4D97-AF65-F5344CB8AC3E}">
        <p14:creationId xmlns:p14="http://schemas.microsoft.com/office/powerpoint/2010/main" val="2397772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51E54-7C6D-D598-979E-E078564911D8}"/>
              </a:ext>
            </a:extLst>
          </p:cNvPr>
          <p:cNvSpPr>
            <a:spLocks noGrp="1"/>
          </p:cNvSpPr>
          <p:nvPr>
            <p:ph type="title"/>
          </p:nvPr>
        </p:nvSpPr>
        <p:spPr/>
        <p:txBody>
          <a:bodyPr>
            <a:normAutofit/>
          </a:bodyPr>
          <a:lstStyle/>
          <a:p>
            <a:r>
              <a:rPr lang="en-US"/>
              <a:t>Potential Fiscal Impacts for SB 726 Landfill</a:t>
            </a:r>
          </a:p>
        </p:txBody>
      </p:sp>
      <p:sp>
        <p:nvSpPr>
          <p:cNvPr id="3" name="Content Placeholder 2">
            <a:extLst>
              <a:ext uri="{FF2B5EF4-FFF2-40B4-BE49-F238E27FC236}">
                <a16:creationId xmlns:a16="http://schemas.microsoft.com/office/drawing/2014/main" id="{3351385C-8F59-17D7-9948-5359310C1417}"/>
              </a:ext>
            </a:extLst>
          </p:cNvPr>
          <p:cNvSpPr>
            <a:spLocks noGrp="1"/>
          </p:cNvSpPr>
          <p:nvPr>
            <p:ph idx="1"/>
          </p:nvPr>
        </p:nvSpPr>
        <p:spPr/>
        <p:txBody>
          <a:bodyPr>
            <a:normAutofit/>
          </a:bodyPr>
          <a:lstStyle/>
          <a:p>
            <a:r>
              <a:rPr lang="en-US" dirty="0"/>
              <a:t>Cost to Oregon landfills is minimal; advanced monitoring is elective for most.</a:t>
            </a:r>
          </a:p>
          <a:p>
            <a:pPr lvl="1"/>
            <a:r>
              <a:rPr lang="en-US" dirty="0"/>
              <a:t>One landfill is required to perform advanced monitoring.</a:t>
            </a:r>
          </a:p>
          <a:p>
            <a:pPr lvl="1"/>
            <a:endParaRPr lang="en-US" dirty="0"/>
          </a:p>
          <a:p>
            <a:r>
              <a:rPr lang="en-US" dirty="0"/>
              <a:t>Benton County Landfill: Expected impact of ~$60,000/year</a:t>
            </a:r>
          </a:p>
          <a:p>
            <a:pPr lvl="1"/>
            <a:r>
              <a:rPr lang="en-US" dirty="0"/>
              <a:t>$10,000 initial expense per quarter (4/year)</a:t>
            </a:r>
          </a:p>
          <a:p>
            <a:pPr lvl="1"/>
            <a:r>
              <a:rPr lang="en-US" dirty="0"/>
              <a:t>$2,500 re-monitoring expense (~8/year expected)</a:t>
            </a:r>
          </a:p>
          <a:p>
            <a:pPr lvl="1"/>
            <a:endParaRPr lang="en-US" dirty="0"/>
          </a:p>
          <a:p>
            <a:endParaRPr lang="en-US" dirty="0"/>
          </a:p>
        </p:txBody>
      </p:sp>
    </p:spTree>
    <p:extLst>
      <p:ext uri="{BB962C8B-B14F-4D97-AF65-F5344CB8AC3E}">
        <p14:creationId xmlns:p14="http://schemas.microsoft.com/office/powerpoint/2010/main" val="3411092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32B73-EBBD-1D6F-65F9-E287232E7031}"/>
              </a:ext>
            </a:extLst>
          </p:cNvPr>
          <p:cNvSpPr>
            <a:spLocks noGrp="1"/>
          </p:cNvSpPr>
          <p:nvPr>
            <p:ph type="title"/>
          </p:nvPr>
        </p:nvSpPr>
        <p:spPr/>
        <p:txBody>
          <a:bodyPr/>
          <a:lstStyle/>
          <a:p>
            <a:r>
              <a:rPr lang="en-US"/>
              <a:t>Committee Discussion</a:t>
            </a:r>
          </a:p>
        </p:txBody>
      </p:sp>
      <p:sp>
        <p:nvSpPr>
          <p:cNvPr id="3" name="Content Placeholder 2">
            <a:extLst>
              <a:ext uri="{FF2B5EF4-FFF2-40B4-BE49-F238E27FC236}">
                <a16:creationId xmlns:a16="http://schemas.microsoft.com/office/drawing/2014/main" id="{67B1343E-4025-8CC7-C32E-E569D066FEE9}"/>
              </a:ext>
            </a:extLst>
          </p:cNvPr>
          <p:cNvSpPr>
            <a:spLocks noGrp="1"/>
          </p:cNvSpPr>
          <p:nvPr>
            <p:ph idx="1"/>
          </p:nvPr>
        </p:nvSpPr>
        <p:spPr>
          <a:xfrm>
            <a:off x="609600" y="1600201"/>
            <a:ext cx="9601200" cy="4525963"/>
          </a:xfrm>
        </p:spPr>
        <p:txBody>
          <a:bodyPr>
            <a:normAutofit fontScale="85000" lnSpcReduction="20000"/>
          </a:bodyPr>
          <a:lstStyle/>
          <a:p>
            <a:pPr marL="0" indent="0">
              <a:lnSpc>
                <a:spcPct val="150000"/>
              </a:lnSpc>
              <a:buNone/>
            </a:pPr>
            <a:r>
              <a:rPr lang="en-US" sz="3300">
                <a:cs typeface="Calibri"/>
              </a:rPr>
              <a:t>Per </a:t>
            </a:r>
            <a:r>
              <a:rPr lang="en-US" sz="3300">
                <a:cs typeface="Calibri"/>
                <a:hlinkClick r:id="rId3"/>
              </a:rPr>
              <a:t>ORS 183.333</a:t>
            </a:r>
            <a:r>
              <a:rPr lang="en-US" sz="3300">
                <a:cs typeface="Calibri"/>
              </a:rPr>
              <a:t>, committee's recommendations on:</a:t>
            </a:r>
            <a:endParaRPr lang="en-US" sz="3300"/>
          </a:p>
          <a:p>
            <a:pPr marL="514350" indent="-514350">
              <a:lnSpc>
                <a:spcPct val="150000"/>
              </a:lnSpc>
              <a:buAutoNum type="arabicPeriod"/>
            </a:pPr>
            <a:r>
              <a:rPr lang="en-US" sz="3300">
                <a:cs typeface="Calibri"/>
              </a:rPr>
              <a:t>Whether the proposed rules would have a fiscal impact,</a:t>
            </a:r>
          </a:p>
          <a:p>
            <a:pPr marL="514350" indent="-514350">
              <a:lnSpc>
                <a:spcPct val="150000"/>
              </a:lnSpc>
              <a:buAutoNum type="arabicPeriod"/>
            </a:pPr>
            <a:r>
              <a:rPr lang="en-US" sz="3300">
                <a:cs typeface="Calibri"/>
              </a:rPr>
              <a:t>The extent of the impact, and</a:t>
            </a:r>
          </a:p>
          <a:p>
            <a:pPr marL="514350" indent="-514350">
              <a:lnSpc>
                <a:spcPct val="150000"/>
              </a:lnSpc>
              <a:buAutoNum type="arabicPeriod"/>
            </a:pPr>
            <a:r>
              <a:rPr lang="en-US" sz="3300">
                <a:cs typeface="Calibri"/>
              </a:rPr>
              <a:t>Whether the proposed rules would have significant adverse impact on small businesses;</a:t>
            </a:r>
          </a:p>
          <a:p>
            <a:pPr marL="914400" lvl="1" indent="-457200">
              <a:lnSpc>
                <a:spcPct val="150000"/>
              </a:lnSpc>
              <a:buAutoNum type="alphaLcParenR"/>
            </a:pPr>
            <a:r>
              <a:rPr lang="en-US" sz="3300">
                <a:cs typeface="Calibri"/>
              </a:rPr>
              <a:t>If so, then how DEQ can comply with </a:t>
            </a:r>
            <a:r>
              <a:rPr lang="en-US" sz="3300">
                <a:cs typeface="Calibri"/>
                <a:hlinkClick r:id="rId4"/>
              </a:rPr>
              <a:t>ORS 183.540 </a:t>
            </a:r>
            <a:r>
              <a:rPr lang="en-US" sz="3300">
                <a:cs typeface="Calibri"/>
              </a:rPr>
              <a:t>reduce that impact.</a:t>
            </a:r>
          </a:p>
          <a:p>
            <a:endParaRPr lang="en-US"/>
          </a:p>
        </p:txBody>
      </p:sp>
    </p:spTree>
    <p:extLst>
      <p:ext uri="{BB962C8B-B14F-4D97-AF65-F5344CB8AC3E}">
        <p14:creationId xmlns:p14="http://schemas.microsoft.com/office/powerpoint/2010/main" val="2024675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352DF-D67C-D4C5-E586-B7A30AE556DC}"/>
              </a:ext>
            </a:extLst>
          </p:cNvPr>
          <p:cNvSpPr>
            <a:spLocks noGrp="1"/>
          </p:cNvSpPr>
          <p:nvPr>
            <p:ph type="title"/>
          </p:nvPr>
        </p:nvSpPr>
        <p:spPr/>
        <p:txBody>
          <a:bodyPr/>
          <a:lstStyle/>
          <a:p>
            <a:r>
              <a:rPr lang="en-US"/>
              <a:t>Committee Discussion</a:t>
            </a:r>
          </a:p>
        </p:txBody>
      </p:sp>
      <p:sp>
        <p:nvSpPr>
          <p:cNvPr id="3" name="Content Placeholder 2">
            <a:extLst>
              <a:ext uri="{FF2B5EF4-FFF2-40B4-BE49-F238E27FC236}">
                <a16:creationId xmlns:a16="http://schemas.microsoft.com/office/drawing/2014/main" id="{41FDFDE1-8C72-8BDD-85A5-2DA8AE27A5A3}"/>
              </a:ext>
            </a:extLst>
          </p:cNvPr>
          <p:cNvSpPr>
            <a:spLocks noGrp="1"/>
          </p:cNvSpPr>
          <p:nvPr>
            <p:ph idx="1"/>
          </p:nvPr>
        </p:nvSpPr>
        <p:spPr/>
        <p:txBody>
          <a:bodyPr/>
          <a:lstStyle/>
          <a:p>
            <a:pPr marL="514350" indent="-514350">
              <a:buFont typeface="+mj-lt"/>
              <a:buAutoNum type="arabicPeriod"/>
            </a:pPr>
            <a:r>
              <a:rPr lang="en-US"/>
              <a:t>Would the proposed rule have a fiscal impact?</a:t>
            </a:r>
          </a:p>
          <a:p>
            <a:pPr marL="514350" indent="-514350">
              <a:buFont typeface="+mj-lt"/>
              <a:buAutoNum type="arabicPeriod"/>
            </a:pPr>
            <a:r>
              <a:rPr lang="en-US"/>
              <a:t>What is the extent of the fiscal impact?</a:t>
            </a:r>
          </a:p>
          <a:p>
            <a:pPr marL="514350" indent="-514350">
              <a:buFont typeface="+mj-lt"/>
              <a:buAutoNum type="arabicPeriod"/>
            </a:pPr>
            <a:r>
              <a:rPr lang="en-US"/>
              <a:t>Would the proposed rule have a significant impact on small businesses?</a:t>
            </a:r>
          </a:p>
          <a:p>
            <a:pPr marL="400050" lvl="1" indent="0">
              <a:buNone/>
            </a:pPr>
            <a:endParaRPr lang="en-US"/>
          </a:p>
          <a:p>
            <a:endParaRPr lang="en-US"/>
          </a:p>
        </p:txBody>
      </p:sp>
    </p:spTree>
    <p:extLst>
      <p:ext uri="{BB962C8B-B14F-4D97-AF65-F5344CB8AC3E}">
        <p14:creationId xmlns:p14="http://schemas.microsoft.com/office/powerpoint/2010/main" val="2466037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35EFE-B5AE-F85D-9BBB-6D68B739B591}"/>
              </a:ext>
            </a:extLst>
          </p:cNvPr>
          <p:cNvSpPr>
            <a:spLocks noGrp="1"/>
          </p:cNvSpPr>
          <p:nvPr>
            <p:ph type="title"/>
          </p:nvPr>
        </p:nvSpPr>
        <p:spPr/>
        <p:txBody>
          <a:bodyPr/>
          <a:lstStyle/>
          <a:p>
            <a:r>
              <a:rPr lang="en-US"/>
              <a:t>Committee Discussion</a:t>
            </a:r>
          </a:p>
        </p:txBody>
      </p:sp>
      <p:sp>
        <p:nvSpPr>
          <p:cNvPr id="3" name="Content Placeholder 2">
            <a:extLst>
              <a:ext uri="{FF2B5EF4-FFF2-40B4-BE49-F238E27FC236}">
                <a16:creationId xmlns:a16="http://schemas.microsoft.com/office/drawing/2014/main" id="{C72B4D1B-E875-6D22-C3D4-047099738B24}"/>
              </a:ext>
            </a:extLst>
          </p:cNvPr>
          <p:cNvSpPr>
            <a:spLocks noGrp="1"/>
          </p:cNvSpPr>
          <p:nvPr>
            <p:ph idx="1"/>
          </p:nvPr>
        </p:nvSpPr>
        <p:spPr/>
        <p:txBody>
          <a:bodyPr>
            <a:normAutofit fontScale="70000" lnSpcReduction="20000"/>
          </a:bodyPr>
          <a:lstStyle/>
          <a:p>
            <a:pPr marL="0" indent="0">
              <a:buNone/>
            </a:pPr>
            <a:r>
              <a:rPr lang="en-US" dirty="0">
                <a:cs typeface="Calibri"/>
              </a:rPr>
              <a:t>Per </a:t>
            </a:r>
            <a:r>
              <a:rPr lang="en-US" dirty="0">
                <a:cs typeface="Calibri"/>
                <a:hlinkClick r:id="rId3"/>
              </a:rPr>
              <a:t>ORS 183.333 </a:t>
            </a:r>
            <a:r>
              <a:rPr lang="en-US" dirty="0">
                <a:cs typeface="Calibri"/>
              </a:rPr>
              <a:t>and </a:t>
            </a:r>
            <a:r>
              <a:rPr lang="en-US" dirty="0">
                <a:cs typeface="Calibri"/>
                <a:hlinkClick r:id="rId4"/>
              </a:rPr>
              <a:t>183.540</a:t>
            </a:r>
            <a:r>
              <a:rPr lang="en-US" dirty="0">
                <a:cs typeface="Calibri"/>
              </a:rPr>
              <a:t>, the committee to consider how DEQ could reduce the rules' fiscal impact on small business by:</a:t>
            </a:r>
          </a:p>
          <a:p>
            <a:pPr marL="514350" indent="-514350">
              <a:lnSpc>
                <a:spcPct val="150000"/>
              </a:lnSpc>
              <a:buAutoNum type="arabicPeriod"/>
            </a:pPr>
            <a:r>
              <a:rPr lang="en-US" sz="3200" dirty="0">
                <a:cs typeface="Calibri"/>
              </a:rPr>
              <a:t>Establishing differing compliance or reporting requirements or timetables for small business;</a:t>
            </a:r>
          </a:p>
          <a:p>
            <a:pPr marL="514350" indent="-514350">
              <a:lnSpc>
                <a:spcPct val="150000"/>
              </a:lnSpc>
              <a:buAutoNum type="arabicPeriod"/>
            </a:pPr>
            <a:r>
              <a:rPr lang="en-US" sz="3200" dirty="0">
                <a:cs typeface="Calibri"/>
              </a:rPr>
              <a:t>Clarifying, consolidating or simplifying the compliance and reporting requirements under the rule for small business;</a:t>
            </a:r>
          </a:p>
          <a:p>
            <a:pPr marL="514350" indent="-514350">
              <a:lnSpc>
                <a:spcPct val="150000"/>
              </a:lnSpc>
              <a:buAutoNum type="arabicPeriod"/>
            </a:pPr>
            <a:r>
              <a:rPr lang="en-US" sz="3200" dirty="0">
                <a:cs typeface="Calibri"/>
              </a:rPr>
              <a:t>Utilizing objective criteria for standards;</a:t>
            </a:r>
          </a:p>
          <a:p>
            <a:pPr marL="514350" indent="-514350">
              <a:lnSpc>
                <a:spcPct val="150000"/>
              </a:lnSpc>
              <a:buAutoNum type="arabicPeriod"/>
            </a:pPr>
            <a:r>
              <a:rPr lang="en-US" sz="3200" dirty="0">
                <a:cs typeface="Calibri"/>
              </a:rPr>
              <a:t>Exempting small business from any or all requirements of the rule; or</a:t>
            </a:r>
          </a:p>
          <a:p>
            <a:pPr marL="514350" indent="-514350">
              <a:lnSpc>
                <a:spcPct val="150000"/>
              </a:lnSpc>
              <a:buAutoNum type="arabicPeriod"/>
            </a:pPr>
            <a:r>
              <a:rPr lang="en-US" sz="3200" dirty="0">
                <a:cs typeface="Calibri"/>
              </a:rPr>
              <a:t>Otherwise establishing less intrusive or less costly alternatives application to small business.</a:t>
            </a:r>
          </a:p>
          <a:p>
            <a:endParaRPr lang="en-US" dirty="0"/>
          </a:p>
        </p:txBody>
      </p:sp>
    </p:spTree>
    <p:extLst>
      <p:ext uri="{BB962C8B-B14F-4D97-AF65-F5344CB8AC3E}">
        <p14:creationId xmlns:p14="http://schemas.microsoft.com/office/powerpoint/2010/main" val="987957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9F4F5-7951-9037-FA08-4EEF9A16FC64}"/>
              </a:ext>
            </a:extLst>
          </p:cNvPr>
          <p:cNvSpPr>
            <a:spLocks noGrp="1"/>
          </p:cNvSpPr>
          <p:nvPr>
            <p:ph type="title"/>
          </p:nvPr>
        </p:nvSpPr>
        <p:spPr/>
        <p:txBody>
          <a:bodyPr/>
          <a:lstStyle/>
          <a:p>
            <a:r>
              <a:rPr lang="en-US"/>
              <a:t>Committee Discussion</a:t>
            </a:r>
          </a:p>
        </p:txBody>
      </p:sp>
      <p:sp>
        <p:nvSpPr>
          <p:cNvPr id="3" name="Content Placeholder 2">
            <a:extLst>
              <a:ext uri="{FF2B5EF4-FFF2-40B4-BE49-F238E27FC236}">
                <a16:creationId xmlns:a16="http://schemas.microsoft.com/office/drawing/2014/main" id="{98516D9A-8859-AA23-16BA-E549346D15BD}"/>
              </a:ext>
            </a:extLst>
          </p:cNvPr>
          <p:cNvSpPr>
            <a:spLocks noGrp="1"/>
          </p:cNvSpPr>
          <p:nvPr>
            <p:ph idx="1"/>
          </p:nvPr>
        </p:nvSpPr>
        <p:spPr/>
        <p:txBody>
          <a:bodyPr>
            <a:normAutofit fontScale="92500" lnSpcReduction="10000"/>
          </a:bodyPr>
          <a:lstStyle/>
          <a:p>
            <a:pPr marL="514350" indent="-514350">
              <a:buFont typeface="+mj-lt"/>
              <a:buAutoNum type="arabicPeriod"/>
            </a:pPr>
            <a:r>
              <a:rPr lang="en-US" sz="3000" dirty="0"/>
              <a:t>How can DEQ mitigate impacts by establishing </a:t>
            </a:r>
            <a:r>
              <a:rPr lang="en-US" sz="3000" dirty="0">
                <a:cs typeface="Calibri"/>
              </a:rPr>
              <a:t>differing compliance or reporting requirements or timetables for small business?</a:t>
            </a:r>
          </a:p>
          <a:p>
            <a:pPr marL="514350" indent="-514350">
              <a:buFont typeface="+mj-lt"/>
              <a:buAutoNum type="arabicPeriod"/>
            </a:pPr>
            <a:r>
              <a:rPr lang="en-US" sz="3000" dirty="0"/>
              <a:t>How can DEQ clarify, consolidate and simplify </a:t>
            </a:r>
            <a:r>
              <a:rPr lang="en-US" sz="3000" dirty="0">
                <a:cs typeface="Calibri"/>
              </a:rPr>
              <a:t>the compliance and reporting requirements under the rule for small business?</a:t>
            </a:r>
          </a:p>
          <a:p>
            <a:pPr marL="514350" indent="-514350">
              <a:buFont typeface="+mj-lt"/>
              <a:buAutoNum type="arabicPeriod"/>
            </a:pPr>
            <a:r>
              <a:rPr lang="en-US" sz="3000" dirty="0">
                <a:cs typeface="Calibri"/>
              </a:rPr>
              <a:t>Where can DEQ utilize objective criteria for standards?</a:t>
            </a:r>
          </a:p>
          <a:p>
            <a:pPr marL="514350" indent="-514350">
              <a:buFont typeface="+mj-lt"/>
              <a:buAutoNum type="arabicPeriod"/>
            </a:pPr>
            <a:r>
              <a:rPr lang="en-US" sz="3000" dirty="0">
                <a:cs typeface="Calibri"/>
              </a:rPr>
              <a:t>How could DEQ exempt small business from any of all requirements from rule?</a:t>
            </a:r>
          </a:p>
          <a:p>
            <a:pPr marL="514350" indent="-514350">
              <a:buFont typeface="+mj-lt"/>
              <a:buAutoNum type="arabicPeriod"/>
            </a:pPr>
            <a:r>
              <a:rPr lang="en-US" sz="3000" dirty="0">
                <a:cs typeface="Calibri"/>
              </a:rPr>
              <a:t>Is there a way DEQ can establish less intrusive or less costly alternatives application to small business?</a:t>
            </a:r>
          </a:p>
          <a:p>
            <a:endParaRPr lang="en-US" dirty="0"/>
          </a:p>
        </p:txBody>
      </p:sp>
    </p:spTree>
    <p:extLst>
      <p:ext uri="{BB962C8B-B14F-4D97-AF65-F5344CB8AC3E}">
        <p14:creationId xmlns:p14="http://schemas.microsoft.com/office/powerpoint/2010/main" val="2007401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B7A48-9DEA-64B3-3591-FECA93DA051D}"/>
              </a:ext>
            </a:extLst>
          </p:cNvPr>
          <p:cNvSpPr>
            <a:spLocks noGrp="1"/>
          </p:cNvSpPr>
          <p:nvPr>
            <p:ph type="title"/>
          </p:nvPr>
        </p:nvSpPr>
        <p:spPr/>
        <p:txBody>
          <a:bodyPr/>
          <a:lstStyle/>
          <a:p>
            <a:r>
              <a:rPr lang="en-US" sz="4400" b="1"/>
              <a:t>Title VI and alternative formats</a:t>
            </a:r>
            <a:endParaRPr lang="en-US"/>
          </a:p>
        </p:txBody>
      </p:sp>
      <p:sp>
        <p:nvSpPr>
          <p:cNvPr id="4" name="Slide Number Placeholder 3">
            <a:extLst>
              <a:ext uri="{FF2B5EF4-FFF2-40B4-BE49-F238E27FC236}">
                <a16:creationId xmlns:a16="http://schemas.microsoft.com/office/drawing/2014/main" id="{778024DE-2E2D-7BB0-D330-E9C6CD1F1344}"/>
              </a:ext>
            </a:extLst>
          </p:cNvPr>
          <p:cNvSpPr>
            <a:spLocks noGrp="1"/>
          </p:cNvSpPr>
          <p:nvPr>
            <p:ph type="sldNum" sz="quarter" idx="12"/>
          </p:nvPr>
        </p:nvSpPr>
        <p:spPr/>
        <p:txBody>
          <a:bodyPr/>
          <a:lstStyle/>
          <a:p>
            <a:pPr algn="r"/>
            <a:fld id="{1939E361-6CC3-4B93-8D02-0CA414705067}" type="slidenum">
              <a:rPr lang="en-US" smtClean="0">
                <a:solidFill>
                  <a:schemeClr val="bg1"/>
                </a:solidFill>
                <a:latin typeface="Arial" panose="020B0604020202020204" pitchFamily="34" charset="0"/>
                <a:cs typeface="Arial" panose="020B0604020202020204" pitchFamily="34" charset="0"/>
              </a:rPr>
              <a:pPr algn="r"/>
              <a:t>19</a:t>
            </a:fld>
            <a:endParaRPr lang="en-US">
              <a:solidFill>
                <a:schemeClr val="bg1"/>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A86209F-42DA-077F-DD3E-AE5F3BE9A1EE}"/>
              </a:ext>
            </a:extLst>
          </p:cNvPr>
          <p:cNvSpPr txBox="1">
            <a:spLocks noGrp="1"/>
          </p:cNvSpPr>
          <p:nvPr>
            <p:ph idx="1"/>
          </p:nvPr>
        </p:nvSpPr>
        <p:spPr>
          <a:xfrm>
            <a:off x="609600" y="1600200"/>
            <a:ext cx="10972800" cy="4525963"/>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Font typeface="Arial" pitchFamily="34" charset="0"/>
              <a:buNone/>
              <a:tabLst>
                <a:tab pos="2971800" algn="ctr"/>
                <a:tab pos="5943600" algn="r"/>
              </a:tabLst>
            </a:pPr>
            <a:r>
              <a:rPr lang="en-US" sz="1800">
                <a:solidFill>
                  <a:srgbClr val="000000"/>
                </a:solidFill>
                <a:ea typeface="Times New Roman" panose="02020603050405020304" pitchFamily="18" charset="0"/>
              </a:rPr>
              <a:t>DEQ does not discriminate on the basis of race, color, national origin, disability, age or sex in administration of its programs or activities. </a:t>
            </a:r>
          </a:p>
          <a:p>
            <a:pPr marL="0" indent="0">
              <a:spcBef>
                <a:spcPts val="0"/>
              </a:spcBef>
              <a:buFont typeface="Arial" pitchFamily="34" charset="0"/>
              <a:buNone/>
              <a:tabLst>
                <a:tab pos="2971800" algn="ctr"/>
                <a:tab pos="5943600" algn="r"/>
              </a:tabLst>
            </a:pPr>
            <a:endParaRPr lang="en-US" sz="1800">
              <a:solidFill>
                <a:srgbClr val="000000"/>
              </a:solidFill>
              <a:ea typeface="Times New Roman" panose="02020603050405020304" pitchFamily="18" charset="0"/>
            </a:endParaRPr>
          </a:p>
          <a:p>
            <a:pPr marL="0" indent="0">
              <a:spcBef>
                <a:spcPts val="0"/>
              </a:spcBef>
              <a:buFont typeface="Arial" pitchFamily="34" charset="0"/>
              <a:buNone/>
              <a:tabLst>
                <a:tab pos="2971800" algn="ctr"/>
                <a:tab pos="5943600" algn="r"/>
              </a:tabLst>
            </a:pPr>
            <a:r>
              <a:rPr lang="en-US" sz="1800">
                <a:solidFill>
                  <a:srgbClr val="000000"/>
                </a:solidFill>
                <a:ea typeface="Times New Roman" panose="02020603050405020304" pitchFamily="18" charset="0"/>
              </a:rPr>
              <a:t>Visit DEQ’s </a:t>
            </a:r>
            <a:r>
              <a:rPr lang="en-US" sz="1800" u="sng">
                <a:solidFill>
                  <a:srgbClr val="000000"/>
                </a:solidFill>
                <a:ea typeface="Times New Roman" panose="02020603050405020304" pitchFamily="18" charset="0"/>
                <a:hlinkClick r:id="rId3"/>
              </a:rPr>
              <a:t>Civil Rights and Environmental Justice page</a:t>
            </a:r>
            <a:r>
              <a:rPr lang="en-US" sz="1800" u="sng">
                <a:solidFill>
                  <a:srgbClr val="0563C1"/>
                </a:solidFill>
                <a:ea typeface="Times New Roman" panose="02020603050405020304" pitchFamily="18" charset="0"/>
              </a:rPr>
              <a:t>.</a:t>
            </a:r>
            <a:endParaRPr lang="en-US" sz="1800">
              <a:solidFill>
                <a:srgbClr val="000000"/>
              </a:solidFill>
              <a:ea typeface="Times New Roman" panose="02020603050405020304" pitchFamily="18" charset="0"/>
            </a:endParaRPr>
          </a:p>
          <a:p>
            <a:pPr marL="0" indent="0">
              <a:spcBef>
                <a:spcPts val="0"/>
              </a:spcBef>
              <a:buFont typeface="Arial" pitchFamily="34" charset="0"/>
              <a:buNone/>
              <a:tabLst>
                <a:tab pos="2971800" algn="ctr"/>
                <a:tab pos="5943600" algn="r"/>
              </a:tabLst>
            </a:pPr>
            <a:endParaRPr lang="en-US" sz="1800">
              <a:solidFill>
                <a:srgbClr val="000000"/>
              </a:solidFill>
              <a:ea typeface="Times New Roman" panose="02020603050405020304" pitchFamily="18" charset="0"/>
            </a:endParaRPr>
          </a:p>
          <a:p>
            <a:pPr marL="0" indent="0">
              <a:spcBef>
                <a:spcPts val="600"/>
              </a:spcBef>
              <a:buFont typeface="Arial" pitchFamily="34" charset="0"/>
              <a:buNone/>
            </a:pPr>
            <a:r>
              <a:rPr lang="en-US" sz="1800" u="sng" err="1">
                <a:solidFill>
                  <a:srgbClr val="000000"/>
                </a:solidFill>
                <a:hlinkClick r:id="rId3"/>
              </a:rPr>
              <a:t>Español</a:t>
            </a:r>
            <a:r>
              <a:rPr lang="en-US" sz="1800">
                <a:solidFill>
                  <a:srgbClr val="000000"/>
                </a:solidFill>
              </a:rPr>
              <a:t>  |  </a:t>
            </a:r>
            <a:r>
              <a:rPr lang="en-US" sz="1800" u="sng" err="1">
                <a:solidFill>
                  <a:srgbClr val="000000"/>
                </a:solidFill>
                <a:hlinkClick r:id="rId3"/>
              </a:rPr>
              <a:t>한국어</a:t>
            </a:r>
            <a:r>
              <a:rPr lang="en-US" sz="1800">
                <a:solidFill>
                  <a:srgbClr val="333333"/>
                </a:solidFill>
                <a:ea typeface="Malgun Gothic" panose="020B0503020000020004" pitchFamily="34" charset="-127"/>
              </a:rPr>
              <a:t>  </a:t>
            </a:r>
            <a:r>
              <a:rPr lang="en-US" sz="1800">
                <a:solidFill>
                  <a:srgbClr val="000000"/>
                </a:solidFill>
                <a:ea typeface="SimSun" panose="02010600030101010101" pitchFamily="2" charset="-122"/>
              </a:rPr>
              <a:t>| </a:t>
            </a:r>
            <a:r>
              <a:rPr lang="en-US" sz="1800">
                <a:solidFill>
                  <a:srgbClr val="000000"/>
                </a:solidFill>
              </a:rPr>
              <a:t> </a:t>
            </a:r>
            <a:r>
              <a:rPr lang="en-US" sz="1800" u="sng" err="1">
                <a:solidFill>
                  <a:srgbClr val="000000"/>
                </a:solidFill>
                <a:hlinkClick r:id="rId3"/>
              </a:rPr>
              <a:t>繁體中文</a:t>
            </a:r>
            <a:r>
              <a:rPr lang="en-US" sz="1800">
                <a:solidFill>
                  <a:srgbClr val="000000"/>
                </a:solidFill>
                <a:ea typeface="MS Mincho" panose="02020609040205080304" pitchFamily="49" charset="-128"/>
              </a:rPr>
              <a:t>  |  </a:t>
            </a:r>
            <a:r>
              <a:rPr lang="en-US" sz="1800" u="sng" err="1">
                <a:solidFill>
                  <a:srgbClr val="000000"/>
                </a:solidFill>
                <a:hlinkClick r:id="rId3"/>
              </a:rPr>
              <a:t>Pусский</a:t>
            </a:r>
            <a:r>
              <a:rPr lang="en-US" sz="1800">
                <a:solidFill>
                  <a:srgbClr val="000000"/>
                </a:solidFill>
              </a:rPr>
              <a:t>  </a:t>
            </a:r>
            <a:r>
              <a:rPr lang="en-US" sz="1800">
                <a:solidFill>
                  <a:srgbClr val="000000"/>
                </a:solidFill>
                <a:ea typeface="MS Mincho" panose="02020609040205080304" pitchFamily="49" charset="-128"/>
              </a:rPr>
              <a:t>|  </a:t>
            </a:r>
            <a:r>
              <a:rPr lang="en-US" sz="1800" u="sng" err="1">
                <a:solidFill>
                  <a:srgbClr val="000000"/>
                </a:solidFill>
                <a:hlinkClick r:id="rId3"/>
              </a:rPr>
              <a:t>Tiếng</a:t>
            </a:r>
            <a:r>
              <a:rPr lang="en-US" sz="1800" u="sng">
                <a:solidFill>
                  <a:srgbClr val="000000"/>
                </a:solidFill>
                <a:hlinkClick r:id="rId3"/>
              </a:rPr>
              <a:t> </a:t>
            </a:r>
            <a:r>
              <a:rPr lang="en-US" sz="1800" u="sng" err="1">
                <a:solidFill>
                  <a:srgbClr val="000000"/>
                </a:solidFill>
                <a:hlinkClick r:id="rId3"/>
              </a:rPr>
              <a:t>Việt</a:t>
            </a:r>
            <a:r>
              <a:rPr lang="en-US" sz="1800">
                <a:solidFill>
                  <a:srgbClr val="0563C1"/>
                </a:solidFill>
              </a:rPr>
              <a:t> </a:t>
            </a:r>
            <a:r>
              <a:rPr lang="en-US" sz="1800">
                <a:solidFill>
                  <a:srgbClr val="000000"/>
                </a:solidFill>
              </a:rPr>
              <a:t> | </a:t>
            </a:r>
            <a:r>
              <a:rPr lang="en-US" sz="1800">
                <a:solidFill>
                  <a:srgbClr val="0563C1"/>
                </a:solidFill>
              </a:rPr>
              <a:t> </a:t>
            </a:r>
            <a:r>
              <a:rPr lang="ar-SA" sz="1800" u="sng">
                <a:solidFill>
                  <a:srgbClr val="000000"/>
                </a:solidFill>
                <a:hlinkClick r:id="rId3"/>
              </a:rPr>
              <a:t>العربية</a:t>
            </a:r>
            <a:endParaRPr lang="en-US" sz="1800">
              <a:solidFill>
                <a:srgbClr val="000000"/>
              </a:solidFill>
            </a:endParaRPr>
          </a:p>
          <a:p>
            <a:pPr marL="0" indent="0">
              <a:spcBef>
                <a:spcPts val="0"/>
              </a:spcBef>
              <a:buFont typeface="Arial" pitchFamily="34" charset="0"/>
              <a:buNone/>
              <a:tabLst>
                <a:tab pos="2971800" algn="ctr"/>
                <a:tab pos="5943600" algn="r"/>
              </a:tabLst>
            </a:pPr>
            <a:r>
              <a:rPr lang="en-US" sz="1800">
                <a:solidFill>
                  <a:srgbClr val="000000"/>
                </a:solidFill>
                <a:ea typeface="Times New Roman" panose="02020603050405020304" pitchFamily="18" charset="0"/>
              </a:rPr>
              <a:t>Contact: 800-452-4011  |  TTY: 711  |  </a:t>
            </a:r>
            <a:r>
              <a:rPr lang="en-US" sz="1800" u="sng">
                <a:solidFill>
                  <a:srgbClr val="000000"/>
                </a:solidFill>
                <a:ea typeface="Times New Roman" panose="02020603050405020304" pitchFamily="18" charset="0"/>
                <a:hlinkClick r:id="rId4"/>
              </a:rPr>
              <a:t>deqinfo@deq.state.or.us</a:t>
            </a:r>
            <a:r>
              <a:rPr lang="en-US" sz="1800">
                <a:solidFill>
                  <a:srgbClr val="000000"/>
                </a:solidFill>
                <a:ea typeface="Times New Roman" panose="02020603050405020304" pitchFamily="18" charset="0"/>
              </a:rPr>
              <a:t> </a:t>
            </a:r>
          </a:p>
        </p:txBody>
      </p:sp>
    </p:spTree>
    <p:extLst>
      <p:ext uri="{BB962C8B-B14F-4D97-AF65-F5344CB8AC3E}">
        <p14:creationId xmlns:p14="http://schemas.microsoft.com/office/powerpoint/2010/main" val="1413703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754B0-C198-61B0-6B7A-BBEF26729E8E}"/>
              </a:ext>
            </a:extLst>
          </p:cNvPr>
          <p:cNvSpPr>
            <a:spLocks noGrp="1"/>
          </p:cNvSpPr>
          <p:nvPr>
            <p:ph type="title"/>
          </p:nvPr>
        </p:nvSpPr>
        <p:spPr/>
        <p:txBody>
          <a:bodyPr/>
          <a:lstStyle/>
          <a:p>
            <a:r>
              <a:rPr lang="en-US"/>
              <a:t>Agenda </a:t>
            </a:r>
          </a:p>
        </p:txBody>
      </p:sp>
      <p:graphicFrame>
        <p:nvGraphicFramePr>
          <p:cNvPr id="11" name="Content Placeholder 10">
            <a:extLst>
              <a:ext uri="{FF2B5EF4-FFF2-40B4-BE49-F238E27FC236}">
                <a16:creationId xmlns:a16="http://schemas.microsoft.com/office/drawing/2014/main" id="{1F57BDE9-788B-6818-FA77-DF3C9563AF7D}"/>
              </a:ext>
            </a:extLst>
          </p:cNvPr>
          <p:cNvGraphicFramePr>
            <a:graphicFrameLocks noGrp="1"/>
          </p:cNvGraphicFramePr>
          <p:nvPr>
            <p:ph idx="1"/>
            <p:extLst>
              <p:ext uri="{D42A27DB-BD31-4B8C-83A1-F6EECF244321}">
                <p14:modId xmlns:p14="http://schemas.microsoft.com/office/powerpoint/2010/main" val="3271429941"/>
              </p:ext>
            </p:extLst>
          </p:nvPr>
        </p:nvGraphicFramePr>
        <p:xfrm>
          <a:off x="609600" y="1600200"/>
          <a:ext cx="10972800" cy="367284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3436339475"/>
                    </a:ext>
                  </a:extLst>
                </a:gridCol>
                <a:gridCol w="9601200">
                  <a:extLst>
                    <a:ext uri="{9D8B030D-6E8A-4147-A177-3AD203B41FA5}">
                      <a16:colId xmlns:a16="http://schemas.microsoft.com/office/drawing/2014/main" val="301978571"/>
                    </a:ext>
                  </a:extLst>
                </a:gridCol>
              </a:tblGrid>
              <a:tr h="370840">
                <a:tc>
                  <a:txBody>
                    <a:bodyPr/>
                    <a:lstStyle/>
                    <a:p>
                      <a:r>
                        <a:rPr lang="en-US"/>
                        <a:t>Time</a:t>
                      </a:r>
                    </a:p>
                  </a:txBody>
                  <a:tcPr/>
                </a:tc>
                <a:tc>
                  <a:txBody>
                    <a:bodyPr/>
                    <a:lstStyle/>
                    <a:p>
                      <a:endParaRPr lang="en-US"/>
                    </a:p>
                  </a:txBody>
                  <a:tcPr/>
                </a:tc>
                <a:extLst>
                  <a:ext uri="{0D108BD9-81ED-4DB2-BD59-A6C34878D82A}">
                    <a16:rowId xmlns:a16="http://schemas.microsoft.com/office/drawing/2014/main" val="4143909086"/>
                  </a:ext>
                </a:extLst>
              </a:tr>
              <a:tr h="370840">
                <a:tc>
                  <a:txBody>
                    <a:bodyPr/>
                    <a:lstStyle/>
                    <a:p>
                      <a:r>
                        <a:rPr lang="en-US">
                          <a:latin typeface="Arial" panose="020B0604020202020204" pitchFamily="34" charset="0"/>
                          <a:cs typeface="Arial" panose="020B0604020202020204" pitchFamily="34" charset="0"/>
                        </a:rPr>
                        <a:t>9 a.m.</a:t>
                      </a:r>
                    </a:p>
                  </a:txBody>
                  <a:tcPr/>
                </a:tc>
                <a:tc>
                  <a:txBody>
                    <a:bodyPr/>
                    <a:lstStyle/>
                    <a:p>
                      <a:r>
                        <a:rPr lang="en-US" b="1">
                          <a:solidFill>
                            <a:schemeClr val="tx1"/>
                          </a:solidFill>
                          <a:latin typeface="Arial" panose="020B0604020202020204" pitchFamily="34" charset="0"/>
                          <a:cs typeface="Arial" panose="020B0604020202020204" pitchFamily="34" charset="0"/>
                        </a:rPr>
                        <a:t>Introductions</a:t>
                      </a:r>
                    </a:p>
                    <a:p>
                      <a:pPr lvl="0">
                        <a:buNone/>
                      </a:pPr>
                      <a:r>
                        <a:rPr lang="en-US">
                          <a:solidFill>
                            <a:schemeClr val="tx1"/>
                          </a:solidFill>
                          <a:latin typeface="Arial" panose="020B0604020202020204" pitchFamily="34" charset="0"/>
                          <a:cs typeface="Arial" panose="020B0604020202020204" pitchFamily="34" charset="0"/>
                        </a:rPr>
                        <a:t>Introductions, agenda review</a:t>
                      </a:r>
                    </a:p>
                  </a:txBody>
                  <a:tcPr/>
                </a:tc>
                <a:extLst>
                  <a:ext uri="{0D108BD9-81ED-4DB2-BD59-A6C34878D82A}">
                    <a16:rowId xmlns:a16="http://schemas.microsoft.com/office/drawing/2014/main" val="1176268217"/>
                  </a:ext>
                </a:extLst>
              </a:tr>
              <a:tr h="370840">
                <a:tc>
                  <a:txBody>
                    <a:bodyPr/>
                    <a:lstStyle/>
                    <a:p>
                      <a:r>
                        <a:rPr lang="en-US">
                          <a:latin typeface="Arial" panose="020B0604020202020204" pitchFamily="34" charset="0"/>
                          <a:cs typeface="Arial" panose="020B0604020202020204" pitchFamily="34" charset="0"/>
                        </a:rPr>
                        <a:t>9:10 a.m.</a:t>
                      </a:r>
                    </a:p>
                  </a:txBody>
                  <a:tcPr/>
                </a:tc>
                <a:tc>
                  <a:txBody>
                    <a:bodyPr/>
                    <a:lstStyle/>
                    <a:p>
                      <a:r>
                        <a:rPr lang="en-US" b="1">
                          <a:solidFill>
                            <a:schemeClr val="tx1"/>
                          </a:solidFill>
                          <a:latin typeface="Arial" panose="020B0604020202020204" pitchFamily="34" charset="0"/>
                          <a:cs typeface="Arial" panose="020B0604020202020204" pitchFamily="34" charset="0"/>
                        </a:rPr>
                        <a:t>DEQ presentation</a:t>
                      </a:r>
                    </a:p>
                    <a:p>
                      <a:pPr lvl="0">
                        <a:buNone/>
                      </a:pPr>
                      <a:r>
                        <a:rPr lang="en-US">
                          <a:solidFill>
                            <a:schemeClr val="tx1"/>
                          </a:solidFill>
                          <a:latin typeface="Arial" panose="020B0604020202020204" pitchFamily="34" charset="0"/>
                          <a:cs typeface="Arial" panose="020B0604020202020204" pitchFamily="34" charset="0"/>
                        </a:rPr>
                        <a:t>Background, </a:t>
                      </a:r>
                    </a:p>
                  </a:txBody>
                  <a:tcPr/>
                </a:tc>
                <a:extLst>
                  <a:ext uri="{0D108BD9-81ED-4DB2-BD59-A6C34878D82A}">
                    <a16:rowId xmlns:a16="http://schemas.microsoft.com/office/drawing/2014/main" val="1855883054"/>
                  </a:ext>
                </a:extLst>
              </a:tr>
              <a:tr h="370840">
                <a:tc>
                  <a:txBody>
                    <a:bodyPr/>
                    <a:lstStyle/>
                    <a:p>
                      <a:r>
                        <a:rPr lang="en-US">
                          <a:latin typeface="Arial" panose="020B0604020202020204" pitchFamily="34" charset="0"/>
                          <a:cs typeface="Arial" panose="020B0604020202020204" pitchFamily="34" charset="0"/>
                        </a:rPr>
                        <a:t>9:30 a.m.</a:t>
                      </a:r>
                    </a:p>
                  </a:txBody>
                  <a:tcPr/>
                </a:tc>
                <a:tc>
                  <a:txBody>
                    <a:bodyPr/>
                    <a:lstStyle/>
                    <a:p>
                      <a:r>
                        <a:rPr lang="en-US" b="1">
                          <a:solidFill>
                            <a:schemeClr val="tx1"/>
                          </a:solidFill>
                          <a:latin typeface="Arial" panose="020B0604020202020204" pitchFamily="34" charset="0"/>
                          <a:cs typeface="Arial" panose="020B0604020202020204" pitchFamily="34" charset="0"/>
                        </a:rPr>
                        <a:t>DEQ presentation</a:t>
                      </a:r>
                    </a:p>
                    <a:p>
                      <a:pPr lvl="0">
                        <a:buNone/>
                      </a:pPr>
                      <a:r>
                        <a:rPr lang="en-US">
                          <a:solidFill>
                            <a:schemeClr val="tx1"/>
                          </a:solidFill>
                          <a:latin typeface="Arial" panose="020B0604020202020204" pitchFamily="34" charset="0"/>
                          <a:cs typeface="Arial" panose="020B0604020202020204" pitchFamily="34" charset="0"/>
                        </a:rPr>
                        <a:t>Overview of fiscal impacts</a:t>
                      </a:r>
                    </a:p>
                  </a:txBody>
                  <a:tcPr/>
                </a:tc>
                <a:extLst>
                  <a:ext uri="{0D108BD9-81ED-4DB2-BD59-A6C34878D82A}">
                    <a16:rowId xmlns:a16="http://schemas.microsoft.com/office/drawing/2014/main" val="2856743888"/>
                  </a:ext>
                </a:extLst>
              </a:tr>
              <a:tr h="370840">
                <a:tc>
                  <a:txBody>
                    <a:bodyPr/>
                    <a:lstStyle/>
                    <a:p>
                      <a:r>
                        <a:rPr lang="en-US">
                          <a:latin typeface="Arial" panose="020B0604020202020204" pitchFamily="34" charset="0"/>
                          <a:cs typeface="Arial" panose="020B0604020202020204" pitchFamily="34" charset="0"/>
                        </a:rPr>
                        <a:t>10 a.m.</a:t>
                      </a:r>
                    </a:p>
                  </a:txBody>
                  <a:tcPr/>
                </a:tc>
                <a:tc>
                  <a:txBody>
                    <a:bodyPr/>
                    <a:lstStyle/>
                    <a:p>
                      <a:r>
                        <a:rPr lang="en-US" b="1">
                          <a:solidFill>
                            <a:schemeClr val="tx1"/>
                          </a:solidFill>
                          <a:latin typeface="Arial" panose="020B0604020202020204" pitchFamily="34" charset="0"/>
                          <a:cs typeface="Arial" panose="020B0604020202020204" pitchFamily="34" charset="0"/>
                        </a:rPr>
                        <a:t>Discussion</a:t>
                      </a:r>
                    </a:p>
                    <a:p>
                      <a:pPr lvl="0">
                        <a:buNone/>
                      </a:pPr>
                      <a:r>
                        <a:rPr lang="en-US">
                          <a:solidFill>
                            <a:schemeClr val="tx1"/>
                          </a:solidFill>
                          <a:latin typeface="Arial" panose="020B0604020202020204" pitchFamily="34" charset="0"/>
                          <a:cs typeface="Arial" panose="020B0604020202020204" pitchFamily="34" charset="0"/>
                        </a:rPr>
                        <a:t>ORS required questions &amp; RAC discussion on fiscal impacts, feedback and questions</a:t>
                      </a:r>
                    </a:p>
                  </a:txBody>
                  <a:tcPr/>
                </a:tc>
                <a:extLst>
                  <a:ext uri="{0D108BD9-81ED-4DB2-BD59-A6C34878D82A}">
                    <a16:rowId xmlns:a16="http://schemas.microsoft.com/office/drawing/2014/main" val="2583603841"/>
                  </a:ext>
                </a:extLst>
              </a:tr>
              <a:tr h="370840">
                <a:tc>
                  <a:txBody>
                    <a:bodyPr/>
                    <a:lstStyle/>
                    <a:p>
                      <a:r>
                        <a:rPr lang="en-US">
                          <a:latin typeface="Arial" panose="020B0604020202020204" pitchFamily="34" charset="0"/>
                          <a:cs typeface="Arial" panose="020B0604020202020204" pitchFamily="34" charset="0"/>
                        </a:rPr>
                        <a:t>10:45 a.m.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solidFill>
                            <a:schemeClr val="tx1"/>
                          </a:solidFill>
                          <a:latin typeface="Arial" panose="020B0604020202020204" pitchFamily="34" charset="0"/>
                          <a:cs typeface="Arial" panose="020B0604020202020204" pitchFamily="34" charset="0"/>
                        </a:rPr>
                        <a:t>Any Additional Discussion</a:t>
                      </a:r>
                    </a:p>
                  </a:txBody>
                  <a:tcPr/>
                </a:tc>
                <a:extLst>
                  <a:ext uri="{0D108BD9-81ED-4DB2-BD59-A6C34878D82A}">
                    <a16:rowId xmlns:a16="http://schemas.microsoft.com/office/drawing/2014/main" val="3760294285"/>
                  </a:ext>
                </a:extLst>
              </a:tr>
              <a:tr h="370840">
                <a:tc>
                  <a:txBody>
                    <a:bodyPr/>
                    <a:lstStyle/>
                    <a:p>
                      <a:r>
                        <a:rPr lang="en-US">
                          <a:latin typeface="Arial" panose="020B0604020202020204" pitchFamily="34" charset="0"/>
                          <a:cs typeface="Arial" panose="020B0604020202020204" pitchFamily="34" charset="0"/>
                        </a:rPr>
                        <a:t>11 a.m.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solidFill>
                            <a:schemeClr val="tx1"/>
                          </a:solidFill>
                          <a:latin typeface="Arial" panose="020B0604020202020204" pitchFamily="34" charset="0"/>
                          <a:cs typeface="Arial" panose="020B0604020202020204" pitchFamily="34" charset="0"/>
                        </a:rPr>
                        <a:t>Adjourn Meeting</a:t>
                      </a:r>
                    </a:p>
                  </a:txBody>
                  <a:tcPr/>
                </a:tc>
                <a:extLst>
                  <a:ext uri="{0D108BD9-81ED-4DB2-BD59-A6C34878D82A}">
                    <a16:rowId xmlns:a16="http://schemas.microsoft.com/office/drawing/2014/main" val="1618394581"/>
                  </a:ext>
                </a:extLst>
              </a:tr>
            </a:tbl>
          </a:graphicData>
        </a:graphic>
      </p:graphicFrame>
    </p:spTree>
    <p:extLst>
      <p:ext uri="{BB962C8B-B14F-4D97-AF65-F5344CB8AC3E}">
        <p14:creationId xmlns:p14="http://schemas.microsoft.com/office/powerpoint/2010/main" val="2600507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ACB1B-473D-0F18-3146-7C3A1BDBDC87}"/>
              </a:ext>
            </a:extLst>
          </p:cNvPr>
          <p:cNvSpPr>
            <a:spLocks noGrp="1"/>
          </p:cNvSpPr>
          <p:nvPr>
            <p:ph type="title"/>
          </p:nvPr>
        </p:nvSpPr>
        <p:spPr/>
        <p:txBody>
          <a:bodyPr/>
          <a:lstStyle/>
          <a:p>
            <a:r>
              <a:rPr lang="en-US" dirty="0"/>
              <a:t>Welcome and Introductions</a:t>
            </a:r>
          </a:p>
        </p:txBody>
      </p:sp>
      <p:sp>
        <p:nvSpPr>
          <p:cNvPr id="3" name="Content Placeholder 2">
            <a:extLst>
              <a:ext uri="{FF2B5EF4-FFF2-40B4-BE49-F238E27FC236}">
                <a16:creationId xmlns:a16="http://schemas.microsoft.com/office/drawing/2014/main" id="{C65C42F9-C30C-3F34-D991-11D29954F925}"/>
              </a:ext>
            </a:extLst>
          </p:cNvPr>
          <p:cNvSpPr>
            <a:spLocks noGrp="1"/>
          </p:cNvSpPr>
          <p:nvPr>
            <p:ph idx="1"/>
          </p:nvPr>
        </p:nvSpPr>
        <p:spPr/>
        <p:txBody>
          <a:bodyPr>
            <a:normAutofit/>
          </a:bodyPr>
          <a:lstStyle/>
          <a:p>
            <a:r>
              <a:rPr lang="en-US">
                <a:cs typeface="Calibri"/>
              </a:rPr>
              <a:t>Hello and welcome</a:t>
            </a:r>
          </a:p>
          <a:p>
            <a:endParaRPr lang="en-US">
              <a:cs typeface="Calibri"/>
            </a:endParaRPr>
          </a:p>
          <a:p>
            <a:r>
              <a:rPr lang="en-US">
                <a:cs typeface="Calibri"/>
              </a:rPr>
              <a:t>Introductions</a:t>
            </a:r>
          </a:p>
          <a:p>
            <a:pPr lvl="1">
              <a:buFont typeface="Arial" panose="020B0604020202020204" pitchFamily="34" charset="0"/>
              <a:buChar char="•"/>
            </a:pPr>
            <a:r>
              <a:rPr lang="en-US">
                <a:cs typeface="Calibri"/>
              </a:rPr>
              <a:t>DEQ staff and Facilitator</a:t>
            </a:r>
          </a:p>
          <a:p>
            <a:pPr lvl="1">
              <a:buFont typeface="Arial" panose="020B0604020202020204" pitchFamily="34" charset="0"/>
              <a:buChar char="•"/>
            </a:pPr>
            <a:r>
              <a:rPr lang="en-US">
                <a:cs typeface="Calibri"/>
              </a:rPr>
              <a:t>Rulemaking Advisory Committee members</a:t>
            </a:r>
          </a:p>
          <a:p>
            <a:pPr lvl="2">
              <a:buFont typeface="Courier New" panose="02070309020205020404" pitchFamily="49" charset="0"/>
              <a:buChar char="o"/>
            </a:pPr>
            <a:r>
              <a:rPr lang="en-US">
                <a:cs typeface="Calibri"/>
              </a:rPr>
              <a:t>Name, pronouns and affiliation </a:t>
            </a:r>
          </a:p>
          <a:p>
            <a:pPr lvl="2">
              <a:buFont typeface="Courier New" panose="02070309020205020404" pitchFamily="49" charset="0"/>
              <a:buChar char="o"/>
            </a:pPr>
            <a:endParaRPr lang="en-US">
              <a:cs typeface="Calibri"/>
            </a:endParaRPr>
          </a:p>
          <a:p>
            <a:r>
              <a:rPr lang="en-US" sz="2800">
                <a:cs typeface="Calibri"/>
              </a:rPr>
              <a:t>Introductory activity – What is your go to food for a potluck?</a:t>
            </a:r>
            <a:endParaRPr lang="en-US">
              <a:cs typeface="Calibri"/>
            </a:endParaRPr>
          </a:p>
          <a:p>
            <a:pPr marL="914400" lvl="2" indent="0">
              <a:buNone/>
            </a:pPr>
            <a:endParaRPr lang="en-US">
              <a:cs typeface="Calibri"/>
            </a:endParaRPr>
          </a:p>
          <a:p>
            <a:endParaRPr lang="en-US"/>
          </a:p>
        </p:txBody>
      </p:sp>
    </p:spTree>
    <p:extLst>
      <p:ext uri="{BB962C8B-B14F-4D97-AF65-F5344CB8AC3E}">
        <p14:creationId xmlns:p14="http://schemas.microsoft.com/office/powerpoint/2010/main" val="2871283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962A7-9735-4F4A-F8B7-003F79B50306}"/>
              </a:ext>
            </a:extLst>
          </p:cNvPr>
          <p:cNvSpPr>
            <a:spLocks noGrp="1"/>
          </p:cNvSpPr>
          <p:nvPr>
            <p:ph type="title"/>
          </p:nvPr>
        </p:nvSpPr>
        <p:spPr/>
        <p:txBody>
          <a:bodyPr/>
          <a:lstStyle/>
          <a:p>
            <a:r>
              <a:rPr lang="en-US" dirty="0"/>
              <a:t>Expectations and Conduct </a:t>
            </a:r>
          </a:p>
        </p:txBody>
      </p:sp>
      <p:sp>
        <p:nvSpPr>
          <p:cNvPr id="4" name="Content Placeholder 4">
            <a:extLst>
              <a:ext uri="{FF2B5EF4-FFF2-40B4-BE49-F238E27FC236}">
                <a16:creationId xmlns:a16="http://schemas.microsoft.com/office/drawing/2014/main" id="{8FF00523-0AE9-C649-772C-8FC36EAA4F2E}"/>
              </a:ext>
            </a:extLst>
          </p:cNvPr>
          <p:cNvSpPr>
            <a:spLocks noGrp="1"/>
          </p:cNvSpPr>
          <p:nvPr>
            <p:ph idx="1"/>
          </p:nvPr>
        </p:nvSpPr>
        <p:spPr>
          <a:xfrm>
            <a:off x="609600" y="1600201"/>
            <a:ext cx="5638800" cy="4525963"/>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2400" kern="1200">
                <a:solidFill>
                  <a:schemeClr val="bg2"/>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000" kern="1200">
                <a:solidFill>
                  <a:schemeClr val="bg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1800" kern="1200">
                <a:solidFill>
                  <a:schemeClr val="bg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1600" kern="1200">
                <a:solidFill>
                  <a:schemeClr val="bg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16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en-US" dirty="0">
                <a:solidFill>
                  <a:schemeClr val="tx1"/>
                </a:solidFill>
              </a:rPr>
              <a:t>Prepares for and sets aside time for the meetings.  </a:t>
            </a:r>
          </a:p>
          <a:p>
            <a:endParaRPr lang="en-US" dirty="0">
              <a:solidFill>
                <a:schemeClr val="tx1"/>
              </a:solidFill>
            </a:endParaRPr>
          </a:p>
          <a:p>
            <a:r>
              <a:rPr lang="en-US" dirty="0">
                <a:solidFill>
                  <a:schemeClr val="tx1"/>
                </a:solidFill>
              </a:rPr>
              <a:t>Provides DEQ staff with copies of relevant research and documentation cited during the meeting.</a:t>
            </a:r>
          </a:p>
          <a:p>
            <a:endParaRPr lang="en-US" dirty="0">
              <a:solidFill>
                <a:schemeClr val="tx1"/>
              </a:solidFill>
            </a:endParaRPr>
          </a:p>
          <a:p>
            <a:r>
              <a:rPr lang="en-US" dirty="0">
                <a:solidFill>
                  <a:schemeClr val="tx1"/>
                </a:solidFill>
              </a:rPr>
              <a:t>Stays focused on the specific agenda topics for each meeting.</a:t>
            </a:r>
          </a:p>
          <a:p>
            <a:endParaRPr lang="en-US" dirty="0">
              <a:solidFill>
                <a:schemeClr val="tx1"/>
              </a:solidFill>
            </a:endParaRPr>
          </a:p>
          <a:p>
            <a:r>
              <a:rPr lang="en-US" dirty="0">
                <a:solidFill>
                  <a:schemeClr val="tx1"/>
                </a:solidFill>
              </a:rPr>
              <a:t>Comments constructively and in good faith.</a:t>
            </a:r>
          </a:p>
          <a:p>
            <a:endParaRPr lang="en-US" dirty="0">
              <a:solidFill>
                <a:schemeClr val="tx1"/>
              </a:solidFill>
            </a:endParaRPr>
          </a:p>
          <a:p>
            <a:r>
              <a:rPr lang="en-US" dirty="0">
                <a:solidFill>
                  <a:schemeClr val="tx1"/>
                </a:solidFill>
              </a:rPr>
              <a:t>Consults regularly with constituencies to inform them on the process and gather their input.</a:t>
            </a:r>
          </a:p>
        </p:txBody>
      </p:sp>
      <p:sp>
        <p:nvSpPr>
          <p:cNvPr id="6" name="TextBox 5">
            <a:extLst>
              <a:ext uri="{FF2B5EF4-FFF2-40B4-BE49-F238E27FC236}">
                <a16:creationId xmlns:a16="http://schemas.microsoft.com/office/drawing/2014/main" id="{427C7523-5720-36A9-6BD7-D98D11F9606A}"/>
              </a:ext>
            </a:extLst>
          </p:cNvPr>
          <p:cNvSpPr txBox="1"/>
          <p:nvPr/>
        </p:nvSpPr>
        <p:spPr>
          <a:xfrm>
            <a:off x="6553200" y="1600201"/>
            <a:ext cx="4636671" cy="4285789"/>
          </a:xfrm>
          <a:prstGeom prst="rect">
            <a:avLst/>
          </a:prstGeom>
          <a:noFill/>
        </p:spPr>
        <p:txBody>
          <a:bodyPr wrap="square" lIns="91440" tIns="45720" rIns="91440" bIns="45720" rtlCol="0" anchor="t">
            <a:spAutoFit/>
          </a:bodyPr>
          <a:lstStyle/>
          <a:p>
            <a:pPr marL="347345" indent="-285750">
              <a:spcBef>
                <a:spcPts val="480"/>
              </a:spcBef>
              <a:buFont typeface="Arial" panose="020B0604020202020204" pitchFamily="34" charset="0"/>
              <a:buChar char="•"/>
            </a:pPr>
            <a:r>
              <a:rPr lang="en-US" sz="2000" dirty="0">
                <a:latin typeface="Arial"/>
                <a:cs typeface="Arial"/>
              </a:rPr>
              <a:t>Treats everyone and their opinions with respect.</a:t>
            </a:r>
            <a:endParaRPr lang="en-US" dirty="0">
              <a:latin typeface="Arial"/>
              <a:cs typeface="Arial"/>
            </a:endParaRPr>
          </a:p>
          <a:p>
            <a:pPr marL="61595">
              <a:spcBef>
                <a:spcPts val="480"/>
              </a:spcBef>
            </a:pPr>
            <a:endParaRPr lang="en-US" sz="2000" dirty="0">
              <a:latin typeface="Arial" panose="020B0604020202020204" pitchFamily="34" charset="0"/>
              <a:cs typeface="Arial" panose="020B0604020202020204" pitchFamily="34" charset="0"/>
            </a:endParaRPr>
          </a:p>
          <a:p>
            <a:pPr marL="347345" indent="-285750">
              <a:spcBef>
                <a:spcPts val="480"/>
              </a:spcBef>
              <a:buFont typeface="Arial" panose="020B0604020202020204" pitchFamily="34" charset="0"/>
              <a:buChar char="•"/>
            </a:pPr>
            <a:r>
              <a:rPr lang="en-US" sz="2000" dirty="0">
                <a:latin typeface="Arial"/>
                <a:cs typeface="Arial"/>
              </a:rPr>
              <a:t>Allows one person to speak at a time.</a:t>
            </a:r>
          </a:p>
          <a:p>
            <a:pPr marL="61595">
              <a:spcBef>
                <a:spcPts val="480"/>
              </a:spcBef>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a:cs typeface="Arial"/>
              </a:rPr>
              <a:t>Is courteous by not engaging in sidebar discussions.</a:t>
            </a:r>
          </a:p>
          <a:p>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a:cs typeface="Arial"/>
              </a:rPr>
              <a:t>Avoids representing to the public or media the views of any other committee member or the committee as a whole. </a:t>
            </a:r>
          </a:p>
        </p:txBody>
      </p:sp>
    </p:spTree>
    <p:extLst>
      <p:ext uri="{BB962C8B-B14F-4D97-AF65-F5344CB8AC3E}">
        <p14:creationId xmlns:p14="http://schemas.microsoft.com/office/powerpoint/2010/main" val="2029844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DDFDE-F291-6390-30FB-8139D9B9DC88}"/>
              </a:ext>
            </a:extLst>
          </p:cNvPr>
          <p:cNvSpPr>
            <a:spLocks noGrp="1"/>
          </p:cNvSpPr>
          <p:nvPr>
            <p:ph type="title"/>
          </p:nvPr>
        </p:nvSpPr>
        <p:spPr/>
        <p:txBody>
          <a:bodyPr/>
          <a:lstStyle/>
          <a:p>
            <a:r>
              <a:rPr lang="en-US" dirty="0"/>
              <a:t>Meeting Process and Procedures</a:t>
            </a:r>
          </a:p>
        </p:txBody>
      </p:sp>
      <p:sp>
        <p:nvSpPr>
          <p:cNvPr id="3" name="Content Placeholder 2">
            <a:extLst>
              <a:ext uri="{FF2B5EF4-FFF2-40B4-BE49-F238E27FC236}">
                <a16:creationId xmlns:a16="http://schemas.microsoft.com/office/drawing/2014/main" id="{55AF1A25-DCB2-6E59-854F-23BCDA50CE4F}"/>
              </a:ext>
            </a:extLst>
          </p:cNvPr>
          <p:cNvSpPr>
            <a:spLocks noGrp="1"/>
          </p:cNvSpPr>
          <p:nvPr>
            <p:ph idx="1"/>
          </p:nvPr>
        </p:nvSpPr>
        <p:spPr>
          <a:xfrm>
            <a:off x="609600" y="1600201"/>
            <a:ext cx="5105400" cy="4525963"/>
          </a:xfrm>
        </p:spPr>
        <p:txBody>
          <a:bodyPr>
            <a:noAutofit/>
          </a:bodyPr>
          <a:lstStyle/>
          <a:p>
            <a:pPr marL="0" indent="0">
              <a:lnSpc>
                <a:spcPct val="150000"/>
              </a:lnSpc>
              <a:buNone/>
            </a:pPr>
            <a:r>
              <a:rPr lang="en-US" sz="1800" dirty="0"/>
              <a:t>How RAC members can participate in this meeting:</a:t>
            </a:r>
          </a:p>
          <a:p>
            <a:pPr>
              <a:lnSpc>
                <a:spcPct val="150000"/>
              </a:lnSpc>
            </a:pPr>
            <a:r>
              <a:rPr lang="en-US" sz="1800" dirty="0"/>
              <a:t>Please stay muted until called on.</a:t>
            </a:r>
          </a:p>
          <a:p>
            <a:pPr>
              <a:lnSpc>
                <a:spcPct val="150000"/>
              </a:lnSpc>
            </a:pPr>
            <a:r>
              <a:rPr lang="en-US" sz="1800" dirty="0"/>
              <a:t>If you want to contribute to the meeting, please raise your hand using the raise hand function.</a:t>
            </a:r>
          </a:p>
          <a:p>
            <a:pPr>
              <a:lnSpc>
                <a:spcPct val="150000"/>
              </a:lnSpc>
            </a:pPr>
            <a:r>
              <a:rPr lang="en-US" sz="1800" dirty="0"/>
              <a:t>Please feel free to include resources in the chat, they will be added to the official minutes.</a:t>
            </a:r>
          </a:p>
          <a:p>
            <a:pPr>
              <a:lnSpc>
                <a:spcPct val="150000"/>
              </a:lnSpc>
            </a:pPr>
            <a:r>
              <a:rPr lang="en-US" sz="1800" dirty="0"/>
              <a:t>Meeting is recorded for the public. </a:t>
            </a:r>
          </a:p>
        </p:txBody>
      </p:sp>
      <p:sp>
        <p:nvSpPr>
          <p:cNvPr id="4" name="TextBox 3">
            <a:extLst>
              <a:ext uri="{FF2B5EF4-FFF2-40B4-BE49-F238E27FC236}">
                <a16:creationId xmlns:a16="http://schemas.microsoft.com/office/drawing/2014/main" id="{CF383929-8A84-DFCA-E8D0-A5E03EA4D4EC}"/>
              </a:ext>
            </a:extLst>
          </p:cNvPr>
          <p:cNvSpPr txBox="1"/>
          <p:nvPr/>
        </p:nvSpPr>
        <p:spPr>
          <a:xfrm>
            <a:off x="6781800" y="1600201"/>
            <a:ext cx="4343400" cy="646331"/>
          </a:xfrm>
          <a:prstGeom prst="rect">
            <a:avLst/>
          </a:prstGeom>
          <a:noFill/>
        </p:spPr>
        <p:txBody>
          <a:bodyPr wrap="square" rtlCol="0">
            <a:spAutoFit/>
          </a:bodyPr>
          <a:lstStyle/>
          <a:p>
            <a:r>
              <a:rPr lang="en-US">
                <a:latin typeface="Arial" panose="020B0604020202020204" pitchFamily="34" charset="0"/>
                <a:cs typeface="Arial" panose="020B0604020202020204" pitchFamily="34" charset="0"/>
              </a:rPr>
              <a:t>Resources for RAC members</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hlinkClick r:id="rId3"/>
              </a:rPr>
              <a:t>Rulemaking webpage</a:t>
            </a:r>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5750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9D7FF-B5ED-991F-71CF-BA78A895BD84}"/>
              </a:ext>
            </a:extLst>
          </p:cNvPr>
          <p:cNvSpPr>
            <a:spLocks noGrp="1"/>
          </p:cNvSpPr>
          <p:nvPr>
            <p:ph type="title"/>
          </p:nvPr>
        </p:nvSpPr>
        <p:spPr/>
        <p:txBody>
          <a:bodyPr/>
          <a:lstStyle/>
          <a:p>
            <a:r>
              <a:rPr lang="en-US" dirty="0">
                <a:cs typeface="Calibri Light"/>
              </a:rPr>
              <a:t>What is the Purpose of this RAC Meeting?</a:t>
            </a:r>
            <a:endParaRPr lang="en-US" dirty="0"/>
          </a:p>
        </p:txBody>
      </p:sp>
      <p:sp>
        <p:nvSpPr>
          <p:cNvPr id="3" name="Content Placeholder 2">
            <a:extLst>
              <a:ext uri="{FF2B5EF4-FFF2-40B4-BE49-F238E27FC236}">
                <a16:creationId xmlns:a16="http://schemas.microsoft.com/office/drawing/2014/main" id="{C3C1118F-FE12-78AB-F9F8-6F5184863E97}"/>
              </a:ext>
            </a:extLst>
          </p:cNvPr>
          <p:cNvSpPr>
            <a:spLocks noGrp="1"/>
          </p:cNvSpPr>
          <p:nvPr>
            <p:ph idx="1"/>
          </p:nvPr>
        </p:nvSpPr>
        <p:spPr/>
        <p:txBody>
          <a:bodyPr vert="horz" lIns="91440" tIns="45720" rIns="91440" bIns="45720" rtlCol="0" anchor="t">
            <a:normAutofit fontScale="85000" lnSpcReduction="20000"/>
          </a:bodyPr>
          <a:lstStyle/>
          <a:p>
            <a:r>
              <a:rPr lang="en-US" sz="2400" dirty="0">
                <a:latin typeface="Arial"/>
                <a:cs typeface="Arial"/>
              </a:rPr>
              <a:t>What is your role as a RAC member? </a:t>
            </a:r>
          </a:p>
          <a:p>
            <a:pPr lvl="1"/>
            <a:r>
              <a:rPr lang="en-US" sz="2000" dirty="0">
                <a:latin typeface="Arial"/>
                <a:cs typeface="Arial"/>
              </a:rPr>
              <a:t>DEQ proposing rules to implement two statutory changes and various non-technical rule changes. </a:t>
            </a:r>
          </a:p>
          <a:p>
            <a:pPr lvl="2"/>
            <a:r>
              <a:rPr lang="en-US" sz="1600" dirty="0">
                <a:latin typeface="Arial"/>
                <a:cs typeface="Arial"/>
              </a:rPr>
              <a:t>Understand DEQ’s rulemaking process.</a:t>
            </a:r>
          </a:p>
          <a:p>
            <a:pPr lvl="2"/>
            <a:r>
              <a:rPr lang="en-US" sz="1600" dirty="0">
                <a:latin typeface="Arial"/>
                <a:cs typeface="Arial"/>
              </a:rPr>
              <a:t>Understand what can be changed.</a:t>
            </a:r>
          </a:p>
          <a:p>
            <a:pPr lvl="1"/>
            <a:r>
              <a:rPr lang="en-US" sz="2000" dirty="0">
                <a:latin typeface="Arial"/>
                <a:cs typeface="Arial"/>
              </a:rPr>
              <a:t>Help DEQ (with questions, suggestions, comments) to accomplish the substantive purpose of the rulemaking.</a:t>
            </a:r>
          </a:p>
          <a:p>
            <a:r>
              <a:rPr lang="en-US" sz="2400" dirty="0">
                <a:latin typeface="Arial"/>
                <a:cs typeface="Arial"/>
              </a:rPr>
              <a:t>Justify why we are combining three rulemakings into one.</a:t>
            </a:r>
          </a:p>
          <a:p>
            <a:pPr lvl="1"/>
            <a:r>
              <a:rPr lang="en-US" sz="2000" dirty="0">
                <a:latin typeface="Arial"/>
                <a:cs typeface="Arial"/>
              </a:rPr>
              <a:t>HB 3729 and SB 726 are legislatively mandated .</a:t>
            </a:r>
          </a:p>
          <a:p>
            <a:pPr lvl="1"/>
            <a:r>
              <a:rPr lang="en-US" sz="2000" dirty="0">
                <a:latin typeface="Arial"/>
                <a:cs typeface="Arial"/>
              </a:rPr>
              <a:t>Relatively simple (non –technical updates are corrections and clarifications).</a:t>
            </a:r>
          </a:p>
          <a:p>
            <a:pPr lvl="1"/>
            <a:r>
              <a:rPr lang="en-US" sz="2000" dirty="0">
                <a:latin typeface="Arial"/>
                <a:cs typeface="Arial"/>
              </a:rPr>
              <a:t>Administrative cost.</a:t>
            </a:r>
          </a:p>
          <a:p>
            <a:pPr marL="457200" lvl="1" indent="0">
              <a:buNone/>
            </a:pPr>
            <a:endParaRPr lang="en-US" sz="2000" dirty="0">
              <a:latin typeface="Arial"/>
              <a:cs typeface="Arial"/>
            </a:endParaRPr>
          </a:p>
          <a:p>
            <a:pPr lvl="1">
              <a:buFont typeface="Arial" panose="020B0604020202020204" pitchFamily="34" charset="0"/>
              <a:buChar char="•"/>
            </a:pPr>
            <a:r>
              <a:rPr lang="en-US" sz="2400" dirty="0">
                <a:latin typeface="Arial"/>
                <a:cs typeface="Arial"/>
              </a:rPr>
              <a:t>What are DEQs goals with this RAC?</a:t>
            </a:r>
          </a:p>
          <a:p>
            <a:pPr marL="457200" lvl="1" indent="0">
              <a:buFont typeface="Arial" pitchFamily="34" charset="0"/>
              <a:buNone/>
            </a:pPr>
            <a:r>
              <a:rPr lang="en-US" sz="2400" dirty="0">
                <a:latin typeface="Arial"/>
                <a:cs typeface="Arial"/>
              </a:rPr>
              <a:t>- </a:t>
            </a:r>
            <a:r>
              <a:rPr lang="en-US" sz="2000" dirty="0">
                <a:latin typeface="Arial"/>
                <a:cs typeface="Arial"/>
              </a:rPr>
              <a:t>Gather input from RAC members on how updated bills may impact their work or environment</a:t>
            </a:r>
          </a:p>
          <a:p>
            <a:pPr lvl="1"/>
            <a:r>
              <a:rPr lang="en-US" sz="2000" dirty="0">
                <a:latin typeface="Arial"/>
                <a:cs typeface="Arial"/>
              </a:rPr>
              <a:t>DEQ requesting a review of the proposed non-technical updates.</a:t>
            </a:r>
          </a:p>
          <a:p>
            <a:pPr marL="457200" lvl="1" indent="0">
              <a:buNone/>
            </a:pPr>
            <a:endParaRPr lang="en-US" sz="2000" dirty="0">
              <a:latin typeface="Arial"/>
              <a:cs typeface="Arial"/>
            </a:endParaRPr>
          </a:p>
          <a:p>
            <a:pPr lvl="1">
              <a:buFont typeface="Arial" panose="020B0604020202020204" pitchFamily="34" charset="0"/>
              <a:buChar char="•"/>
            </a:pPr>
            <a:r>
              <a:rPr lang="en-US" sz="2400" dirty="0">
                <a:latin typeface="Arial"/>
                <a:cs typeface="Arial"/>
              </a:rPr>
              <a:t>Review and discuss fiscal impacts associated with proposed rules.</a:t>
            </a:r>
          </a:p>
        </p:txBody>
      </p:sp>
    </p:spTree>
    <p:extLst>
      <p:ext uri="{BB962C8B-B14F-4D97-AF65-F5344CB8AC3E}">
        <p14:creationId xmlns:p14="http://schemas.microsoft.com/office/powerpoint/2010/main" val="166365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E1EF3-05CB-CAE5-4F5B-0630CAFEB6B0}"/>
              </a:ext>
            </a:extLst>
          </p:cNvPr>
          <p:cNvSpPr>
            <a:spLocks noGrp="1"/>
          </p:cNvSpPr>
          <p:nvPr>
            <p:ph type="title"/>
          </p:nvPr>
        </p:nvSpPr>
        <p:spPr/>
        <p:txBody>
          <a:bodyPr>
            <a:normAutofit fontScale="90000"/>
          </a:bodyPr>
          <a:lstStyle/>
          <a:p>
            <a:r>
              <a:rPr lang="en-US" dirty="0">
                <a:latin typeface="Arial"/>
                <a:cs typeface="Arial"/>
              </a:rPr>
              <a:t>Background Authority on Crematory HB 3729</a:t>
            </a:r>
            <a:endParaRPr lang="en-US" dirty="0"/>
          </a:p>
        </p:txBody>
      </p:sp>
      <p:sp>
        <p:nvSpPr>
          <p:cNvPr id="3" name="Content Placeholder 2">
            <a:extLst>
              <a:ext uri="{FF2B5EF4-FFF2-40B4-BE49-F238E27FC236}">
                <a16:creationId xmlns:a16="http://schemas.microsoft.com/office/drawing/2014/main" id="{148C823E-35DC-C8F8-0CAF-E63B975E1529}"/>
              </a:ext>
            </a:extLst>
          </p:cNvPr>
          <p:cNvSpPr>
            <a:spLocks noGrp="1"/>
          </p:cNvSpPr>
          <p:nvPr>
            <p:ph idx="1"/>
          </p:nvPr>
        </p:nvSpPr>
        <p:spPr/>
        <p:txBody>
          <a:bodyPr>
            <a:normAutofit/>
          </a:bodyPr>
          <a:lstStyle/>
          <a:p>
            <a:r>
              <a:rPr lang="en-US" dirty="0"/>
              <a:t>Legislature’s intent: effective 9/26/2025 </a:t>
            </a:r>
          </a:p>
          <a:p>
            <a:r>
              <a:rPr lang="en-US" dirty="0"/>
              <a:t>Enforcement Discretion</a:t>
            </a:r>
          </a:p>
          <a:p>
            <a:pPr lvl="1"/>
            <a:r>
              <a:rPr lang="en-US" dirty="0"/>
              <a:t>Allow operators to use 1600</a:t>
            </a:r>
            <a:r>
              <a:rPr lang="en-US" baseline="30000" dirty="0"/>
              <a:t>o</a:t>
            </a:r>
            <a:r>
              <a:rPr lang="en-US" dirty="0"/>
              <a:t>F beginning 9/26/25 until the rule is changed.</a:t>
            </a:r>
          </a:p>
          <a:p>
            <a:r>
              <a:rPr lang="en-US" dirty="0"/>
              <a:t>Process Flow: </a:t>
            </a:r>
          </a:p>
          <a:p>
            <a:endParaRPr lang="en-US" dirty="0"/>
          </a:p>
        </p:txBody>
      </p:sp>
      <p:graphicFrame>
        <p:nvGraphicFramePr>
          <p:cNvPr id="4" name="Diagram 3">
            <a:extLst>
              <a:ext uri="{FF2B5EF4-FFF2-40B4-BE49-F238E27FC236}">
                <a16:creationId xmlns:a16="http://schemas.microsoft.com/office/drawing/2014/main" id="{233B2BBE-EEBC-E7EF-93C5-5AE25DF03FA7}"/>
              </a:ext>
            </a:extLst>
          </p:cNvPr>
          <p:cNvGraphicFramePr/>
          <p:nvPr>
            <p:extLst>
              <p:ext uri="{D42A27DB-BD31-4B8C-83A1-F6EECF244321}">
                <p14:modId xmlns:p14="http://schemas.microsoft.com/office/powerpoint/2010/main" val="940499428"/>
              </p:ext>
            </p:extLst>
          </p:nvPr>
        </p:nvGraphicFramePr>
        <p:xfrm>
          <a:off x="200991" y="3236685"/>
          <a:ext cx="11790018" cy="39333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50177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4CDBE-3517-73FF-C044-02761D3DA78F}"/>
              </a:ext>
            </a:extLst>
          </p:cNvPr>
          <p:cNvSpPr>
            <a:spLocks noGrp="1"/>
          </p:cNvSpPr>
          <p:nvPr>
            <p:ph type="title"/>
          </p:nvPr>
        </p:nvSpPr>
        <p:spPr/>
        <p:txBody>
          <a:bodyPr>
            <a:normAutofit/>
          </a:bodyPr>
          <a:lstStyle/>
          <a:p>
            <a:r>
              <a:rPr lang="en-US" dirty="0">
                <a:latin typeface="Arial"/>
                <a:cs typeface="Arial"/>
              </a:rPr>
              <a:t>Non-Technical Justification</a:t>
            </a:r>
            <a:endParaRPr lang="en-US" dirty="0"/>
          </a:p>
        </p:txBody>
      </p:sp>
      <p:sp>
        <p:nvSpPr>
          <p:cNvPr id="3" name="Content Placeholder 2">
            <a:extLst>
              <a:ext uri="{FF2B5EF4-FFF2-40B4-BE49-F238E27FC236}">
                <a16:creationId xmlns:a16="http://schemas.microsoft.com/office/drawing/2014/main" id="{469DA932-2A2F-F597-DAD7-56CA2172D149}"/>
              </a:ext>
            </a:extLst>
          </p:cNvPr>
          <p:cNvSpPr>
            <a:spLocks noGrp="1"/>
          </p:cNvSpPr>
          <p:nvPr>
            <p:ph idx="1"/>
          </p:nvPr>
        </p:nvSpPr>
        <p:spPr/>
        <p:txBody>
          <a:bodyPr>
            <a:normAutofit lnSpcReduction="10000"/>
          </a:bodyPr>
          <a:lstStyle/>
          <a:p>
            <a:r>
              <a:rPr lang="en-US" dirty="0"/>
              <a:t>Why did DEQ include non-technical updates with legislatively mandated changes?</a:t>
            </a:r>
          </a:p>
          <a:p>
            <a:pPr lvl="1"/>
            <a:r>
              <a:rPr lang="en-US" dirty="0"/>
              <a:t>No anticipated fiscal impact across all changes.</a:t>
            </a:r>
          </a:p>
          <a:p>
            <a:pPr lvl="1"/>
            <a:r>
              <a:rPr lang="en-US" dirty="0"/>
              <a:t>Efficient and effective use of public resources to combine.</a:t>
            </a:r>
          </a:p>
          <a:p>
            <a:r>
              <a:rPr lang="en-US" dirty="0"/>
              <a:t>Examples: </a:t>
            </a:r>
          </a:p>
          <a:p>
            <a:pPr lvl="1"/>
            <a:r>
              <a:rPr lang="en-US" dirty="0"/>
              <a:t>Incorrect and erroneous cross references, </a:t>
            </a:r>
          </a:p>
          <a:p>
            <a:pPr lvl="1"/>
            <a:r>
              <a:rPr lang="en-US" dirty="0"/>
              <a:t>Typographical errors, </a:t>
            </a:r>
          </a:p>
          <a:p>
            <a:pPr lvl="1"/>
            <a:r>
              <a:rPr lang="en-US" dirty="0"/>
              <a:t>Clarifications (applicant name; construction termination)</a:t>
            </a:r>
          </a:p>
          <a:p>
            <a:pPr lvl="1"/>
            <a:r>
              <a:rPr lang="en-US" dirty="0"/>
              <a:t>Consistency (report due dates; owner or operator)</a:t>
            </a:r>
          </a:p>
        </p:txBody>
      </p:sp>
    </p:spTree>
    <p:extLst>
      <p:ext uri="{BB962C8B-B14F-4D97-AF65-F5344CB8AC3E}">
        <p14:creationId xmlns:p14="http://schemas.microsoft.com/office/powerpoint/2010/main" val="2155652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4BC7F-CFE9-4C03-97C6-002E4434B030}"/>
              </a:ext>
            </a:extLst>
          </p:cNvPr>
          <p:cNvSpPr>
            <a:spLocks noGrp="1"/>
          </p:cNvSpPr>
          <p:nvPr>
            <p:ph type="title"/>
          </p:nvPr>
        </p:nvSpPr>
        <p:spPr>
          <a:xfrm>
            <a:off x="609600" y="175417"/>
            <a:ext cx="10972800" cy="1112838"/>
          </a:xfrm>
        </p:spPr>
        <p:txBody>
          <a:bodyPr>
            <a:normAutofit/>
          </a:bodyPr>
          <a:lstStyle/>
          <a:p>
            <a:pPr algn="l"/>
            <a:r>
              <a:rPr lang="en-US" dirty="0">
                <a:latin typeface="Arial"/>
                <a:cs typeface="Arial"/>
              </a:rPr>
              <a:t>Background Authority on Landfill SB 726</a:t>
            </a:r>
          </a:p>
        </p:txBody>
      </p:sp>
      <p:sp>
        <p:nvSpPr>
          <p:cNvPr id="3" name="Content Placeholder 2">
            <a:extLst>
              <a:ext uri="{FF2B5EF4-FFF2-40B4-BE49-F238E27FC236}">
                <a16:creationId xmlns:a16="http://schemas.microsoft.com/office/drawing/2014/main" id="{AEBE99DF-37FC-4B43-A3B1-32E041029BE8}"/>
              </a:ext>
            </a:extLst>
          </p:cNvPr>
          <p:cNvSpPr>
            <a:spLocks noGrp="1"/>
          </p:cNvSpPr>
          <p:nvPr>
            <p:ph idx="1"/>
          </p:nvPr>
        </p:nvSpPr>
        <p:spPr/>
        <p:txBody>
          <a:bodyPr>
            <a:normAutofit fontScale="92500" lnSpcReduction="10000"/>
          </a:bodyPr>
          <a:lstStyle/>
          <a:p>
            <a:r>
              <a:rPr lang="en-US" dirty="0"/>
              <a:t>Legislature’s intent: effective Jan. 1, 2027</a:t>
            </a:r>
          </a:p>
          <a:p>
            <a:r>
              <a:rPr lang="en-US" dirty="0"/>
              <a:t>Direct DEQ/EQC to take any action necessary prior to the effective date.</a:t>
            </a:r>
          </a:p>
          <a:p>
            <a:r>
              <a:rPr lang="en-US" dirty="0"/>
              <a:t>Establish that advanced methane detection tech must be used at MSW Landfills in Benton county. </a:t>
            </a:r>
          </a:p>
          <a:p>
            <a:pPr lvl="1"/>
            <a:r>
              <a:rPr lang="en-US" dirty="0"/>
              <a:t>Advanced methane detection definition.</a:t>
            </a:r>
          </a:p>
          <a:p>
            <a:pPr lvl="1"/>
            <a:r>
              <a:rPr lang="en-US" dirty="0"/>
              <a:t>All areas of the landfill surface to be monitored.</a:t>
            </a:r>
          </a:p>
          <a:p>
            <a:pPr lvl="1"/>
            <a:r>
              <a:rPr lang="en-US" dirty="0"/>
              <a:t>Report monitoring data and details.</a:t>
            </a:r>
          </a:p>
          <a:p>
            <a:pPr lvl="1"/>
            <a:r>
              <a:rPr lang="en-US" dirty="0"/>
              <a:t>Look at exceedances within 10 days of finding them.</a:t>
            </a:r>
          </a:p>
          <a:p>
            <a:pPr lvl="1"/>
            <a:r>
              <a:rPr lang="en-US" dirty="0"/>
              <a:t>Working face specifically addressed: mitigation plan.</a:t>
            </a:r>
          </a:p>
          <a:p>
            <a:pPr lvl="1"/>
            <a:endParaRPr lang="en-US" dirty="0"/>
          </a:p>
          <a:p>
            <a:endParaRPr lang="en-US" dirty="0"/>
          </a:p>
        </p:txBody>
      </p:sp>
    </p:spTree>
    <p:extLst>
      <p:ext uri="{BB962C8B-B14F-4D97-AF65-F5344CB8AC3E}">
        <p14:creationId xmlns:p14="http://schemas.microsoft.com/office/powerpoint/2010/main" val="1876762084"/>
      </p:ext>
    </p:extLst>
  </p:cSld>
  <p:clrMapOvr>
    <a:masterClrMapping/>
  </p:clrMapOvr>
</p:sld>
</file>

<file path=ppt/theme/theme1.xml><?xml version="1.0" encoding="utf-8"?>
<a:theme xmlns:a="http://schemas.openxmlformats.org/drawingml/2006/main" name="DEQSimpleTheme">
  <a:themeElements>
    <a:clrScheme name="Deep Cyan">
      <a:dk1>
        <a:srgbClr val="2D2D2D"/>
      </a:dk1>
      <a:lt1>
        <a:sysClr val="window" lastClr="FFFFFF"/>
      </a:lt1>
      <a:dk2>
        <a:srgbClr val="7F7F7F"/>
      </a:dk2>
      <a:lt2>
        <a:srgbClr val="EEECE1"/>
      </a:lt2>
      <a:accent1>
        <a:srgbClr val="00907E"/>
      </a:accent1>
      <a:accent2>
        <a:srgbClr val="71BCB4"/>
      </a:accent2>
      <a:accent3>
        <a:srgbClr val="B1CA54"/>
      </a:accent3>
      <a:accent4>
        <a:srgbClr val="F57F32"/>
      </a:accent4>
      <a:accent5>
        <a:srgbClr val="248F79"/>
      </a:accent5>
      <a:accent6>
        <a:srgbClr val="23769A"/>
      </a:accent6>
      <a:hlink>
        <a:srgbClr val="00907E"/>
      </a:hlink>
      <a:folHlink>
        <a:srgbClr val="71BCB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EQpowerpoint.potx" id="{220B54FA-3FD0-4F86-9F18-4EEE4C00100A}" vid="{A04B15FB-1F91-4E90-9380-0F7C0070E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f71e46e-dbdb-4936-a808-49fb891fc3e2" xsi:nil="true"/>
    <lcf76f155ced4ddcb4097134ff3c332f xmlns="6076d197-b432-4a89-8b9d-b97676e775aa">
      <Terms xmlns="http://schemas.microsoft.com/office/infopath/2007/PartnerControls"/>
    </lcf76f155ced4ddcb4097134ff3c332f>
    <SharedWithUsers xmlns="3f71e46e-dbdb-4936-a808-49fb891fc3e2">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20178CB431FBB44BA390DFB7A67DCC0" ma:contentTypeVersion="16" ma:contentTypeDescription="Create a new document." ma:contentTypeScope="" ma:versionID="3a924f42b6e4882ee3fe402a8c499190">
  <xsd:schema xmlns:xsd="http://www.w3.org/2001/XMLSchema" xmlns:xs="http://www.w3.org/2001/XMLSchema" xmlns:p="http://schemas.microsoft.com/office/2006/metadata/properties" xmlns:ns2="6076d197-b432-4a89-8b9d-b97676e775aa" xmlns:ns3="3f71e46e-dbdb-4936-a808-49fb891fc3e2" targetNamespace="http://schemas.microsoft.com/office/2006/metadata/properties" ma:root="true" ma:fieldsID="5f4a3d116ad3dbeb153fd505c2c81971" ns2:_="" ns3:_="">
    <xsd:import namespace="6076d197-b432-4a89-8b9d-b97676e775aa"/>
    <xsd:import namespace="3f71e46e-dbdb-4936-a808-49fb891fc3e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76d197-b432-4a89-8b9d-b97676e775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bc13bb2-4050-4808-9050-3ebd68b2d7b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f71e46e-dbdb-4936-a808-49fb891fc3e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0f0d1f6e-1a0a-41c9-8b9d-b520e6ba8460}" ma:internalName="TaxCatchAll" ma:showField="CatchAllData" ma:web="3f71e46e-dbdb-4936-a808-49fb891fc3e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E05AC8-6681-48F2-B275-2175FFF4586A}">
  <ds:schemaRefs>
    <ds:schemaRef ds:uri="3f71e46e-dbdb-4936-a808-49fb891fc3e2"/>
    <ds:schemaRef ds:uri="6076d197-b432-4a89-8b9d-b97676e775a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2739B4D-513D-4335-9CAC-01E8979F3510}">
  <ds:schemaRefs>
    <ds:schemaRef ds:uri="http://schemas.microsoft.com/sharepoint/v3/contenttype/forms"/>
  </ds:schemaRefs>
</ds:datastoreItem>
</file>

<file path=customXml/itemProps3.xml><?xml version="1.0" encoding="utf-8"?>
<ds:datastoreItem xmlns:ds="http://schemas.openxmlformats.org/officeDocument/2006/customXml" ds:itemID="{C8EB74A2-4310-42E8-88CA-066596FF5D75}">
  <ds:schemaRefs>
    <ds:schemaRef ds:uri="3f71e46e-dbdb-4936-a808-49fb891fc3e2"/>
    <ds:schemaRef ds:uri="6076d197-b432-4a89-8b9d-b97676e775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09b73270-2993-4076-be47-9c78f42a1e84}" enabled="1" method="Privileged" siteId="{aa3f6932-fa7c-47b4-a0ce-a598cad161cf}" removed="0"/>
</clbl:labelList>
</file>

<file path=docProps/app.xml><?xml version="1.0" encoding="utf-8"?>
<Properties xmlns="http://schemas.openxmlformats.org/officeDocument/2006/extended-properties" xmlns:vt="http://schemas.openxmlformats.org/officeDocument/2006/docPropsVTypes">
  <Template>PPTtemplate</Template>
  <TotalTime>15</TotalTime>
  <Words>4087</Words>
  <Application>Microsoft Office PowerPoint</Application>
  <PresentationFormat>Widescreen</PresentationFormat>
  <Paragraphs>301</Paragraphs>
  <Slides>19</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Malgun Gothic</vt:lpstr>
      <vt:lpstr>MS Mincho</vt:lpstr>
      <vt:lpstr>SimSun</vt:lpstr>
      <vt:lpstr>Arial</vt:lpstr>
      <vt:lpstr>Calibri</vt:lpstr>
      <vt:lpstr>Calibri Light</vt:lpstr>
      <vt:lpstr>Courier New</vt:lpstr>
      <vt:lpstr>Times New Roman</vt:lpstr>
      <vt:lpstr>DEQSimpleTheme</vt:lpstr>
      <vt:lpstr>    Megan Duenas|   Oregon Department of Environmental Quality</vt:lpstr>
      <vt:lpstr>Agenda </vt:lpstr>
      <vt:lpstr>Welcome and Introductions</vt:lpstr>
      <vt:lpstr>Expectations and Conduct </vt:lpstr>
      <vt:lpstr>Meeting Process and Procedures</vt:lpstr>
      <vt:lpstr>What is the Purpose of this RAC Meeting?</vt:lpstr>
      <vt:lpstr>Background Authority on Crematory HB 3729</vt:lpstr>
      <vt:lpstr>Non-Technical Justification</vt:lpstr>
      <vt:lpstr>Background Authority on Landfill SB 726</vt:lpstr>
      <vt:lpstr>SB 726 Landfill Implementation</vt:lpstr>
      <vt:lpstr>Advanced Methane Detection Rule</vt:lpstr>
      <vt:lpstr>Potential Fiscal Impacts for HB 3729 Crematory</vt:lpstr>
      <vt:lpstr>Potential Fiscal Impacts for Non-technical Updates</vt:lpstr>
      <vt:lpstr>Potential Fiscal Impacts for SB 726 Landfill</vt:lpstr>
      <vt:lpstr>Committee Discussion</vt:lpstr>
      <vt:lpstr>Committee Discussion</vt:lpstr>
      <vt:lpstr>Committee Discussion</vt:lpstr>
      <vt:lpstr>Committee Discussion</vt:lpstr>
      <vt:lpstr>Title VI and alternative formats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Presenter Name   |   Oregon Department of Environmental Quality</dc:title>
  <dc:creator>THOMPSON Michele * DEQ</dc:creator>
  <cp:lastModifiedBy>HNIDEY Emil * DEQ</cp:lastModifiedBy>
  <cp:revision>4</cp:revision>
  <dcterms:created xsi:type="dcterms:W3CDTF">2023-01-26T00:57:05Z</dcterms:created>
  <dcterms:modified xsi:type="dcterms:W3CDTF">2026-04-14T18:06:37Z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0x010100D20178CB431FBB44BA390DFB7A67DCC0</vt:lpwstr>
  </property>
  <property fmtid="{D5CDD505-2E9C-101B-9397-08002B2CF9AE}" pid="3" name="_dlc_DocIdItemGuid">
    <vt:lpwstr>83460ef8-d934-49bb-8b42-a8f6f9b482e1</vt:lpwstr>
  </property>
  <property fmtid="{D5CDD505-2E9C-101B-9397-08002B2CF9AE}" pid="4" name="MSIP_Label_09b73270-2993-4076-be47-9c78f42a1e84_Enabled">
    <vt:lpwstr>true</vt:lpwstr>
  </property>
  <property fmtid="{D5CDD505-2E9C-101B-9397-08002B2CF9AE}" pid="5" name="MSIP_Label_09b73270-2993-4076-be47-9c78f42a1e84_SetDate">
    <vt:lpwstr>2022-11-21T22:11:49Z</vt:lpwstr>
  </property>
  <property fmtid="{D5CDD505-2E9C-101B-9397-08002B2CF9AE}" pid="6" name="MSIP_Label_09b73270-2993-4076-be47-9c78f42a1e84_Method">
    <vt:lpwstr>Privileged</vt:lpwstr>
  </property>
  <property fmtid="{D5CDD505-2E9C-101B-9397-08002B2CF9AE}" pid="7" name="MSIP_Label_09b73270-2993-4076-be47-9c78f42a1e84_Name">
    <vt:lpwstr>Level 1 - Published (Items)</vt:lpwstr>
  </property>
  <property fmtid="{D5CDD505-2E9C-101B-9397-08002B2CF9AE}" pid="8" name="MSIP_Label_09b73270-2993-4076-be47-9c78f42a1e84_SiteId">
    <vt:lpwstr>aa3f6932-fa7c-47b4-a0ce-a598cad161cf</vt:lpwstr>
  </property>
  <property fmtid="{D5CDD505-2E9C-101B-9397-08002B2CF9AE}" pid="9" name="MSIP_Label_09b73270-2993-4076-be47-9c78f42a1e84_ActionId">
    <vt:lpwstr>cdd2695b-b72c-4298-9b94-10ae2f4b82fa</vt:lpwstr>
  </property>
  <property fmtid="{D5CDD505-2E9C-101B-9397-08002B2CF9AE}" pid="10" name="MSIP_Label_09b73270-2993-4076-be47-9c78f42a1e84_ContentBits">
    <vt:lpwstr>0</vt:lpwstr>
  </property>
  <property fmtid="{D5CDD505-2E9C-101B-9397-08002B2CF9AE}" pid="11" name="MediaServiceImageTags">
    <vt:lpwstr/>
  </property>
  <property fmtid="{D5CDD505-2E9C-101B-9397-08002B2CF9AE}" pid="12" name="ComplianceAssetId">
    <vt:lpwstr/>
  </property>
  <property fmtid="{D5CDD505-2E9C-101B-9397-08002B2CF9AE}" pid="13" name="_ExtendedDescription">
    <vt:lpwstr/>
  </property>
  <property fmtid="{D5CDD505-2E9C-101B-9397-08002B2CF9AE}" pid="14" name="TriggerFlowInfo">
    <vt:lpwstr/>
  </property>
</Properties>
</file>