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0D_C41AB6C3.xml" ContentType="application/vnd.ms-powerpoint.comments+xml"/>
  <Override PartName="/ppt/comments/modernComment_112_FD495D6C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13"/>
  </p:notesMasterIdLst>
  <p:sldIdLst>
    <p:sldId id="267" r:id="rId5"/>
    <p:sldId id="268" r:id="rId6"/>
    <p:sldId id="269" r:id="rId7"/>
    <p:sldId id="273" r:id="rId8"/>
    <p:sldId id="270" r:id="rId9"/>
    <p:sldId id="272" r:id="rId10"/>
    <p:sldId id="271" r:id="rId11"/>
    <p:sldId id="27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315E039-2FD3-D0D5-509A-1A1EF779BD55}" name="DUENAS Megan * DEQ" initials="DD" userId="S::megan.duenas@deq.oregon.gov::b47857ca-3b4a-4e77-a496-4d84f633e9d5" providerId="AD"/>
  <p188:author id="{164A425C-5D2A-EB1D-4772-7DD83193C2CE}" name="MEADOWS Alex * DEQ" initials="MD" userId="S::alex.meadows@deq.oregon.gov::3b21c72f-4917-4b53-9e39-742ecf2ac18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6868"/>
    <a:srgbClr val="00907E"/>
    <a:srgbClr val="3F8D6F"/>
    <a:srgbClr val="439777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8D64D3-A11B-2381-42EB-A3A2E20CFE00}" v="318" dt="2026-02-26T18:30:26.480"/>
    <p1510:client id="{9286EB7A-A9EE-4F2E-B4D6-A738551ABE69}" v="326" dt="2026-02-26T18:13:03.6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61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omments/modernComment_10D_C41AB6C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74D10035-6D44-4519-BC38-8442E7D6D684}" authorId="{4315E039-2FD3-D0D5-509A-1A1EF779BD55}" created="2026-01-29T18:35:54.54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290085059" sldId="269"/>
      <ac:spMk id="2" creationId="{A5256032-1DDC-0DE5-3ED2-0E3935C0B02B}"/>
      <ac:txMk cp="0" len="26">
        <ac:context len="27" hash="2397966509"/>
      </ac:txMk>
    </ac:txMkLst>
    <p188:pos x="7245457" y="542440"/>
    <p188:replyLst>
      <p188:reply id="{5FF6C009-6018-42D0-9EAD-D01C5DB23F55}" authorId="{4315E039-2FD3-D0D5-509A-1A1EF779BD55}" created="2026-01-29T18:37:37.025">
        <p188:txBody>
          <a:bodyPr/>
          <a:lstStyle/>
          <a:p>
            <a:r>
              <a:rPr lang="en-US"/>
              <a:t>Roles and Responsibilities document. This can also be found on the Rulemaking Sharepoint under Rulemaking Process Documents tab</a:t>
            </a:r>
          </a:p>
        </p188:txBody>
      </p188:reply>
    </p188:replyLst>
    <p188:txBody>
      <a:bodyPr/>
      <a:lstStyle/>
      <a:p>
        <a:r>
          <a:rPr lang="en-US"/>
          <a:t>https://ormswd2.synergydcs.com/HPRMWebDrawer/Record/6874154/File/document</a:t>
        </a:r>
      </a:p>
    </p188:txBody>
  </p188:cm>
  <p188:cm id="{E7D452CB-985A-428A-B167-B5EE844D0480}" authorId="{4315E039-2FD3-D0D5-509A-1A1EF779BD55}" created="2026-01-29T18:36:51.275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290085059" sldId="269"/>
      <ac:graphicFrameMk id="4" creationId="{38EAEBA7-28BF-73FF-2D5D-78ED4BD6D29C}"/>
      <ac:tblMk/>
      <ac:tcMk rowId="4258481959" colId="2155456511"/>
      <ac:txMk cp="0" len="16">
        <ac:context len="17" hash="2751592109"/>
      </ac:txMk>
    </ac:txMkLst>
    <p188:pos x="1976033" y="452033"/>
    <p188:txBody>
      <a:bodyPr/>
      <a:lstStyle/>
      <a:p>
        <a:r>
          <a:rPr lang="en-US"/>
          <a:t>If there are additional roles for project that are not included in the Roles and Responsibilities document, add them here and define them</a:t>
        </a:r>
      </a:p>
    </p188:txBody>
  </p188:cm>
  <p188:cm id="{6E15BDB8-6D50-44CE-BC64-0E518F150AD7}" authorId="{164A425C-5D2A-EB1D-4772-7DD83193C2CE}" created="2026-02-26T18:05:34.415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290085059" sldId="269"/>
      <ac:spMk id="3" creationId="{3216C493-C9BE-E371-C305-9DFAB9C5F032}"/>
      <ac:txMk cp="0" len="5">
        <ac:context len="91" hash="1509032924"/>
      </ac:txMk>
    </ac:txMkLst>
    <p188:pos x="670560" y="254000"/>
    <p188:txBody>
      <a:bodyPr/>
      <a:lstStyle/>
      <a:p>
        <a:r>
          <a:rPr lang="en-US"/>
          <a:t>If this group does not represent the decision-making body, clarify who that group is.</a:t>
        </a:r>
      </a:p>
    </p188:txBody>
  </p188:cm>
</p188:cmLst>
</file>

<file path=ppt/comments/modernComment_112_FD495D6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1E8AC29-2733-4369-9C30-08E8928FAED0}" authorId="{164A425C-5D2A-EB1D-4772-7DD83193C2CE}" created="2026-02-26T18:13:41.828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249443692" sldId="274"/>
      <ac:spMk id="2" creationId="{DE7B7695-AA5C-60C1-C88E-D009964F6394}"/>
      <ac:txMk cp="0" len="40">
        <ac:context len="41" hash="1540470906"/>
      </ac:txMk>
    </ac:txMkLst>
    <p188:pos x="11226800" y="487680"/>
    <p188:txBody>
      <a:bodyPr/>
      <a:lstStyle/>
      <a:p>
        <a:r>
          <a:rPr lang="en-US"/>
          <a:t>If the rulemaking will not involve rulemaking advisory committees, delete this slide.  If the rulemaking does not involve community engagement, delete this slide.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0DCEB-E0DC-4ADD-9BF3-326A5B6F645B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981EC-B6E6-4B85-93C1-B50A6F438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75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3981EC-B6E6-4B85-93C1-B50A6F4389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2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130426"/>
            <a:ext cx="10972800" cy="1470025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886200"/>
            <a:ext cx="10058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4" name="Picture 3" descr="Logo&#10;&#10;AI-generated content may be incorrect.">
            <a:extLst>
              <a:ext uri="{FF2B5EF4-FFF2-40B4-BE49-F238E27FC236}">
                <a16:creationId xmlns:a16="http://schemas.microsoft.com/office/drawing/2014/main" id="{EDDE006D-9AE0-73B1-0C82-FE2D801252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13" y="6243384"/>
            <a:ext cx="32064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341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85564" y="6327490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11887200" cy="11128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1"/>
            <a:ext cx="11887200" cy="45259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 descr="Logo&#10;&#10;AI-generated content may be incorrect.">
            <a:extLst>
              <a:ext uri="{FF2B5EF4-FFF2-40B4-BE49-F238E27FC236}">
                <a16:creationId xmlns:a16="http://schemas.microsoft.com/office/drawing/2014/main" id="{A44FAE96-6D9E-8C01-0AFD-541F3ABC784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13" y="6243384"/>
            <a:ext cx="32064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24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11885084" cy="11430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58441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5844117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8441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844117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220393" y="6324600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Logo&#10;&#10;AI-generated content may be incorrect.">
            <a:extLst>
              <a:ext uri="{FF2B5EF4-FFF2-40B4-BE49-F238E27FC236}">
                <a16:creationId xmlns:a16="http://schemas.microsoft.com/office/drawing/2014/main" id="{E5BDA5EF-612C-A958-2E7E-30B1FAF71A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13" y="6243384"/>
            <a:ext cx="32064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92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11887200" cy="11430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190182" y="6324600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Logo&#10;&#10;AI-generated content may be incorrect.">
            <a:extLst>
              <a:ext uri="{FF2B5EF4-FFF2-40B4-BE49-F238E27FC236}">
                <a16:creationId xmlns:a16="http://schemas.microsoft.com/office/drawing/2014/main" id="{0F8D8B41-822C-6BEA-C03F-7B6F99115A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13" y="6243384"/>
            <a:ext cx="32064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125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144000" y="6324600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 descr="Logo&#10;&#10;AI-generated content may be incorrect.">
            <a:extLst>
              <a:ext uri="{FF2B5EF4-FFF2-40B4-BE49-F238E27FC236}">
                <a16:creationId xmlns:a16="http://schemas.microsoft.com/office/drawing/2014/main" id="{25BD93C8-D1ED-773E-AD84-3F80CA5D63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13" y="6243384"/>
            <a:ext cx="32064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279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830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11734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600201"/>
            <a:ext cx="1173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3B3B042-7DBB-4450-8D62-80E91DC15A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94800" y="6344986"/>
            <a:ext cx="2768600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342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61" r:id="rId3"/>
    <p:sldLayoutId id="2147483762" r:id="rId4"/>
    <p:sldLayoutId id="2147483763" r:id="rId5"/>
    <p:sldLayoutId id="2147483764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bg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D_C41AB6C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tateoforegon.sharepoint.com/:u:/r/sites/AirQualityPlanningSection77/Shared%20Documents/Rulemaking/Rulemaking%20Process%20Documents/Rulemaking%20Project%20Plan%20Template_Desktop.mpp?csf=1&amp;web=1&amp;e=ZXFJe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ormswd2.synergydcs.com/HPRMWebDrawer/Record/7006933/File/documen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12_FD495D6C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921DF70-9558-5833-9C95-20183F8F5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087" b="34087"/>
          <a:stretch/>
        </p:blipFill>
        <p:spPr>
          <a:xfrm>
            <a:off x="-7620" y="3349"/>
            <a:ext cx="12207240" cy="2594386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4F1C52DF-D7A2-4C32-3344-B7A05B9FDFBB}"/>
              </a:ext>
            </a:extLst>
          </p:cNvPr>
          <p:cNvSpPr txBox="1">
            <a:spLocks/>
          </p:cNvSpPr>
          <p:nvPr/>
        </p:nvSpPr>
        <p:spPr>
          <a:xfrm>
            <a:off x="381000" y="2819400"/>
            <a:ext cx="8686800" cy="32766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4000" b="0">
                <a:solidFill>
                  <a:schemeClr val="bg1"/>
                </a:solidFill>
                <a:ea typeface="+mn-ea"/>
              </a:rPr>
              <a:t>Presentation Name</a:t>
            </a:r>
          </a:p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2600" b="0">
                <a:ea typeface="+mn-ea"/>
              </a:rPr>
              <a:t>DEQ Rulemaking</a:t>
            </a:r>
          </a:p>
          <a:p>
            <a:pPr algn="r">
              <a:spcBef>
                <a:spcPct val="20000"/>
              </a:spcBef>
              <a:buFont typeface="Arial" pitchFamily="34" charset="0"/>
              <a:buNone/>
              <a:defRPr/>
            </a:pPr>
            <a:endParaRPr lang="en-US" sz="3600" b="0">
              <a:solidFill>
                <a:schemeClr val="tx1"/>
              </a:solidFill>
              <a:ea typeface="+mn-ea"/>
            </a:endParaRPr>
          </a:p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2400" b="0">
                <a:ea typeface="+mn-ea"/>
              </a:rPr>
              <a:t>Presenter name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sz="2400" b="0">
                <a:ea typeface="+mn-ea"/>
              </a:rPr>
              <a:t>Date</a:t>
            </a:r>
          </a:p>
        </p:txBody>
      </p:sp>
      <p:pic>
        <p:nvPicPr>
          <p:cNvPr id="6" name="Picture 5" descr="Logo, company name&#10;&#10;AI-generated content may be incorrect.">
            <a:extLst>
              <a:ext uri="{FF2B5EF4-FFF2-40B4-BE49-F238E27FC236}">
                <a16:creationId xmlns:a16="http://schemas.microsoft.com/office/drawing/2014/main" id="{D15FC2CD-13BD-6A98-273A-A4B4F49384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0200" y="2819400"/>
            <a:ext cx="27432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96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84710-D1E0-E09B-24FC-98C39B92C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89F97-A054-B89F-C0BF-02E83DDD1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What is the goal of this rulemaking?</a:t>
            </a:r>
          </a:p>
          <a:p>
            <a:pPr marL="0" indent="0">
              <a:buNone/>
            </a:pPr>
            <a:r>
              <a:rPr lang="en-US"/>
              <a:t>What is triggering this rulemaking (legislative, legal, programmatic identified need, federal requirement, etc.)?</a:t>
            </a:r>
          </a:p>
          <a:p>
            <a:pPr marL="0" indent="0">
              <a:buNone/>
            </a:pPr>
            <a:r>
              <a:rPr lang="en-US"/>
              <a:t>What rules are being updated, created, or removed (if known)?</a:t>
            </a:r>
          </a:p>
        </p:txBody>
      </p:sp>
    </p:spTree>
    <p:extLst>
      <p:ext uri="{BB962C8B-B14F-4D97-AF65-F5344CB8AC3E}">
        <p14:creationId xmlns:p14="http://schemas.microsoft.com/office/powerpoint/2010/main" val="3870526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56032-1DDC-0DE5-3ED2-0E3935C0B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Roles and Responsibilities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8EAEBA7-28BF-73FF-2D5D-78ED4BD6D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3248218"/>
              </p:ext>
            </p:extLst>
          </p:nvPr>
        </p:nvGraphicFramePr>
        <p:xfrm>
          <a:off x="152400" y="1634943"/>
          <a:ext cx="9618134" cy="4462837"/>
        </p:xfrm>
        <a:graphic>
          <a:graphicData uri="http://schemas.openxmlformats.org/drawingml/2006/table">
            <a:tbl>
              <a:tblPr firstRow="1" firstCol="1" lastRow="1" lastCol="1" bandRow="1" bandCol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4532684">
                  <a:extLst>
                    <a:ext uri="{9D8B030D-6E8A-4147-A177-3AD203B41FA5}">
                      <a16:colId xmlns:a16="http://schemas.microsoft.com/office/drawing/2014/main" val="2155456511"/>
                    </a:ext>
                  </a:extLst>
                </a:gridCol>
                <a:gridCol w="5085450">
                  <a:extLst>
                    <a:ext uri="{9D8B030D-6E8A-4147-A177-3AD203B41FA5}">
                      <a16:colId xmlns:a16="http://schemas.microsoft.com/office/drawing/2014/main" val="785622786"/>
                    </a:ext>
                  </a:extLst>
                </a:gridCol>
              </a:tblGrid>
              <a:tr h="6530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700" b="0" cap="none" spc="0">
                          <a:solidFill>
                            <a:schemeClr val="bg1"/>
                          </a:solidFill>
                          <a:effectLst/>
                        </a:rPr>
                        <a:t> Role in Project</a:t>
                      </a:r>
                      <a:endParaRPr lang="en-US" sz="2700" b="0" cap="none" spc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5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700" b="0" cap="none" spc="0">
                          <a:solidFill>
                            <a:schemeClr val="bg1"/>
                          </a:solidFill>
                          <a:effectLst/>
                        </a:rPr>
                        <a:t>Team Member</a:t>
                      </a:r>
                      <a:endParaRPr lang="en-US" sz="2700" b="0" cap="none" spc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5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481959"/>
                  </a:ext>
                </a:extLst>
              </a:tr>
              <a:tr h="5442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cap="none" spc="0">
                          <a:solidFill>
                            <a:schemeClr val="tx1"/>
                          </a:solidFill>
                          <a:effectLst/>
                        </a:rPr>
                        <a:t> Sponsor</a:t>
                      </a:r>
                      <a:endParaRPr lang="en-US" sz="2000" b="1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528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cap="none" spc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2000" b="1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528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391009"/>
                  </a:ext>
                </a:extLst>
              </a:tr>
              <a:tr h="544253">
                <a:tc>
                  <a:txBody>
                    <a:bodyPr/>
                    <a:lstStyle/>
                    <a:p>
                      <a:pPr marL="0" lvl="0">
                        <a:lnSpc>
                          <a:spcPct val="114999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b="1" cap="none" spc="0">
                          <a:solidFill>
                            <a:schemeClr val="tx1"/>
                          </a:solidFill>
                          <a:effectLst/>
                        </a:rPr>
                        <a:t> Program Manager</a:t>
                      </a:r>
                    </a:p>
                  </a:txBody>
                  <a:tcPr marL="0" marR="0" marT="15528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>
                        <a:lnSpc>
                          <a:spcPct val="114999"/>
                        </a:lnSpc>
                        <a:spcAft>
                          <a:spcPts val="1000"/>
                        </a:spcAft>
                        <a:buNone/>
                      </a:pPr>
                      <a:endParaRPr lang="en-US" sz="2000" b="1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0" marT="15528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053216"/>
                  </a:ext>
                </a:extLst>
              </a:tr>
              <a:tr h="5442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cap="none" spc="0">
                          <a:solidFill>
                            <a:schemeClr val="tx1"/>
                          </a:solidFill>
                          <a:effectLst/>
                        </a:rPr>
                        <a:t> Project Manager</a:t>
                      </a:r>
                      <a:endParaRPr lang="en-US" sz="2000" b="1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528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cap="none" spc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2000" b="1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528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893041"/>
                  </a:ext>
                </a:extLst>
              </a:tr>
              <a:tr h="5442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cap="none" spc="0">
                          <a:solidFill>
                            <a:schemeClr val="tx1"/>
                          </a:solidFill>
                          <a:effectLst/>
                        </a:rPr>
                        <a:t> Rule Writer(s) </a:t>
                      </a:r>
                      <a:endParaRPr lang="en-US" sz="2000" b="1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528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cap="none" spc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2000" b="1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528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9550205"/>
                  </a:ext>
                </a:extLst>
              </a:tr>
              <a:tr h="5442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cap="none" spc="0">
                          <a:solidFill>
                            <a:schemeClr val="tx1"/>
                          </a:solidFill>
                          <a:effectLst/>
                        </a:rPr>
                        <a:t> Subject Matter Expert(s)</a:t>
                      </a:r>
                      <a:endParaRPr lang="en-US" sz="2000" b="1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528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cap="none" spc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2000" b="1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528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4229297"/>
                  </a:ext>
                </a:extLst>
              </a:tr>
              <a:tr h="5442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cap="none" spc="0">
                          <a:solidFill>
                            <a:schemeClr val="tx1"/>
                          </a:solidFill>
                          <a:effectLst/>
                        </a:rPr>
                        <a:t> Implementation Project Manager</a:t>
                      </a:r>
                      <a:endParaRPr lang="en-US" sz="2000" b="1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528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cap="none" spc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2000" b="1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528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355932"/>
                  </a:ext>
                </a:extLst>
              </a:tr>
              <a:tr h="5442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cap="none" spc="0">
                          <a:solidFill>
                            <a:schemeClr val="tx1"/>
                          </a:solidFill>
                          <a:effectLst/>
                        </a:rPr>
                        <a:t> Communications Representative</a:t>
                      </a:r>
                      <a:endParaRPr lang="en-US" sz="2000" b="1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528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cap="none" spc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2000" b="1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528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188849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216C493-C9BE-E371-C305-9DFAB9C5F032}"/>
              </a:ext>
            </a:extLst>
          </p:cNvPr>
          <p:cNvSpPr txBox="1"/>
          <p:nvPr/>
        </p:nvSpPr>
        <p:spPr>
          <a:xfrm>
            <a:off x="802640" y="6309360"/>
            <a:ext cx="9499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FFFF"/>
                </a:solidFill>
                <a:ea typeface="Calibri"/>
                <a:cs typeface="Calibri"/>
              </a:rPr>
              <a:t>Note: this represents the decision-making body to consult should an issue or change arise.</a:t>
            </a:r>
          </a:p>
        </p:txBody>
      </p:sp>
    </p:spTree>
    <p:extLst>
      <p:ext uri="{BB962C8B-B14F-4D97-AF65-F5344CB8AC3E}">
        <p14:creationId xmlns:p14="http://schemas.microsoft.com/office/powerpoint/2010/main" val="329008505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2C439-166F-6D75-3E3F-D1E13A1B9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Tentative Timeline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1AD7CFB-2657-248C-0B3C-3F81F31826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6982395"/>
              </p:ext>
            </p:extLst>
          </p:nvPr>
        </p:nvGraphicFramePr>
        <p:xfrm>
          <a:off x="152400" y="1417638"/>
          <a:ext cx="11670792" cy="461708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{3C2FFA5D-87B4-456A-9821-1D502468CF0F}</a:tableStyleId>
              </a:tblPr>
              <a:tblGrid>
                <a:gridCol w="7799832">
                  <a:extLst>
                    <a:ext uri="{9D8B030D-6E8A-4147-A177-3AD203B41FA5}">
                      <a16:colId xmlns:a16="http://schemas.microsoft.com/office/drawing/2014/main" val="1585892734"/>
                    </a:ext>
                  </a:extLst>
                </a:gridCol>
                <a:gridCol w="3870960">
                  <a:extLst>
                    <a:ext uri="{9D8B030D-6E8A-4147-A177-3AD203B41FA5}">
                      <a16:colId xmlns:a16="http://schemas.microsoft.com/office/drawing/2014/main" val="2922544601"/>
                    </a:ext>
                  </a:extLst>
                </a:gridCol>
              </a:tblGrid>
              <a:tr h="34988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Activity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8420" marR="0">
                        <a:buNone/>
                      </a:pPr>
                      <a:r>
                        <a:rPr lang="en-US" sz="2000">
                          <a:effectLst/>
                        </a:rPr>
                        <a:t>Expected Completion Date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45096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Develop/finalize Project Charter EPIC Memo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291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>
                          <a:effectLst/>
                        </a:rPr>
                        <a:t>Develop list of advisory committee members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533977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Complete RAC Roster and RAC Member Director Memo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772088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Complete RAC Appointment Letters and RAC Charter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55818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Draft rules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572414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 dirty="0">
                          <a:effectLst/>
                        </a:rPr>
                        <a:t>Hold Advisory Committee Meeting </a:t>
                      </a:r>
                      <a:r>
                        <a:rPr lang="en-US" sz="2000" dirty="0">
                          <a:effectLst/>
                          <a:highlight>
                            <a:srgbClr val="FFFF00"/>
                          </a:highlight>
                        </a:rPr>
                        <a:t>1</a:t>
                      </a:r>
                      <a:endParaRPr lang="en-US" sz="200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873209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Complete Fiscal Impact Statement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265292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Hold Fiscal Advisory Committee Meeting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595597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Complete Public Notice of Proposed Rulemaking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33931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Open Public Comment period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18756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Hold Public Hearing meeting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404896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Complete EQC Staff Report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030982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Present at EQC Meeting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4674106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 dirty="0">
                          <a:effectLst/>
                          <a:highlight>
                            <a:srgbClr val="FFFF00"/>
                          </a:highlight>
                        </a:rPr>
                        <a:t>IMPLEMENTATION STEPS</a:t>
                      </a:r>
                      <a:endParaRPr lang="en-US" sz="200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0225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6238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A746A-7B87-F229-26E3-B7030D046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5C276-E7BB-401B-31C8-496A88BE4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[Include link to project planning tool, for example </a:t>
            </a:r>
            <a:r>
              <a:rPr lang="en-US">
                <a:hlinkClick r:id="rId2"/>
              </a:rPr>
              <a:t>Microsoft Planner Template</a:t>
            </a:r>
            <a:r>
              <a:rPr lang="en-US"/>
              <a:t>]</a:t>
            </a:r>
          </a:p>
          <a:p>
            <a:pPr marL="0" indent="0">
              <a:buNone/>
            </a:pPr>
            <a:r>
              <a:rPr lang="en-US"/>
              <a:t>[Discuss how planning tool will be utilized by team, for example should team members check off items directly, message Project Manager when completed, etc.]</a:t>
            </a:r>
          </a:p>
        </p:txBody>
      </p:sp>
    </p:spTree>
    <p:extLst>
      <p:ext uri="{BB962C8B-B14F-4D97-AF65-F5344CB8AC3E}">
        <p14:creationId xmlns:p14="http://schemas.microsoft.com/office/powerpoint/2010/main" val="3125841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99967-2B50-A128-5357-A2FAF440F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Rulemaking Service Agreement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5FC29-E85E-75A3-ED1A-105E70265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[Link to project’s </a:t>
            </a:r>
            <a:r>
              <a:rPr lang="en-US">
                <a:hlinkClick r:id="rId2"/>
              </a:rPr>
              <a:t>Rulemaking Service Agreement</a:t>
            </a:r>
            <a:r>
              <a:rPr lang="en-US"/>
              <a:t> document. Review in real-time with team.]</a:t>
            </a:r>
          </a:p>
        </p:txBody>
      </p:sp>
    </p:spTree>
    <p:extLst>
      <p:ext uri="{BB962C8B-B14F-4D97-AF65-F5344CB8AC3E}">
        <p14:creationId xmlns:p14="http://schemas.microsoft.com/office/powerpoint/2010/main" val="3653720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63F60-48B5-63D6-1C55-146DBD4E6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Team Agreements – what will collaboration look like?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4F86858-B720-82EA-9D46-8468B78735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127673"/>
              </p:ext>
            </p:extLst>
          </p:nvPr>
        </p:nvGraphicFramePr>
        <p:xfrm>
          <a:off x="244642" y="1417638"/>
          <a:ext cx="11702716" cy="4944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6800">
                  <a:extLst>
                    <a:ext uri="{9D8B030D-6E8A-4147-A177-3AD203B41FA5}">
                      <a16:colId xmlns:a16="http://schemas.microsoft.com/office/drawing/2014/main" val="3682064282"/>
                    </a:ext>
                  </a:extLst>
                </a:gridCol>
                <a:gridCol w="6825916">
                  <a:extLst>
                    <a:ext uri="{9D8B030D-6E8A-4147-A177-3AD203B41FA5}">
                      <a16:colId xmlns:a16="http://schemas.microsoft.com/office/drawing/2014/main" val="3951268582"/>
                    </a:ext>
                  </a:extLst>
                </a:gridCol>
              </a:tblGrid>
              <a:tr h="643650">
                <a:tc>
                  <a:txBody>
                    <a:bodyPr/>
                    <a:lstStyle/>
                    <a:p>
                      <a:r>
                        <a:rPr lang="en-US" sz="280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2499805"/>
                  </a:ext>
                </a:extLst>
              </a:tr>
              <a:tr h="780155">
                <a:tc>
                  <a:txBody>
                    <a:bodyPr/>
                    <a:lstStyle/>
                    <a:p>
                      <a:r>
                        <a:rPr lang="en-US" sz="2400"/>
                        <a:t>How often should this team, or a subset of this team, meet?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209291"/>
                  </a:ext>
                </a:extLst>
              </a:tr>
              <a:tr h="1148253">
                <a:tc>
                  <a:txBody>
                    <a:bodyPr/>
                    <a:lstStyle/>
                    <a:p>
                      <a:r>
                        <a:rPr lang="en-US" sz="2400"/>
                        <a:t>How do we want to share project status? (For example: weekly email report, create Teams chat, etc.)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96026"/>
                  </a:ext>
                </a:extLst>
              </a:tr>
              <a:tr h="780155">
                <a:tc>
                  <a:txBody>
                    <a:bodyPr/>
                    <a:lstStyle/>
                    <a:p>
                      <a:r>
                        <a:rPr lang="en-US" sz="2400"/>
                        <a:t>Where will documents for this project live?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[Link folder]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138741"/>
                  </a:ext>
                </a:extLst>
              </a:tr>
              <a:tr h="780155">
                <a:tc>
                  <a:txBody>
                    <a:bodyPr/>
                    <a:lstStyle/>
                    <a:p>
                      <a:r>
                        <a:rPr lang="en-US" sz="2400"/>
                        <a:t>How do we want to collaborate on editing documents?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288796"/>
                  </a:ext>
                </a:extLst>
              </a:tr>
              <a:tr h="643650">
                <a:tc>
                  <a:txBody>
                    <a:bodyPr/>
                    <a:lstStyle/>
                    <a:p>
                      <a:r>
                        <a:rPr lang="en-US" sz="2400"/>
                        <a:t>Anything else?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76676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5668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B7695-AA5C-60C1-C88E-D009964F6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Community Engagement and Public Outreach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543AC-F65D-4624-A650-B588D9526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>
                <a:latin typeface="Arial"/>
                <a:cs typeface="Arial"/>
              </a:rPr>
              <a:t>What parties are we inviting to the RAC? Will industry and community be present?</a:t>
            </a:r>
          </a:p>
          <a:p>
            <a:r>
              <a:rPr lang="en-US">
                <a:latin typeface="Arial"/>
                <a:cs typeface="Arial"/>
              </a:rPr>
              <a:t>Is there a potential knowledge gap between industry and community?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What will we do to bring community "up to speed" with industry? EX: educational materials, separate meetings with community on complex topics</a:t>
            </a:r>
          </a:p>
          <a:p>
            <a:r>
              <a:rPr lang="en-US">
                <a:latin typeface="Arial"/>
                <a:cs typeface="Arial"/>
              </a:rPr>
              <a:t>If topic is very complex, is there space to let industry present on a topic?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44369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DEQSimpleTheme">
  <a:themeElements>
    <a:clrScheme name="Deep Cyan">
      <a:dk1>
        <a:srgbClr val="2D2D2D"/>
      </a:dk1>
      <a:lt1>
        <a:sysClr val="window" lastClr="FFFFFF"/>
      </a:lt1>
      <a:dk2>
        <a:srgbClr val="7F7F7F"/>
      </a:dk2>
      <a:lt2>
        <a:srgbClr val="EEECE1"/>
      </a:lt2>
      <a:accent1>
        <a:srgbClr val="00907E"/>
      </a:accent1>
      <a:accent2>
        <a:srgbClr val="71BCB4"/>
      </a:accent2>
      <a:accent3>
        <a:srgbClr val="B1CA54"/>
      </a:accent3>
      <a:accent4>
        <a:srgbClr val="F57F32"/>
      </a:accent4>
      <a:accent5>
        <a:srgbClr val="248F79"/>
      </a:accent5>
      <a:accent6>
        <a:srgbClr val="23769A"/>
      </a:accent6>
      <a:hlink>
        <a:srgbClr val="00907E"/>
      </a:hlink>
      <a:folHlink>
        <a:srgbClr val="71BCB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templateDark.potx" id="{1879AB53-D263-45F3-98AF-94734B993A19}" vid="{CBD13BF4-AAEC-417E-8CFB-7CD767C4AC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f71e46e-dbdb-4936-a808-49fb891fc3e2" xsi:nil="true"/>
    <lcf76f155ced4ddcb4097134ff3c332f xmlns="6076d197-b432-4a89-8b9d-b97676e775a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0178CB431FBB44BA390DFB7A67DCC0" ma:contentTypeVersion="16" ma:contentTypeDescription="Create a new document." ma:contentTypeScope="" ma:versionID="3a924f42b6e4882ee3fe402a8c499190">
  <xsd:schema xmlns:xsd="http://www.w3.org/2001/XMLSchema" xmlns:xs="http://www.w3.org/2001/XMLSchema" xmlns:p="http://schemas.microsoft.com/office/2006/metadata/properties" xmlns:ns2="6076d197-b432-4a89-8b9d-b97676e775aa" xmlns:ns3="3f71e46e-dbdb-4936-a808-49fb891fc3e2" targetNamespace="http://schemas.microsoft.com/office/2006/metadata/properties" ma:root="true" ma:fieldsID="5f4a3d116ad3dbeb153fd505c2c81971" ns2:_="" ns3:_="">
    <xsd:import namespace="6076d197-b432-4a89-8b9d-b97676e775aa"/>
    <xsd:import namespace="3f71e46e-dbdb-4936-a808-49fb891fc3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76d197-b432-4a89-8b9d-b97676e775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bc13bb2-4050-4808-9050-3ebd68b2d7b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71e46e-dbdb-4936-a808-49fb891fc3e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0f0d1f6e-1a0a-41c9-8b9d-b520e6ba8460}" ma:internalName="TaxCatchAll" ma:showField="CatchAllData" ma:web="3f71e46e-dbdb-4936-a808-49fb891fc3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739B4D-513D-4335-9CAC-01E8979F35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FE05AC8-6681-48F2-B275-2175FFF4586A}">
  <ds:schemaRefs>
    <ds:schemaRef ds:uri="3f71e46e-dbdb-4936-a808-49fb891fc3e2"/>
    <ds:schemaRef ds:uri="6076d197-b432-4a89-8b9d-b97676e775a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CE0440A-1E0C-4AE5-8D24-48FC07501595}">
  <ds:schemaRefs>
    <ds:schemaRef ds:uri="3f71e46e-dbdb-4936-a808-49fb891fc3e2"/>
    <ds:schemaRef ds:uri="6076d197-b432-4a89-8b9d-b97676e775a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09b73270-2993-4076-be47-9c78f42a1e84}" enabled="1" method="Privileged" siteId="{aa3f6932-fa7c-47b4-a0ce-a598cad161c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PPTtemplateDark</Template>
  <TotalTime>0</TotalTime>
  <Words>409</Words>
  <Application>Microsoft Office PowerPoint</Application>
  <PresentationFormat>Widescreen</PresentationFormat>
  <Paragraphs>76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DEQSimpleTheme</vt:lpstr>
      <vt:lpstr>PowerPoint Presentation</vt:lpstr>
      <vt:lpstr>Background</vt:lpstr>
      <vt:lpstr>Roles and Responsibilities</vt:lpstr>
      <vt:lpstr>Tentative Timeline</vt:lpstr>
      <vt:lpstr>Project Plan</vt:lpstr>
      <vt:lpstr>Rulemaking Service Agreement</vt:lpstr>
      <vt:lpstr>Team Agreements – what will collaboration look like?</vt:lpstr>
      <vt:lpstr>Community Engagement and Public Outreach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THOMPSON Michele * DEQ</dc:creator>
  <cp:lastModifiedBy>HNIDEY Emil * DEQ</cp:lastModifiedBy>
  <cp:revision>9</cp:revision>
  <dcterms:created xsi:type="dcterms:W3CDTF">2023-01-26T00:57:50Z</dcterms:created>
  <dcterms:modified xsi:type="dcterms:W3CDTF">2026-03-05T17:37:13Z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0x010100D20178CB431FBB44BA390DFB7A67DCC0</vt:lpwstr>
  </property>
  <property fmtid="{D5CDD505-2E9C-101B-9397-08002B2CF9AE}" pid="3" name="_dlc_DocIdItemGuid">
    <vt:lpwstr>329fcf54-7bef-403a-b376-34a41a6b236d</vt:lpwstr>
  </property>
  <property fmtid="{D5CDD505-2E9C-101B-9397-08002B2CF9AE}" pid="4" name="MSIP_Label_09b73270-2993-4076-be47-9c78f42a1e84_Enabled">
    <vt:lpwstr>true</vt:lpwstr>
  </property>
  <property fmtid="{D5CDD505-2E9C-101B-9397-08002B2CF9AE}" pid="5" name="MSIP_Label_09b73270-2993-4076-be47-9c78f42a1e84_SetDate">
    <vt:lpwstr>2022-11-21T22:11:49Z</vt:lpwstr>
  </property>
  <property fmtid="{D5CDD505-2E9C-101B-9397-08002B2CF9AE}" pid="6" name="MSIP_Label_09b73270-2993-4076-be47-9c78f42a1e84_Method">
    <vt:lpwstr>Privileged</vt:lpwstr>
  </property>
  <property fmtid="{D5CDD505-2E9C-101B-9397-08002B2CF9AE}" pid="7" name="MSIP_Label_09b73270-2993-4076-be47-9c78f42a1e84_Name">
    <vt:lpwstr>Level 1 - Published (Items)</vt:lpwstr>
  </property>
  <property fmtid="{D5CDD505-2E9C-101B-9397-08002B2CF9AE}" pid="8" name="MSIP_Label_09b73270-2993-4076-be47-9c78f42a1e84_SiteId">
    <vt:lpwstr>aa3f6932-fa7c-47b4-a0ce-a598cad161cf</vt:lpwstr>
  </property>
  <property fmtid="{D5CDD505-2E9C-101B-9397-08002B2CF9AE}" pid="9" name="MSIP_Label_09b73270-2993-4076-be47-9c78f42a1e84_ActionId">
    <vt:lpwstr>cdd2695b-b72c-4298-9b94-10ae2f4b82fa</vt:lpwstr>
  </property>
  <property fmtid="{D5CDD505-2E9C-101B-9397-08002B2CF9AE}" pid="10" name="MSIP_Label_09b73270-2993-4076-be47-9c78f42a1e84_ContentBits">
    <vt:lpwstr>0</vt:lpwstr>
  </property>
  <property fmtid="{D5CDD505-2E9C-101B-9397-08002B2CF9AE}" pid="11" name="MediaServiceImageTags">
    <vt:lpwstr/>
  </property>
</Properties>
</file>