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17" r:id="rId3"/>
    <p:sldId id="319" r:id="rId4"/>
    <p:sldId id="304" r:id="rId5"/>
    <p:sldId id="315" r:id="rId6"/>
    <p:sldId id="316" r:id="rId7"/>
    <p:sldId id="307" r:id="rId8"/>
    <p:sldId id="308" r:id="rId9"/>
    <p:sldId id="309" r:id="rId10"/>
    <p:sldId id="311" r:id="rId11"/>
    <p:sldId id="314" r:id="rId12"/>
    <p:sldId id="313" r:id="rId13"/>
    <p:sldId id="312" r:id="rId14"/>
    <p:sldId id="318" r:id="rId15"/>
    <p:sldId id="310" r:id="rId1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91" autoAdjust="0"/>
  </p:normalViewPr>
  <p:slideViewPr>
    <p:cSldViewPr snapToGrid="0">
      <p:cViewPr varScale="1">
        <p:scale>
          <a:sx n="165" d="100"/>
          <a:sy n="165" d="100"/>
        </p:scale>
        <p:origin x="144" y="354"/>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D2A89FC8-D1AE-4CEF-A61A-2F9F284620B6}" type="datetimeFigureOut">
              <a:rPr lang="en-US" smtClean="0"/>
              <a:t>11/5/2025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30523C56-2110-4BA6-A90B-E6E7757DBF87}" type="slidenum">
              <a:rPr lang="en-US" smtClean="0"/>
              <a:t>‹#›</a:t>
            </a:fld>
            <a:endParaRPr lang="en-US"/>
          </a:p>
        </p:txBody>
      </p:sp>
    </p:spTree>
    <p:extLst>
      <p:ext uri="{BB962C8B-B14F-4D97-AF65-F5344CB8AC3E}">
        <p14:creationId xmlns:p14="http://schemas.microsoft.com/office/powerpoint/2010/main" val="131442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b="1" dirty="0">
                <a:solidFill>
                  <a:schemeClr val="bg1"/>
                </a:solidFill>
              </a:rPr>
              <a:t>Title Slide 1 - Calibri Bold, </a:t>
            </a:r>
            <a:r>
              <a:rPr lang="en-US" sz="1400" b="1" dirty="0">
                <a:solidFill>
                  <a:schemeClr val="bg1"/>
                </a:solidFill>
              </a:rPr>
              <a:t>26pt</a:t>
            </a:r>
            <a:r>
              <a:rPr lang="en-US" sz="1600" b="1" dirty="0">
                <a:solidFill>
                  <a:schemeClr val="bg1"/>
                </a:solidFill>
              </a:rPr>
              <a:t> to 30pt </a:t>
            </a:r>
            <a:r>
              <a:rPr lang="en-US" sz="1600" dirty="0">
                <a:solidFill>
                  <a:schemeClr val="bg1"/>
                </a:solidFill>
              </a:rPr>
              <a:t>(delete if using Title Slide 2)</a:t>
            </a:r>
          </a:p>
          <a:p>
            <a:endParaRPr lang="en-US" sz="1600" b="1" dirty="0">
              <a:solidFill>
                <a:schemeClr val="bg1"/>
              </a:solidFill>
            </a:endParaRPr>
          </a:p>
          <a:p>
            <a:r>
              <a:rPr lang="en-US" sz="1100" dirty="0">
                <a:solidFill>
                  <a:schemeClr val="bg1"/>
                </a:solidFill>
              </a:rPr>
              <a:t>Date or Sub-Header Content – Calibri Light, 6 to 8 pts smaller than header</a:t>
            </a:r>
          </a:p>
          <a:p>
            <a:endParaRPr lang="en-US" sz="1100" dirty="0">
              <a:solidFill>
                <a:schemeClr val="bg1"/>
              </a:solidFill>
            </a:endParaRPr>
          </a:p>
          <a:p>
            <a:r>
              <a:rPr lang="en-US" b="1" dirty="0">
                <a:solidFill>
                  <a:schemeClr val="bg1"/>
                </a:solidFill>
              </a:rPr>
              <a:t>The bulk of the important information is on </a:t>
            </a:r>
            <a:r>
              <a:rPr lang="en-US" b="1">
                <a:solidFill>
                  <a:schemeClr val="bg1"/>
                </a:solidFill>
              </a:rPr>
              <a:t>slide 4. </a:t>
            </a:r>
            <a:r>
              <a:rPr lang="en-US" b="1" dirty="0">
                <a:solidFill>
                  <a:schemeClr val="bg1"/>
                </a:solidFill>
              </a:rPr>
              <a:t>Read this before deleting unwanted slide pages.</a:t>
            </a:r>
          </a:p>
          <a:p>
            <a:endParaRPr lang="en-US" dirty="0"/>
          </a:p>
        </p:txBody>
      </p:sp>
      <p:sp>
        <p:nvSpPr>
          <p:cNvPr id="4" name="Slide Number Placeholder 3"/>
          <p:cNvSpPr>
            <a:spLocks noGrp="1"/>
          </p:cNvSpPr>
          <p:nvPr>
            <p:ph type="sldNum" sz="quarter" idx="10"/>
          </p:nvPr>
        </p:nvSpPr>
        <p:spPr/>
        <p:txBody>
          <a:bodyPr/>
          <a:lstStyle/>
          <a:p>
            <a:fld id="{187E89CD-51F2-41AF-8855-2E379E543316}"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585483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Slide</a:t>
            </a:r>
            <a:r>
              <a:rPr lang="en-US" b="1" baseline="0" dirty="0"/>
              <a:t> </a:t>
            </a:r>
            <a:r>
              <a:rPr lang="en-US" baseline="0" dirty="0"/>
              <a:t>– Use the blue rectangular graphic.</a:t>
            </a:r>
            <a:endParaRPr lang="en-US" dirty="0"/>
          </a:p>
          <a:p>
            <a:endParaRPr lang="en-US" dirty="0"/>
          </a:p>
          <a:p>
            <a:pPr defTabSz="931774">
              <a:defRPr/>
            </a:pPr>
            <a:r>
              <a:rPr lang="en-US" dirty="0"/>
              <a:t>Header: Calibri Light 40pt or smaller. </a:t>
            </a:r>
            <a:r>
              <a:rPr lang="en-US" baseline="0" dirty="0"/>
              <a:t>. </a:t>
            </a:r>
            <a:r>
              <a:rPr lang="en-US" dirty="0"/>
              <a:t>(Be consistent</a:t>
            </a:r>
            <a:r>
              <a:rPr lang="en-US" baseline="0" dirty="0"/>
              <a:t> throughout. If it is smaller here, use throughout presentation.) </a:t>
            </a:r>
          </a:p>
          <a:p>
            <a:r>
              <a:rPr lang="en-US" baseline="0" dirty="0"/>
              <a:t> This is set in</a:t>
            </a:r>
            <a:r>
              <a:rPr lang="en-US" b="1" baseline="0" dirty="0"/>
              <a:t> title case, not all </a:t>
            </a:r>
            <a:r>
              <a:rPr lang="en-US" b="1" baseline="0" dirty="0" err="1"/>
              <a:t>caps</a:t>
            </a:r>
            <a:r>
              <a:rPr lang="en-US" baseline="0" dirty="0" err="1"/>
              <a:t>Body</a:t>
            </a:r>
            <a:r>
              <a:rPr lang="en-US" baseline="0" dirty="0"/>
              <a:t>: Calibri Light 28pt or smaller. Sometimes you must use bullet points. If there is no time to have your presentation designed, use square bullet points.</a:t>
            </a:r>
          </a:p>
          <a:p>
            <a:r>
              <a:rPr lang="en-US" baseline="0" dirty="0"/>
              <a:t>Icon: Use icon appropriate for section if using icons.</a:t>
            </a:r>
          </a:p>
          <a:p>
            <a:endParaRPr lang="en-US" baseline="0" dirty="0"/>
          </a:p>
          <a:p>
            <a:r>
              <a:rPr lang="en-US" b="1" baseline="0" dirty="0"/>
              <a:t>Avoid</a:t>
            </a:r>
            <a:r>
              <a:rPr lang="en-US" baseline="0" dirty="0"/>
              <a:t> </a:t>
            </a:r>
          </a:p>
          <a:p>
            <a:r>
              <a:rPr lang="en-US" baseline="0" dirty="0"/>
              <a:t>1.) Making copy too small. The slide should not be a wall of text, but brief information leading the audience as the presenter speaks. Notes or large bodies of text are meant to go in this section. </a:t>
            </a:r>
          </a:p>
          <a:p>
            <a:r>
              <a:rPr lang="en-US" baseline="0" dirty="0"/>
              <a:t>2.) Avoid creating another slide to continue information. If necessary, make a two column text box and simplify the text.</a:t>
            </a:r>
          </a:p>
          <a:p>
            <a:endParaRPr lang="en-US" baseline="0" dirty="0"/>
          </a:p>
          <a:p>
            <a:r>
              <a:rPr lang="en-US" b="1" baseline="0" dirty="0"/>
              <a:t>Images</a:t>
            </a:r>
            <a:r>
              <a:rPr lang="en-US" baseline="0" dirty="0"/>
              <a:t> </a:t>
            </a:r>
          </a:p>
          <a:p>
            <a:r>
              <a:rPr lang="en-US" baseline="0" dirty="0"/>
              <a:t>Need help with images? Start here: Q:\SP&amp;M\Graphics External\Photo Archive\LTD Professional Image Library</a:t>
            </a:r>
          </a:p>
          <a:p>
            <a:r>
              <a:rPr lang="en-US" baseline="0" dirty="0"/>
              <a:t>These are images approved for public use, are professional and properly represent and support LTD’s mission, values and goals. This library will continue to grow so be sure to continue to check it.</a:t>
            </a:r>
          </a:p>
          <a:p>
            <a:endParaRPr lang="en-US" baseline="0" dirty="0"/>
          </a:p>
          <a:p>
            <a:r>
              <a:rPr lang="en-US" baseline="0" dirty="0"/>
              <a:t>There is a lot missing from this template, but it’s enough to get you started. As we continue to make updates, please download the template from SharePoint each and every time you create a presentation. This will ensure the most up-to-date template is being used even if a change has been made.</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10</a:t>
            </a:fld>
            <a:endParaRPr lang="en-US"/>
          </a:p>
        </p:txBody>
      </p:sp>
    </p:spTree>
    <p:extLst>
      <p:ext uri="{BB962C8B-B14F-4D97-AF65-F5344CB8AC3E}">
        <p14:creationId xmlns:p14="http://schemas.microsoft.com/office/powerpoint/2010/main" val="914451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Slide</a:t>
            </a:r>
            <a:r>
              <a:rPr lang="en-US" b="1" baseline="0" dirty="0"/>
              <a:t> </a:t>
            </a:r>
            <a:r>
              <a:rPr lang="en-US" baseline="0" dirty="0"/>
              <a:t>– Use the blue rectangular graphic.</a:t>
            </a:r>
            <a:endParaRPr lang="en-US" dirty="0"/>
          </a:p>
          <a:p>
            <a:endParaRPr lang="en-US" dirty="0"/>
          </a:p>
          <a:p>
            <a:pPr defTabSz="931774">
              <a:defRPr/>
            </a:pPr>
            <a:r>
              <a:rPr lang="en-US" dirty="0"/>
              <a:t>Header: Calibri Light 40pt or smaller. </a:t>
            </a:r>
            <a:r>
              <a:rPr lang="en-US" baseline="0" dirty="0"/>
              <a:t>. </a:t>
            </a:r>
            <a:r>
              <a:rPr lang="en-US" dirty="0"/>
              <a:t>(Be consistent</a:t>
            </a:r>
            <a:r>
              <a:rPr lang="en-US" baseline="0" dirty="0"/>
              <a:t> throughout. If it is smaller here, use throughout presentation.) </a:t>
            </a:r>
          </a:p>
          <a:p>
            <a:r>
              <a:rPr lang="en-US" baseline="0" dirty="0"/>
              <a:t> This is set in</a:t>
            </a:r>
            <a:r>
              <a:rPr lang="en-US" b="1" baseline="0" dirty="0"/>
              <a:t> title case, not all </a:t>
            </a:r>
            <a:r>
              <a:rPr lang="en-US" b="1" baseline="0" dirty="0" err="1"/>
              <a:t>caps</a:t>
            </a:r>
            <a:r>
              <a:rPr lang="en-US" baseline="0" dirty="0" err="1"/>
              <a:t>Body</a:t>
            </a:r>
            <a:r>
              <a:rPr lang="en-US" baseline="0" dirty="0"/>
              <a:t>: Calibri Light 28pt or smaller. Sometimes you must use bullet points. If there is no time to have your presentation designed, use square bullet points.</a:t>
            </a:r>
          </a:p>
          <a:p>
            <a:r>
              <a:rPr lang="en-US" baseline="0" dirty="0"/>
              <a:t>Icon: Use icon appropriate for section if using icons.</a:t>
            </a:r>
          </a:p>
          <a:p>
            <a:endParaRPr lang="en-US" baseline="0" dirty="0"/>
          </a:p>
          <a:p>
            <a:r>
              <a:rPr lang="en-US" b="1" baseline="0" dirty="0"/>
              <a:t>Avoid</a:t>
            </a:r>
            <a:r>
              <a:rPr lang="en-US" baseline="0" dirty="0"/>
              <a:t> </a:t>
            </a:r>
          </a:p>
          <a:p>
            <a:r>
              <a:rPr lang="en-US" baseline="0" dirty="0"/>
              <a:t>1.) Making copy too small. The slide should not be a wall of text, but brief information leading the audience as the presenter speaks. Notes or large bodies of text are meant to go in this section. </a:t>
            </a:r>
          </a:p>
          <a:p>
            <a:r>
              <a:rPr lang="en-US" baseline="0" dirty="0"/>
              <a:t>2.) Avoid creating another slide to continue information. If necessary, make a two column text box and simplify the text.</a:t>
            </a:r>
          </a:p>
          <a:p>
            <a:endParaRPr lang="en-US" baseline="0" dirty="0"/>
          </a:p>
          <a:p>
            <a:r>
              <a:rPr lang="en-US" b="1" baseline="0" dirty="0"/>
              <a:t>Images</a:t>
            </a:r>
            <a:r>
              <a:rPr lang="en-US" baseline="0" dirty="0"/>
              <a:t> </a:t>
            </a:r>
          </a:p>
          <a:p>
            <a:r>
              <a:rPr lang="en-US" baseline="0" dirty="0"/>
              <a:t>Need help with images? Start here: Q:\SP&amp;M\Graphics External\Photo Archive\LTD Professional Image Library</a:t>
            </a:r>
          </a:p>
          <a:p>
            <a:r>
              <a:rPr lang="en-US" baseline="0" dirty="0"/>
              <a:t>These are images approved for public use, are professional and properly represent and support LTD’s mission, values and goals. This library will continue to grow so be sure to continue to check it.</a:t>
            </a:r>
          </a:p>
          <a:p>
            <a:endParaRPr lang="en-US" baseline="0" dirty="0"/>
          </a:p>
          <a:p>
            <a:r>
              <a:rPr lang="en-US" baseline="0" dirty="0"/>
              <a:t>There is a lot missing from this template, but it’s enough to get you started. As we continue to make updates, please download the template from SharePoint each and every time you create a presentation. This will ensure the most up-to-date template is being used even if a change has been made.</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11</a:t>
            </a:fld>
            <a:endParaRPr lang="en-US"/>
          </a:p>
        </p:txBody>
      </p:sp>
    </p:spTree>
    <p:extLst>
      <p:ext uri="{BB962C8B-B14F-4D97-AF65-F5344CB8AC3E}">
        <p14:creationId xmlns:p14="http://schemas.microsoft.com/office/powerpoint/2010/main" val="281579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Slide</a:t>
            </a:r>
            <a:r>
              <a:rPr lang="en-US" b="1" baseline="0" dirty="0"/>
              <a:t> </a:t>
            </a:r>
            <a:r>
              <a:rPr lang="en-US" baseline="0" dirty="0"/>
              <a:t>– Use the blue rectangular graphic.</a:t>
            </a:r>
            <a:endParaRPr lang="en-US" dirty="0"/>
          </a:p>
          <a:p>
            <a:endParaRPr lang="en-US" dirty="0"/>
          </a:p>
          <a:p>
            <a:pPr defTabSz="931774">
              <a:defRPr/>
            </a:pPr>
            <a:r>
              <a:rPr lang="en-US" dirty="0"/>
              <a:t>Header: Calibri Light 40pt or smaller. </a:t>
            </a:r>
            <a:r>
              <a:rPr lang="en-US" baseline="0" dirty="0"/>
              <a:t>. </a:t>
            </a:r>
            <a:r>
              <a:rPr lang="en-US" dirty="0"/>
              <a:t>(Be consistent</a:t>
            </a:r>
            <a:r>
              <a:rPr lang="en-US" baseline="0" dirty="0"/>
              <a:t> throughout. If it is smaller here, use throughout presentation.) </a:t>
            </a:r>
          </a:p>
          <a:p>
            <a:r>
              <a:rPr lang="en-US" baseline="0" dirty="0"/>
              <a:t> This is set in</a:t>
            </a:r>
            <a:r>
              <a:rPr lang="en-US" b="1" baseline="0" dirty="0"/>
              <a:t> title case, not all </a:t>
            </a:r>
            <a:r>
              <a:rPr lang="en-US" b="1" baseline="0" dirty="0" err="1"/>
              <a:t>caps</a:t>
            </a:r>
            <a:r>
              <a:rPr lang="en-US" baseline="0" dirty="0" err="1"/>
              <a:t>Body</a:t>
            </a:r>
            <a:r>
              <a:rPr lang="en-US" baseline="0" dirty="0"/>
              <a:t>: Calibri Light 28pt or smaller. Sometimes you must use bullet points. If there is no time to have your presentation designed, use square bullet points.</a:t>
            </a:r>
          </a:p>
          <a:p>
            <a:r>
              <a:rPr lang="en-US" baseline="0" dirty="0"/>
              <a:t>Icon: Use icon appropriate for section if using icons.</a:t>
            </a:r>
          </a:p>
          <a:p>
            <a:endParaRPr lang="en-US" baseline="0" dirty="0"/>
          </a:p>
          <a:p>
            <a:r>
              <a:rPr lang="en-US" b="1" baseline="0" dirty="0"/>
              <a:t>Avoid</a:t>
            </a:r>
            <a:r>
              <a:rPr lang="en-US" baseline="0" dirty="0"/>
              <a:t> </a:t>
            </a:r>
          </a:p>
          <a:p>
            <a:r>
              <a:rPr lang="en-US" baseline="0" dirty="0"/>
              <a:t>1.) Making copy too small. The slide should not be a wall of text, but brief information leading the audience as the presenter speaks. Notes or large bodies of text are meant to go in this section. </a:t>
            </a:r>
          </a:p>
          <a:p>
            <a:r>
              <a:rPr lang="en-US" baseline="0" dirty="0"/>
              <a:t>2.) Avoid creating another slide to continue information. If necessary, make a two column text box and simplify the text.</a:t>
            </a:r>
          </a:p>
          <a:p>
            <a:endParaRPr lang="en-US" baseline="0" dirty="0"/>
          </a:p>
          <a:p>
            <a:r>
              <a:rPr lang="en-US" b="1" baseline="0" dirty="0"/>
              <a:t>Images</a:t>
            </a:r>
            <a:r>
              <a:rPr lang="en-US" baseline="0" dirty="0"/>
              <a:t> </a:t>
            </a:r>
          </a:p>
          <a:p>
            <a:r>
              <a:rPr lang="en-US" baseline="0" dirty="0"/>
              <a:t>Need help with images? Start here: Q:\SP&amp;M\Graphics External\Photo Archive\LTD Professional Image Library</a:t>
            </a:r>
          </a:p>
          <a:p>
            <a:r>
              <a:rPr lang="en-US" baseline="0" dirty="0"/>
              <a:t>These are images approved for public use, are professional and properly represent and support LTD’s mission, values and goals. This library will continue to grow so be sure to continue to check it.</a:t>
            </a:r>
          </a:p>
          <a:p>
            <a:endParaRPr lang="en-US" baseline="0" dirty="0"/>
          </a:p>
          <a:p>
            <a:r>
              <a:rPr lang="en-US" baseline="0" dirty="0"/>
              <a:t>There is a lot missing from this template, but it’s enough to get you started. As we continue to make updates, please download the template from SharePoint each and every time you create a presentation. This will ensure the most up-to-date template is being used even if a change has been made.</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12</a:t>
            </a:fld>
            <a:endParaRPr lang="en-US"/>
          </a:p>
        </p:txBody>
      </p:sp>
    </p:spTree>
    <p:extLst>
      <p:ext uri="{BB962C8B-B14F-4D97-AF65-F5344CB8AC3E}">
        <p14:creationId xmlns:p14="http://schemas.microsoft.com/office/powerpoint/2010/main" val="3431816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Slide</a:t>
            </a:r>
            <a:r>
              <a:rPr lang="en-US" b="1" baseline="0" dirty="0"/>
              <a:t> </a:t>
            </a:r>
            <a:r>
              <a:rPr lang="en-US" baseline="0" dirty="0"/>
              <a:t>– Use the blue rectangular graphic.</a:t>
            </a:r>
            <a:endParaRPr lang="en-US" dirty="0"/>
          </a:p>
          <a:p>
            <a:endParaRPr lang="en-US" dirty="0"/>
          </a:p>
          <a:p>
            <a:pPr defTabSz="931774">
              <a:defRPr/>
            </a:pPr>
            <a:r>
              <a:rPr lang="en-US" dirty="0"/>
              <a:t>Header: Calibri Light 40pt or smaller. </a:t>
            </a:r>
            <a:r>
              <a:rPr lang="en-US" baseline="0" dirty="0"/>
              <a:t>. </a:t>
            </a:r>
            <a:r>
              <a:rPr lang="en-US" dirty="0"/>
              <a:t>(Be consistent</a:t>
            </a:r>
            <a:r>
              <a:rPr lang="en-US" baseline="0" dirty="0"/>
              <a:t> throughout. If it is smaller here, use throughout presentation.) </a:t>
            </a:r>
          </a:p>
          <a:p>
            <a:r>
              <a:rPr lang="en-US" baseline="0" dirty="0"/>
              <a:t> This is set in</a:t>
            </a:r>
            <a:r>
              <a:rPr lang="en-US" b="1" baseline="0" dirty="0"/>
              <a:t> title case, not all </a:t>
            </a:r>
            <a:r>
              <a:rPr lang="en-US" b="1" baseline="0" dirty="0" err="1"/>
              <a:t>caps</a:t>
            </a:r>
            <a:r>
              <a:rPr lang="en-US" baseline="0" dirty="0" err="1"/>
              <a:t>Body</a:t>
            </a:r>
            <a:r>
              <a:rPr lang="en-US" baseline="0" dirty="0"/>
              <a:t>: Calibri Light 28pt or smaller. Sometimes you must use bullet points. If there is no time to have your presentation designed, use square bullet points.</a:t>
            </a:r>
          </a:p>
          <a:p>
            <a:r>
              <a:rPr lang="en-US" baseline="0" dirty="0"/>
              <a:t>Icon: Use icon appropriate for section if using icons.</a:t>
            </a:r>
          </a:p>
          <a:p>
            <a:endParaRPr lang="en-US" baseline="0" dirty="0"/>
          </a:p>
          <a:p>
            <a:r>
              <a:rPr lang="en-US" b="1" baseline="0" dirty="0"/>
              <a:t>Avoid</a:t>
            </a:r>
            <a:r>
              <a:rPr lang="en-US" baseline="0" dirty="0"/>
              <a:t> </a:t>
            </a:r>
          </a:p>
          <a:p>
            <a:r>
              <a:rPr lang="en-US" baseline="0" dirty="0"/>
              <a:t>1.) Making copy too small. The slide should not be a wall of text, but brief information leading the audience as the presenter speaks. Notes or large bodies of text are meant to go in this section. </a:t>
            </a:r>
          </a:p>
          <a:p>
            <a:r>
              <a:rPr lang="en-US" baseline="0" dirty="0"/>
              <a:t>2.) Avoid creating another slide to continue information. If necessary, make a two column text box and simplify the text.</a:t>
            </a:r>
          </a:p>
          <a:p>
            <a:endParaRPr lang="en-US" baseline="0" dirty="0"/>
          </a:p>
          <a:p>
            <a:r>
              <a:rPr lang="en-US" b="1" baseline="0" dirty="0"/>
              <a:t>Images</a:t>
            </a:r>
            <a:r>
              <a:rPr lang="en-US" baseline="0" dirty="0"/>
              <a:t> </a:t>
            </a:r>
          </a:p>
          <a:p>
            <a:r>
              <a:rPr lang="en-US" baseline="0" dirty="0"/>
              <a:t>Need help with images? Start here: Q:\SP&amp;M\Graphics External\Photo Archive\LTD Professional Image Library</a:t>
            </a:r>
          </a:p>
          <a:p>
            <a:r>
              <a:rPr lang="en-US" baseline="0" dirty="0"/>
              <a:t>These are images approved for public use, are professional and properly represent and support LTD’s mission, values and goals. This library will continue to grow so be sure to continue to check it.</a:t>
            </a:r>
          </a:p>
          <a:p>
            <a:endParaRPr lang="en-US" baseline="0" dirty="0"/>
          </a:p>
          <a:p>
            <a:r>
              <a:rPr lang="en-US" baseline="0" dirty="0"/>
              <a:t>There is a lot missing from this template, but it’s enough to get you started. As we continue to make updates, please download the template from SharePoint each and every time you create a presentation. This will ensure the most up-to-date template is being used even if a change has been made.</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13</a:t>
            </a:fld>
            <a:endParaRPr lang="en-US"/>
          </a:p>
        </p:txBody>
      </p:sp>
    </p:spTree>
    <p:extLst>
      <p:ext uri="{BB962C8B-B14F-4D97-AF65-F5344CB8AC3E}">
        <p14:creationId xmlns:p14="http://schemas.microsoft.com/office/powerpoint/2010/main" val="4117713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using</a:t>
            </a:r>
            <a:r>
              <a:rPr lang="en-US" baseline="0" dirty="0"/>
              <a:t> columns with graphics to separate information versus using bullet points. </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14</a:t>
            </a:fld>
            <a:endParaRPr lang="en-US"/>
          </a:p>
        </p:txBody>
      </p:sp>
    </p:spTree>
    <p:extLst>
      <p:ext uri="{BB962C8B-B14F-4D97-AF65-F5344CB8AC3E}">
        <p14:creationId xmlns:p14="http://schemas.microsoft.com/office/powerpoint/2010/main" val="1753194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 and cop</a:t>
            </a:r>
            <a:r>
              <a:rPr lang="en-US" baseline="0" dirty="0"/>
              <a:t> photos for optimal composition when possible.</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15</a:t>
            </a:fld>
            <a:endParaRPr lang="en-US"/>
          </a:p>
        </p:txBody>
      </p:sp>
    </p:spTree>
    <p:extLst>
      <p:ext uri="{BB962C8B-B14F-4D97-AF65-F5344CB8AC3E}">
        <p14:creationId xmlns:p14="http://schemas.microsoft.com/office/powerpoint/2010/main" val="3769947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Slide</a:t>
            </a:r>
            <a:r>
              <a:rPr lang="en-US" b="1" baseline="0" dirty="0"/>
              <a:t> </a:t>
            </a:r>
            <a:r>
              <a:rPr lang="en-US" baseline="0" dirty="0"/>
              <a:t>– Use the blue rectangular graphic.</a:t>
            </a:r>
            <a:endParaRPr lang="en-US" dirty="0"/>
          </a:p>
          <a:p>
            <a:endParaRPr lang="en-US" dirty="0"/>
          </a:p>
          <a:p>
            <a:pPr defTabSz="931774">
              <a:defRPr/>
            </a:pPr>
            <a:r>
              <a:rPr lang="en-US" dirty="0"/>
              <a:t>Header: Calibri Light 40pt or smaller. </a:t>
            </a:r>
            <a:r>
              <a:rPr lang="en-US" baseline="0" dirty="0"/>
              <a:t>. </a:t>
            </a:r>
            <a:r>
              <a:rPr lang="en-US" dirty="0"/>
              <a:t>(Be consistent</a:t>
            </a:r>
            <a:r>
              <a:rPr lang="en-US" baseline="0" dirty="0"/>
              <a:t> throughout. If it is smaller here, use throughout presentation.) </a:t>
            </a:r>
          </a:p>
          <a:p>
            <a:r>
              <a:rPr lang="en-US" baseline="0" dirty="0"/>
              <a:t> This is set in</a:t>
            </a:r>
            <a:r>
              <a:rPr lang="en-US" b="1" baseline="0" dirty="0"/>
              <a:t> title case, not all </a:t>
            </a:r>
            <a:r>
              <a:rPr lang="en-US" b="1" baseline="0" dirty="0" err="1"/>
              <a:t>caps</a:t>
            </a:r>
            <a:r>
              <a:rPr lang="en-US" baseline="0" dirty="0" err="1"/>
              <a:t>Body</a:t>
            </a:r>
            <a:r>
              <a:rPr lang="en-US" baseline="0" dirty="0"/>
              <a:t>: Calibri Light 28pt or smaller. Sometimes you must use bullet points. If there is no time to have your presentation designed, use square bullet points.</a:t>
            </a:r>
          </a:p>
          <a:p>
            <a:r>
              <a:rPr lang="en-US" baseline="0" dirty="0"/>
              <a:t>Icon: Use icon appropriate for section if using icons.</a:t>
            </a:r>
          </a:p>
          <a:p>
            <a:endParaRPr lang="en-US" baseline="0" dirty="0"/>
          </a:p>
          <a:p>
            <a:r>
              <a:rPr lang="en-US" b="1" baseline="0" dirty="0"/>
              <a:t>Avoid</a:t>
            </a:r>
            <a:r>
              <a:rPr lang="en-US" baseline="0" dirty="0"/>
              <a:t> </a:t>
            </a:r>
          </a:p>
          <a:p>
            <a:r>
              <a:rPr lang="en-US" baseline="0" dirty="0"/>
              <a:t>1.) Making copy too small. The slide should not be a wall of text, but brief information leading the audience as the presenter speaks. Notes or large bodies of text are meant to go in this section. </a:t>
            </a:r>
          </a:p>
          <a:p>
            <a:r>
              <a:rPr lang="en-US" baseline="0" dirty="0"/>
              <a:t>2.) Avoid creating another slide to continue information. If necessary, make a two column text box and simplify the text.</a:t>
            </a:r>
          </a:p>
          <a:p>
            <a:endParaRPr lang="en-US" baseline="0" dirty="0"/>
          </a:p>
          <a:p>
            <a:r>
              <a:rPr lang="en-US" b="1" baseline="0" dirty="0"/>
              <a:t>Images</a:t>
            </a:r>
            <a:r>
              <a:rPr lang="en-US" baseline="0" dirty="0"/>
              <a:t> </a:t>
            </a:r>
          </a:p>
          <a:p>
            <a:r>
              <a:rPr lang="en-US" baseline="0" dirty="0"/>
              <a:t>Need help with images? Start here: Q:\SP&amp;M\Graphics External\Photo Archive\LTD Professional Image Library</a:t>
            </a:r>
          </a:p>
          <a:p>
            <a:r>
              <a:rPr lang="en-US" baseline="0" dirty="0"/>
              <a:t>These are images approved for public use, are professional and properly represent and support LTD’s mission, values and goals. This library will continue to grow so be sure to continue to check it.</a:t>
            </a:r>
          </a:p>
          <a:p>
            <a:endParaRPr lang="en-US" baseline="0" dirty="0"/>
          </a:p>
          <a:p>
            <a:r>
              <a:rPr lang="en-US" baseline="0" dirty="0"/>
              <a:t>There is a lot missing from this template, but it’s enough to get you started. As we continue to make updates, please download the template from SharePoint each and every time you create a presentation. This will ensure the most up-to-date template is being used even if a change has been made.</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2</a:t>
            </a:fld>
            <a:endParaRPr lang="en-US"/>
          </a:p>
        </p:txBody>
      </p:sp>
    </p:spTree>
    <p:extLst>
      <p:ext uri="{BB962C8B-B14F-4D97-AF65-F5344CB8AC3E}">
        <p14:creationId xmlns:p14="http://schemas.microsoft.com/office/powerpoint/2010/main" val="278246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b="1" dirty="0">
                <a:solidFill>
                  <a:schemeClr val="bg1"/>
                </a:solidFill>
              </a:rPr>
              <a:t>Title Slide 1 - Calibri Bold, </a:t>
            </a:r>
            <a:r>
              <a:rPr lang="en-US" sz="1400" b="1" dirty="0">
                <a:solidFill>
                  <a:schemeClr val="bg1"/>
                </a:solidFill>
              </a:rPr>
              <a:t>26pt</a:t>
            </a:r>
            <a:r>
              <a:rPr lang="en-US" sz="1600" b="1" dirty="0">
                <a:solidFill>
                  <a:schemeClr val="bg1"/>
                </a:solidFill>
              </a:rPr>
              <a:t> to 30pt </a:t>
            </a:r>
            <a:r>
              <a:rPr lang="en-US" sz="1600" dirty="0">
                <a:solidFill>
                  <a:schemeClr val="bg1"/>
                </a:solidFill>
              </a:rPr>
              <a:t>(delete if using Title Slide 2)</a:t>
            </a:r>
          </a:p>
          <a:p>
            <a:endParaRPr lang="en-US" sz="1600" b="1" dirty="0">
              <a:solidFill>
                <a:schemeClr val="bg1"/>
              </a:solidFill>
            </a:endParaRPr>
          </a:p>
          <a:p>
            <a:r>
              <a:rPr lang="en-US" sz="1100" dirty="0">
                <a:solidFill>
                  <a:schemeClr val="bg1"/>
                </a:solidFill>
              </a:rPr>
              <a:t>Date or Sub-Header Content – Calibri Light, 6 to 8 pts smaller than header</a:t>
            </a:r>
          </a:p>
          <a:p>
            <a:endParaRPr lang="en-US" sz="1100" dirty="0">
              <a:solidFill>
                <a:schemeClr val="bg1"/>
              </a:solidFill>
            </a:endParaRPr>
          </a:p>
          <a:p>
            <a:r>
              <a:rPr lang="en-US" b="1" dirty="0">
                <a:solidFill>
                  <a:schemeClr val="bg1"/>
                </a:solidFill>
              </a:rPr>
              <a:t>The bulk of the important information is on </a:t>
            </a:r>
            <a:r>
              <a:rPr lang="en-US" b="1">
                <a:solidFill>
                  <a:schemeClr val="bg1"/>
                </a:solidFill>
              </a:rPr>
              <a:t>slide 4. </a:t>
            </a:r>
            <a:r>
              <a:rPr lang="en-US" b="1" dirty="0">
                <a:solidFill>
                  <a:schemeClr val="bg1"/>
                </a:solidFill>
              </a:rPr>
              <a:t>Read this before deleting unwanted slide pages.</a:t>
            </a:r>
          </a:p>
          <a:p>
            <a:endParaRPr lang="en-US" dirty="0"/>
          </a:p>
        </p:txBody>
      </p:sp>
      <p:sp>
        <p:nvSpPr>
          <p:cNvPr id="4" name="Slide Number Placeholder 3"/>
          <p:cNvSpPr>
            <a:spLocks noGrp="1"/>
          </p:cNvSpPr>
          <p:nvPr>
            <p:ph type="sldNum" sz="quarter" idx="10"/>
          </p:nvPr>
        </p:nvSpPr>
        <p:spPr/>
        <p:txBody>
          <a:bodyPr/>
          <a:lstStyle/>
          <a:p>
            <a:fld id="{187E89CD-51F2-41AF-8855-2E379E543316}" type="slidenum">
              <a:rPr lang="en-US" smtClean="0"/>
              <a:t>3</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65287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Header Slides – Calibri 40 </a:t>
            </a:r>
            <a:r>
              <a:rPr lang="en-US" dirty="0" err="1"/>
              <a:t>pt</a:t>
            </a:r>
            <a:endParaRPr lang="en-US" dirty="0"/>
          </a:p>
          <a:p>
            <a:r>
              <a:rPr lang="en-US" dirty="0"/>
              <a:t>Not every slide must have the logo. (If you find you need more space or have a photo collage)</a:t>
            </a:r>
          </a:p>
          <a:p>
            <a:r>
              <a:rPr lang="en-US" dirty="0"/>
              <a:t>Every</a:t>
            </a:r>
            <a:r>
              <a:rPr lang="en-US" baseline="0" dirty="0"/>
              <a:t> presentation should have an agenda.</a:t>
            </a:r>
          </a:p>
          <a:p>
            <a:r>
              <a:rPr lang="en-US" baseline="0" dirty="0"/>
              <a:t>List what is being presented, talk about what’s being presented and recap about what was presented. </a:t>
            </a:r>
          </a:p>
          <a:p>
            <a:r>
              <a:rPr lang="en-US" baseline="0" dirty="0"/>
              <a:t>Icons are not necessary but offer appeal. LTD will have a list of available icons at a later date. Until then if you would like the icons, ask Graphics to generate them. You may use your own, be sure to adjust to the necessary size and properly align. </a:t>
            </a:r>
            <a:r>
              <a:rPr lang="en-US" b="1" baseline="0" dirty="0"/>
              <a:t>Avoid bullet points.</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4</a:t>
            </a:fld>
            <a:endParaRPr lang="en-US"/>
          </a:p>
        </p:txBody>
      </p:sp>
    </p:spTree>
    <p:extLst>
      <p:ext uri="{BB962C8B-B14F-4D97-AF65-F5344CB8AC3E}">
        <p14:creationId xmlns:p14="http://schemas.microsoft.com/office/powerpoint/2010/main" val="318196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Slide</a:t>
            </a:r>
            <a:r>
              <a:rPr lang="en-US" b="1" baseline="0" dirty="0"/>
              <a:t> </a:t>
            </a:r>
            <a:r>
              <a:rPr lang="en-US" baseline="0" dirty="0"/>
              <a:t>– Use the blue rectangular graphic.</a:t>
            </a:r>
            <a:endParaRPr lang="en-US" dirty="0"/>
          </a:p>
          <a:p>
            <a:endParaRPr lang="en-US" dirty="0"/>
          </a:p>
          <a:p>
            <a:pPr defTabSz="931774">
              <a:defRPr/>
            </a:pPr>
            <a:r>
              <a:rPr lang="en-US" dirty="0"/>
              <a:t>Header: Calibri Light 40pt or smaller. </a:t>
            </a:r>
            <a:r>
              <a:rPr lang="en-US" baseline="0" dirty="0"/>
              <a:t>. </a:t>
            </a:r>
            <a:r>
              <a:rPr lang="en-US" dirty="0"/>
              <a:t>(Be consistent</a:t>
            </a:r>
            <a:r>
              <a:rPr lang="en-US" baseline="0" dirty="0"/>
              <a:t> throughout. If it is smaller here, use throughout presentation.) </a:t>
            </a:r>
          </a:p>
          <a:p>
            <a:r>
              <a:rPr lang="en-US" baseline="0" dirty="0"/>
              <a:t> This is set in</a:t>
            </a:r>
            <a:r>
              <a:rPr lang="en-US" b="1" baseline="0" dirty="0"/>
              <a:t> title case, not all </a:t>
            </a:r>
            <a:r>
              <a:rPr lang="en-US" b="1" baseline="0" dirty="0" err="1"/>
              <a:t>caps</a:t>
            </a:r>
            <a:r>
              <a:rPr lang="en-US" baseline="0" dirty="0" err="1"/>
              <a:t>Body</a:t>
            </a:r>
            <a:r>
              <a:rPr lang="en-US" baseline="0" dirty="0"/>
              <a:t>: Calibri Light 28pt or smaller. Sometimes you must use bullet points. If there is no time to have your presentation designed, use square bullet points.</a:t>
            </a:r>
          </a:p>
          <a:p>
            <a:r>
              <a:rPr lang="en-US" baseline="0" dirty="0"/>
              <a:t>Icon: Use icon appropriate for section if using icons.</a:t>
            </a:r>
          </a:p>
          <a:p>
            <a:endParaRPr lang="en-US" baseline="0" dirty="0"/>
          </a:p>
          <a:p>
            <a:r>
              <a:rPr lang="en-US" b="1" baseline="0" dirty="0"/>
              <a:t>Avoid</a:t>
            </a:r>
            <a:r>
              <a:rPr lang="en-US" baseline="0" dirty="0"/>
              <a:t> </a:t>
            </a:r>
          </a:p>
          <a:p>
            <a:r>
              <a:rPr lang="en-US" baseline="0" dirty="0"/>
              <a:t>1.) Making copy too small. The slide should not be a wall of text, but brief information leading the audience as the presenter speaks. Notes or large bodies of text are meant to go in this section. </a:t>
            </a:r>
          </a:p>
          <a:p>
            <a:r>
              <a:rPr lang="en-US" baseline="0" dirty="0"/>
              <a:t>2.) Avoid creating another slide to continue information. If necessary, make a two column text box and simplify the text.</a:t>
            </a:r>
          </a:p>
          <a:p>
            <a:endParaRPr lang="en-US" baseline="0" dirty="0"/>
          </a:p>
          <a:p>
            <a:r>
              <a:rPr lang="en-US" b="1" baseline="0" dirty="0"/>
              <a:t>Images</a:t>
            </a:r>
            <a:r>
              <a:rPr lang="en-US" baseline="0" dirty="0"/>
              <a:t> </a:t>
            </a:r>
          </a:p>
          <a:p>
            <a:r>
              <a:rPr lang="en-US" baseline="0" dirty="0"/>
              <a:t>Need help with images? Start here: Q:\SP&amp;M\Graphics External\Photo Archive\LTD Professional Image Library</a:t>
            </a:r>
          </a:p>
          <a:p>
            <a:r>
              <a:rPr lang="en-US" baseline="0" dirty="0"/>
              <a:t>These are images approved for public use, are professional and properly represent and support LTD’s mission, values and goals. This library will continue to grow so be sure to continue to check it.</a:t>
            </a:r>
          </a:p>
          <a:p>
            <a:endParaRPr lang="en-US" baseline="0" dirty="0"/>
          </a:p>
          <a:p>
            <a:r>
              <a:rPr lang="en-US" baseline="0" dirty="0"/>
              <a:t>There is a lot missing from this template, but it’s enough to get you started. As we continue to make updates, please download the template from SharePoint each and every time you create a presentation. This will ensure the most up-to-date template is being used even if a change has been made.</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5</a:t>
            </a:fld>
            <a:endParaRPr lang="en-US"/>
          </a:p>
        </p:txBody>
      </p:sp>
    </p:spTree>
    <p:extLst>
      <p:ext uri="{BB962C8B-B14F-4D97-AF65-F5344CB8AC3E}">
        <p14:creationId xmlns:p14="http://schemas.microsoft.com/office/powerpoint/2010/main" val="165474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Slide</a:t>
            </a:r>
            <a:r>
              <a:rPr lang="en-US" b="1" baseline="0" dirty="0"/>
              <a:t> </a:t>
            </a:r>
            <a:r>
              <a:rPr lang="en-US" baseline="0" dirty="0"/>
              <a:t>– Use the blue rectangular graphic.</a:t>
            </a:r>
            <a:endParaRPr lang="en-US" dirty="0"/>
          </a:p>
          <a:p>
            <a:endParaRPr lang="en-US" dirty="0"/>
          </a:p>
          <a:p>
            <a:pPr defTabSz="931774">
              <a:defRPr/>
            </a:pPr>
            <a:r>
              <a:rPr lang="en-US" dirty="0"/>
              <a:t>Header: Calibri Light 40pt or smaller. </a:t>
            </a:r>
            <a:r>
              <a:rPr lang="en-US" baseline="0" dirty="0"/>
              <a:t>. </a:t>
            </a:r>
            <a:r>
              <a:rPr lang="en-US" dirty="0"/>
              <a:t>(Be consistent</a:t>
            </a:r>
            <a:r>
              <a:rPr lang="en-US" baseline="0" dirty="0"/>
              <a:t> throughout. If it is smaller here, use throughout presentation.) </a:t>
            </a:r>
          </a:p>
          <a:p>
            <a:r>
              <a:rPr lang="en-US" baseline="0" dirty="0"/>
              <a:t> This is set in</a:t>
            </a:r>
            <a:r>
              <a:rPr lang="en-US" b="1" baseline="0" dirty="0"/>
              <a:t> title case, not all </a:t>
            </a:r>
            <a:r>
              <a:rPr lang="en-US" b="1" baseline="0" dirty="0" err="1"/>
              <a:t>caps</a:t>
            </a:r>
            <a:r>
              <a:rPr lang="en-US" baseline="0" dirty="0" err="1"/>
              <a:t>Body</a:t>
            </a:r>
            <a:r>
              <a:rPr lang="en-US" baseline="0" dirty="0"/>
              <a:t>: Calibri Light 28pt or smaller. Sometimes you must use bullet points. If there is no time to have your presentation designed, use square bullet points.</a:t>
            </a:r>
          </a:p>
          <a:p>
            <a:r>
              <a:rPr lang="en-US" baseline="0" dirty="0"/>
              <a:t>Icon: Use icon appropriate for section if using icons.</a:t>
            </a:r>
          </a:p>
          <a:p>
            <a:endParaRPr lang="en-US" baseline="0" dirty="0"/>
          </a:p>
          <a:p>
            <a:r>
              <a:rPr lang="en-US" b="1" baseline="0" dirty="0"/>
              <a:t>Avoid</a:t>
            </a:r>
            <a:r>
              <a:rPr lang="en-US" baseline="0" dirty="0"/>
              <a:t> </a:t>
            </a:r>
          </a:p>
          <a:p>
            <a:r>
              <a:rPr lang="en-US" baseline="0" dirty="0"/>
              <a:t>1.) Making copy too small. The slide should not be a wall of text, but brief information leading the audience as the presenter speaks. Notes or large bodies of text are meant to go in this section. </a:t>
            </a:r>
          </a:p>
          <a:p>
            <a:r>
              <a:rPr lang="en-US" baseline="0" dirty="0"/>
              <a:t>2.) Avoid creating another slide to continue information. If necessary, make a two column text box and simplify the text.</a:t>
            </a:r>
          </a:p>
          <a:p>
            <a:endParaRPr lang="en-US" baseline="0" dirty="0"/>
          </a:p>
          <a:p>
            <a:r>
              <a:rPr lang="en-US" b="1" baseline="0" dirty="0"/>
              <a:t>Images</a:t>
            </a:r>
            <a:r>
              <a:rPr lang="en-US" baseline="0" dirty="0"/>
              <a:t> </a:t>
            </a:r>
          </a:p>
          <a:p>
            <a:r>
              <a:rPr lang="en-US" baseline="0" dirty="0"/>
              <a:t>Need help with images? Start here: Q:\SP&amp;M\Graphics External\Photo Archive\LTD Professional Image Library</a:t>
            </a:r>
          </a:p>
          <a:p>
            <a:r>
              <a:rPr lang="en-US" baseline="0" dirty="0"/>
              <a:t>These are images approved for public use, are professional and properly represent and support LTD’s mission, values and goals. This library will continue to grow so be sure to continue to check it.</a:t>
            </a:r>
          </a:p>
          <a:p>
            <a:endParaRPr lang="en-US" baseline="0" dirty="0"/>
          </a:p>
          <a:p>
            <a:r>
              <a:rPr lang="en-US" baseline="0" dirty="0"/>
              <a:t>There is a lot missing from this template, but it’s enough to get you started. As we continue to make updates, please download the template from SharePoint each and every time you create a presentation. This will ensure the most up-to-date template is being used even if a change has been made.</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6</a:t>
            </a:fld>
            <a:endParaRPr lang="en-US"/>
          </a:p>
        </p:txBody>
      </p:sp>
    </p:spTree>
    <p:extLst>
      <p:ext uri="{BB962C8B-B14F-4D97-AF65-F5344CB8AC3E}">
        <p14:creationId xmlns:p14="http://schemas.microsoft.com/office/powerpoint/2010/main" val="230203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87E89CD-51F2-41AF-8855-2E379E543316}" type="slidenum">
              <a:rPr lang="en-US" smtClean="0"/>
              <a:t>7</a:t>
            </a:fld>
            <a:endParaRPr lang="en-US"/>
          </a:p>
        </p:txBody>
      </p:sp>
    </p:spTree>
    <p:extLst>
      <p:ext uri="{BB962C8B-B14F-4D97-AF65-F5344CB8AC3E}">
        <p14:creationId xmlns:p14="http://schemas.microsoft.com/office/powerpoint/2010/main" val="208845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87E89CD-51F2-41AF-8855-2E379E543316}" type="slidenum">
              <a:rPr lang="en-US" smtClean="0"/>
              <a:t>8</a:t>
            </a:fld>
            <a:endParaRPr lang="en-US"/>
          </a:p>
        </p:txBody>
      </p:sp>
    </p:spTree>
    <p:extLst>
      <p:ext uri="{BB962C8B-B14F-4D97-AF65-F5344CB8AC3E}">
        <p14:creationId xmlns:p14="http://schemas.microsoft.com/office/powerpoint/2010/main" val="3146324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using</a:t>
            </a:r>
            <a:r>
              <a:rPr lang="en-US" baseline="0" dirty="0"/>
              <a:t> columns with graphics to separate information versus using bullet points. </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E89CD-51F2-41AF-8855-2E379E543316}" type="slidenum">
              <a:rPr lang="en-US" smtClean="0"/>
              <a:t>9</a:t>
            </a:fld>
            <a:endParaRPr lang="en-US"/>
          </a:p>
        </p:txBody>
      </p:sp>
    </p:spTree>
    <p:extLst>
      <p:ext uri="{BB962C8B-B14F-4D97-AF65-F5344CB8AC3E}">
        <p14:creationId xmlns:p14="http://schemas.microsoft.com/office/powerpoint/2010/main" val="2543499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40D0-A21B-45FB-A6FB-103327555F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CCED40-E487-4980-9BC4-190B770086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6EB74C-DD6D-4A8C-B06A-3F6F9D7FB260}"/>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5" name="Footer Placeholder 4">
            <a:extLst>
              <a:ext uri="{FF2B5EF4-FFF2-40B4-BE49-F238E27FC236}">
                <a16:creationId xmlns:a16="http://schemas.microsoft.com/office/drawing/2014/main" id="{60272FB5-7142-4E84-8058-DEC6C53F3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0B433-0FFF-4D10-BA10-485E81DEF8CF}"/>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336252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45011-71CB-47B9-BB4F-95C9EA1FD3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46DAC1-34E0-4816-BC66-8CAF02B58F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891B4-2A8B-4F8D-B5C2-0F3083EE89D0}"/>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5" name="Footer Placeholder 4">
            <a:extLst>
              <a:ext uri="{FF2B5EF4-FFF2-40B4-BE49-F238E27FC236}">
                <a16:creationId xmlns:a16="http://schemas.microsoft.com/office/drawing/2014/main" id="{79C21FCD-1397-4363-B17C-672ECE349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79D9E-255A-4DDB-A4CB-7A90E33697D2}"/>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359602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EC345-0058-45EB-B087-31B2622B9B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852A09-4C9D-4081-98C1-AE395D0E47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0A0E5-8C9A-4985-82FF-A244ECF9BBC7}"/>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5" name="Footer Placeholder 4">
            <a:extLst>
              <a:ext uri="{FF2B5EF4-FFF2-40B4-BE49-F238E27FC236}">
                <a16:creationId xmlns:a16="http://schemas.microsoft.com/office/drawing/2014/main" id="{0D12E5F1-6A61-4574-92D1-65C3C35D5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1B21A-253C-4915-B46A-7F3B1EB10694}"/>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1620210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56373" y="733925"/>
            <a:ext cx="10515600" cy="1031079"/>
          </a:xfrm>
        </p:spPr>
        <p:txBody>
          <a:bodyPr anchor="t" anchorCtr="0"/>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15593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63A08-33E7-461B-93D9-6A834D109B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DD447E-CA11-4A53-9B48-56713F4AFF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295DA-E7BE-4EBC-91D5-757A864D4B16}"/>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5" name="Footer Placeholder 4">
            <a:extLst>
              <a:ext uri="{FF2B5EF4-FFF2-40B4-BE49-F238E27FC236}">
                <a16:creationId xmlns:a16="http://schemas.microsoft.com/office/drawing/2014/main" id="{79F0A815-3503-4DED-903E-9E104762E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0C91FD-81DF-4351-BC72-8F9515C381A8}"/>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2541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9401-34E3-424D-B7E8-DCDE52152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F06029-9B19-42D2-8C3D-E35C4415AD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1D6D72-FE0A-4233-B260-04D0431F8AC3}"/>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5" name="Footer Placeholder 4">
            <a:extLst>
              <a:ext uri="{FF2B5EF4-FFF2-40B4-BE49-F238E27FC236}">
                <a16:creationId xmlns:a16="http://schemas.microsoft.com/office/drawing/2014/main" id="{9C7EE0A6-6B41-472F-83F6-5AFD7231E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F025B-56AA-4DBF-9B76-B7B0167B9586}"/>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320695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B9B6-C3B0-4292-BD99-201D83D47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16D84-6D27-4866-93B4-D39AF241B1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64E41F-54D4-4505-AA2C-8656C33685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B5D684-400C-430D-B0CB-03DFA9A77544}"/>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6" name="Footer Placeholder 5">
            <a:extLst>
              <a:ext uri="{FF2B5EF4-FFF2-40B4-BE49-F238E27FC236}">
                <a16:creationId xmlns:a16="http://schemas.microsoft.com/office/drawing/2014/main" id="{A547D572-9418-4FB0-BDFA-B3A52E4F2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6C269-C048-4EEE-ACEF-4E9D79C5991C}"/>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60207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AE22-42BE-47E2-B4FB-5AA582F28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B78D4E-8B89-4F71-91F4-00A52A2E5C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AB787E-8939-426A-977F-8BC06977BC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4EB378-1F84-49B3-9125-7F62B8048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43B5A7-47C9-4D0B-A17B-247B013EA5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70F907-EB24-48C2-A132-F5DED55536F7}"/>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8" name="Footer Placeholder 7">
            <a:extLst>
              <a:ext uri="{FF2B5EF4-FFF2-40B4-BE49-F238E27FC236}">
                <a16:creationId xmlns:a16="http://schemas.microsoft.com/office/drawing/2014/main" id="{21CE3500-C4EE-455D-B46B-E2BA262477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820A6-0AAD-4CE0-B3FF-A0A8872948A4}"/>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2998659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7F2D-AB9C-46FE-99AF-8457755111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4D0513-B807-48D8-AB35-09EE41F8274B}"/>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4" name="Footer Placeholder 3">
            <a:extLst>
              <a:ext uri="{FF2B5EF4-FFF2-40B4-BE49-F238E27FC236}">
                <a16:creationId xmlns:a16="http://schemas.microsoft.com/office/drawing/2014/main" id="{26147E1D-4F95-49D7-8195-F576E623BE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15D8D8-251A-4651-B09C-B153A390E59E}"/>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164117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84AD9-4707-4849-802A-D794DC870A43}"/>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3" name="Footer Placeholder 2">
            <a:extLst>
              <a:ext uri="{FF2B5EF4-FFF2-40B4-BE49-F238E27FC236}">
                <a16:creationId xmlns:a16="http://schemas.microsoft.com/office/drawing/2014/main" id="{AB758AEC-8946-4000-8D3F-7BE008A1BE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4DB707-3A4B-4B62-9EA0-576320E26309}"/>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393495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55B1-066D-47E1-92C8-1416FD684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4B974-3F7B-4324-BCD5-EB70E5FD5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370F3E-CBB6-47F3-AB56-2C64D6F6C2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CF8E5C-6F74-41C7-94D4-70381D553645}"/>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6" name="Footer Placeholder 5">
            <a:extLst>
              <a:ext uri="{FF2B5EF4-FFF2-40B4-BE49-F238E27FC236}">
                <a16:creationId xmlns:a16="http://schemas.microsoft.com/office/drawing/2014/main" id="{CDC0F195-3F06-4FCD-8340-270FF0F81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3653F-F399-46E4-BCDC-A30B03F279D3}"/>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154969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D170-6D14-483F-9076-F5E30A3DEC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7A70D6-09E0-4469-9FC3-9E84A2196F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0FF135-2BC3-4BBA-ABAD-0C902C854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377F5A-43E7-4896-9F4C-2E1E727EA277}"/>
              </a:ext>
            </a:extLst>
          </p:cNvPr>
          <p:cNvSpPr>
            <a:spLocks noGrp="1"/>
          </p:cNvSpPr>
          <p:nvPr>
            <p:ph type="dt" sz="half" idx="10"/>
          </p:nvPr>
        </p:nvSpPr>
        <p:spPr/>
        <p:txBody>
          <a:bodyPr/>
          <a:lstStyle/>
          <a:p>
            <a:fld id="{08035B44-5E3A-4886-BEF4-3D667ED423CF}" type="datetimeFigureOut">
              <a:rPr lang="en-US" smtClean="0"/>
              <a:t>11/5/2025</a:t>
            </a:fld>
            <a:endParaRPr lang="en-US"/>
          </a:p>
        </p:txBody>
      </p:sp>
      <p:sp>
        <p:nvSpPr>
          <p:cNvPr id="6" name="Footer Placeholder 5">
            <a:extLst>
              <a:ext uri="{FF2B5EF4-FFF2-40B4-BE49-F238E27FC236}">
                <a16:creationId xmlns:a16="http://schemas.microsoft.com/office/drawing/2014/main" id="{B60836CA-4940-437C-9540-55B6E8AD7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3801EE-B148-4641-92B3-1DC89EC0622F}"/>
              </a:ext>
            </a:extLst>
          </p:cNvPr>
          <p:cNvSpPr>
            <a:spLocks noGrp="1"/>
          </p:cNvSpPr>
          <p:nvPr>
            <p:ph type="sldNum" sz="quarter" idx="12"/>
          </p:nvPr>
        </p:nvSpPr>
        <p:spPr/>
        <p:txBody>
          <a:bodyPr/>
          <a:lstStyle/>
          <a:p>
            <a:fld id="{6F1C46A4-5311-4928-8824-1666CAAA4DE1}" type="slidenum">
              <a:rPr lang="en-US" smtClean="0"/>
              <a:t>‹#›</a:t>
            </a:fld>
            <a:endParaRPr lang="en-US"/>
          </a:p>
        </p:txBody>
      </p:sp>
    </p:spTree>
    <p:extLst>
      <p:ext uri="{BB962C8B-B14F-4D97-AF65-F5344CB8AC3E}">
        <p14:creationId xmlns:p14="http://schemas.microsoft.com/office/powerpoint/2010/main" val="163582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FBE00-7390-434A-97FD-356ED5E3F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4B8A6A-7817-4018-A058-A98D5EC49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71C66-9347-4D77-BDC7-8B7BE62F9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35B44-5E3A-4886-BEF4-3D667ED423CF}" type="datetimeFigureOut">
              <a:rPr lang="en-US" smtClean="0"/>
              <a:t>11/5/2025</a:t>
            </a:fld>
            <a:endParaRPr lang="en-US"/>
          </a:p>
        </p:txBody>
      </p:sp>
      <p:sp>
        <p:nvSpPr>
          <p:cNvPr id="5" name="Footer Placeholder 4">
            <a:extLst>
              <a:ext uri="{FF2B5EF4-FFF2-40B4-BE49-F238E27FC236}">
                <a16:creationId xmlns:a16="http://schemas.microsoft.com/office/drawing/2014/main" id="{4C298953-8388-482B-AAE6-F2D76D2C3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41D86C-BC36-4F19-8CE7-6D641D3F1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C46A4-5311-4928-8824-1666CAAA4DE1}" type="slidenum">
              <a:rPr lang="en-US" smtClean="0"/>
              <a:t>‹#›</a:t>
            </a:fld>
            <a:endParaRPr lang="en-US"/>
          </a:p>
        </p:txBody>
      </p:sp>
    </p:spTree>
    <p:extLst>
      <p:ext uri="{BB962C8B-B14F-4D97-AF65-F5344CB8AC3E}">
        <p14:creationId xmlns:p14="http://schemas.microsoft.com/office/powerpoint/2010/main" val="3577105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E43C2F-D10B-4234-BB27-4020C6F94475}"/>
              </a:ext>
            </a:extLst>
          </p:cNvPr>
          <p:cNvPicPr>
            <a:picLocks noChangeAspect="1"/>
          </p:cNvPicPr>
          <p:nvPr/>
        </p:nvPicPr>
        <p:blipFill rotWithShape="1">
          <a:blip r:embed="rId3">
            <a:extLst>
              <a:ext uri="{28A0092B-C50C-407E-A947-70E740481C1C}">
                <a14:useLocalDpi xmlns:a14="http://schemas.microsoft.com/office/drawing/2010/main" val="0"/>
              </a:ext>
            </a:extLst>
          </a:blip>
          <a:srcRect t="10752" r="14477" b="17207"/>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D0EA82CC-9A28-4A6F-A428-9604CD03EE8B}"/>
              </a:ext>
            </a:extLst>
          </p:cNvPr>
          <p:cNvSpPr/>
          <p:nvPr/>
        </p:nvSpPr>
        <p:spPr>
          <a:xfrm>
            <a:off x="-1" y="-2"/>
            <a:ext cx="12192000" cy="6858002"/>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4E1872A-AE3F-4B88-912D-2D785BF27460}"/>
              </a:ext>
            </a:extLst>
          </p:cNvPr>
          <p:cNvSpPr/>
          <p:nvPr/>
        </p:nvSpPr>
        <p:spPr>
          <a:xfrm>
            <a:off x="-2" y="5934673"/>
            <a:ext cx="12192000" cy="704252"/>
          </a:xfrm>
          <a:prstGeom prst="rect">
            <a:avLst/>
          </a:prstGeom>
          <a:solidFill>
            <a:srgbClr val="0081C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D90262-7485-4EDE-B984-7536C74D1080}"/>
              </a:ext>
            </a:extLst>
          </p:cNvPr>
          <p:cNvSpPr txBox="1"/>
          <p:nvPr/>
        </p:nvSpPr>
        <p:spPr>
          <a:xfrm>
            <a:off x="176595" y="5940439"/>
            <a:ext cx="5919405" cy="707886"/>
          </a:xfrm>
          <a:prstGeom prst="rect">
            <a:avLst/>
          </a:prstGeom>
          <a:noFill/>
        </p:spPr>
        <p:txBody>
          <a:bodyPr wrap="square" rtlCol="0">
            <a:spAutoFit/>
          </a:bodyPr>
          <a:lstStyle/>
          <a:p>
            <a:r>
              <a:rPr lang="en-US" sz="2400" b="1" dirty="0">
                <a:solidFill>
                  <a:schemeClr val="bg1"/>
                </a:solidFill>
              </a:rPr>
              <a:t>Budget Committee – November 12, 2025</a:t>
            </a:r>
          </a:p>
          <a:p>
            <a:r>
              <a:rPr lang="en-US" sz="1600" dirty="0">
                <a:solidFill>
                  <a:schemeClr val="bg1"/>
                </a:solidFill>
              </a:rPr>
              <a:t>Preliminary CIP &amp; LRFP</a:t>
            </a:r>
          </a:p>
        </p:txBody>
      </p:sp>
      <p:pic>
        <p:nvPicPr>
          <p:cNvPr id="15" name="Picture 14">
            <a:extLst>
              <a:ext uri="{FF2B5EF4-FFF2-40B4-BE49-F238E27FC236}">
                <a16:creationId xmlns:a16="http://schemas.microsoft.com/office/drawing/2014/main" id="{F047A990-7F3A-4BA7-AEBD-5F56CFE27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6047" y="776739"/>
            <a:ext cx="3739904" cy="1569723"/>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03B91B03-5158-4C61-9FDC-24C1A6DA030F}"/>
              </a:ext>
            </a:extLst>
          </p:cNvPr>
          <p:cNvSpPr txBox="1"/>
          <p:nvPr/>
        </p:nvSpPr>
        <p:spPr>
          <a:xfrm>
            <a:off x="8084235" y="6132910"/>
            <a:ext cx="3931170" cy="307777"/>
          </a:xfrm>
          <a:prstGeom prst="rect">
            <a:avLst/>
          </a:prstGeom>
          <a:noFill/>
        </p:spPr>
        <p:txBody>
          <a:bodyPr wrap="square" rtlCol="0">
            <a:spAutoFit/>
          </a:bodyPr>
          <a:lstStyle/>
          <a:p>
            <a:pPr algn="r"/>
            <a:r>
              <a:rPr lang="en-US" sz="1400" dirty="0">
                <a:solidFill>
                  <a:schemeClr val="bg1"/>
                </a:solidFill>
              </a:rPr>
              <a:t>Lane Transit District  |  LTD.org</a:t>
            </a:r>
          </a:p>
        </p:txBody>
      </p:sp>
      <p:pic>
        <p:nvPicPr>
          <p:cNvPr id="17" name="Picture 16">
            <a:extLst>
              <a:ext uri="{FF2B5EF4-FFF2-40B4-BE49-F238E27FC236}">
                <a16:creationId xmlns:a16="http://schemas.microsoft.com/office/drawing/2014/main" id="{3FA429D2-779A-4C8B-9C13-E16F07832F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851" y="3198691"/>
            <a:ext cx="9406147" cy="18409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78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50400" y="6492240"/>
            <a:ext cx="2743200" cy="365125"/>
          </a:xfrm>
          <a:prstGeom prst="rect">
            <a:avLst/>
          </a:prstGeom>
        </p:spPr>
        <p:txBody>
          <a:bodyPr/>
          <a:lstStyle/>
          <a:p>
            <a:fld id="{16B09D8A-732F-410B-A5B8-7B923908EAA0}" type="slidenum">
              <a:rPr lang="en-US" smtClean="0"/>
              <a:t>10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244" y="522579"/>
            <a:ext cx="845642" cy="845642"/>
          </a:xfrm>
          <a:prstGeom prst="rect">
            <a:avLst/>
          </a:prstGeom>
        </p:spPr>
      </p:pic>
      <p:sp>
        <p:nvSpPr>
          <p:cNvPr id="6" name="Slide Number Placeholder 5">
            <a:extLst>
              <a:ext uri="{FF2B5EF4-FFF2-40B4-BE49-F238E27FC236}">
                <a16:creationId xmlns:a16="http://schemas.microsoft.com/office/drawing/2014/main" id="{0E48A463-A9CC-4D6B-8DAE-52E182B9E6AC}"/>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10</a:t>
            </a:fld>
            <a:endParaRPr lang="en-US" dirty="0"/>
          </a:p>
        </p:txBody>
      </p:sp>
      <p:sp>
        <p:nvSpPr>
          <p:cNvPr id="7" name="TextBox 6">
            <a:extLst>
              <a:ext uri="{FF2B5EF4-FFF2-40B4-BE49-F238E27FC236}">
                <a16:creationId xmlns:a16="http://schemas.microsoft.com/office/drawing/2014/main" id="{44C97E81-B500-41B8-A393-71DA8F84F96A}"/>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CIP Improvement – Project List </a:t>
            </a:r>
          </a:p>
        </p:txBody>
      </p:sp>
      <p:sp>
        <p:nvSpPr>
          <p:cNvPr id="8" name="Rectangle 7">
            <a:extLst>
              <a:ext uri="{FF2B5EF4-FFF2-40B4-BE49-F238E27FC236}">
                <a16:creationId xmlns:a16="http://schemas.microsoft.com/office/drawing/2014/main" id="{9B50383F-D865-4730-9B85-537A2A46FCB1}"/>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a:extLst>
              <a:ext uri="{FF2B5EF4-FFF2-40B4-BE49-F238E27FC236}">
                <a16:creationId xmlns:a16="http://schemas.microsoft.com/office/drawing/2014/main" id="{70F53C79-B66D-44FE-97E1-C772F4AA02BA}"/>
              </a:ext>
            </a:extLst>
          </p:cNvPr>
          <p:cNvPicPr>
            <a:picLocks noChangeAspect="1"/>
          </p:cNvPicPr>
          <p:nvPr/>
        </p:nvPicPr>
        <p:blipFill rotWithShape="1">
          <a:blip r:embed="rId4"/>
          <a:srcRect l="5411" t="21029" r="52268" b="22058"/>
          <a:stretch/>
        </p:blipFill>
        <p:spPr>
          <a:xfrm>
            <a:off x="875211" y="1368221"/>
            <a:ext cx="9535886" cy="4007487"/>
          </a:xfrm>
          <a:prstGeom prst="rect">
            <a:avLst/>
          </a:prstGeom>
        </p:spPr>
      </p:pic>
    </p:spTree>
    <p:extLst>
      <p:ext uri="{BB962C8B-B14F-4D97-AF65-F5344CB8AC3E}">
        <p14:creationId xmlns:p14="http://schemas.microsoft.com/office/powerpoint/2010/main" val="1585916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50400" y="6492240"/>
            <a:ext cx="2743200" cy="365125"/>
          </a:xfrm>
          <a:prstGeom prst="rect">
            <a:avLst/>
          </a:prstGeom>
        </p:spPr>
        <p:txBody>
          <a:bodyPr/>
          <a:lstStyle/>
          <a:p>
            <a:fld id="{16B09D8A-732F-410B-A5B8-7B923908EAA0}" type="slidenum">
              <a:rPr lang="en-US" smtClean="0"/>
              <a:t>11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244" y="522579"/>
            <a:ext cx="845642" cy="845642"/>
          </a:xfrm>
          <a:prstGeom prst="rect">
            <a:avLst/>
          </a:prstGeom>
        </p:spPr>
      </p:pic>
      <p:sp>
        <p:nvSpPr>
          <p:cNvPr id="6" name="Slide Number Placeholder 5">
            <a:extLst>
              <a:ext uri="{FF2B5EF4-FFF2-40B4-BE49-F238E27FC236}">
                <a16:creationId xmlns:a16="http://schemas.microsoft.com/office/drawing/2014/main" id="{0E48A463-A9CC-4D6B-8DAE-52E182B9E6AC}"/>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11</a:t>
            </a:fld>
            <a:endParaRPr lang="en-US" dirty="0"/>
          </a:p>
        </p:txBody>
      </p:sp>
      <p:sp>
        <p:nvSpPr>
          <p:cNvPr id="7" name="TextBox 6">
            <a:extLst>
              <a:ext uri="{FF2B5EF4-FFF2-40B4-BE49-F238E27FC236}">
                <a16:creationId xmlns:a16="http://schemas.microsoft.com/office/drawing/2014/main" id="{44C97E81-B500-41B8-A393-71DA8F84F96A}"/>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CIP Improvement – Funding Plan</a:t>
            </a:r>
          </a:p>
        </p:txBody>
      </p:sp>
      <p:sp>
        <p:nvSpPr>
          <p:cNvPr id="8" name="Rectangle 7">
            <a:extLst>
              <a:ext uri="{FF2B5EF4-FFF2-40B4-BE49-F238E27FC236}">
                <a16:creationId xmlns:a16="http://schemas.microsoft.com/office/drawing/2014/main" id="{9B50383F-D865-4730-9B85-537A2A46FCB1}"/>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a:extLst>
              <a:ext uri="{FF2B5EF4-FFF2-40B4-BE49-F238E27FC236}">
                <a16:creationId xmlns:a16="http://schemas.microsoft.com/office/drawing/2014/main" id="{CD4C66D8-EA1D-43B3-87EE-ABC2437BBC75}"/>
              </a:ext>
            </a:extLst>
          </p:cNvPr>
          <p:cNvPicPr>
            <a:picLocks noChangeAspect="1"/>
          </p:cNvPicPr>
          <p:nvPr/>
        </p:nvPicPr>
        <p:blipFill rotWithShape="1">
          <a:blip r:embed="rId4"/>
          <a:srcRect l="10125" t="20171" r="58000" b="26686"/>
          <a:stretch/>
        </p:blipFill>
        <p:spPr>
          <a:xfrm>
            <a:off x="1956887" y="1368221"/>
            <a:ext cx="7676970" cy="3999768"/>
          </a:xfrm>
          <a:prstGeom prst="rect">
            <a:avLst/>
          </a:prstGeom>
        </p:spPr>
      </p:pic>
    </p:spTree>
    <p:extLst>
      <p:ext uri="{BB962C8B-B14F-4D97-AF65-F5344CB8AC3E}">
        <p14:creationId xmlns:p14="http://schemas.microsoft.com/office/powerpoint/2010/main" val="255324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50400" y="6492240"/>
            <a:ext cx="2743200" cy="365125"/>
          </a:xfrm>
          <a:prstGeom prst="rect">
            <a:avLst/>
          </a:prstGeom>
        </p:spPr>
        <p:txBody>
          <a:bodyPr/>
          <a:lstStyle/>
          <a:p>
            <a:fld id="{16B09D8A-732F-410B-A5B8-7B923908EAA0}" type="slidenum">
              <a:rPr lang="en-US" smtClean="0"/>
              <a:t>12</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244" y="522579"/>
            <a:ext cx="845642" cy="845642"/>
          </a:xfrm>
          <a:prstGeom prst="rect">
            <a:avLst/>
          </a:prstGeom>
        </p:spPr>
      </p:pic>
      <p:sp>
        <p:nvSpPr>
          <p:cNvPr id="6" name="Slide Number Placeholder 5">
            <a:extLst>
              <a:ext uri="{FF2B5EF4-FFF2-40B4-BE49-F238E27FC236}">
                <a16:creationId xmlns:a16="http://schemas.microsoft.com/office/drawing/2014/main" id="{0E48A463-A9CC-4D6B-8DAE-52E182B9E6AC}"/>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12</a:t>
            </a:fld>
            <a:endParaRPr lang="en-US" dirty="0"/>
          </a:p>
        </p:txBody>
      </p:sp>
      <p:sp>
        <p:nvSpPr>
          <p:cNvPr id="7" name="TextBox 6">
            <a:extLst>
              <a:ext uri="{FF2B5EF4-FFF2-40B4-BE49-F238E27FC236}">
                <a16:creationId xmlns:a16="http://schemas.microsoft.com/office/drawing/2014/main" id="{44C97E81-B500-41B8-A393-71DA8F84F96A}"/>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State of Good Repair – Project List</a:t>
            </a:r>
          </a:p>
        </p:txBody>
      </p:sp>
      <p:sp>
        <p:nvSpPr>
          <p:cNvPr id="8" name="Rectangle 7">
            <a:extLst>
              <a:ext uri="{FF2B5EF4-FFF2-40B4-BE49-F238E27FC236}">
                <a16:creationId xmlns:a16="http://schemas.microsoft.com/office/drawing/2014/main" id="{9B50383F-D865-4730-9B85-537A2A46FCB1}"/>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a:extLst>
              <a:ext uri="{FF2B5EF4-FFF2-40B4-BE49-F238E27FC236}">
                <a16:creationId xmlns:a16="http://schemas.microsoft.com/office/drawing/2014/main" id="{63728088-D170-4EFE-9A34-5CE9F4EFFE07}"/>
              </a:ext>
            </a:extLst>
          </p:cNvPr>
          <p:cNvPicPr>
            <a:picLocks noChangeAspect="1"/>
          </p:cNvPicPr>
          <p:nvPr/>
        </p:nvPicPr>
        <p:blipFill rotWithShape="1">
          <a:blip r:embed="rId4"/>
          <a:srcRect l="10018" t="13143" r="57946" b="14000"/>
          <a:stretch/>
        </p:blipFill>
        <p:spPr>
          <a:xfrm>
            <a:off x="1702162" y="1111444"/>
            <a:ext cx="7448782" cy="5293867"/>
          </a:xfrm>
          <a:prstGeom prst="rect">
            <a:avLst/>
          </a:prstGeom>
        </p:spPr>
      </p:pic>
    </p:spTree>
    <p:extLst>
      <p:ext uri="{BB962C8B-B14F-4D97-AF65-F5344CB8AC3E}">
        <p14:creationId xmlns:p14="http://schemas.microsoft.com/office/powerpoint/2010/main" val="305126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50400" y="6492240"/>
            <a:ext cx="2743200" cy="365125"/>
          </a:xfrm>
          <a:prstGeom prst="rect">
            <a:avLst/>
          </a:prstGeom>
        </p:spPr>
        <p:txBody>
          <a:bodyPr/>
          <a:lstStyle/>
          <a:p>
            <a:fld id="{16B09D8A-732F-410B-A5B8-7B923908EAA0}" type="slidenum">
              <a:rPr lang="en-US" smtClean="0"/>
              <a:t>13</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244" y="522579"/>
            <a:ext cx="845642" cy="845642"/>
          </a:xfrm>
          <a:prstGeom prst="rect">
            <a:avLst/>
          </a:prstGeom>
        </p:spPr>
      </p:pic>
      <p:sp>
        <p:nvSpPr>
          <p:cNvPr id="6" name="Slide Number Placeholder 5">
            <a:extLst>
              <a:ext uri="{FF2B5EF4-FFF2-40B4-BE49-F238E27FC236}">
                <a16:creationId xmlns:a16="http://schemas.microsoft.com/office/drawing/2014/main" id="{0E48A463-A9CC-4D6B-8DAE-52E182B9E6AC}"/>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13</a:t>
            </a:fld>
            <a:endParaRPr lang="en-US" dirty="0"/>
          </a:p>
        </p:txBody>
      </p:sp>
      <p:sp>
        <p:nvSpPr>
          <p:cNvPr id="7" name="TextBox 6">
            <a:extLst>
              <a:ext uri="{FF2B5EF4-FFF2-40B4-BE49-F238E27FC236}">
                <a16:creationId xmlns:a16="http://schemas.microsoft.com/office/drawing/2014/main" id="{44C97E81-B500-41B8-A393-71DA8F84F96A}"/>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State of Good Repair – Funding Plan</a:t>
            </a:r>
          </a:p>
        </p:txBody>
      </p:sp>
      <p:sp>
        <p:nvSpPr>
          <p:cNvPr id="8" name="Rectangle 7">
            <a:extLst>
              <a:ext uri="{FF2B5EF4-FFF2-40B4-BE49-F238E27FC236}">
                <a16:creationId xmlns:a16="http://schemas.microsoft.com/office/drawing/2014/main" id="{9B50383F-D865-4730-9B85-537A2A46FCB1}"/>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a:extLst>
              <a:ext uri="{FF2B5EF4-FFF2-40B4-BE49-F238E27FC236}">
                <a16:creationId xmlns:a16="http://schemas.microsoft.com/office/drawing/2014/main" id="{E3F2AC0A-0DA9-4504-8DFB-A19E15BD7373}"/>
              </a:ext>
            </a:extLst>
          </p:cNvPr>
          <p:cNvPicPr>
            <a:picLocks noChangeAspect="1"/>
          </p:cNvPicPr>
          <p:nvPr/>
        </p:nvPicPr>
        <p:blipFill rotWithShape="1">
          <a:blip r:embed="rId4"/>
          <a:srcRect l="10072" t="15715" r="58214" b="10057"/>
          <a:stretch/>
        </p:blipFill>
        <p:spPr>
          <a:xfrm>
            <a:off x="1904636" y="1203174"/>
            <a:ext cx="7179562" cy="5251268"/>
          </a:xfrm>
          <a:prstGeom prst="rect">
            <a:avLst/>
          </a:prstGeom>
        </p:spPr>
      </p:pic>
    </p:spTree>
    <p:extLst>
      <p:ext uri="{BB962C8B-B14F-4D97-AF65-F5344CB8AC3E}">
        <p14:creationId xmlns:p14="http://schemas.microsoft.com/office/powerpoint/2010/main" val="1758403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2991560" y="1773746"/>
            <a:ext cx="7095777" cy="1281970"/>
          </a:xfrm>
          <a:prstGeom prst="rect">
            <a:avLst/>
          </a:prstGeom>
        </p:spPr>
        <p:txBody>
          <a:bodyPr>
            <a:normAutofit/>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mn-lt"/>
              </a:rPr>
              <a:t>FTA Funds	</a:t>
            </a:r>
          </a:p>
          <a:p>
            <a:pPr>
              <a:lnSpc>
                <a:spcPct val="100000"/>
              </a:lnSpc>
              <a:spcBef>
                <a:spcPts val="0"/>
              </a:spcBef>
            </a:pPr>
            <a:r>
              <a:rPr lang="en-US" sz="1400" dirty="0"/>
              <a:t>Federal Transportation Administration (FTA) formula funds are applied to projects such as operations, capital projects or buses, and bus facilities. LTD pursues federal discretionary grants and works with local and state representatives to get congressionally directed funding.</a:t>
            </a:r>
          </a:p>
        </p:txBody>
      </p:sp>
      <p:sp>
        <p:nvSpPr>
          <p:cNvPr id="11" name="Content Placeholder 4"/>
          <p:cNvSpPr txBox="1">
            <a:spLocks/>
          </p:cNvSpPr>
          <p:nvPr/>
        </p:nvSpPr>
        <p:spPr>
          <a:xfrm>
            <a:off x="2991560" y="3918035"/>
            <a:ext cx="6829558" cy="12205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dirty="0">
                <a:latin typeface="+mn-lt"/>
              </a:rPr>
              <a:t>General Fund</a:t>
            </a:r>
          </a:p>
          <a:p>
            <a:pPr>
              <a:lnSpc>
                <a:spcPct val="100000"/>
              </a:lnSpc>
              <a:spcBef>
                <a:spcPts val="0"/>
              </a:spcBef>
            </a:pPr>
            <a:r>
              <a:rPr lang="en-US" sz="1400" dirty="0"/>
              <a:t>The goal for every project is to be at least 70% covered by grants, leaving no more than 30% to be paid from the General Fund transfer. Some CIP Planning projects or vehicles used by maintenance and facilities cannot be covered by grants, thus are 100% funded from an annual General Fund transfer.</a:t>
            </a:r>
          </a:p>
        </p:txBody>
      </p:sp>
      <p:sp>
        <p:nvSpPr>
          <p:cNvPr id="12" name="Content Placeholder 4"/>
          <p:cNvSpPr txBox="1">
            <a:spLocks/>
          </p:cNvSpPr>
          <p:nvPr/>
        </p:nvSpPr>
        <p:spPr>
          <a:xfrm>
            <a:off x="2991561" y="2890709"/>
            <a:ext cx="6829558" cy="981030"/>
          </a:xfrm>
          <a:prstGeom prst="rect">
            <a:avLst/>
          </a:prstGeom>
        </p:spPr>
        <p:txBody>
          <a:bodyPr>
            <a:normAutofit/>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mn-lt"/>
              </a:rPr>
              <a:t>STIF</a:t>
            </a:r>
          </a:p>
          <a:p>
            <a:pPr>
              <a:lnSpc>
                <a:spcPct val="100000"/>
              </a:lnSpc>
              <a:spcBef>
                <a:spcPts val="0"/>
              </a:spcBef>
            </a:pPr>
            <a:r>
              <a:rPr lang="en-US" sz="1400" dirty="0"/>
              <a:t>Oregon’s Statewide Transportation Improvement Fund (STIF) has formula and discretionary apportionments. LTD uses STIF funding for pilot service projects, rural services, match for federally-funded projects, ADA service support, and bus purchases.</a:t>
            </a:r>
          </a:p>
        </p:txBody>
      </p:sp>
      <p:sp>
        <p:nvSpPr>
          <p:cNvPr id="13" name="Content Placeholder 4"/>
          <p:cNvSpPr txBox="1">
            <a:spLocks/>
          </p:cNvSpPr>
          <p:nvPr/>
        </p:nvSpPr>
        <p:spPr>
          <a:xfrm>
            <a:off x="2991559" y="5138584"/>
            <a:ext cx="6708395" cy="1456259"/>
          </a:xfrm>
          <a:prstGeom prst="rect">
            <a:avLst/>
          </a:prstGeom>
        </p:spPr>
        <p:txBody>
          <a:bodyPr>
            <a:normAutofit/>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dirty="0">
                <a:latin typeface="+mn-lt"/>
              </a:rPr>
              <a:t>Capital Budget</a:t>
            </a:r>
          </a:p>
          <a:p>
            <a:pPr>
              <a:lnSpc>
                <a:spcPct val="100000"/>
              </a:lnSpc>
              <a:spcBef>
                <a:spcPts val="0"/>
              </a:spcBef>
            </a:pPr>
            <a:r>
              <a:rPr lang="en-US" sz="1400" dirty="0"/>
              <a:t>The full cost of projects planned for that fiscal year make up the Capital Budget. If projects are Tier 2 (funding identified but not secured) those budgeted amounts are withheld and not spent until funding is secured. The portion of the project budgets not grant funded are covered by a transfer from the General Fund to the Capital Projects Fund.</a:t>
            </a:r>
          </a:p>
        </p:txBody>
      </p:sp>
      <p:sp>
        <p:nvSpPr>
          <p:cNvPr id="14" name="TextBox 13">
            <a:extLst>
              <a:ext uri="{FF2B5EF4-FFF2-40B4-BE49-F238E27FC236}">
                <a16:creationId xmlns:a16="http://schemas.microsoft.com/office/drawing/2014/main" id="{59F92DE8-88A4-4584-948B-5412B9298319}"/>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Funding Strategy</a:t>
            </a:r>
          </a:p>
        </p:txBody>
      </p:sp>
      <p:sp>
        <p:nvSpPr>
          <p:cNvPr id="15" name="Rectangle 14">
            <a:extLst>
              <a:ext uri="{FF2B5EF4-FFF2-40B4-BE49-F238E27FC236}">
                <a16:creationId xmlns:a16="http://schemas.microsoft.com/office/drawing/2014/main" id="{71ACC155-CF9F-4DE8-A91F-B37F10C42730}"/>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Slide Number Placeholder 5">
            <a:extLst>
              <a:ext uri="{FF2B5EF4-FFF2-40B4-BE49-F238E27FC236}">
                <a16:creationId xmlns:a16="http://schemas.microsoft.com/office/drawing/2014/main" id="{DF2B935E-9B84-4D55-B8E7-CD00E7BDD4C4}"/>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14</a:t>
            </a:fld>
            <a:endParaRPr lang="en-US" dirty="0"/>
          </a:p>
        </p:txBody>
      </p:sp>
      <p:pic>
        <p:nvPicPr>
          <p:cNvPr id="4" name="Graphic 3" descr="Dollar">
            <a:extLst>
              <a:ext uri="{FF2B5EF4-FFF2-40B4-BE49-F238E27FC236}">
                <a16:creationId xmlns:a16="http://schemas.microsoft.com/office/drawing/2014/main" id="{BBF5CF44-5CBB-415F-945E-40B0466E5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3620" y="5341991"/>
            <a:ext cx="914400" cy="914400"/>
          </a:xfrm>
          <a:prstGeom prst="rect">
            <a:avLst/>
          </a:prstGeom>
        </p:spPr>
      </p:pic>
      <p:pic>
        <p:nvPicPr>
          <p:cNvPr id="6" name="Graphic 5" descr="Bank">
            <a:extLst>
              <a:ext uri="{FF2B5EF4-FFF2-40B4-BE49-F238E27FC236}">
                <a16:creationId xmlns:a16="http://schemas.microsoft.com/office/drawing/2014/main" id="{12C6CCA5-F467-4760-9C8D-DA83A171B7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0192" y="1841790"/>
            <a:ext cx="914400" cy="914400"/>
          </a:xfrm>
          <a:prstGeom prst="rect">
            <a:avLst/>
          </a:prstGeom>
        </p:spPr>
      </p:pic>
      <p:pic>
        <p:nvPicPr>
          <p:cNvPr id="10" name="Graphic 9" descr="Coins">
            <a:extLst>
              <a:ext uri="{FF2B5EF4-FFF2-40B4-BE49-F238E27FC236}">
                <a16:creationId xmlns:a16="http://schemas.microsoft.com/office/drawing/2014/main" id="{1956D1EF-9C18-424B-A0A4-AA85256364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0851" y="2924024"/>
            <a:ext cx="914400" cy="914400"/>
          </a:xfrm>
          <a:prstGeom prst="rect">
            <a:avLst/>
          </a:prstGeom>
        </p:spPr>
      </p:pic>
      <p:pic>
        <p:nvPicPr>
          <p:cNvPr id="18" name="Graphic 17" descr="Money">
            <a:extLst>
              <a:ext uri="{FF2B5EF4-FFF2-40B4-BE49-F238E27FC236}">
                <a16:creationId xmlns:a16="http://schemas.microsoft.com/office/drawing/2014/main" id="{89163A9A-78C6-459A-91D1-EEBEE4EDBE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00851" y="3966938"/>
            <a:ext cx="914400" cy="914400"/>
          </a:xfrm>
          <a:prstGeom prst="rect">
            <a:avLst/>
          </a:prstGeom>
        </p:spPr>
      </p:pic>
    </p:spTree>
    <p:extLst>
      <p:ext uri="{BB962C8B-B14F-4D97-AF65-F5344CB8AC3E}">
        <p14:creationId xmlns:p14="http://schemas.microsoft.com/office/powerpoint/2010/main" val="4104417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854" t="7141" r="10462" b="46799"/>
          <a:stretch/>
        </p:blipFill>
        <p:spPr>
          <a:xfrm>
            <a:off x="8114789" y="3695349"/>
            <a:ext cx="2705612" cy="2469909"/>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9279" t="-10" r="366" b="265"/>
          <a:stretch/>
        </p:blipFill>
        <p:spPr>
          <a:xfrm>
            <a:off x="1285874" y="1212258"/>
            <a:ext cx="6748183" cy="4966183"/>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2030" t="19502" r="29048" b="2490"/>
          <a:stretch/>
        </p:blipFill>
        <p:spPr>
          <a:xfrm>
            <a:off x="8101967" y="1212258"/>
            <a:ext cx="2731054" cy="2410508"/>
          </a:xfrm>
          <a:prstGeom prst="rect">
            <a:avLst/>
          </a:prstGeom>
        </p:spPr>
      </p:pic>
      <p:sp>
        <p:nvSpPr>
          <p:cNvPr id="8" name="TextBox 7">
            <a:extLst>
              <a:ext uri="{FF2B5EF4-FFF2-40B4-BE49-F238E27FC236}">
                <a16:creationId xmlns:a16="http://schemas.microsoft.com/office/drawing/2014/main" id="{B330493F-E021-4330-AC2B-DDAFDCF04602}"/>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Questions</a:t>
            </a:r>
          </a:p>
        </p:txBody>
      </p:sp>
      <p:sp>
        <p:nvSpPr>
          <p:cNvPr id="10" name="Rectangle 9">
            <a:extLst>
              <a:ext uri="{FF2B5EF4-FFF2-40B4-BE49-F238E27FC236}">
                <a16:creationId xmlns:a16="http://schemas.microsoft.com/office/drawing/2014/main" id="{17F34107-F5DE-4DB9-95E2-CD9CF325449F}"/>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4">
            <a:extLst>
              <a:ext uri="{FF2B5EF4-FFF2-40B4-BE49-F238E27FC236}">
                <a16:creationId xmlns:a16="http://schemas.microsoft.com/office/drawing/2014/main" id="{B7325AFF-E337-4C76-9AB3-8EB610C4E124}"/>
              </a:ext>
            </a:extLst>
          </p:cNvPr>
          <p:cNvSpPr/>
          <p:nvPr/>
        </p:nvSpPr>
        <p:spPr>
          <a:xfrm>
            <a:off x="-1" y="6429375"/>
            <a:ext cx="2447925" cy="428625"/>
          </a:xfrm>
          <a:custGeom>
            <a:avLst/>
            <a:gdLst>
              <a:gd name="connsiteX0" fmla="*/ 0 w 4000500"/>
              <a:gd name="connsiteY0" fmla="*/ 0 h 428625"/>
              <a:gd name="connsiteX1" fmla="*/ 400050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4000500"/>
              <a:gd name="connsiteY0" fmla="*/ 0 h 428625"/>
              <a:gd name="connsiteX1" fmla="*/ 373380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4000500"/>
              <a:gd name="connsiteY0" fmla="*/ 0 h 428625"/>
              <a:gd name="connsiteX1" fmla="*/ 222885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2686050"/>
              <a:gd name="connsiteY0" fmla="*/ 0 h 428625"/>
              <a:gd name="connsiteX1" fmla="*/ 2228850 w 2686050"/>
              <a:gd name="connsiteY1" fmla="*/ 0 h 428625"/>
              <a:gd name="connsiteX2" fmla="*/ 2686050 w 2686050"/>
              <a:gd name="connsiteY2" fmla="*/ 428625 h 428625"/>
              <a:gd name="connsiteX3" fmla="*/ 0 w 2686050"/>
              <a:gd name="connsiteY3" fmla="*/ 428625 h 428625"/>
              <a:gd name="connsiteX4" fmla="*/ 0 w 2686050"/>
              <a:gd name="connsiteY4" fmla="*/ 0 h 428625"/>
              <a:gd name="connsiteX0" fmla="*/ 0 w 2447925"/>
              <a:gd name="connsiteY0" fmla="*/ 0 h 428625"/>
              <a:gd name="connsiteX1" fmla="*/ 2228850 w 2447925"/>
              <a:gd name="connsiteY1" fmla="*/ 0 h 428625"/>
              <a:gd name="connsiteX2" fmla="*/ 2447925 w 2447925"/>
              <a:gd name="connsiteY2" fmla="*/ 428625 h 428625"/>
              <a:gd name="connsiteX3" fmla="*/ 0 w 2447925"/>
              <a:gd name="connsiteY3" fmla="*/ 428625 h 428625"/>
              <a:gd name="connsiteX4" fmla="*/ 0 w 2447925"/>
              <a:gd name="connsiteY4" fmla="*/ 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5" h="428625">
                <a:moveTo>
                  <a:pt x="0" y="0"/>
                </a:moveTo>
                <a:lnTo>
                  <a:pt x="2228850" y="0"/>
                </a:lnTo>
                <a:lnTo>
                  <a:pt x="2447925" y="428625"/>
                </a:lnTo>
                <a:lnTo>
                  <a:pt x="0" y="428625"/>
                </a:lnTo>
                <a:lnTo>
                  <a:pt x="0" y="0"/>
                </a:lnTo>
                <a:close/>
              </a:path>
            </a:pathLst>
          </a:cu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653B1AF-3F6F-4F2D-81B5-AE36D77A2E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892" y="6515870"/>
            <a:ext cx="1872398" cy="255633"/>
          </a:xfrm>
          <a:prstGeom prst="rect">
            <a:avLst/>
          </a:prstGeom>
        </p:spPr>
      </p:pic>
      <p:sp>
        <p:nvSpPr>
          <p:cNvPr id="13" name="Slide Number Placeholder 5">
            <a:extLst>
              <a:ext uri="{FF2B5EF4-FFF2-40B4-BE49-F238E27FC236}">
                <a16:creationId xmlns:a16="http://schemas.microsoft.com/office/drawing/2014/main" id="{D5EDCF52-1F1E-49FE-A9CC-31B51B087172}"/>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15</a:t>
            </a:fld>
            <a:endParaRPr lang="en-US" dirty="0"/>
          </a:p>
        </p:txBody>
      </p:sp>
    </p:spTree>
    <p:extLst>
      <p:ext uri="{BB962C8B-B14F-4D97-AF65-F5344CB8AC3E}">
        <p14:creationId xmlns:p14="http://schemas.microsoft.com/office/powerpoint/2010/main" val="28736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50400" y="6492240"/>
            <a:ext cx="2743200" cy="365125"/>
          </a:xfrm>
          <a:prstGeom prst="rect">
            <a:avLst/>
          </a:prstGeom>
        </p:spPr>
        <p:txBody>
          <a:bodyPr/>
          <a:lstStyle/>
          <a:p>
            <a:fld id="{16B09D8A-732F-410B-A5B8-7B923908EAA0}" type="slidenum">
              <a:rPr lang="en-US" smtClean="0"/>
              <a:t>2</a:t>
            </a:fld>
            <a:endParaRPr lang="en-US"/>
          </a:p>
        </p:txBody>
      </p:sp>
      <p:sp>
        <p:nvSpPr>
          <p:cNvPr id="6" name="Slide Number Placeholder 5">
            <a:extLst>
              <a:ext uri="{FF2B5EF4-FFF2-40B4-BE49-F238E27FC236}">
                <a16:creationId xmlns:a16="http://schemas.microsoft.com/office/drawing/2014/main" id="{0E48A463-A9CC-4D6B-8DAE-52E182B9E6AC}"/>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2</a:t>
            </a:fld>
            <a:endParaRPr lang="en-US" dirty="0"/>
          </a:p>
        </p:txBody>
      </p:sp>
      <p:sp>
        <p:nvSpPr>
          <p:cNvPr id="7" name="TextBox 6">
            <a:extLst>
              <a:ext uri="{FF2B5EF4-FFF2-40B4-BE49-F238E27FC236}">
                <a16:creationId xmlns:a16="http://schemas.microsoft.com/office/drawing/2014/main" id="{44C97E81-B500-41B8-A393-71DA8F84F96A}"/>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Budget Timeline</a:t>
            </a:r>
          </a:p>
        </p:txBody>
      </p:sp>
      <p:sp>
        <p:nvSpPr>
          <p:cNvPr id="8" name="Rectangle 7">
            <a:extLst>
              <a:ext uri="{FF2B5EF4-FFF2-40B4-BE49-F238E27FC236}">
                <a16:creationId xmlns:a16="http://schemas.microsoft.com/office/drawing/2014/main" id="{9B50383F-D865-4730-9B85-537A2A46FCB1}"/>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a:extLst>
              <a:ext uri="{FF2B5EF4-FFF2-40B4-BE49-F238E27FC236}">
                <a16:creationId xmlns:a16="http://schemas.microsoft.com/office/drawing/2014/main" id="{552DD62B-4459-4418-8912-FEE80A601CCD}"/>
              </a:ext>
            </a:extLst>
          </p:cNvPr>
          <p:cNvPicPr>
            <a:picLocks noChangeAspect="1"/>
          </p:cNvPicPr>
          <p:nvPr/>
        </p:nvPicPr>
        <p:blipFill>
          <a:blip r:embed="rId3"/>
          <a:stretch>
            <a:fillRect/>
          </a:stretch>
        </p:blipFill>
        <p:spPr>
          <a:xfrm>
            <a:off x="452996" y="1041721"/>
            <a:ext cx="11282725" cy="5544272"/>
          </a:xfrm>
          <a:prstGeom prst="rect">
            <a:avLst/>
          </a:prstGeom>
        </p:spPr>
      </p:pic>
    </p:spTree>
    <p:extLst>
      <p:ext uri="{BB962C8B-B14F-4D97-AF65-F5344CB8AC3E}">
        <p14:creationId xmlns:p14="http://schemas.microsoft.com/office/powerpoint/2010/main" val="535681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4E1872A-AE3F-4B88-912D-2D785BF27460}"/>
              </a:ext>
            </a:extLst>
          </p:cNvPr>
          <p:cNvSpPr/>
          <p:nvPr/>
        </p:nvSpPr>
        <p:spPr>
          <a:xfrm>
            <a:off x="-2" y="5934673"/>
            <a:ext cx="12192000" cy="704252"/>
          </a:xfrm>
          <a:prstGeom prst="rect">
            <a:avLst/>
          </a:prstGeom>
          <a:solidFill>
            <a:srgbClr val="0081C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D90262-7485-4EDE-B984-7536C74D1080}"/>
              </a:ext>
            </a:extLst>
          </p:cNvPr>
          <p:cNvSpPr txBox="1"/>
          <p:nvPr/>
        </p:nvSpPr>
        <p:spPr>
          <a:xfrm>
            <a:off x="176595" y="5940439"/>
            <a:ext cx="5919405" cy="707886"/>
          </a:xfrm>
          <a:prstGeom prst="rect">
            <a:avLst/>
          </a:prstGeom>
          <a:noFill/>
        </p:spPr>
        <p:txBody>
          <a:bodyPr wrap="square" rtlCol="0">
            <a:spAutoFit/>
          </a:bodyPr>
          <a:lstStyle/>
          <a:p>
            <a:r>
              <a:rPr lang="en-US" sz="2400" b="1" dirty="0">
                <a:solidFill>
                  <a:schemeClr val="bg1"/>
                </a:solidFill>
              </a:rPr>
              <a:t>Community Investment Plan – FY 27-36</a:t>
            </a:r>
          </a:p>
          <a:p>
            <a:r>
              <a:rPr lang="en-US" sz="1600" dirty="0">
                <a:solidFill>
                  <a:schemeClr val="bg1"/>
                </a:solidFill>
              </a:rPr>
              <a:t>11/12/2025 – Budget Committee </a:t>
            </a:r>
          </a:p>
        </p:txBody>
      </p:sp>
      <p:pic>
        <p:nvPicPr>
          <p:cNvPr id="15" name="Picture 14">
            <a:extLst>
              <a:ext uri="{FF2B5EF4-FFF2-40B4-BE49-F238E27FC236}">
                <a16:creationId xmlns:a16="http://schemas.microsoft.com/office/drawing/2014/main" id="{F047A990-7F3A-4BA7-AEBD-5F56CFE274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047" y="776739"/>
            <a:ext cx="3739904" cy="1569723"/>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03B91B03-5158-4C61-9FDC-24C1A6DA030F}"/>
              </a:ext>
            </a:extLst>
          </p:cNvPr>
          <p:cNvSpPr txBox="1"/>
          <p:nvPr/>
        </p:nvSpPr>
        <p:spPr>
          <a:xfrm>
            <a:off x="8084235" y="6132910"/>
            <a:ext cx="3931170" cy="307777"/>
          </a:xfrm>
          <a:prstGeom prst="rect">
            <a:avLst/>
          </a:prstGeom>
          <a:noFill/>
        </p:spPr>
        <p:txBody>
          <a:bodyPr wrap="square" rtlCol="0">
            <a:spAutoFit/>
          </a:bodyPr>
          <a:lstStyle/>
          <a:p>
            <a:pPr algn="r"/>
            <a:r>
              <a:rPr lang="en-US" sz="1400" dirty="0">
                <a:solidFill>
                  <a:schemeClr val="bg1"/>
                </a:solidFill>
              </a:rPr>
              <a:t>Lane Transit District  |  LTD.org</a:t>
            </a:r>
          </a:p>
        </p:txBody>
      </p:sp>
      <p:pic>
        <p:nvPicPr>
          <p:cNvPr id="17" name="Picture 16">
            <a:extLst>
              <a:ext uri="{FF2B5EF4-FFF2-40B4-BE49-F238E27FC236}">
                <a16:creationId xmlns:a16="http://schemas.microsoft.com/office/drawing/2014/main" id="{3FA429D2-779A-4C8B-9C13-E16F07832F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851" y="3198691"/>
            <a:ext cx="9406147" cy="18409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7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112328" y="4343108"/>
            <a:ext cx="7665915" cy="754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1C6"/>
              </a:buClr>
              <a:buFont typeface="Wingdings" panose="05000000000000000000" pitchFamily="2" charset="2"/>
              <a:buChar char="§"/>
              <a:defRPr sz="2400" kern="1200">
                <a:solidFill>
                  <a:schemeClr val="tx1"/>
                </a:solidFill>
                <a:latin typeface="DIN Next LT Pro" panose="020B0503020203050203" pitchFamily="34" charset="0"/>
                <a:ea typeface="+mn-ea"/>
                <a:cs typeface="+mn-cs"/>
              </a:defRPr>
            </a:lvl1pPr>
            <a:lvl2pPr marL="685800" indent="-228600" algn="l" defTabSz="914400" rtl="0" eaLnBrk="1" latinLnBrk="0" hangingPunct="1">
              <a:lnSpc>
                <a:spcPct val="90000"/>
              </a:lnSpc>
              <a:spcBef>
                <a:spcPts val="500"/>
              </a:spcBef>
              <a:buClr>
                <a:schemeClr val="tx1"/>
              </a:buClr>
              <a:buFont typeface="DIN Next LT Pro" panose="020B0503020203050203" pitchFamily="34" charset="0"/>
              <a:buChar char="–"/>
              <a:defRPr sz="2000" kern="1200">
                <a:solidFill>
                  <a:schemeClr val="tx1"/>
                </a:solidFill>
                <a:latin typeface="DIN Next LT Pro" panose="020B050302020305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Next LT Pro" panose="020B050302020305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Next LT Pro" panose="020B050302020305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Next LT Pro" panose="020B050302020305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600"/>
              </a:spcBef>
              <a:spcAft>
                <a:spcPts val="1200"/>
              </a:spcAft>
              <a:buNone/>
            </a:pPr>
            <a:r>
              <a:rPr lang="en-US" sz="2800" dirty="0">
                <a:solidFill>
                  <a:srgbClr val="000000"/>
                </a:solidFill>
                <a:latin typeface="Calibri Light" panose="020F0302020204030204" pitchFamily="34" charset="0"/>
                <a:cs typeface="Calibri Light" panose="020F0302020204030204" pitchFamily="34" charset="0"/>
              </a:rPr>
              <a:t>Highlight new projects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419" y="1923274"/>
            <a:ext cx="845642" cy="8456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419" y="3052774"/>
            <a:ext cx="845642" cy="8456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419" y="4182274"/>
            <a:ext cx="845642" cy="845642"/>
          </a:xfrm>
          <a:prstGeom prst="rect">
            <a:avLst/>
          </a:prstGeom>
        </p:spPr>
      </p:pic>
      <p:sp>
        <p:nvSpPr>
          <p:cNvPr id="9" name="Content Placeholder 2"/>
          <p:cNvSpPr txBox="1">
            <a:spLocks/>
          </p:cNvSpPr>
          <p:nvPr/>
        </p:nvSpPr>
        <p:spPr>
          <a:xfrm>
            <a:off x="2112328" y="2084108"/>
            <a:ext cx="8977253" cy="5239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1C6"/>
              </a:buClr>
              <a:buFont typeface="Wingdings" panose="05000000000000000000" pitchFamily="2" charset="2"/>
              <a:buChar char="§"/>
              <a:defRPr sz="2400" kern="1200">
                <a:solidFill>
                  <a:schemeClr val="tx1"/>
                </a:solidFill>
                <a:latin typeface="DIN Next LT Pro" panose="020B0503020203050203" pitchFamily="34" charset="0"/>
                <a:ea typeface="+mn-ea"/>
                <a:cs typeface="+mn-cs"/>
              </a:defRPr>
            </a:lvl1pPr>
            <a:lvl2pPr marL="685800" indent="-228600" algn="l" defTabSz="914400" rtl="0" eaLnBrk="1" latinLnBrk="0" hangingPunct="1">
              <a:lnSpc>
                <a:spcPct val="90000"/>
              </a:lnSpc>
              <a:spcBef>
                <a:spcPts val="500"/>
              </a:spcBef>
              <a:buClr>
                <a:schemeClr val="tx1"/>
              </a:buClr>
              <a:buFont typeface="DIN Next LT Pro" panose="020B0503020203050203" pitchFamily="34" charset="0"/>
              <a:buChar char="–"/>
              <a:defRPr sz="2000" kern="1200">
                <a:solidFill>
                  <a:schemeClr val="tx1"/>
                </a:solidFill>
                <a:latin typeface="DIN Next LT Pro" panose="020B050302020305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Next LT Pro" panose="020B050302020305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Next LT Pro" panose="020B050302020305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Next LT Pro" panose="020B050302020305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600"/>
              </a:spcBef>
              <a:spcAft>
                <a:spcPts val="1200"/>
              </a:spcAft>
              <a:buNone/>
            </a:pPr>
            <a:r>
              <a:rPr lang="en-US" sz="2800" dirty="0">
                <a:solidFill>
                  <a:srgbClr val="000000"/>
                </a:solidFill>
                <a:latin typeface="Calibri Light" panose="020F0302020204030204" pitchFamily="34" charset="0"/>
                <a:cs typeface="Calibri Light" panose="020F0302020204030204" pitchFamily="34" charset="0"/>
              </a:rPr>
              <a:t>Framework | Guiding Principles</a:t>
            </a:r>
          </a:p>
        </p:txBody>
      </p:sp>
      <p:sp>
        <p:nvSpPr>
          <p:cNvPr id="10" name="Content Placeholder 2"/>
          <p:cNvSpPr txBox="1">
            <a:spLocks/>
          </p:cNvSpPr>
          <p:nvPr/>
        </p:nvSpPr>
        <p:spPr>
          <a:xfrm>
            <a:off x="2112328" y="3215672"/>
            <a:ext cx="6444818" cy="519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1C6"/>
              </a:buClr>
              <a:buFont typeface="Wingdings" panose="05000000000000000000" pitchFamily="2" charset="2"/>
              <a:buChar char="§"/>
              <a:defRPr sz="2400" kern="1200">
                <a:solidFill>
                  <a:schemeClr val="tx1"/>
                </a:solidFill>
                <a:latin typeface="DIN Next LT Pro" panose="020B0503020203050203" pitchFamily="34" charset="0"/>
                <a:ea typeface="+mn-ea"/>
                <a:cs typeface="+mn-cs"/>
              </a:defRPr>
            </a:lvl1pPr>
            <a:lvl2pPr marL="685800" indent="-228600" algn="l" defTabSz="914400" rtl="0" eaLnBrk="1" latinLnBrk="0" hangingPunct="1">
              <a:lnSpc>
                <a:spcPct val="90000"/>
              </a:lnSpc>
              <a:spcBef>
                <a:spcPts val="500"/>
              </a:spcBef>
              <a:buClr>
                <a:schemeClr val="tx1"/>
              </a:buClr>
              <a:buFont typeface="DIN Next LT Pro" panose="020B0503020203050203" pitchFamily="34" charset="0"/>
              <a:buChar char="–"/>
              <a:defRPr sz="2000" kern="1200">
                <a:solidFill>
                  <a:schemeClr val="tx1"/>
                </a:solidFill>
                <a:latin typeface="DIN Next LT Pro" panose="020B050302020305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Next LT Pro" panose="020B050302020305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Next LT Pro" panose="020B050302020305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Next LT Pro" panose="020B050302020305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600"/>
              </a:spcBef>
              <a:spcAft>
                <a:spcPts val="1200"/>
              </a:spcAft>
              <a:buNone/>
            </a:pPr>
            <a:r>
              <a:rPr lang="en-US" sz="2800" dirty="0">
                <a:solidFill>
                  <a:srgbClr val="000000"/>
                </a:solidFill>
                <a:latin typeface="Calibri Light" panose="020F0302020204030204" pitchFamily="34" charset="0"/>
                <a:cs typeface="Calibri Light" panose="020F0302020204030204" pitchFamily="34" charset="0"/>
              </a:rPr>
              <a:t>Highlight projects complete or underway </a:t>
            </a:r>
          </a:p>
        </p:txBody>
      </p:sp>
      <p:sp>
        <p:nvSpPr>
          <p:cNvPr id="15" name="Rectangle 4">
            <a:extLst>
              <a:ext uri="{FF2B5EF4-FFF2-40B4-BE49-F238E27FC236}">
                <a16:creationId xmlns:a16="http://schemas.microsoft.com/office/drawing/2014/main" id="{4FBAA2F3-888B-4716-9F38-A746A89BC9AD}"/>
              </a:ext>
            </a:extLst>
          </p:cNvPr>
          <p:cNvSpPr/>
          <p:nvPr/>
        </p:nvSpPr>
        <p:spPr>
          <a:xfrm>
            <a:off x="-1" y="6429375"/>
            <a:ext cx="2447925" cy="428625"/>
          </a:xfrm>
          <a:custGeom>
            <a:avLst/>
            <a:gdLst>
              <a:gd name="connsiteX0" fmla="*/ 0 w 4000500"/>
              <a:gd name="connsiteY0" fmla="*/ 0 h 428625"/>
              <a:gd name="connsiteX1" fmla="*/ 400050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4000500"/>
              <a:gd name="connsiteY0" fmla="*/ 0 h 428625"/>
              <a:gd name="connsiteX1" fmla="*/ 373380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4000500"/>
              <a:gd name="connsiteY0" fmla="*/ 0 h 428625"/>
              <a:gd name="connsiteX1" fmla="*/ 222885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2686050"/>
              <a:gd name="connsiteY0" fmla="*/ 0 h 428625"/>
              <a:gd name="connsiteX1" fmla="*/ 2228850 w 2686050"/>
              <a:gd name="connsiteY1" fmla="*/ 0 h 428625"/>
              <a:gd name="connsiteX2" fmla="*/ 2686050 w 2686050"/>
              <a:gd name="connsiteY2" fmla="*/ 428625 h 428625"/>
              <a:gd name="connsiteX3" fmla="*/ 0 w 2686050"/>
              <a:gd name="connsiteY3" fmla="*/ 428625 h 428625"/>
              <a:gd name="connsiteX4" fmla="*/ 0 w 2686050"/>
              <a:gd name="connsiteY4" fmla="*/ 0 h 428625"/>
              <a:gd name="connsiteX0" fmla="*/ 0 w 2447925"/>
              <a:gd name="connsiteY0" fmla="*/ 0 h 428625"/>
              <a:gd name="connsiteX1" fmla="*/ 2228850 w 2447925"/>
              <a:gd name="connsiteY1" fmla="*/ 0 h 428625"/>
              <a:gd name="connsiteX2" fmla="*/ 2447925 w 2447925"/>
              <a:gd name="connsiteY2" fmla="*/ 428625 h 428625"/>
              <a:gd name="connsiteX3" fmla="*/ 0 w 2447925"/>
              <a:gd name="connsiteY3" fmla="*/ 428625 h 428625"/>
              <a:gd name="connsiteX4" fmla="*/ 0 w 2447925"/>
              <a:gd name="connsiteY4" fmla="*/ 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5" h="428625">
                <a:moveTo>
                  <a:pt x="0" y="0"/>
                </a:moveTo>
                <a:lnTo>
                  <a:pt x="2228850" y="0"/>
                </a:lnTo>
                <a:lnTo>
                  <a:pt x="2447925" y="428625"/>
                </a:lnTo>
                <a:lnTo>
                  <a:pt x="0" y="428625"/>
                </a:lnTo>
                <a:lnTo>
                  <a:pt x="0" y="0"/>
                </a:lnTo>
                <a:close/>
              </a:path>
            </a:pathLst>
          </a:cu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3E4E558-6F1F-434F-90D0-EB5C54C358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892" y="6515870"/>
            <a:ext cx="1872398" cy="255633"/>
          </a:xfrm>
          <a:prstGeom prst="rect">
            <a:avLst/>
          </a:prstGeom>
        </p:spPr>
      </p:pic>
      <p:sp>
        <p:nvSpPr>
          <p:cNvPr id="17" name="Slide Number Placeholder 5">
            <a:extLst>
              <a:ext uri="{FF2B5EF4-FFF2-40B4-BE49-F238E27FC236}">
                <a16:creationId xmlns:a16="http://schemas.microsoft.com/office/drawing/2014/main" id="{1B62C04B-4840-4BC0-AB73-0B15E46D3FB7}"/>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4</a:t>
            </a:fld>
            <a:endParaRPr lang="en-US" dirty="0"/>
          </a:p>
        </p:txBody>
      </p:sp>
      <p:grpSp>
        <p:nvGrpSpPr>
          <p:cNvPr id="18" name="Group 17">
            <a:extLst>
              <a:ext uri="{FF2B5EF4-FFF2-40B4-BE49-F238E27FC236}">
                <a16:creationId xmlns:a16="http://schemas.microsoft.com/office/drawing/2014/main" id="{1A413E3F-5FFB-4985-B8E5-64A24265A00E}"/>
              </a:ext>
            </a:extLst>
          </p:cNvPr>
          <p:cNvGrpSpPr/>
          <p:nvPr/>
        </p:nvGrpSpPr>
        <p:grpSpPr>
          <a:xfrm>
            <a:off x="-1" y="403558"/>
            <a:ext cx="9699956" cy="707886"/>
            <a:chOff x="-1" y="403558"/>
            <a:chExt cx="9699956" cy="707886"/>
          </a:xfrm>
        </p:grpSpPr>
        <p:sp>
          <p:nvSpPr>
            <p:cNvPr id="19" name="TextBox 18">
              <a:extLst>
                <a:ext uri="{FF2B5EF4-FFF2-40B4-BE49-F238E27FC236}">
                  <a16:creationId xmlns:a16="http://schemas.microsoft.com/office/drawing/2014/main" id="{CEC64442-A7DE-4711-877F-6D7207CD80D8}"/>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Agenda</a:t>
              </a:r>
            </a:p>
          </p:txBody>
        </p:sp>
        <p:sp>
          <p:nvSpPr>
            <p:cNvPr id="20" name="Rectangle 19">
              <a:extLst>
                <a:ext uri="{FF2B5EF4-FFF2-40B4-BE49-F238E27FC236}">
                  <a16:creationId xmlns:a16="http://schemas.microsoft.com/office/drawing/2014/main" id="{D89C09C3-78DF-4A55-9C6E-61736EB8C497}"/>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Content Placeholder 2">
            <a:extLst>
              <a:ext uri="{FF2B5EF4-FFF2-40B4-BE49-F238E27FC236}">
                <a16:creationId xmlns:a16="http://schemas.microsoft.com/office/drawing/2014/main" id="{1FB28A05-1EE6-4ED2-B696-D7B414083586}"/>
              </a:ext>
            </a:extLst>
          </p:cNvPr>
          <p:cNvSpPr txBox="1">
            <a:spLocks/>
          </p:cNvSpPr>
          <p:nvPr/>
        </p:nvSpPr>
        <p:spPr>
          <a:xfrm>
            <a:off x="2112328" y="5386241"/>
            <a:ext cx="7665915" cy="754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1C6"/>
              </a:buClr>
              <a:buFont typeface="Wingdings" panose="05000000000000000000" pitchFamily="2" charset="2"/>
              <a:buChar char="§"/>
              <a:defRPr sz="2400" kern="1200">
                <a:solidFill>
                  <a:schemeClr val="tx1"/>
                </a:solidFill>
                <a:latin typeface="DIN Next LT Pro" panose="020B0503020203050203" pitchFamily="34" charset="0"/>
                <a:ea typeface="+mn-ea"/>
                <a:cs typeface="+mn-cs"/>
              </a:defRPr>
            </a:lvl1pPr>
            <a:lvl2pPr marL="685800" indent="-228600" algn="l" defTabSz="914400" rtl="0" eaLnBrk="1" latinLnBrk="0" hangingPunct="1">
              <a:lnSpc>
                <a:spcPct val="90000"/>
              </a:lnSpc>
              <a:spcBef>
                <a:spcPts val="500"/>
              </a:spcBef>
              <a:buClr>
                <a:schemeClr val="tx1"/>
              </a:buClr>
              <a:buFont typeface="DIN Next LT Pro" panose="020B0503020203050203" pitchFamily="34" charset="0"/>
              <a:buChar char="–"/>
              <a:defRPr sz="2000" kern="1200">
                <a:solidFill>
                  <a:schemeClr val="tx1"/>
                </a:solidFill>
                <a:latin typeface="DIN Next LT Pro" panose="020B050302020305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Next LT Pro" panose="020B050302020305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Next LT Pro" panose="020B050302020305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Next LT Pro" panose="020B050302020305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600"/>
              </a:spcBef>
              <a:spcAft>
                <a:spcPts val="1200"/>
              </a:spcAft>
              <a:buNone/>
            </a:pPr>
            <a:r>
              <a:rPr lang="en-US" sz="2800" dirty="0">
                <a:solidFill>
                  <a:srgbClr val="000000"/>
                </a:solidFill>
                <a:latin typeface="Calibri Light" panose="020F0302020204030204" pitchFamily="34" charset="0"/>
                <a:cs typeface="Calibri Light" panose="020F0302020204030204" pitchFamily="34" charset="0"/>
              </a:rPr>
              <a:t>Funding strategy update</a:t>
            </a:r>
          </a:p>
        </p:txBody>
      </p:sp>
      <p:pic>
        <p:nvPicPr>
          <p:cNvPr id="22" name="Picture 21">
            <a:extLst>
              <a:ext uri="{FF2B5EF4-FFF2-40B4-BE49-F238E27FC236}">
                <a16:creationId xmlns:a16="http://schemas.microsoft.com/office/drawing/2014/main" id="{A26D4F1C-9AAF-4C6B-84EB-24AA114E91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419" y="5294980"/>
            <a:ext cx="845642" cy="845642"/>
          </a:xfrm>
          <a:prstGeom prst="rect">
            <a:avLst/>
          </a:prstGeom>
        </p:spPr>
      </p:pic>
    </p:spTree>
    <p:extLst>
      <p:ext uri="{BB962C8B-B14F-4D97-AF65-F5344CB8AC3E}">
        <p14:creationId xmlns:p14="http://schemas.microsoft.com/office/powerpoint/2010/main" val="338128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50400" y="6492240"/>
            <a:ext cx="2743200" cy="365125"/>
          </a:xfrm>
          <a:prstGeom prst="rect">
            <a:avLst/>
          </a:prstGeom>
        </p:spPr>
        <p:txBody>
          <a:bodyPr/>
          <a:lstStyle/>
          <a:p>
            <a:fld id="{16B09D8A-732F-410B-A5B8-7B923908EAA0}" type="slidenum">
              <a:rPr lang="en-US" smtClean="0"/>
              <a:t>5</a:t>
            </a:fld>
            <a:endParaRPr lang="en-US"/>
          </a:p>
        </p:txBody>
      </p:sp>
      <p:sp>
        <p:nvSpPr>
          <p:cNvPr id="6" name="Slide Number Placeholder 5">
            <a:extLst>
              <a:ext uri="{FF2B5EF4-FFF2-40B4-BE49-F238E27FC236}">
                <a16:creationId xmlns:a16="http://schemas.microsoft.com/office/drawing/2014/main" id="{0E48A463-A9CC-4D6B-8DAE-52E182B9E6AC}"/>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5</a:t>
            </a:fld>
            <a:endParaRPr lang="en-US" dirty="0"/>
          </a:p>
        </p:txBody>
      </p:sp>
      <p:sp>
        <p:nvSpPr>
          <p:cNvPr id="7" name="TextBox 6">
            <a:extLst>
              <a:ext uri="{FF2B5EF4-FFF2-40B4-BE49-F238E27FC236}">
                <a16:creationId xmlns:a16="http://schemas.microsoft.com/office/drawing/2014/main" id="{44C97E81-B500-41B8-A393-71DA8F84F96A}"/>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CIP Framework</a:t>
            </a:r>
          </a:p>
        </p:txBody>
      </p:sp>
      <p:sp>
        <p:nvSpPr>
          <p:cNvPr id="8" name="Rectangle 7">
            <a:extLst>
              <a:ext uri="{FF2B5EF4-FFF2-40B4-BE49-F238E27FC236}">
                <a16:creationId xmlns:a16="http://schemas.microsoft.com/office/drawing/2014/main" id="{9B50383F-D865-4730-9B85-537A2A46FCB1}"/>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a:extLst>
              <a:ext uri="{FF2B5EF4-FFF2-40B4-BE49-F238E27FC236}">
                <a16:creationId xmlns:a16="http://schemas.microsoft.com/office/drawing/2014/main" id="{2B89994E-7790-4A57-8B9C-43523BBCE56D}"/>
              </a:ext>
            </a:extLst>
          </p:cNvPr>
          <p:cNvPicPr>
            <a:picLocks noChangeAspect="1"/>
          </p:cNvPicPr>
          <p:nvPr/>
        </p:nvPicPr>
        <p:blipFill>
          <a:blip r:embed="rId3"/>
          <a:stretch>
            <a:fillRect/>
          </a:stretch>
        </p:blipFill>
        <p:spPr>
          <a:xfrm>
            <a:off x="1383175" y="1170087"/>
            <a:ext cx="8997752" cy="5066010"/>
          </a:xfrm>
          <a:prstGeom prst="rect">
            <a:avLst/>
          </a:prstGeom>
        </p:spPr>
      </p:pic>
    </p:spTree>
    <p:extLst>
      <p:ext uri="{BB962C8B-B14F-4D97-AF65-F5344CB8AC3E}">
        <p14:creationId xmlns:p14="http://schemas.microsoft.com/office/powerpoint/2010/main" val="232694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50400" y="6492240"/>
            <a:ext cx="2743200" cy="365125"/>
          </a:xfrm>
          <a:prstGeom prst="rect">
            <a:avLst/>
          </a:prstGeom>
        </p:spPr>
        <p:txBody>
          <a:bodyPr/>
          <a:lstStyle/>
          <a:p>
            <a:fld id="{16B09D8A-732F-410B-A5B8-7B923908EAA0}" type="slidenum">
              <a:rPr lang="en-US" smtClean="0"/>
              <a:t>6</a:t>
            </a:fld>
            <a:endParaRPr lang="en-US"/>
          </a:p>
        </p:txBody>
      </p:sp>
      <p:sp>
        <p:nvSpPr>
          <p:cNvPr id="4" name="Content Placeholder 2"/>
          <p:cNvSpPr txBox="1">
            <a:spLocks/>
          </p:cNvSpPr>
          <p:nvPr/>
        </p:nvSpPr>
        <p:spPr>
          <a:xfrm>
            <a:off x="1078916" y="1817079"/>
            <a:ext cx="10515600" cy="4351338"/>
          </a:xfrm>
          <a:prstGeom prst="rect">
            <a:avLst/>
          </a:prstGeom>
        </p:spPr>
        <p:txBody>
          <a:bodyPr numCol="1" spcCol="182880">
            <a:normAutofit/>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Wingdings" panose="05000000000000000000" pitchFamily="2" charset="2"/>
              <a:buChar char="§"/>
            </a:pPr>
            <a:r>
              <a:rPr lang="en-US" sz="2000" dirty="0">
                <a:solidFill>
                  <a:srgbClr val="000000"/>
                </a:solidFill>
                <a:cs typeface="Calibri" panose="020F0502020204030204" pitchFamily="34" charset="0"/>
              </a:rPr>
              <a:t>To deliver safe, equitable and dependable transportation services and facilities in an affordable, efficient, and cost-conscious manner </a:t>
            </a:r>
          </a:p>
          <a:p>
            <a:pPr marL="457200" indent="-457200">
              <a:lnSpc>
                <a:spcPct val="150000"/>
              </a:lnSpc>
              <a:buFont typeface="Wingdings" panose="05000000000000000000" pitchFamily="2" charset="2"/>
              <a:buChar char="§"/>
            </a:pPr>
            <a:r>
              <a:rPr lang="en-US" sz="2000" dirty="0">
                <a:solidFill>
                  <a:srgbClr val="000000"/>
                </a:solidFill>
                <a:cs typeface="Calibri" panose="020F0502020204030204" pitchFamily="34" charset="0"/>
              </a:rPr>
              <a:t>To invest in a transparent, financially sustainable manner that is able to withstand annual revenue fluctuations</a:t>
            </a:r>
          </a:p>
          <a:p>
            <a:pPr marL="457200" indent="-457200">
              <a:lnSpc>
                <a:spcPct val="150000"/>
              </a:lnSpc>
              <a:buFont typeface="Wingdings" panose="05000000000000000000" pitchFamily="2" charset="2"/>
              <a:buChar char="§"/>
            </a:pPr>
            <a:r>
              <a:rPr lang="en-US" sz="2000" dirty="0">
                <a:solidFill>
                  <a:srgbClr val="000000"/>
                </a:solidFill>
                <a:cs typeface="Calibri" panose="020F0502020204030204" pitchFamily="34" charset="0"/>
              </a:rPr>
              <a:t>To adjust to changes in community service needs and strategic business plan priorities</a:t>
            </a:r>
          </a:p>
          <a:p>
            <a:pPr marL="457200" indent="-457200">
              <a:lnSpc>
                <a:spcPct val="150000"/>
              </a:lnSpc>
              <a:buFont typeface="Wingdings" panose="05000000000000000000" pitchFamily="2" charset="2"/>
              <a:buChar char="§"/>
            </a:pPr>
            <a:r>
              <a:rPr lang="en-US" sz="2000" dirty="0">
                <a:solidFill>
                  <a:srgbClr val="000000"/>
                </a:solidFill>
                <a:cs typeface="Calibri" panose="020F0502020204030204" pitchFamily="34" charset="0"/>
              </a:rPr>
              <a:t>To comply with all local, state and federal regulatory requirements</a:t>
            </a:r>
          </a:p>
          <a:p>
            <a:pPr marL="457200" indent="-457200">
              <a:lnSpc>
                <a:spcPct val="150000"/>
              </a:lnSpc>
              <a:buFont typeface="Wingdings" panose="05000000000000000000" pitchFamily="2" charset="2"/>
              <a:buChar char="§"/>
            </a:pPr>
            <a:r>
              <a:rPr lang="en-US" sz="2000" dirty="0">
                <a:solidFill>
                  <a:srgbClr val="000000"/>
                </a:solidFill>
                <a:cs typeface="Calibri" panose="020F0502020204030204" pitchFamily="34" charset="0"/>
              </a:rPr>
              <a:t>To be a part of the climate change solution while building community resiliency</a:t>
            </a:r>
          </a:p>
        </p:txBody>
      </p:sp>
      <p:sp>
        <p:nvSpPr>
          <p:cNvPr id="6" name="Slide Number Placeholder 5">
            <a:extLst>
              <a:ext uri="{FF2B5EF4-FFF2-40B4-BE49-F238E27FC236}">
                <a16:creationId xmlns:a16="http://schemas.microsoft.com/office/drawing/2014/main" id="{0E48A463-A9CC-4D6B-8DAE-52E182B9E6AC}"/>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6</a:t>
            </a:fld>
            <a:endParaRPr lang="en-US" dirty="0"/>
          </a:p>
        </p:txBody>
      </p:sp>
      <p:sp>
        <p:nvSpPr>
          <p:cNvPr id="7" name="TextBox 6">
            <a:extLst>
              <a:ext uri="{FF2B5EF4-FFF2-40B4-BE49-F238E27FC236}">
                <a16:creationId xmlns:a16="http://schemas.microsoft.com/office/drawing/2014/main" id="{44C97E81-B500-41B8-A393-71DA8F84F96A}"/>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CIP Guiding Principles</a:t>
            </a:r>
          </a:p>
        </p:txBody>
      </p:sp>
      <p:sp>
        <p:nvSpPr>
          <p:cNvPr id="8" name="Rectangle 7">
            <a:extLst>
              <a:ext uri="{FF2B5EF4-FFF2-40B4-BE49-F238E27FC236}">
                <a16:creationId xmlns:a16="http://schemas.microsoft.com/office/drawing/2014/main" id="{9B50383F-D865-4730-9B85-537A2A46FCB1}"/>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771526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9849" b="9374"/>
          <a:stretch/>
        </p:blipFill>
        <p:spPr>
          <a:xfrm>
            <a:off x="6389864" y="3350623"/>
            <a:ext cx="2704650" cy="255233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11166"/>
          <a:stretch/>
        </p:blipFill>
        <p:spPr>
          <a:xfrm>
            <a:off x="3185163" y="3348088"/>
            <a:ext cx="3026126" cy="255486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2567" r="7858"/>
          <a:stretch/>
        </p:blipFill>
        <p:spPr>
          <a:xfrm>
            <a:off x="3185163" y="625778"/>
            <a:ext cx="3045527" cy="255486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2227" r="2339" b="16361"/>
          <a:stretch/>
        </p:blipFill>
        <p:spPr>
          <a:xfrm>
            <a:off x="6401121" y="625778"/>
            <a:ext cx="2693393" cy="2552330"/>
          </a:xfrm>
          <a:prstGeom prst="rect">
            <a:avLst/>
          </a:prstGeom>
        </p:spPr>
      </p:pic>
      <p:sp>
        <p:nvSpPr>
          <p:cNvPr id="9" name="Content Placeholder 4"/>
          <p:cNvSpPr txBox="1">
            <a:spLocks/>
          </p:cNvSpPr>
          <p:nvPr/>
        </p:nvSpPr>
        <p:spPr>
          <a:xfrm>
            <a:off x="385354" y="1094106"/>
            <a:ext cx="2635908" cy="1887634"/>
          </a:xfrm>
          <a:prstGeom prst="rect">
            <a:avLst/>
          </a:prstGeom>
        </p:spPr>
        <p:txBody>
          <a:bodyPr>
            <a:normAutofit/>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600" b="1" dirty="0">
                <a:latin typeface="+mn-lt"/>
              </a:rPr>
              <a:t>Eugene Station Modernization</a:t>
            </a:r>
          </a:p>
          <a:p>
            <a:pPr algn="r">
              <a:lnSpc>
                <a:spcPct val="100000"/>
              </a:lnSpc>
            </a:pPr>
            <a:r>
              <a:rPr lang="en-US" sz="1400" dirty="0"/>
              <a:t>Grand re-opening January 2025 Improved restrooms, wayfinding, customer service counter, updated employee facilities $5million</a:t>
            </a:r>
          </a:p>
          <a:p>
            <a:pPr algn="r">
              <a:lnSpc>
                <a:spcPct val="100000"/>
              </a:lnSpc>
            </a:pPr>
            <a:endParaRPr lang="en-US" sz="1400" dirty="0"/>
          </a:p>
        </p:txBody>
      </p:sp>
      <p:sp>
        <p:nvSpPr>
          <p:cNvPr id="10" name="Content Placeholder 4"/>
          <p:cNvSpPr txBox="1">
            <a:spLocks/>
          </p:cNvSpPr>
          <p:nvPr/>
        </p:nvSpPr>
        <p:spPr>
          <a:xfrm>
            <a:off x="9244637" y="1094106"/>
            <a:ext cx="2515756" cy="18876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mn-lt"/>
              </a:rPr>
              <a:t>Fleet Replacement</a:t>
            </a:r>
          </a:p>
          <a:p>
            <a:pPr>
              <a:lnSpc>
                <a:spcPct val="100000"/>
              </a:lnSpc>
            </a:pPr>
            <a:r>
              <a:rPr lang="en-US" sz="1400" dirty="0"/>
              <a:t>Replace buses to maintain reliable service, based on the condition of vehicles and available funds</a:t>
            </a:r>
          </a:p>
        </p:txBody>
      </p:sp>
      <p:sp>
        <p:nvSpPr>
          <p:cNvPr id="11" name="Content Placeholder 4"/>
          <p:cNvSpPr txBox="1">
            <a:spLocks/>
          </p:cNvSpPr>
          <p:nvPr/>
        </p:nvSpPr>
        <p:spPr>
          <a:xfrm>
            <a:off x="573336" y="3868218"/>
            <a:ext cx="2447925" cy="20347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600" b="1" dirty="0">
                <a:latin typeface="+mn-lt"/>
              </a:rPr>
              <a:t>ITS Video System Replacement</a:t>
            </a:r>
          </a:p>
          <a:p>
            <a:pPr algn="r">
              <a:lnSpc>
                <a:spcPct val="100000"/>
              </a:lnSpc>
            </a:pPr>
            <a:r>
              <a:rPr lang="en-US" sz="1400" dirty="0"/>
              <a:t>Update underway for mobile video system, provide a singular mobile video solution, increasing safety and support for riders and operators    $900k</a:t>
            </a:r>
          </a:p>
        </p:txBody>
      </p:sp>
      <p:sp>
        <p:nvSpPr>
          <p:cNvPr id="12" name="Content Placeholder 4"/>
          <p:cNvSpPr txBox="1">
            <a:spLocks/>
          </p:cNvSpPr>
          <p:nvPr/>
        </p:nvSpPr>
        <p:spPr>
          <a:xfrm>
            <a:off x="9333427" y="3868218"/>
            <a:ext cx="2621681" cy="213075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mn-lt"/>
              </a:rPr>
              <a:t>Operations Command &amp; Control </a:t>
            </a:r>
          </a:p>
          <a:p>
            <a:pPr>
              <a:lnSpc>
                <a:spcPct val="100000"/>
              </a:lnSpc>
            </a:pPr>
            <a:r>
              <a:rPr lang="en-US" sz="1400" dirty="0"/>
              <a:t>Completed October 2025   Provide modern operations dispatch, operator report area, training classroom, restrooms/showers, and operator rest areas 		              $12million		</a:t>
            </a:r>
          </a:p>
        </p:txBody>
      </p:sp>
      <p:sp>
        <p:nvSpPr>
          <p:cNvPr id="13" name="Rectangle 4">
            <a:extLst>
              <a:ext uri="{FF2B5EF4-FFF2-40B4-BE49-F238E27FC236}">
                <a16:creationId xmlns:a16="http://schemas.microsoft.com/office/drawing/2014/main" id="{92913165-B859-4529-A546-7BBF546F1E60}"/>
              </a:ext>
            </a:extLst>
          </p:cNvPr>
          <p:cNvSpPr/>
          <p:nvPr/>
        </p:nvSpPr>
        <p:spPr>
          <a:xfrm>
            <a:off x="-1" y="6429375"/>
            <a:ext cx="2447925" cy="428625"/>
          </a:xfrm>
          <a:custGeom>
            <a:avLst/>
            <a:gdLst>
              <a:gd name="connsiteX0" fmla="*/ 0 w 4000500"/>
              <a:gd name="connsiteY0" fmla="*/ 0 h 428625"/>
              <a:gd name="connsiteX1" fmla="*/ 400050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4000500"/>
              <a:gd name="connsiteY0" fmla="*/ 0 h 428625"/>
              <a:gd name="connsiteX1" fmla="*/ 373380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4000500"/>
              <a:gd name="connsiteY0" fmla="*/ 0 h 428625"/>
              <a:gd name="connsiteX1" fmla="*/ 222885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2686050"/>
              <a:gd name="connsiteY0" fmla="*/ 0 h 428625"/>
              <a:gd name="connsiteX1" fmla="*/ 2228850 w 2686050"/>
              <a:gd name="connsiteY1" fmla="*/ 0 h 428625"/>
              <a:gd name="connsiteX2" fmla="*/ 2686050 w 2686050"/>
              <a:gd name="connsiteY2" fmla="*/ 428625 h 428625"/>
              <a:gd name="connsiteX3" fmla="*/ 0 w 2686050"/>
              <a:gd name="connsiteY3" fmla="*/ 428625 h 428625"/>
              <a:gd name="connsiteX4" fmla="*/ 0 w 2686050"/>
              <a:gd name="connsiteY4" fmla="*/ 0 h 428625"/>
              <a:gd name="connsiteX0" fmla="*/ 0 w 2447925"/>
              <a:gd name="connsiteY0" fmla="*/ 0 h 428625"/>
              <a:gd name="connsiteX1" fmla="*/ 2228850 w 2447925"/>
              <a:gd name="connsiteY1" fmla="*/ 0 h 428625"/>
              <a:gd name="connsiteX2" fmla="*/ 2447925 w 2447925"/>
              <a:gd name="connsiteY2" fmla="*/ 428625 h 428625"/>
              <a:gd name="connsiteX3" fmla="*/ 0 w 2447925"/>
              <a:gd name="connsiteY3" fmla="*/ 428625 h 428625"/>
              <a:gd name="connsiteX4" fmla="*/ 0 w 2447925"/>
              <a:gd name="connsiteY4" fmla="*/ 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5" h="428625">
                <a:moveTo>
                  <a:pt x="0" y="0"/>
                </a:moveTo>
                <a:lnTo>
                  <a:pt x="2228850" y="0"/>
                </a:lnTo>
                <a:lnTo>
                  <a:pt x="2447925" y="428625"/>
                </a:lnTo>
                <a:lnTo>
                  <a:pt x="0" y="428625"/>
                </a:lnTo>
                <a:lnTo>
                  <a:pt x="0" y="0"/>
                </a:lnTo>
                <a:close/>
              </a:path>
            </a:pathLst>
          </a:cu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CA74999-D2A7-4F99-93DB-32DFC83F6B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92" y="6515870"/>
            <a:ext cx="1872398" cy="255633"/>
          </a:xfrm>
          <a:prstGeom prst="rect">
            <a:avLst/>
          </a:prstGeom>
        </p:spPr>
      </p:pic>
      <p:sp>
        <p:nvSpPr>
          <p:cNvPr id="15" name="Slide Number Placeholder 5">
            <a:extLst>
              <a:ext uri="{FF2B5EF4-FFF2-40B4-BE49-F238E27FC236}">
                <a16:creationId xmlns:a16="http://schemas.microsoft.com/office/drawing/2014/main" id="{806445B4-61CE-449B-812B-8991E45EC814}"/>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7</a:t>
            </a:fld>
            <a:endParaRPr lang="en-US" dirty="0"/>
          </a:p>
        </p:txBody>
      </p:sp>
      <p:sp>
        <p:nvSpPr>
          <p:cNvPr id="16" name="TextBox 15">
            <a:extLst>
              <a:ext uri="{FF2B5EF4-FFF2-40B4-BE49-F238E27FC236}">
                <a16:creationId xmlns:a16="http://schemas.microsoft.com/office/drawing/2014/main" id="{3B9F5AA5-E0DB-4691-A75E-E7E10A7D10EC}"/>
              </a:ext>
            </a:extLst>
          </p:cNvPr>
          <p:cNvSpPr txBox="1"/>
          <p:nvPr/>
        </p:nvSpPr>
        <p:spPr>
          <a:xfrm>
            <a:off x="236892" y="167573"/>
            <a:ext cx="2544687" cy="400110"/>
          </a:xfrm>
          <a:prstGeom prst="rect">
            <a:avLst/>
          </a:prstGeom>
          <a:noFill/>
        </p:spPr>
        <p:txBody>
          <a:bodyPr wrap="square" rtlCol="0">
            <a:spAutoFit/>
          </a:bodyPr>
          <a:lstStyle/>
          <a:p>
            <a:r>
              <a:rPr lang="en-US" sz="2000" b="1" dirty="0">
                <a:solidFill>
                  <a:srgbClr val="0081C6"/>
                </a:solidFill>
              </a:rPr>
              <a:t>Existing Projects</a:t>
            </a:r>
          </a:p>
        </p:txBody>
      </p:sp>
    </p:spTree>
    <p:extLst>
      <p:ext uri="{BB962C8B-B14F-4D97-AF65-F5344CB8AC3E}">
        <p14:creationId xmlns:p14="http://schemas.microsoft.com/office/powerpoint/2010/main" val="3261045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965" t="1" r="28010" b="1"/>
          <a:stretch/>
        </p:blipFill>
        <p:spPr>
          <a:xfrm>
            <a:off x="6187540" y="3337175"/>
            <a:ext cx="2906973" cy="256577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5081"/>
          <a:stretch/>
        </p:blipFill>
        <p:spPr>
          <a:xfrm>
            <a:off x="3171385" y="3388760"/>
            <a:ext cx="2821635" cy="251419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7815" t="-253" r="17896" b="253"/>
          <a:stretch/>
        </p:blipFill>
        <p:spPr>
          <a:xfrm>
            <a:off x="3171386" y="625777"/>
            <a:ext cx="2860601" cy="256577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8681" t="36894" r="52618" b="16660"/>
          <a:stretch/>
        </p:blipFill>
        <p:spPr>
          <a:xfrm>
            <a:off x="6182110" y="567684"/>
            <a:ext cx="2912404" cy="2260426"/>
          </a:xfrm>
          <a:prstGeom prst="rect">
            <a:avLst/>
          </a:prstGeom>
        </p:spPr>
      </p:pic>
      <p:sp>
        <p:nvSpPr>
          <p:cNvPr id="9" name="Content Placeholder 4"/>
          <p:cNvSpPr txBox="1">
            <a:spLocks/>
          </p:cNvSpPr>
          <p:nvPr/>
        </p:nvSpPr>
        <p:spPr>
          <a:xfrm>
            <a:off x="378823" y="1094106"/>
            <a:ext cx="2642439" cy="1887634"/>
          </a:xfrm>
          <a:prstGeom prst="rect">
            <a:avLst/>
          </a:prstGeom>
        </p:spPr>
        <p:txBody>
          <a:bodyPr>
            <a:normAutofit/>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600" b="1" dirty="0">
                <a:latin typeface="+mn-lt"/>
              </a:rPr>
              <a:t>Transit-Shared Mobility Integration &amp; Modernization</a:t>
            </a:r>
          </a:p>
          <a:p>
            <a:pPr algn="r">
              <a:lnSpc>
                <a:spcPct val="100000"/>
              </a:lnSpc>
            </a:pPr>
            <a:r>
              <a:rPr lang="en-US" sz="1400" dirty="0"/>
              <a:t>Replacement fleet of pedal-assist electric bicycles, integrated charging and docking stations distributed throughout Eugene and Springfield </a:t>
            </a:r>
          </a:p>
        </p:txBody>
      </p:sp>
      <p:sp>
        <p:nvSpPr>
          <p:cNvPr id="10" name="Content Placeholder 4"/>
          <p:cNvSpPr txBox="1">
            <a:spLocks/>
          </p:cNvSpPr>
          <p:nvPr/>
        </p:nvSpPr>
        <p:spPr>
          <a:xfrm>
            <a:off x="9244637" y="1094106"/>
            <a:ext cx="2604546" cy="18876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mn-lt"/>
              </a:rPr>
              <a:t>Fleet Crane &amp; Fall Protection</a:t>
            </a:r>
          </a:p>
          <a:p>
            <a:pPr>
              <a:lnSpc>
                <a:spcPct val="100000"/>
              </a:lnSpc>
            </a:pPr>
            <a:r>
              <a:rPr lang="en-US" sz="1400" dirty="0"/>
              <a:t>Currently underway	  Provide for safe working environment on top of the bus, and capability to lift components to and from bus roof             $972k </a:t>
            </a:r>
          </a:p>
        </p:txBody>
      </p:sp>
      <p:sp>
        <p:nvSpPr>
          <p:cNvPr id="11" name="Content Placeholder 4"/>
          <p:cNvSpPr txBox="1">
            <a:spLocks/>
          </p:cNvSpPr>
          <p:nvPr/>
        </p:nvSpPr>
        <p:spPr>
          <a:xfrm>
            <a:off x="409491" y="3761740"/>
            <a:ext cx="2642439" cy="18876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600" b="1" dirty="0">
                <a:latin typeface="+mn-lt"/>
              </a:rPr>
              <a:t>Fixed Route Infrastructure Rehabilitation</a:t>
            </a:r>
          </a:p>
          <a:p>
            <a:pPr algn="r">
              <a:lnSpc>
                <a:spcPct val="100000"/>
              </a:lnSpc>
            </a:pPr>
            <a:r>
              <a:rPr lang="en-US" sz="1400" dirty="0"/>
              <a:t>Assess bus stops for ADA compliance, make necessary improvements for stops found non-compliant and in poor condition, increasing accessibility, comfort and passenger safety</a:t>
            </a:r>
          </a:p>
        </p:txBody>
      </p:sp>
      <p:sp>
        <p:nvSpPr>
          <p:cNvPr id="12" name="Content Placeholder 4"/>
          <p:cNvSpPr txBox="1">
            <a:spLocks/>
          </p:cNvSpPr>
          <p:nvPr/>
        </p:nvSpPr>
        <p:spPr>
          <a:xfrm>
            <a:off x="9289032" y="3765854"/>
            <a:ext cx="2515756" cy="18876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mn-lt"/>
              </a:rPr>
              <a:t>Fare Systems</a:t>
            </a:r>
          </a:p>
          <a:p>
            <a:pPr>
              <a:lnSpc>
                <a:spcPct val="100000"/>
              </a:lnSpc>
            </a:pPr>
            <a:r>
              <a:rPr lang="en-US" sz="1400" dirty="0"/>
              <a:t>Scoping underway,      Implement a new fare system across LTD's mobility services, replace aging fare technology and hardware, enabling more seamless travel between modes </a:t>
            </a:r>
          </a:p>
        </p:txBody>
      </p:sp>
      <p:sp>
        <p:nvSpPr>
          <p:cNvPr id="13" name="Rectangle 4">
            <a:extLst>
              <a:ext uri="{FF2B5EF4-FFF2-40B4-BE49-F238E27FC236}">
                <a16:creationId xmlns:a16="http://schemas.microsoft.com/office/drawing/2014/main" id="{92913165-B859-4529-A546-7BBF546F1E60}"/>
              </a:ext>
            </a:extLst>
          </p:cNvPr>
          <p:cNvSpPr/>
          <p:nvPr/>
        </p:nvSpPr>
        <p:spPr>
          <a:xfrm>
            <a:off x="-1" y="6429375"/>
            <a:ext cx="2447925" cy="428625"/>
          </a:xfrm>
          <a:custGeom>
            <a:avLst/>
            <a:gdLst>
              <a:gd name="connsiteX0" fmla="*/ 0 w 4000500"/>
              <a:gd name="connsiteY0" fmla="*/ 0 h 428625"/>
              <a:gd name="connsiteX1" fmla="*/ 400050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4000500"/>
              <a:gd name="connsiteY0" fmla="*/ 0 h 428625"/>
              <a:gd name="connsiteX1" fmla="*/ 373380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4000500"/>
              <a:gd name="connsiteY0" fmla="*/ 0 h 428625"/>
              <a:gd name="connsiteX1" fmla="*/ 2228850 w 4000500"/>
              <a:gd name="connsiteY1" fmla="*/ 0 h 428625"/>
              <a:gd name="connsiteX2" fmla="*/ 4000500 w 4000500"/>
              <a:gd name="connsiteY2" fmla="*/ 428625 h 428625"/>
              <a:gd name="connsiteX3" fmla="*/ 0 w 4000500"/>
              <a:gd name="connsiteY3" fmla="*/ 428625 h 428625"/>
              <a:gd name="connsiteX4" fmla="*/ 0 w 4000500"/>
              <a:gd name="connsiteY4" fmla="*/ 0 h 428625"/>
              <a:gd name="connsiteX0" fmla="*/ 0 w 2686050"/>
              <a:gd name="connsiteY0" fmla="*/ 0 h 428625"/>
              <a:gd name="connsiteX1" fmla="*/ 2228850 w 2686050"/>
              <a:gd name="connsiteY1" fmla="*/ 0 h 428625"/>
              <a:gd name="connsiteX2" fmla="*/ 2686050 w 2686050"/>
              <a:gd name="connsiteY2" fmla="*/ 428625 h 428625"/>
              <a:gd name="connsiteX3" fmla="*/ 0 w 2686050"/>
              <a:gd name="connsiteY3" fmla="*/ 428625 h 428625"/>
              <a:gd name="connsiteX4" fmla="*/ 0 w 2686050"/>
              <a:gd name="connsiteY4" fmla="*/ 0 h 428625"/>
              <a:gd name="connsiteX0" fmla="*/ 0 w 2447925"/>
              <a:gd name="connsiteY0" fmla="*/ 0 h 428625"/>
              <a:gd name="connsiteX1" fmla="*/ 2228850 w 2447925"/>
              <a:gd name="connsiteY1" fmla="*/ 0 h 428625"/>
              <a:gd name="connsiteX2" fmla="*/ 2447925 w 2447925"/>
              <a:gd name="connsiteY2" fmla="*/ 428625 h 428625"/>
              <a:gd name="connsiteX3" fmla="*/ 0 w 2447925"/>
              <a:gd name="connsiteY3" fmla="*/ 428625 h 428625"/>
              <a:gd name="connsiteX4" fmla="*/ 0 w 2447925"/>
              <a:gd name="connsiteY4" fmla="*/ 0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25" h="428625">
                <a:moveTo>
                  <a:pt x="0" y="0"/>
                </a:moveTo>
                <a:lnTo>
                  <a:pt x="2228850" y="0"/>
                </a:lnTo>
                <a:lnTo>
                  <a:pt x="2447925" y="428625"/>
                </a:lnTo>
                <a:lnTo>
                  <a:pt x="0" y="428625"/>
                </a:lnTo>
                <a:lnTo>
                  <a:pt x="0" y="0"/>
                </a:lnTo>
                <a:close/>
              </a:path>
            </a:pathLst>
          </a:cu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CA74999-D2A7-4F99-93DB-32DFC83F6B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92" y="6515870"/>
            <a:ext cx="1872398" cy="255633"/>
          </a:xfrm>
          <a:prstGeom prst="rect">
            <a:avLst/>
          </a:prstGeom>
        </p:spPr>
      </p:pic>
      <p:sp>
        <p:nvSpPr>
          <p:cNvPr id="15" name="Slide Number Placeholder 5">
            <a:extLst>
              <a:ext uri="{FF2B5EF4-FFF2-40B4-BE49-F238E27FC236}">
                <a16:creationId xmlns:a16="http://schemas.microsoft.com/office/drawing/2014/main" id="{806445B4-61CE-449B-812B-8991E45EC814}"/>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8</a:t>
            </a:fld>
            <a:endParaRPr lang="en-US" dirty="0"/>
          </a:p>
        </p:txBody>
      </p:sp>
      <p:sp>
        <p:nvSpPr>
          <p:cNvPr id="16" name="TextBox 15">
            <a:extLst>
              <a:ext uri="{FF2B5EF4-FFF2-40B4-BE49-F238E27FC236}">
                <a16:creationId xmlns:a16="http://schemas.microsoft.com/office/drawing/2014/main" id="{356FE0C8-3D54-4550-BAD6-2430B1FFC083}"/>
              </a:ext>
            </a:extLst>
          </p:cNvPr>
          <p:cNvSpPr txBox="1"/>
          <p:nvPr/>
        </p:nvSpPr>
        <p:spPr>
          <a:xfrm>
            <a:off x="236892" y="167573"/>
            <a:ext cx="2544687" cy="400110"/>
          </a:xfrm>
          <a:prstGeom prst="rect">
            <a:avLst/>
          </a:prstGeom>
          <a:noFill/>
        </p:spPr>
        <p:txBody>
          <a:bodyPr wrap="square" rtlCol="0">
            <a:spAutoFit/>
          </a:bodyPr>
          <a:lstStyle/>
          <a:p>
            <a:r>
              <a:rPr lang="en-US" sz="2000" b="1" dirty="0">
                <a:solidFill>
                  <a:srgbClr val="0081C6"/>
                </a:solidFill>
              </a:rPr>
              <a:t>Existing Projects</a:t>
            </a:r>
          </a:p>
        </p:txBody>
      </p:sp>
    </p:spTree>
    <p:extLst>
      <p:ext uri="{BB962C8B-B14F-4D97-AF65-F5344CB8AC3E}">
        <p14:creationId xmlns:p14="http://schemas.microsoft.com/office/powerpoint/2010/main" val="348445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827970" y="3284242"/>
            <a:ext cx="2392024" cy="1887634"/>
          </a:xfrm>
          <a:prstGeom prst="rect">
            <a:avLst/>
          </a:prstGeom>
        </p:spPr>
        <p:txBody>
          <a:bodyPr>
            <a:normAutofit lnSpcReduction="10000"/>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600" b="1" dirty="0">
                <a:latin typeface="+mn-lt"/>
              </a:rPr>
              <a:t>Body Shop	</a:t>
            </a:r>
          </a:p>
          <a:p>
            <a:pPr algn="ctr">
              <a:lnSpc>
                <a:spcPct val="100000"/>
              </a:lnSpc>
            </a:pPr>
            <a:r>
              <a:rPr lang="en-US" sz="1400" dirty="0"/>
              <a:t>Create a dedicated facility for performing paint, bodywork, cosmetic repairs, enhancing in-house maintenance capabilities, reduced vehicle downtime, and extending the service life of the fleet</a:t>
            </a:r>
          </a:p>
        </p:txBody>
      </p:sp>
      <p:sp>
        <p:nvSpPr>
          <p:cNvPr id="11" name="Content Placeholder 4"/>
          <p:cNvSpPr txBox="1">
            <a:spLocks/>
          </p:cNvSpPr>
          <p:nvPr/>
        </p:nvSpPr>
        <p:spPr>
          <a:xfrm>
            <a:off x="3605514" y="3284241"/>
            <a:ext cx="2515756" cy="20062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tx1">
                    <a:lumMod val="85000"/>
                    <a:lumOff val="1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600" b="1" dirty="0">
                <a:latin typeface="+mn-lt"/>
              </a:rPr>
              <a:t>ITS Radio</a:t>
            </a:r>
          </a:p>
          <a:p>
            <a:pPr algn="ctr">
              <a:lnSpc>
                <a:spcPct val="100000"/>
              </a:lnSpc>
            </a:pPr>
            <a:r>
              <a:rPr lang="en-US" sz="1400" dirty="0"/>
              <a:t>Replacement and modernization of radio communications system, ensuring consistent, reliable, and interoperable communications across the organization, and regional partner coordination</a:t>
            </a:r>
          </a:p>
        </p:txBody>
      </p:sp>
      <p:sp>
        <p:nvSpPr>
          <p:cNvPr id="12" name="Content Placeholder 4"/>
          <p:cNvSpPr txBox="1">
            <a:spLocks/>
          </p:cNvSpPr>
          <p:nvPr/>
        </p:nvSpPr>
        <p:spPr>
          <a:xfrm>
            <a:off x="6383058" y="3284242"/>
            <a:ext cx="2515756" cy="1887634"/>
          </a:xfrm>
          <a:prstGeom prst="rect">
            <a:avLst/>
          </a:prstGeom>
        </p:spPr>
        <p:txBody>
          <a:bodyPr>
            <a:normAutofit/>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600" b="1" dirty="0">
                <a:latin typeface="+mn-lt"/>
              </a:rPr>
              <a:t>Fluid Management System</a:t>
            </a:r>
          </a:p>
          <a:p>
            <a:pPr algn="ctr">
              <a:lnSpc>
                <a:spcPct val="100000"/>
              </a:lnSpc>
            </a:pPr>
            <a:r>
              <a:rPr lang="en-US" sz="1400" dirty="0"/>
              <a:t>Replace system for dispensing and tracking shop fluids such as Diesel, ATF, coolant, engine oil, and DEF</a:t>
            </a:r>
          </a:p>
        </p:txBody>
      </p:sp>
      <p:sp>
        <p:nvSpPr>
          <p:cNvPr id="13" name="Content Placeholder 4"/>
          <p:cNvSpPr txBox="1">
            <a:spLocks/>
          </p:cNvSpPr>
          <p:nvPr/>
        </p:nvSpPr>
        <p:spPr>
          <a:xfrm>
            <a:off x="9160602" y="3289707"/>
            <a:ext cx="2515756" cy="188763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Tx/>
              <a:buNone/>
              <a:defRPr sz="3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Light" panose="020F030202020403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SzPct val="50000"/>
              <a:buFont typeface="Courier New" panose="02070309020205020404" pitchFamily="49" charset="0"/>
              <a:buChar char="o"/>
              <a:defRPr sz="24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600" b="1" dirty="0">
                <a:latin typeface="+mn-lt"/>
              </a:rPr>
              <a:t>Eugene Station Roof Replacement</a:t>
            </a:r>
          </a:p>
          <a:p>
            <a:pPr algn="ctr">
              <a:lnSpc>
                <a:spcPct val="100000"/>
              </a:lnSpc>
            </a:pPr>
            <a:r>
              <a:rPr lang="en-US" sz="1400" dirty="0"/>
              <a:t>Replacement of the existing metal roofing and skylights, preventing water intrusion, improving natural lighting, enhancing building performance, energy efficiency, and occupant comfort while preserving the structure’s long-term integrity</a:t>
            </a:r>
          </a:p>
        </p:txBody>
      </p:sp>
      <p:sp>
        <p:nvSpPr>
          <p:cNvPr id="14" name="TextBox 13">
            <a:extLst>
              <a:ext uri="{FF2B5EF4-FFF2-40B4-BE49-F238E27FC236}">
                <a16:creationId xmlns:a16="http://schemas.microsoft.com/office/drawing/2014/main" id="{59F92DE8-88A4-4584-948B-5412B9298319}"/>
              </a:ext>
            </a:extLst>
          </p:cNvPr>
          <p:cNvSpPr txBox="1"/>
          <p:nvPr/>
        </p:nvSpPr>
        <p:spPr>
          <a:xfrm>
            <a:off x="476575" y="403558"/>
            <a:ext cx="9223380" cy="707886"/>
          </a:xfrm>
          <a:prstGeom prst="rect">
            <a:avLst/>
          </a:prstGeom>
          <a:noFill/>
        </p:spPr>
        <p:txBody>
          <a:bodyPr wrap="square" rtlCol="0">
            <a:spAutoFit/>
          </a:bodyPr>
          <a:lstStyle/>
          <a:p>
            <a:r>
              <a:rPr lang="en-US" sz="4000" b="1" dirty="0">
                <a:solidFill>
                  <a:srgbClr val="0081C6"/>
                </a:solidFill>
              </a:rPr>
              <a:t>New Projects</a:t>
            </a:r>
          </a:p>
        </p:txBody>
      </p:sp>
      <p:sp>
        <p:nvSpPr>
          <p:cNvPr id="15" name="Rectangle 14">
            <a:extLst>
              <a:ext uri="{FF2B5EF4-FFF2-40B4-BE49-F238E27FC236}">
                <a16:creationId xmlns:a16="http://schemas.microsoft.com/office/drawing/2014/main" id="{71ACC155-CF9F-4DE8-A91F-B37F10C42730}"/>
              </a:ext>
            </a:extLst>
          </p:cNvPr>
          <p:cNvSpPr/>
          <p:nvPr/>
        </p:nvSpPr>
        <p:spPr>
          <a:xfrm>
            <a:off x="-1" y="543188"/>
            <a:ext cx="317500" cy="428626"/>
          </a:xfrm>
          <a:prstGeom prst="rect">
            <a:avLst/>
          </a:prstGeom>
          <a:solidFill>
            <a:srgbClr val="008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Slide Number Placeholder 5">
            <a:extLst>
              <a:ext uri="{FF2B5EF4-FFF2-40B4-BE49-F238E27FC236}">
                <a16:creationId xmlns:a16="http://schemas.microsoft.com/office/drawing/2014/main" id="{DF2B935E-9B84-4D55-B8E7-CD00E7BDD4C4}"/>
              </a:ext>
            </a:extLst>
          </p:cNvPr>
          <p:cNvSpPr txBox="1">
            <a:spLocks/>
          </p:cNvSpPr>
          <p:nvPr/>
        </p:nvSpPr>
        <p:spPr>
          <a:xfrm>
            <a:off x="9211908" y="6492874"/>
            <a:ext cx="2743200" cy="365125"/>
          </a:xfrm>
          <a:prstGeom prst="rect">
            <a:avLst/>
          </a:prstGeom>
        </p:spPr>
        <p:txBody>
          <a:bodyPr/>
          <a:lstStyle>
            <a:defPPr>
              <a:defRPr lang="en-US"/>
            </a:defPPr>
            <a:lvl1pPr marL="0" algn="l" defTabSz="914400" rtl="0" eaLnBrk="1" latinLnBrk="0" hangingPunct="1">
              <a:defRPr sz="1000" kern="1200">
                <a:solidFill>
                  <a:srgbClr val="0081C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39669B-1533-4B46-A040-F4F2CE1E04B9}" type="slidenum">
              <a:rPr lang="en-US" smtClean="0"/>
              <a:pPr algn="r"/>
              <a:t>9</a:t>
            </a:fld>
            <a:endParaRPr lang="en-US" dirty="0"/>
          </a:p>
        </p:txBody>
      </p:sp>
      <p:pic>
        <p:nvPicPr>
          <p:cNvPr id="3" name="Graphic 2" descr="Cell Tower">
            <a:extLst>
              <a:ext uri="{FF2B5EF4-FFF2-40B4-BE49-F238E27FC236}">
                <a16:creationId xmlns:a16="http://schemas.microsoft.com/office/drawing/2014/main" id="{1C2EBF59-55DE-4580-8F49-4AB4A64243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0571" y="2202789"/>
            <a:ext cx="845642" cy="845642"/>
          </a:xfrm>
          <a:prstGeom prst="rect">
            <a:avLst/>
          </a:prstGeom>
        </p:spPr>
      </p:pic>
      <p:pic>
        <p:nvPicPr>
          <p:cNvPr id="19" name="Graphic 18" descr="Gauge">
            <a:extLst>
              <a:ext uri="{FF2B5EF4-FFF2-40B4-BE49-F238E27FC236}">
                <a16:creationId xmlns:a16="http://schemas.microsoft.com/office/drawing/2014/main" id="{2D5C0421-E1CD-40EB-8A28-F3415072BB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93348" y="2168410"/>
            <a:ext cx="914400" cy="914400"/>
          </a:xfrm>
          <a:prstGeom prst="rect">
            <a:avLst/>
          </a:prstGeom>
        </p:spPr>
      </p:pic>
      <p:pic>
        <p:nvPicPr>
          <p:cNvPr id="21" name="Graphic 20" descr="Tools">
            <a:extLst>
              <a:ext uri="{FF2B5EF4-FFF2-40B4-BE49-F238E27FC236}">
                <a16:creationId xmlns:a16="http://schemas.microsoft.com/office/drawing/2014/main" id="{EDAB8936-075D-42A4-8333-1289B206F6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60427" y="2271547"/>
            <a:ext cx="845642" cy="845642"/>
          </a:xfrm>
          <a:prstGeom prst="rect">
            <a:avLst/>
          </a:prstGeom>
        </p:spPr>
      </p:pic>
      <p:pic>
        <p:nvPicPr>
          <p:cNvPr id="22" name="Picture 21">
            <a:extLst>
              <a:ext uri="{FF2B5EF4-FFF2-40B4-BE49-F238E27FC236}">
                <a16:creationId xmlns:a16="http://schemas.microsoft.com/office/drawing/2014/main" id="{3069F105-F2CD-421D-BAF9-48D82AE0553A}"/>
              </a:ext>
            </a:extLst>
          </p:cNvPr>
          <p:cNvPicPr>
            <a:picLocks noChangeAspect="1"/>
          </p:cNvPicPr>
          <p:nvPr/>
        </p:nvPicPr>
        <p:blipFill>
          <a:blip r:embed="rId9"/>
          <a:stretch>
            <a:fillRect/>
          </a:stretch>
        </p:blipFill>
        <p:spPr>
          <a:xfrm>
            <a:off x="1580172" y="2250558"/>
            <a:ext cx="887619" cy="887619"/>
          </a:xfrm>
          <a:prstGeom prst="rect">
            <a:avLst/>
          </a:prstGeom>
        </p:spPr>
      </p:pic>
    </p:spTree>
    <p:extLst>
      <p:ext uri="{BB962C8B-B14F-4D97-AF65-F5344CB8AC3E}">
        <p14:creationId xmlns:p14="http://schemas.microsoft.com/office/powerpoint/2010/main" val="52463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18781</TotalTime>
  <Words>2907</Words>
  <Application>Microsoft Office PowerPoint</Application>
  <PresentationFormat>Widescreen</PresentationFormat>
  <Paragraphs>229</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Imlach</dc:creator>
  <cp:lastModifiedBy>Joe McCormack</cp:lastModifiedBy>
  <cp:revision>70</cp:revision>
  <cp:lastPrinted>2025-11-04T22:15:08Z</cp:lastPrinted>
  <dcterms:created xsi:type="dcterms:W3CDTF">2025-01-30T21:37:39Z</dcterms:created>
  <dcterms:modified xsi:type="dcterms:W3CDTF">2025-11-10T17:38:02Z</dcterms:modified>
</cp:coreProperties>
</file>