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3" r:id="rId6"/>
    <p:sldMasterId id="2147483681" r:id="rId7"/>
  </p:sldMasterIdLst>
  <p:notesMasterIdLst>
    <p:notesMasterId r:id="rId14"/>
  </p:notesMasterIdLst>
  <p:handoutMasterIdLst>
    <p:handoutMasterId r:id="rId15"/>
  </p:handoutMasterIdLst>
  <p:sldIdLst>
    <p:sldId id="287" r:id="rId8"/>
    <p:sldId id="302" r:id="rId9"/>
    <p:sldId id="298" r:id="rId10"/>
    <p:sldId id="304" r:id="rId11"/>
    <p:sldId id="301" r:id="rId12"/>
    <p:sldId id="29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 Katz" initials="AK" lastIdx="1" clrIdx="0">
    <p:extLst>
      <p:ext uri="{19B8F6BF-5375-455C-9EA6-DF929625EA0E}">
        <p15:presenceInfo xmlns:p15="http://schemas.microsoft.com/office/powerpoint/2012/main" userId="S-1-5-21-755917371-280766157-324685044-14069" providerId="AD"/>
      </p:ext>
    </p:extLst>
  </p:cmAuthor>
  <p:cmAuthor id="2" name="Brianna Thorne" initials="BT" lastIdx="1" clrIdx="1">
    <p:extLst>
      <p:ext uri="{19B8F6BF-5375-455C-9EA6-DF929625EA0E}">
        <p15:presenceInfo xmlns:p15="http://schemas.microsoft.com/office/powerpoint/2012/main" userId="S-1-5-21-755917371-280766157-324685044-11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F8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81231" autoAdjust="0"/>
  </p:normalViewPr>
  <p:slideViewPr>
    <p:cSldViewPr snapToGrid="0">
      <p:cViewPr varScale="1">
        <p:scale>
          <a:sx n="103" d="100"/>
          <a:sy n="103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36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50EF8D-47B7-4A5B-8095-AA4522B58B8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7DD2EB-32BB-428B-98C9-9E668B5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7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6F4B41-B670-4600-BF91-927936A7C3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7E89CD-51F2-41AF-8855-2E379E54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21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9CD-51F2-41AF-8855-2E379E543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9CD-51F2-41AF-8855-2E379E5433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4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9CD-51F2-41AF-8855-2E379E5433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9CD-51F2-41AF-8855-2E379E5433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9CD-51F2-41AF-8855-2E379E5433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9CD-51F2-41AF-8855-2E379E5433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7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068405" y="733926"/>
            <a:ext cx="10515600" cy="869322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162" y="6500676"/>
            <a:ext cx="608438" cy="232011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idx="1" hasCustomPrompt="1"/>
          </p:nvPr>
        </p:nvSpPr>
        <p:spPr>
          <a:xfrm>
            <a:off x="1068405" y="1603248"/>
            <a:ext cx="10515600" cy="4117870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dirty="0"/>
              <a:t>Single Column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B231-055B-4C13-88A4-09A261876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B231-055B-4C13-88A4-09A261876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1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B2E76B-1859-4B7A-8A4C-BFD345FD2F9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77F20-8697-432A-B37D-40AB98AD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068405" y="733926"/>
            <a:ext cx="10515600" cy="1176154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 hasCustomPrompt="1"/>
          </p:nvPr>
        </p:nvSpPr>
        <p:spPr>
          <a:xfrm>
            <a:off x="1068405" y="1920864"/>
            <a:ext cx="10515600" cy="4117870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dirty="0"/>
              <a:t>Single Column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2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73" y="733925"/>
            <a:ext cx="10515600" cy="1031079"/>
          </a:xfrm>
        </p:spPr>
        <p:txBody>
          <a:bodyPr anchor="t" anchorCtr="0"/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62388" y="733926"/>
            <a:ext cx="10515600" cy="857472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1062388" y="1591398"/>
            <a:ext cx="10515600" cy="4117870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dirty="0"/>
              <a:t>Single Column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1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14748" y="539048"/>
            <a:ext cx="10515600" cy="793374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" hasCustomPrompt="1"/>
          </p:nvPr>
        </p:nvSpPr>
        <p:spPr>
          <a:xfrm>
            <a:off x="614748" y="1325291"/>
            <a:ext cx="10515600" cy="382780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>
            <a:lvl1pPr>
              <a:defRPr sz="2000"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Single Column List</a:t>
            </a:r>
          </a:p>
        </p:txBody>
      </p:sp>
    </p:spTree>
    <p:extLst>
      <p:ext uri="{BB962C8B-B14F-4D97-AF65-F5344CB8AC3E}">
        <p14:creationId xmlns:p14="http://schemas.microsoft.com/office/powerpoint/2010/main" val="26320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23" y="494130"/>
            <a:ext cx="10515600" cy="1031079"/>
          </a:xfrm>
        </p:spPr>
        <p:txBody>
          <a:bodyPr anchor="t" anchorCtr="0"/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0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2025" y="476698"/>
            <a:ext cx="10515600" cy="643690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2025" y="1382780"/>
            <a:ext cx="10515600" cy="4117870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dirty="0"/>
              <a:t>Single Column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B231-055B-4C13-88A4-09A261876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2468" y="733926"/>
            <a:ext cx="10515600" cy="788069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/>
          <a:p>
            <a:r>
              <a:rPr lang="en-US" dirty="0"/>
              <a:t>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109" y="1607909"/>
            <a:ext cx="10515600" cy="4117870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55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‐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Courier New" panose="02070309020205020404" pitchFamily="49" charset="0"/>
        <a:buChar char="o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660" y="487962"/>
            <a:ext cx="10515600" cy="909395"/>
          </a:xfrm>
          <a:prstGeom prst="rect">
            <a:avLst/>
          </a:prstGeom>
        </p:spPr>
        <p:txBody>
          <a:bodyPr vert="horz" lIns="0" tIns="0" rIns="228600" bIns="0" rtlCol="0" anchor="t" anchorCtr="0">
            <a:noAutofit/>
          </a:bodyPr>
          <a:lstStyle/>
          <a:p>
            <a:r>
              <a:rPr lang="en-US" dirty="0"/>
              <a:t>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660" y="1397357"/>
            <a:ext cx="10515600" cy="4859064"/>
          </a:xfrm>
          <a:prstGeom prst="rect">
            <a:avLst/>
          </a:prstGeom>
        </p:spPr>
        <p:txBody>
          <a:bodyPr vert="horz" lIns="0" tIns="0" rIns="228600" bIns="2286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‐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Courier New" panose="02070309020205020404" pitchFamily="49" charset="0"/>
        <a:buChar char="o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481013"/>
            <a:ext cx="10515600" cy="885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366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B231-055B-4C13-88A4-09A261876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‐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ltd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CEAFA-C56F-4853-ACF1-ABC290FFE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1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A463-A9CC-4D6B-8DAE-52E182B9E6AC}"/>
              </a:ext>
            </a:extLst>
          </p:cNvPr>
          <p:cNvSpPr txBox="1">
            <a:spLocks/>
          </p:cNvSpPr>
          <p:nvPr/>
        </p:nvSpPr>
        <p:spPr>
          <a:xfrm>
            <a:off x="9211908" y="64928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81C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39669B-1533-4B46-A040-F4F2CE1E04B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7BC02-C196-4634-9D34-A47DE3B04603}"/>
              </a:ext>
            </a:extLst>
          </p:cNvPr>
          <p:cNvSpPr/>
          <p:nvPr/>
        </p:nvSpPr>
        <p:spPr>
          <a:xfrm>
            <a:off x="0" y="6154595"/>
            <a:ext cx="12192000" cy="70340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CEO Report | October Board Meeting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15, 2025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59861D-E265-4D59-8AA7-C4CF31F91F53}"/>
              </a:ext>
            </a:extLst>
          </p:cNvPr>
          <p:cNvSpPr txBox="1"/>
          <p:nvPr/>
        </p:nvSpPr>
        <p:spPr>
          <a:xfrm>
            <a:off x="8023938" y="6551539"/>
            <a:ext cx="393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Lane Transit District  |  LTD.org</a:t>
            </a:r>
          </a:p>
        </p:txBody>
      </p:sp>
    </p:spTree>
    <p:extLst>
      <p:ext uri="{BB962C8B-B14F-4D97-AF65-F5344CB8AC3E}">
        <p14:creationId xmlns:p14="http://schemas.microsoft.com/office/powerpoint/2010/main" val="38370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A463-A9CC-4D6B-8DAE-52E182B9E6AC}"/>
              </a:ext>
            </a:extLst>
          </p:cNvPr>
          <p:cNvSpPr txBox="1">
            <a:spLocks/>
          </p:cNvSpPr>
          <p:nvPr/>
        </p:nvSpPr>
        <p:spPr>
          <a:xfrm>
            <a:off x="9211908" y="64928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81C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39669B-1533-4B46-A040-F4F2CE1E04B9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7E81-B500-41B8-A393-71DA8F84F96A}"/>
              </a:ext>
            </a:extLst>
          </p:cNvPr>
          <p:cNvSpPr txBox="1"/>
          <p:nvPr/>
        </p:nvSpPr>
        <p:spPr>
          <a:xfrm>
            <a:off x="476575" y="403558"/>
            <a:ext cx="922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1C6"/>
                </a:solidFill>
              </a:rPr>
              <a:t>Battery Electric Bus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0383F-D865-4730-9B85-537A2A46FCB1}"/>
              </a:ext>
            </a:extLst>
          </p:cNvPr>
          <p:cNvSpPr/>
          <p:nvPr/>
        </p:nvSpPr>
        <p:spPr>
          <a:xfrm>
            <a:off x="-1" y="543188"/>
            <a:ext cx="317500" cy="428626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DE21BFF-FBF5-4A97-8777-AA2CC9AD3728}"/>
              </a:ext>
            </a:extLst>
          </p:cNvPr>
          <p:cNvSpPr/>
          <p:nvPr/>
        </p:nvSpPr>
        <p:spPr>
          <a:xfrm>
            <a:off x="-1" y="6429375"/>
            <a:ext cx="2447925" cy="428625"/>
          </a:xfrm>
          <a:custGeom>
            <a:avLst/>
            <a:gdLst>
              <a:gd name="connsiteX0" fmla="*/ 0 w 4000500"/>
              <a:gd name="connsiteY0" fmla="*/ 0 h 428625"/>
              <a:gd name="connsiteX1" fmla="*/ 40005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37338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222885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2686050"/>
              <a:gd name="connsiteY0" fmla="*/ 0 h 428625"/>
              <a:gd name="connsiteX1" fmla="*/ 2228850 w 2686050"/>
              <a:gd name="connsiteY1" fmla="*/ 0 h 428625"/>
              <a:gd name="connsiteX2" fmla="*/ 2686050 w 2686050"/>
              <a:gd name="connsiteY2" fmla="*/ 428625 h 428625"/>
              <a:gd name="connsiteX3" fmla="*/ 0 w 2686050"/>
              <a:gd name="connsiteY3" fmla="*/ 428625 h 428625"/>
              <a:gd name="connsiteX4" fmla="*/ 0 w 2686050"/>
              <a:gd name="connsiteY4" fmla="*/ 0 h 428625"/>
              <a:gd name="connsiteX0" fmla="*/ 0 w 2447925"/>
              <a:gd name="connsiteY0" fmla="*/ 0 h 428625"/>
              <a:gd name="connsiteX1" fmla="*/ 2228850 w 2447925"/>
              <a:gd name="connsiteY1" fmla="*/ 0 h 428625"/>
              <a:gd name="connsiteX2" fmla="*/ 2447925 w 2447925"/>
              <a:gd name="connsiteY2" fmla="*/ 428625 h 428625"/>
              <a:gd name="connsiteX3" fmla="*/ 0 w 2447925"/>
              <a:gd name="connsiteY3" fmla="*/ 428625 h 428625"/>
              <a:gd name="connsiteX4" fmla="*/ 0 w 2447925"/>
              <a:gd name="connsiteY4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428625">
                <a:moveTo>
                  <a:pt x="0" y="0"/>
                </a:moveTo>
                <a:lnTo>
                  <a:pt x="2228850" y="0"/>
                </a:lnTo>
                <a:lnTo>
                  <a:pt x="2447925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644F3-01B6-4F34-83A2-1B441C4C2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" y="6515870"/>
            <a:ext cx="1872398" cy="25563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51A657A-C7C7-46C1-BA9C-767690187089}"/>
              </a:ext>
            </a:extLst>
          </p:cNvPr>
          <p:cNvSpPr txBox="1">
            <a:spLocks/>
          </p:cNvSpPr>
          <p:nvPr/>
        </p:nvSpPr>
        <p:spPr>
          <a:xfrm>
            <a:off x="2112328" y="3576401"/>
            <a:ext cx="8977253" cy="523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1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DIN Next LT Pro" panose="020B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DIN Next LT Pro" panose="020B0503020203050203" pitchFamily="34" charset="0"/>
              <a:buChar char="–"/>
              <a:defRPr sz="2000" kern="1200">
                <a:solidFill>
                  <a:schemeClr val="tx1"/>
                </a:solidFill>
                <a:latin typeface="DIN Next LT Pro" panose="020B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Next LT Pro" panose="020B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DIN Next LT Pro" panose="020B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DIN Next LT Pro" panose="020B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0F1809-67A2-4585-A00C-F10D4DDDA75B}"/>
              </a:ext>
            </a:extLst>
          </p:cNvPr>
          <p:cNvSpPr/>
          <p:nvPr/>
        </p:nvSpPr>
        <p:spPr>
          <a:xfrm>
            <a:off x="470038" y="1991351"/>
            <a:ext cx="46182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Battery Recall on Electric Buses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Los Angeles Metro Bus Transfer</a:t>
            </a:r>
          </a:p>
          <a:p>
            <a:endParaRPr lang="en-US" sz="2400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E70A6-819E-410E-800B-39BB94C26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71" y="1636731"/>
            <a:ext cx="5766710" cy="38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A463-A9CC-4D6B-8DAE-52E182B9E6AC}"/>
              </a:ext>
            </a:extLst>
          </p:cNvPr>
          <p:cNvSpPr txBox="1">
            <a:spLocks/>
          </p:cNvSpPr>
          <p:nvPr/>
        </p:nvSpPr>
        <p:spPr>
          <a:xfrm>
            <a:off x="9211908" y="64928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81C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39669B-1533-4B46-A040-F4F2CE1E04B9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7E81-B500-41B8-A393-71DA8F84F96A}"/>
              </a:ext>
            </a:extLst>
          </p:cNvPr>
          <p:cNvSpPr txBox="1"/>
          <p:nvPr/>
        </p:nvSpPr>
        <p:spPr>
          <a:xfrm>
            <a:off x="476574" y="403558"/>
            <a:ext cx="1137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1C6"/>
                </a:solidFill>
              </a:rPr>
              <a:t>System Review Final Implementation Progress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0383F-D865-4730-9B85-537A2A46FCB1}"/>
              </a:ext>
            </a:extLst>
          </p:cNvPr>
          <p:cNvSpPr/>
          <p:nvPr/>
        </p:nvSpPr>
        <p:spPr>
          <a:xfrm>
            <a:off x="-1" y="543188"/>
            <a:ext cx="317500" cy="428626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DE21BFF-FBF5-4A97-8777-AA2CC9AD3728}"/>
              </a:ext>
            </a:extLst>
          </p:cNvPr>
          <p:cNvSpPr/>
          <p:nvPr/>
        </p:nvSpPr>
        <p:spPr>
          <a:xfrm>
            <a:off x="-1" y="6429375"/>
            <a:ext cx="2447925" cy="428625"/>
          </a:xfrm>
          <a:custGeom>
            <a:avLst/>
            <a:gdLst>
              <a:gd name="connsiteX0" fmla="*/ 0 w 4000500"/>
              <a:gd name="connsiteY0" fmla="*/ 0 h 428625"/>
              <a:gd name="connsiteX1" fmla="*/ 40005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37338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222885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2686050"/>
              <a:gd name="connsiteY0" fmla="*/ 0 h 428625"/>
              <a:gd name="connsiteX1" fmla="*/ 2228850 w 2686050"/>
              <a:gd name="connsiteY1" fmla="*/ 0 h 428625"/>
              <a:gd name="connsiteX2" fmla="*/ 2686050 w 2686050"/>
              <a:gd name="connsiteY2" fmla="*/ 428625 h 428625"/>
              <a:gd name="connsiteX3" fmla="*/ 0 w 2686050"/>
              <a:gd name="connsiteY3" fmla="*/ 428625 h 428625"/>
              <a:gd name="connsiteX4" fmla="*/ 0 w 2686050"/>
              <a:gd name="connsiteY4" fmla="*/ 0 h 428625"/>
              <a:gd name="connsiteX0" fmla="*/ 0 w 2447925"/>
              <a:gd name="connsiteY0" fmla="*/ 0 h 428625"/>
              <a:gd name="connsiteX1" fmla="*/ 2228850 w 2447925"/>
              <a:gd name="connsiteY1" fmla="*/ 0 h 428625"/>
              <a:gd name="connsiteX2" fmla="*/ 2447925 w 2447925"/>
              <a:gd name="connsiteY2" fmla="*/ 428625 h 428625"/>
              <a:gd name="connsiteX3" fmla="*/ 0 w 2447925"/>
              <a:gd name="connsiteY3" fmla="*/ 428625 h 428625"/>
              <a:gd name="connsiteX4" fmla="*/ 0 w 2447925"/>
              <a:gd name="connsiteY4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428625">
                <a:moveTo>
                  <a:pt x="0" y="0"/>
                </a:moveTo>
                <a:lnTo>
                  <a:pt x="2228850" y="0"/>
                </a:lnTo>
                <a:lnTo>
                  <a:pt x="2447925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644F3-01B6-4F34-83A2-1B441C4C2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" y="6515870"/>
            <a:ext cx="1872398" cy="255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74152-AA5B-4E7F-8659-FF9739322DD6}"/>
              </a:ext>
            </a:extLst>
          </p:cNvPr>
          <p:cNvSpPr/>
          <p:nvPr/>
        </p:nvSpPr>
        <p:spPr>
          <a:xfrm>
            <a:off x="506942" y="1726998"/>
            <a:ext cx="10661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Service Restoration: </a:t>
            </a:r>
            <a:r>
              <a:rPr lang="en-US" sz="2800" dirty="0"/>
              <a:t>Four major service change intervals to restore and expand post-pandemic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More frequent service</a:t>
            </a:r>
            <a:r>
              <a:rPr lang="en-US" sz="2800" dirty="0"/>
              <a:t> on key routes: </a:t>
            </a:r>
            <a:r>
              <a:rPr lang="en-US" sz="2800" dirty="0" err="1"/>
              <a:t>EmX</a:t>
            </a:r>
            <a:r>
              <a:rPr lang="en-US" sz="2800" dirty="0"/>
              <a:t>, 12 (Gateway), and new 1 (Downtown Loop)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Expanded coverage</a:t>
            </a:r>
            <a:r>
              <a:rPr lang="en-US" sz="2800" dirty="0"/>
              <a:t> to Willow Creek, Royal Ave., and downtown Eugene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Simpler network</a:t>
            </a:r>
            <a:r>
              <a:rPr lang="en-US" sz="2800" dirty="0"/>
              <a:t> with route realignments and retired low-ridership routes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Community-focused:</a:t>
            </a:r>
            <a:r>
              <a:rPr lang="en-US" sz="2800" dirty="0"/>
              <a:t> Guided by data and public feedback to match where people live, work, and learn</a:t>
            </a:r>
          </a:p>
        </p:txBody>
      </p:sp>
    </p:spTree>
    <p:extLst>
      <p:ext uri="{BB962C8B-B14F-4D97-AF65-F5344CB8AC3E}">
        <p14:creationId xmlns:p14="http://schemas.microsoft.com/office/powerpoint/2010/main" val="303447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A463-A9CC-4D6B-8DAE-52E182B9E6AC}"/>
              </a:ext>
            </a:extLst>
          </p:cNvPr>
          <p:cNvSpPr txBox="1">
            <a:spLocks/>
          </p:cNvSpPr>
          <p:nvPr/>
        </p:nvSpPr>
        <p:spPr>
          <a:xfrm>
            <a:off x="9211908" y="64928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81C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39669B-1533-4B46-A040-F4F2CE1E04B9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7E81-B500-41B8-A393-71DA8F84F96A}"/>
              </a:ext>
            </a:extLst>
          </p:cNvPr>
          <p:cNvSpPr txBox="1"/>
          <p:nvPr/>
        </p:nvSpPr>
        <p:spPr>
          <a:xfrm>
            <a:off x="476574" y="403558"/>
            <a:ext cx="113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1C6"/>
                </a:solidFill>
              </a:rPr>
              <a:t>Website Launch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0383F-D865-4730-9B85-537A2A46FCB1}"/>
              </a:ext>
            </a:extLst>
          </p:cNvPr>
          <p:cNvSpPr/>
          <p:nvPr/>
        </p:nvSpPr>
        <p:spPr>
          <a:xfrm>
            <a:off x="-1" y="543188"/>
            <a:ext cx="317500" cy="428626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DE21BFF-FBF5-4A97-8777-AA2CC9AD3728}"/>
              </a:ext>
            </a:extLst>
          </p:cNvPr>
          <p:cNvSpPr/>
          <p:nvPr/>
        </p:nvSpPr>
        <p:spPr>
          <a:xfrm>
            <a:off x="-1" y="6429375"/>
            <a:ext cx="2447925" cy="428625"/>
          </a:xfrm>
          <a:custGeom>
            <a:avLst/>
            <a:gdLst>
              <a:gd name="connsiteX0" fmla="*/ 0 w 4000500"/>
              <a:gd name="connsiteY0" fmla="*/ 0 h 428625"/>
              <a:gd name="connsiteX1" fmla="*/ 40005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37338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222885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2686050"/>
              <a:gd name="connsiteY0" fmla="*/ 0 h 428625"/>
              <a:gd name="connsiteX1" fmla="*/ 2228850 w 2686050"/>
              <a:gd name="connsiteY1" fmla="*/ 0 h 428625"/>
              <a:gd name="connsiteX2" fmla="*/ 2686050 w 2686050"/>
              <a:gd name="connsiteY2" fmla="*/ 428625 h 428625"/>
              <a:gd name="connsiteX3" fmla="*/ 0 w 2686050"/>
              <a:gd name="connsiteY3" fmla="*/ 428625 h 428625"/>
              <a:gd name="connsiteX4" fmla="*/ 0 w 2686050"/>
              <a:gd name="connsiteY4" fmla="*/ 0 h 428625"/>
              <a:gd name="connsiteX0" fmla="*/ 0 w 2447925"/>
              <a:gd name="connsiteY0" fmla="*/ 0 h 428625"/>
              <a:gd name="connsiteX1" fmla="*/ 2228850 w 2447925"/>
              <a:gd name="connsiteY1" fmla="*/ 0 h 428625"/>
              <a:gd name="connsiteX2" fmla="*/ 2447925 w 2447925"/>
              <a:gd name="connsiteY2" fmla="*/ 428625 h 428625"/>
              <a:gd name="connsiteX3" fmla="*/ 0 w 2447925"/>
              <a:gd name="connsiteY3" fmla="*/ 428625 h 428625"/>
              <a:gd name="connsiteX4" fmla="*/ 0 w 2447925"/>
              <a:gd name="connsiteY4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428625">
                <a:moveTo>
                  <a:pt x="0" y="0"/>
                </a:moveTo>
                <a:lnTo>
                  <a:pt x="2228850" y="0"/>
                </a:lnTo>
                <a:lnTo>
                  <a:pt x="2447925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644F3-01B6-4F34-83A2-1B441C4C2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" y="6515870"/>
            <a:ext cx="1872398" cy="255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74152-AA5B-4E7F-8659-FF9739322DD6}"/>
              </a:ext>
            </a:extLst>
          </p:cNvPr>
          <p:cNvSpPr/>
          <p:nvPr/>
        </p:nvSpPr>
        <p:spPr>
          <a:xfrm>
            <a:off x="476574" y="1692917"/>
            <a:ext cx="613883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Launch: </a:t>
            </a:r>
            <a:r>
              <a:rPr lang="en-US" sz="2800" dirty="0"/>
              <a:t>October 1, 2025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Key Updates: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Trip Planner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Real-time Route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Plans &amp; Projects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Improved Accessibility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8F6FDFD5-58F0-4BAC-87DB-648C3538B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049" y="971814"/>
            <a:ext cx="53721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A463-A9CC-4D6B-8DAE-52E182B9E6AC}"/>
              </a:ext>
            </a:extLst>
          </p:cNvPr>
          <p:cNvSpPr txBox="1">
            <a:spLocks/>
          </p:cNvSpPr>
          <p:nvPr/>
        </p:nvSpPr>
        <p:spPr>
          <a:xfrm>
            <a:off x="9211908" y="64928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81C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39669B-1533-4B46-A040-F4F2CE1E04B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7E81-B500-41B8-A393-71DA8F84F96A}"/>
              </a:ext>
            </a:extLst>
          </p:cNvPr>
          <p:cNvSpPr txBox="1"/>
          <p:nvPr/>
        </p:nvSpPr>
        <p:spPr>
          <a:xfrm>
            <a:off x="476574" y="403558"/>
            <a:ext cx="113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1C6"/>
                </a:solidFill>
              </a:rPr>
              <a:t>2025 State of the District Debrief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0383F-D865-4730-9B85-537A2A46FCB1}"/>
              </a:ext>
            </a:extLst>
          </p:cNvPr>
          <p:cNvSpPr/>
          <p:nvPr/>
        </p:nvSpPr>
        <p:spPr>
          <a:xfrm>
            <a:off x="-1" y="543188"/>
            <a:ext cx="317500" cy="428626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DE21BFF-FBF5-4A97-8777-AA2CC9AD3728}"/>
              </a:ext>
            </a:extLst>
          </p:cNvPr>
          <p:cNvSpPr/>
          <p:nvPr/>
        </p:nvSpPr>
        <p:spPr>
          <a:xfrm>
            <a:off x="-1" y="6429375"/>
            <a:ext cx="2447925" cy="428625"/>
          </a:xfrm>
          <a:custGeom>
            <a:avLst/>
            <a:gdLst>
              <a:gd name="connsiteX0" fmla="*/ 0 w 4000500"/>
              <a:gd name="connsiteY0" fmla="*/ 0 h 428625"/>
              <a:gd name="connsiteX1" fmla="*/ 40005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37338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222885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2686050"/>
              <a:gd name="connsiteY0" fmla="*/ 0 h 428625"/>
              <a:gd name="connsiteX1" fmla="*/ 2228850 w 2686050"/>
              <a:gd name="connsiteY1" fmla="*/ 0 h 428625"/>
              <a:gd name="connsiteX2" fmla="*/ 2686050 w 2686050"/>
              <a:gd name="connsiteY2" fmla="*/ 428625 h 428625"/>
              <a:gd name="connsiteX3" fmla="*/ 0 w 2686050"/>
              <a:gd name="connsiteY3" fmla="*/ 428625 h 428625"/>
              <a:gd name="connsiteX4" fmla="*/ 0 w 2686050"/>
              <a:gd name="connsiteY4" fmla="*/ 0 h 428625"/>
              <a:gd name="connsiteX0" fmla="*/ 0 w 2447925"/>
              <a:gd name="connsiteY0" fmla="*/ 0 h 428625"/>
              <a:gd name="connsiteX1" fmla="*/ 2228850 w 2447925"/>
              <a:gd name="connsiteY1" fmla="*/ 0 h 428625"/>
              <a:gd name="connsiteX2" fmla="*/ 2447925 w 2447925"/>
              <a:gd name="connsiteY2" fmla="*/ 428625 h 428625"/>
              <a:gd name="connsiteX3" fmla="*/ 0 w 2447925"/>
              <a:gd name="connsiteY3" fmla="*/ 428625 h 428625"/>
              <a:gd name="connsiteX4" fmla="*/ 0 w 2447925"/>
              <a:gd name="connsiteY4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428625">
                <a:moveTo>
                  <a:pt x="0" y="0"/>
                </a:moveTo>
                <a:lnTo>
                  <a:pt x="2228850" y="0"/>
                </a:lnTo>
                <a:lnTo>
                  <a:pt x="2447925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644F3-01B6-4F34-83A2-1B441C4C2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" y="6515870"/>
            <a:ext cx="1872398" cy="25563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C0573F-03C1-45AF-90D1-B9165373D6C0}"/>
              </a:ext>
            </a:extLst>
          </p:cNvPr>
          <p:cNvSpPr txBox="1">
            <a:spLocks/>
          </p:cNvSpPr>
          <p:nvPr/>
        </p:nvSpPr>
        <p:spPr>
          <a:xfrm>
            <a:off x="600075" y="136683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CCD9-B7B5-4EA7-B1F4-603534B6E4BB}"/>
              </a:ext>
            </a:extLst>
          </p:cNvPr>
          <p:cNvSpPr/>
          <p:nvPr/>
        </p:nvSpPr>
        <p:spPr>
          <a:xfrm>
            <a:off x="476574" y="1345224"/>
            <a:ext cx="4449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0839A-F512-4567-AF56-F80F77431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3855324"/>
            <a:ext cx="3396491" cy="2267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7056FF-2D30-4ED4-97FC-77137067A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366837"/>
            <a:ext cx="3396492" cy="2267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F915C8-FA7B-44EB-B4CF-5ACE6502DD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8" y="1369340"/>
            <a:ext cx="2867089" cy="2263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F0A5EF-16DD-47E4-8309-2F506C7DDD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60" y="1366838"/>
            <a:ext cx="3167024" cy="4744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D8E370-A24E-4226-9019-3F9F17E08F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74" y="3855324"/>
            <a:ext cx="3380738" cy="2256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788A9F-0D56-47F1-B0C6-D102148F3B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52" y="1371066"/>
            <a:ext cx="1487366" cy="2263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857577-FF00-487F-B4DA-CDCBBAF9A6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74" y="3855324"/>
            <a:ext cx="1503633" cy="22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A463-A9CC-4D6B-8DAE-52E182B9E6AC}"/>
              </a:ext>
            </a:extLst>
          </p:cNvPr>
          <p:cNvSpPr txBox="1">
            <a:spLocks/>
          </p:cNvSpPr>
          <p:nvPr/>
        </p:nvSpPr>
        <p:spPr>
          <a:xfrm>
            <a:off x="9211908" y="649287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81C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39669B-1533-4B46-A040-F4F2CE1E04B9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7E81-B500-41B8-A393-71DA8F84F96A}"/>
              </a:ext>
            </a:extLst>
          </p:cNvPr>
          <p:cNvSpPr txBox="1"/>
          <p:nvPr/>
        </p:nvSpPr>
        <p:spPr>
          <a:xfrm>
            <a:off x="476575" y="403558"/>
            <a:ext cx="922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1C6"/>
                </a:solidFill>
              </a:rPr>
              <a:t>CEO Review Process &amp; Timeline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0383F-D865-4730-9B85-537A2A46FCB1}"/>
              </a:ext>
            </a:extLst>
          </p:cNvPr>
          <p:cNvSpPr/>
          <p:nvPr/>
        </p:nvSpPr>
        <p:spPr>
          <a:xfrm>
            <a:off x="-1" y="543188"/>
            <a:ext cx="317500" cy="428626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DE21BFF-FBF5-4A97-8777-AA2CC9AD3728}"/>
              </a:ext>
            </a:extLst>
          </p:cNvPr>
          <p:cNvSpPr/>
          <p:nvPr/>
        </p:nvSpPr>
        <p:spPr>
          <a:xfrm>
            <a:off x="-1" y="6429375"/>
            <a:ext cx="2447925" cy="428625"/>
          </a:xfrm>
          <a:custGeom>
            <a:avLst/>
            <a:gdLst>
              <a:gd name="connsiteX0" fmla="*/ 0 w 4000500"/>
              <a:gd name="connsiteY0" fmla="*/ 0 h 428625"/>
              <a:gd name="connsiteX1" fmla="*/ 40005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373380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4000500"/>
              <a:gd name="connsiteY0" fmla="*/ 0 h 428625"/>
              <a:gd name="connsiteX1" fmla="*/ 2228850 w 4000500"/>
              <a:gd name="connsiteY1" fmla="*/ 0 h 428625"/>
              <a:gd name="connsiteX2" fmla="*/ 4000500 w 4000500"/>
              <a:gd name="connsiteY2" fmla="*/ 428625 h 428625"/>
              <a:gd name="connsiteX3" fmla="*/ 0 w 4000500"/>
              <a:gd name="connsiteY3" fmla="*/ 428625 h 428625"/>
              <a:gd name="connsiteX4" fmla="*/ 0 w 4000500"/>
              <a:gd name="connsiteY4" fmla="*/ 0 h 428625"/>
              <a:gd name="connsiteX0" fmla="*/ 0 w 2686050"/>
              <a:gd name="connsiteY0" fmla="*/ 0 h 428625"/>
              <a:gd name="connsiteX1" fmla="*/ 2228850 w 2686050"/>
              <a:gd name="connsiteY1" fmla="*/ 0 h 428625"/>
              <a:gd name="connsiteX2" fmla="*/ 2686050 w 2686050"/>
              <a:gd name="connsiteY2" fmla="*/ 428625 h 428625"/>
              <a:gd name="connsiteX3" fmla="*/ 0 w 2686050"/>
              <a:gd name="connsiteY3" fmla="*/ 428625 h 428625"/>
              <a:gd name="connsiteX4" fmla="*/ 0 w 2686050"/>
              <a:gd name="connsiteY4" fmla="*/ 0 h 428625"/>
              <a:gd name="connsiteX0" fmla="*/ 0 w 2447925"/>
              <a:gd name="connsiteY0" fmla="*/ 0 h 428625"/>
              <a:gd name="connsiteX1" fmla="*/ 2228850 w 2447925"/>
              <a:gd name="connsiteY1" fmla="*/ 0 h 428625"/>
              <a:gd name="connsiteX2" fmla="*/ 2447925 w 2447925"/>
              <a:gd name="connsiteY2" fmla="*/ 428625 h 428625"/>
              <a:gd name="connsiteX3" fmla="*/ 0 w 2447925"/>
              <a:gd name="connsiteY3" fmla="*/ 428625 h 428625"/>
              <a:gd name="connsiteX4" fmla="*/ 0 w 2447925"/>
              <a:gd name="connsiteY4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428625">
                <a:moveTo>
                  <a:pt x="0" y="0"/>
                </a:moveTo>
                <a:lnTo>
                  <a:pt x="2228850" y="0"/>
                </a:lnTo>
                <a:lnTo>
                  <a:pt x="2447925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644F3-01B6-4F34-83A2-1B441C4C2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" y="6515870"/>
            <a:ext cx="1872398" cy="2556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786B8D-AA91-45A4-A63B-CF976B837526}"/>
              </a:ext>
            </a:extLst>
          </p:cNvPr>
          <p:cNvSpPr/>
          <p:nvPr/>
        </p:nvSpPr>
        <p:spPr>
          <a:xfrm>
            <a:off x="969518" y="1851296"/>
            <a:ext cx="10158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E87443-1329-4693-B443-93E4EC148E65}"/>
              </a:ext>
            </a:extLst>
          </p:cNvPr>
          <p:cNvSpPr txBox="1">
            <a:spLocks/>
          </p:cNvSpPr>
          <p:nvPr/>
        </p:nvSpPr>
        <p:spPr>
          <a:xfrm>
            <a:off x="639253" y="5400388"/>
            <a:ext cx="11137392" cy="3583844"/>
          </a:xfrm>
          <a:prstGeom prst="rect">
            <a:avLst/>
          </a:prstGeom>
        </p:spPr>
        <p:txBody>
          <a:bodyPr numCol="1" spcCol="18288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A05E3-2B7C-4C5A-9077-5FF97E37089D}"/>
              </a:ext>
            </a:extLst>
          </p:cNvPr>
          <p:cNvSpPr/>
          <p:nvPr/>
        </p:nvSpPr>
        <p:spPr>
          <a:xfrm>
            <a:off x="840014" y="1129112"/>
            <a:ext cx="112697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/>
              <a:t>Annual review:</a:t>
            </a:r>
            <a:r>
              <a:rPr lang="en-US" altLang="en-US" sz="2800" dirty="0"/>
              <a:t> Aligns CEO performance with LTD’s values and strategic goals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/>
              <a:t>Self-evaluation:</a:t>
            </a:r>
            <a:r>
              <a:rPr lang="en-US" altLang="en-US" sz="2800" dirty="0"/>
              <a:t> CEO rates progress in leadership, administration, finance, Board support, and goal achievement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/>
              <a:t>Timeline:</a:t>
            </a:r>
            <a:endParaRPr lang="en-US" altLang="en-US" sz="2800" dirty="0"/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Oct 15: CEO completes self-evaluation</a:t>
            </a: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Oct 22–Nov 5: Directors complete evaluations</a:t>
            </a: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Nov 12: Final report shared with Board and CEO</a:t>
            </a: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Nov 19: Board conducts executive session; results summarized in open session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/>
              <a:t>Next Steps:</a:t>
            </a:r>
            <a:r>
              <a:rPr lang="en-US" altLang="en-US" sz="2800" dirty="0"/>
              <a:t> Contract update and new goals set for next year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47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 PPT_Template_2022-1" id="{CC95E5C2-C2DE-AA48-B830-F3B9F799818E}" vid="{200A16C7-245A-9049-AE1C-EB3140198D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 PPT_Template_2022-1" id="{CC95E5C2-C2DE-AA48-B830-F3B9F799818E}" vid="{3ED8D6CA-7BBF-1C48-B0CC-6D4036EF3120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 PPT_Template_2022-1" id="{CC95E5C2-C2DE-AA48-B830-F3B9F799818E}" vid="{6DBCAE8C-9696-EA4D-B5C2-8A807F4B20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6846988e-35f6-4c4c-8a20-5131a7a6bba5">UFF2Y2FKYUNJ-1757401392-358</_dlc_DocId>
    <_dlc_DocIdUrl xmlns="6846988e-35f6-4c4c-8a20-5131a7a6bba5">
      <Url>https://connect.ltd.org/CUSP/Marketing/_layouts/15/DocIdRedir.aspx?ID=UFF2Y2FKYUNJ-1757401392-358</Url>
      <Description>UFF2Y2FKYUNJ-1757401392-358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5E0137C4E3E4B9A9938610547EF0C" ma:contentTypeVersion="1" ma:contentTypeDescription="Create a new document." ma:contentTypeScope="" ma:versionID="7669a52bf73bd0f44e4e46183317bad1">
  <xsd:schema xmlns:xsd="http://www.w3.org/2001/XMLSchema" xmlns:xs="http://www.w3.org/2001/XMLSchema" xmlns:p="http://schemas.microsoft.com/office/2006/metadata/properties" xmlns:ns1="http://schemas.microsoft.com/sharepoint/v3" xmlns:ns2="6846988e-35f6-4c4c-8a20-5131a7a6bba5" targetNamespace="http://schemas.microsoft.com/office/2006/metadata/properties" ma:root="true" ma:fieldsID="5f7f00d099503068b932472d7d9e1102" ns1:_="" ns2:_="">
    <xsd:import namespace="http://schemas.microsoft.com/sharepoint/v3"/>
    <xsd:import namespace="6846988e-35f6-4c4c-8a20-5131a7a6bb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6988e-35f6-4c4c-8a20-5131a7a6bba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5F1552-E409-4242-8437-D35EFCF6749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D421EBC-3E32-4602-82DD-2B91AE2B17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007BE-64D8-407A-A4B3-2D4FD5CB629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846988e-35f6-4c4c-8a20-5131a7a6bba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0A2E6E7-65A8-43C3-BA15-09244EE81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46988e-35f6-4c4c-8a20-5131a7a6b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LTD PPT_Template_2022-1</Template>
  <TotalTime>10346</TotalTime>
  <Words>241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Howe</dc:creator>
  <cp:lastModifiedBy>Brianna Thorne</cp:lastModifiedBy>
  <cp:revision>161</cp:revision>
  <cp:lastPrinted>2025-06-09T19:47:40Z</cp:lastPrinted>
  <dcterms:created xsi:type="dcterms:W3CDTF">2022-09-14T17:31:49Z</dcterms:created>
  <dcterms:modified xsi:type="dcterms:W3CDTF">2025-10-15T19:22:00Z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0x01010013A5E0137C4E3E4B9A9938610547EF0C</vt:lpwstr>
  </property>
  <property fmtid="{D5CDD505-2E9C-101B-9397-08002B2CF9AE}" pid="3" name="_dlc_DocIdItemGuid">
    <vt:lpwstr>d9678f06-5a5d-45c4-9ca0-b1452315d451</vt:lpwstr>
  </property>
</Properties>
</file>