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325" r:id="rId3"/>
    <p:sldId id="322" r:id="rId4"/>
    <p:sldId id="324" r:id="rId5"/>
    <p:sldId id="259" r:id="rId6"/>
    <p:sldId id="297" r:id="rId7"/>
    <p:sldId id="264" r:id="rId8"/>
    <p:sldId id="308" r:id="rId9"/>
    <p:sldId id="330" r:id="rId10"/>
    <p:sldId id="300" r:id="rId11"/>
    <p:sldId id="328" r:id="rId12"/>
    <p:sldId id="284" r:id="rId13"/>
    <p:sldId id="301" r:id="rId14"/>
    <p:sldId id="279" r:id="rId15"/>
    <p:sldId id="309" r:id="rId16"/>
    <p:sldId id="268" r:id="rId17"/>
    <p:sldId id="302" r:id="rId18"/>
    <p:sldId id="303" r:id="rId19"/>
    <p:sldId id="270" r:id="rId20"/>
    <p:sldId id="326" r:id="rId21"/>
    <p:sldId id="323" r:id="rId22"/>
    <p:sldId id="327" r:id="rId23"/>
    <p:sldId id="318" r:id="rId24"/>
    <p:sldId id="331" r:id="rId25"/>
    <p:sldId id="332" r:id="rId26"/>
    <p:sldId id="333" r:id="rId27"/>
    <p:sldId id="334" r:id="rId28"/>
    <p:sldId id="335" r:id="rId29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D9ADD-52FB-4FA1-BB2E-82EBD0C024FA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B3DF-4E64-44F7-866D-36EA45B0B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>
              <a:defRPr/>
            </a:pPr>
            <a:fld id="{C5CAAE58-2E6B-4E49-94C2-8770872DD377}" type="datetimeFigureOut">
              <a:rPr lang="en-US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2EC58ED9-6246-4079-A616-AEAF312E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D949-DB57-40CD-9F08-FBE2F430D14F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4AF5-501F-4FA7-B1A5-90142170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B19-F93B-4204-846F-DDF451276094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BE56-675F-40F9-805C-052465AD4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E54C-E7C2-49F6-884C-DC46C1796E6F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C6E3-6125-48B8-90F2-3F7BCA81E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7A74-8290-49AD-9B6C-1EB893A9CA14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28C5-B079-4032-9417-C1CD80D1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B54E-117F-4847-A1A7-F5F268ECABB6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82AB-2B5A-4372-8F32-004754E2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75E8-98A0-4C5D-8F3D-BFD67307520B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A721-FEE8-4ADD-982E-CDC79CB0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5714-477E-4DC2-A464-B3C011461A79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5E7C-52BC-4C74-B552-7B78EE76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FAB7-34BA-4C31-996F-E72F15BA4A22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A46F-FD3B-45EE-AB62-3A2248D83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D7A8-9D4F-4D8D-80B5-C64945802C64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8983-0836-4447-8050-4A1309A7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D3FA-B1A3-4E93-8D8A-252E4999D527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4F7D-E50D-4E17-8745-175D61273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15E0-C6CE-414D-9015-887CCF79A90F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D5B2-84C9-41D6-BF7B-DEB12C4BA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72416-09E3-4A65-ABD1-DF470B9182E7}" type="datetime1">
              <a:rPr lang="en-US" smtClean="0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34BE0-F67A-4953-995B-521FCC4CE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95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GROUNDWATER SOURCE CONTROL </a:t>
            </a:r>
            <a:r>
              <a:rPr lang="en-US" sz="5300" dirty="0" smtClean="0"/>
              <a:t>OVERVIEW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400" dirty="0" smtClean="0"/>
              <a:t> </a:t>
            </a:r>
            <a:r>
              <a:rPr lang="en-US" dirty="0" smtClean="0"/>
              <a:t>NW Natural “</a:t>
            </a:r>
            <a:r>
              <a:rPr lang="en-US" dirty="0" err="1" smtClean="0"/>
              <a:t>Gasco</a:t>
            </a:r>
            <a:r>
              <a:rPr lang="en-US" dirty="0" smtClean="0"/>
              <a:t>” Site and </a:t>
            </a:r>
            <a:r>
              <a:rPr lang="en-US" dirty="0" err="1" smtClean="0"/>
              <a:t>Siltronic</a:t>
            </a:r>
            <a:r>
              <a:rPr lang="en-US" dirty="0" smtClean="0"/>
              <a:t> Corporation Facility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May 23, 2013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A3088-CD65-4CFE-824F-614F6937AF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Siltronic Current Operations &amp; VOC Plume</a:t>
            </a:r>
          </a:p>
        </p:txBody>
      </p:sp>
      <p:pic>
        <p:nvPicPr>
          <p:cNvPr id="51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162800" cy="48006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4796-F861-4BA3-ACA0-B518CBDE83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Upland COIs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3000" dirty="0" smtClean="0"/>
              <a:t>NW Natural – PAHs, BTEX and TMBs,  Acid </a:t>
            </a:r>
            <a:r>
              <a:rPr lang="en-US" sz="3000" dirty="0" err="1" smtClean="0"/>
              <a:t>Extractables</a:t>
            </a:r>
            <a:r>
              <a:rPr lang="en-US" sz="3000" dirty="0" smtClean="0"/>
              <a:t> &amp; </a:t>
            </a:r>
            <a:r>
              <a:rPr lang="en-US" sz="3000" dirty="0" err="1" smtClean="0"/>
              <a:t>Phenolics</a:t>
            </a:r>
            <a:r>
              <a:rPr lang="en-US" sz="3000" dirty="0" smtClean="0"/>
              <a:t> (e.g., </a:t>
            </a:r>
            <a:r>
              <a:rPr lang="en-US" sz="3000" dirty="0" err="1" smtClean="0"/>
              <a:t>carbazole</a:t>
            </a:r>
            <a:r>
              <a:rPr lang="en-US" sz="3000" dirty="0" smtClean="0"/>
              <a:t>, </a:t>
            </a:r>
            <a:r>
              <a:rPr lang="en-US" sz="3000" dirty="0" err="1" smtClean="0"/>
              <a:t>dibenzofuran</a:t>
            </a:r>
            <a:r>
              <a:rPr lang="en-US" sz="3000" dirty="0" smtClean="0"/>
              <a:t>, 2-methylnaphthalene, phenol), metals (As, </a:t>
            </a:r>
            <a:r>
              <a:rPr lang="en-US" sz="3000" dirty="0" err="1" smtClean="0"/>
              <a:t>Cd</a:t>
            </a:r>
            <a:r>
              <a:rPr lang="en-US" sz="3000" dirty="0" smtClean="0"/>
              <a:t> Cr, Cu, </a:t>
            </a:r>
            <a:r>
              <a:rPr lang="en-US" sz="3000" dirty="0" err="1" smtClean="0"/>
              <a:t>Pb</a:t>
            </a:r>
            <a:r>
              <a:rPr lang="en-US" sz="3000" dirty="0" smtClean="0"/>
              <a:t>, Ni, </a:t>
            </a:r>
            <a:r>
              <a:rPr lang="en-US" sz="3000" dirty="0" err="1" smtClean="0"/>
              <a:t>Va</a:t>
            </a:r>
            <a:r>
              <a:rPr lang="en-US" sz="3000" dirty="0" smtClean="0"/>
              <a:t>, Zn), Total &amp; Free CN</a:t>
            </a:r>
          </a:p>
          <a:p>
            <a:r>
              <a:rPr lang="en-US" sz="3000" dirty="0" err="1" smtClean="0"/>
              <a:t>Siltronic</a:t>
            </a:r>
            <a:r>
              <a:rPr lang="en-US" sz="3000" dirty="0" smtClean="0"/>
              <a:t> – TCE, </a:t>
            </a:r>
            <a:r>
              <a:rPr lang="en-US" sz="3000" i="1" dirty="0" smtClean="0"/>
              <a:t>cis</a:t>
            </a:r>
            <a:r>
              <a:rPr lang="en-US" sz="3000" dirty="0" smtClean="0"/>
              <a:t>-1,2-DCE, </a:t>
            </a:r>
            <a:r>
              <a:rPr lang="en-US" sz="3000" i="1" dirty="0" smtClean="0"/>
              <a:t>trans</a:t>
            </a:r>
            <a:r>
              <a:rPr lang="en-US" sz="3000" dirty="0" smtClean="0"/>
              <a:t>-1,2-DCE, 1,1-DCE, vinyl chloride</a:t>
            </a:r>
          </a:p>
          <a:p>
            <a:r>
              <a:rPr lang="en-US" sz="3000" dirty="0" smtClean="0"/>
              <a:t>Depending on location and media, COIs generally exceed JSCS SLVs by factors greater than 10 to 1000 or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29ED3-DEC0-4AE9-AEDF-13C4788F24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Groundwater Source Control - Shoreline Segments 1 and 2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8050" y="1371600"/>
            <a:ext cx="7327900" cy="51054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Groundwater Source Control - Shoreline Segment 1 &amp; 2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shoreline of the former </a:t>
            </a:r>
            <a:r>
              <a:rPr lang="en-US" sz="2000" dirty="0" err="1" smtClean="0"/>
              <a:t>Gasco</a:t>
            </a:r>
            <a:r>
              <a:rPr lang="en-US" sz="2000" dirty="0" smtClean="0"/>
              <a:t> site and the northern portion of the </a:t>
            </a:r>
            <a:r>
              <a:rPr lang="en-US" sz="2000" dirty="0" err="1" smtClean="0"/>
              <a:t>Siltronic</a:t>
            </a:r>
            <a:r>
              <a:rPr lang="en-US" sz="2000" dirty="0" smtClean="0"/>
              <a:t> Property were identified as high priorities for source control and divided into two segments: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Segment 1:  </a:t>
            </a:r>
            <a:r>
              <a:rPr lang="en-US" sz="2000" dirty="0" smtClean="0"/>
              <a:t>Coincides with the heaviest MGP-related impacts identified near the river, including DNAPLs, impacted riverbank soils, and contaminated groundwater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Also includes groundwater contamination caused by </a:t>
            </a:r>
            <a:r>
              <a:rPr lang="en-US" sz="2000" dirty="0" err="1" smtClean="0"/>
              <a:t>Siltronic</a:t>
            </a:r>
            <a:r>
              <a:rPr lang="en-US" sz="2000" dirty="0" smtClean="0"/>
              <a:t> that has commingled with MGP-related DNAPL and groundwater contamination 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Segment 2</a:t>
            </a:r>
            <a:r>
              <a:rPr lang="en-US" sz="2000" dirty="0" smtClean="0"/>
              <a:t>:  Extends downstream to the property line with US Moorings, identified as a high priority based on concentrations of MGP chemicals of interest (COI), particularly cyanide, in riverbank soils and groundwater.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Groundwater Source Control RAOs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783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dirty="0" smtClean="0"/>
              <a:t>Prevent migration of contaminated groundwater from the uplands to the Willamette River along shoreline segments 1 and 2; and </a:t>
            </a:r>
          </a:p>
          <a:p>
            <a:r>
              <a:rPr lang="en-US" dirty="0" smtClean="0"/>
              <a:t>Minimize potential DNAPL mobilization resulting from operating groundwater SCMs along the portion of Segment 1 where DNAPLs occurs.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BC7AD-6AAE-406A-AFD2-61E9E1ADD7C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SCMs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Fill WBZ, Segments 1 &amp; 2 – current preferred alternative is a fully-penetrating interceptor trench</a:t>
            </a:r>
          </a:p>
          <a:p>
            <a:r>
              <a:rPr lang="en-US" sz="2400" dirty="0" smtClean="0"/>
              <a:t>Alluvium WBZ, Segments 1 &amp; 2 - hydraulic control/containment (HC&amp;C) of contaminated groundwater</a:t>
            </a:r>
          </a:p>
          <a:p>
            <a:r>
              <a:rPr lang="en-US" sz="2400" dirty="0" smtClean="0"/>
              <a:t>Alluvium WBZ, portion of Segment 1 where DNAPL occurs) –upper tier of  gradient control/offset wells</a:t>
            </a:r>
          </a:p>
          <a:p>
            <a:r>
              <a:rPr lang="en-US" sz="2400" dirty="0" smtClean="0"/>
              <a:t>Groundwater treatment and discharge </a:t>
            </a:r>
          </a:p>
          <a:p>
            <a:r>
              <a:rPr lang="en-US" sz="2400" dirty="0" smtClean="0"/>
              <a:t>Riverbank SCMs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Riverbank soils SCMs (e.g., repair, stabilization, and removal) will be designed and implemented during in-water sediment action under EPA oversight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Alluvium WBZ HC&amp;C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FD790-CAD8-4162-B1E5-61EDBA7A3A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9247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Alluvium WBZ HC&amp;C System (cont.)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295400"/>
            <a:ext cx="77723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Alluvium WBZ HC&amp;C System (cont.)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Alluvium WBZ HC&amp;C System – Capture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B8A7C-A270-44D3-92E4-C9478A1018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NW Natural &amp; </a:t>
            </a:r>
            <a:r>
              <a:rPr lang="en-US" sz="4000" dirty="0" err="1" smtClean="0"/>
              <a:t>Siltronic</a:t>
            </a:r>
            <a:r>
              <a:rPr lang="en-US" sz="4000" dirty="0" smtClean="0"/>
              <a:t> Properties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Alluvium WBZ HC&amp;C System – Capture Zone (vertical)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747" y="1600200"/>
            <a:ext cx="70525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Treatment System Process Flow Diagram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Groundwater Source Control Implementation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design process initiated in the winter of 2011 and completed in early fall 2012</a:t>
            </a:r>
          </a:p>
          <a:p>
            <a:r>
              <a:rPr lang="en-US" sz="2800" dirty="0" smtClean="0"/>
              <a:t>Extraction wells and performance monitoring wells in place</a:t>
            </a:r>
          </a:p>
          <a:p>
            <a:r>
              <a:rPr lang="en-US" sz="2800" dirty="0" smtClean="0"/>
              <a:t>Treatment system building and piping under construction</a:t>
            </a:r>
          </a:p>
          <a:p>
            <a:r>
              <a:rPr lang="en-US" sz="2800" dirty="0" smtClean="0"/>
              <a:t>Initial testing phase anticipated for late-summer/early-fall</a:t>
            </a:r>
          </a:p>
          <a:p>
            <a:r>
              <a:rPr lang="en-US" sz="2800" dirty="0" smtClean="0"/>
              <a:t>Initial testing phase will transition into a long-term testing period with full-time operation to follow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In-water Sediment Project Area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Benzo</a:t>
            </a:r>
            <a:r>
              <a:rPr lang="en-US" sz="3200" dirty="0" smtClean="0"/>
              <a:t>(a)</a:t>
            </a:r>
            <a:r>
              <a:rPr lang="en-US" sz="3200" dirty="0" err="1" smtClean="0"/>
              <a:t>pyrene</a:t>
            </a:r>
            <a:r>
              <a:rPr lang="en-US" sz="3200" dirty="0" smtClean="0"/>
              <a:t> (</a:t>
            </a:r>
            <a:r>
              <a:rPr lang="en-US" sz="3200" dirty="0" err="1" smtClean="0"/>
              <a:t>ug</a:t>
            </a:r>
            <a:r>
              <a:rPr lang="en-US" sz="3200" dirty="0" smtClean="0"/>
              <a:t>/L)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723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Free Cyanide (</a:t>
            </a:r>
            <a:r>
              <a:rPr lang="en-US" sz="3600" dirty="0" err="1" smtClean="0"/>
              <a:t>ug</a:t>
            </a:r>
            <a:r>
              <a:rPr lang="en-US" sz="3600" dirty="0" smtClean="0"/>
              <a:t>/L)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Copper (</a:t>
            </a:r>
            <a:r>
              <a:rPr lang="en-US" sz="3600" dirty="0" err="1" smtClean="0"/>
              <a:t>ug</a:t>
            </a:r>
            <a:r>
              <a:rPr lang="en-US" sz="3600" dirty="0" smtClean="0"/>
              <a:t>/L)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Lead (</a:t>
            </a:r>
            <a:r>
              <a:rPr lang="en-US" sz="3600" dirty="0" err="1" smtClean="0"/>
              <a:t>ug</a:t>
            </a:r>
            <a:r>
              <a:rPr lang="en-US" sz="3600" dirty="0" smtClean="0"/>
              <a:t>/L)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(</a:t>
            </a:r>
            <a:r>
              <a:rPr lang="en-US" dirty="0" err="1" smtClean="0"/>
              <a:t>ug</a:t>
            </a:r>
            <a:r>
              <a:rPr lang="en-US" dirty="0" smtClean="0"/>
              <a:t>/L)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723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Former </a:t>
            </a:r>
            <a:r>
              <a:rPr lang="en-US" sz="3200" dirty="0" err="1" smtClean="0"/>
              <a:t>Gasco</a:t>
            </a:r>
            <a:r>
              <a:rPr lang="en-US" sz="3200" dirty="0" smtClean="0"/>
              <a:t> MGP &amp; </a:t>
            </a:r>
            <a:r>
              <a:rPr lang="en-US" sz="3200" dirty="0" err="1" smtClean="0"/>
              <a:t>Siltronic</a:t>
            </a:r>
            <a:r>
              <a:rPr lang="en-US" sz="3200" dirty="0" smtClean="0"/>
              <a:t> Site 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NW Natural and </a:t>
            </a:r>
            <a:r>
              <a:rPr lang="en-US" sz="2000" dirty="0" err="1" smtClean="0"/>
              <a:t>Siltronic</a:t>
            </a:r>
            <a:r>
              <a:rPr lang="en-US" sz="2000" dirty="0" smtClean="0"/>
              <a:t> properties occupy approximately 45 and 85 acres, respectively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Properties are located between river mile 6 and 7.5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NW Natural (then known as Portland Gas &amp; Coke [PG&amp;C]) operated the </a:t>
            </a:r>
            <a:r>
              <a:rPr lang="en-US" sz="2000" dirty="0" err="1" smtClean="0"/>
              <a:t>Gasco</a:t>
            </a:r>
            <a:r>
              <a:rPr lang="en-US" sz="2000" dirty="0" smtClean="0"/>
              <a:t> MGP from 1912 until 1956, including using the northern portion of the </a:t>
            </a:r>
            <a:r>
              <a:rPr lang="en-US" sz="2000" dirty="0" err="1" smtClean="0"/>
              <a:t>Siltronic</a:t>
            </a:r>
            <a:r>
              <a:rPr lang="en-US" sz="2000" dirty="0" smtClean="0"/>
              <a:t> Property as an effluent overflow pond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During plant’s operational life, nearly 3 billion gallons of heavy residual fuel oil were processed into approximately 300 billion cubic feet of gas for heating and lighting Portland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Site produced MGP waste was placed in piles (lampblack, spent oxide, and gas purifier piles) and discharged to ponds (effluent discharge, settling, storage, and overflow ponds) located in non-production areas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428C5-B079-4032-9417-C1CD80D1E0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49E4-FE5E-4375-824B-D3B66CD38935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Former </a:t>
            </a:r>
            <a:r>
              <a:rPr lang="en-US" sz="2800" dirty="0" err="1" smtClean="0"/>
              <a:t>Gasco</a:t>
            </a:r>
            <a:r>
              <a:rPr lang="en-US" sz="2800" dirty="0" smtClean="0"/>
              <a:t> MGP &amp; </a:t>
            </a:r>
            <a:r>
              <a:rPr lang="en-US" sz="2800" dirty="0" err="1" smtClean="0"/>
              <a:t>Siltronic</a:t>
            </a:r>
            <a:r>
              <a:rPr lang="en-US" sz="2800" dirty="0" smtClean="0"/>
              <a:t> Site Background (cont.)</a:t>
            </a:r>
            <a:endParaRPr 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err="1" smtClean="0"/>
              <a:t>Siltronic</a:t>
            </a:r>
            <a:r>
              <a:rPr lang="en-US" sz="2200" dirty="0" smtClean="0"/>
              <a:t> Corporation (then </a:t>
            </a:r>
            <a:r>
              <a:rPr lang="en-US" sz="2200" dirty="0" err="1" smtClean="0"/>
              <a:t>Wacker</a:t>
            </a:r>
            <a:r>
              <a:rPr lang="en-US" sz="2200" dirty="0" smtClean="0"/>
              <a:t> </a:t>
            </a:r>
            <a:r>
              <a:rPr lang="en-US" sz="2200" dirty="0" err="1" smtClean="0"/>
              <a:t>Siltronic</a:t>
            </a:r>
            <a:r>
              <a:rPr lang="en-US" sz="2200" dirty="0" smtClean="0"/>
              <a:t>) purchased the property in 1978 for purposes of </a:t>
            </a:r>
            <a:r>
              <a:rPr lang="en-US" sz="2200" dirty="0" err="1" smtClean="0"/>
              <a:t>silcon</a:t>
            </a:r>
            <a:r>
              <a:rPr lang="en-US" sz="2200" dirty="0" smtClean="0"/>
              <a:t>-wafer manufacturing which commenced in 1980</a:t>
            </a:r>
          </a:p>
          <a:p>
            <a:pPr>
              <a:lnSpc>
                <a:spcPct val="90000"/>
              </a:lnSpc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200" dirty="0" err="1" smtClean="0"/>
              <a:t>Trichloroethene</a:t>
            </a:r>
            <a:r>
              <a:rPr lang="en-US" sz="2200" dirty="0" smtClean="0"/>
              <a:t> (TCE) was used from 1980-1984 during steps in the silicon wafer etching/lapping process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From 1980-1984 approximately 760,000 lbs of TCE was used annually</a:t>
            </a:r>
          </a:p>
          <a:p>
            <a:pPr>
              <a:lnSpc>
                <a:spcPct val="90000"/>
              </a:lnSpc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TCE was managed in a solvent underground storage tank system (Former TCE UST System)</a:t>
            </a:r>
          </a:p>
          <a:p>
            <a:pPr>
              <a:lnSpc>
                <a:spcPct val="90000"/>
              </a:lnSpc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Releases from the Former TCE UST System have contaminated groundwater beneath the property and commingled </a:t>
            </a:r>
            <a:r>
              <a:rPr lang="en-US" sz="2200" dirty="0"/>
              <a:t>with MGP </a:t>
            </a:r>
            <a:r>
              <a:rPr lang="en-US" sz="2200" dirty="0" smtClean="0"/>
              <a:t>waste and contamination in the northern </a:t>
            </a:r>
            <a:r>
              <a:rPr lang="en-US" sz="2200" dirty="0"/>
              <a:t>portion of </a:t>
            </a:r>
            <a:r>
              <a:rPr lang="en-US" sz="2200" dirty="0" err="1"/>
              <a:t>Siltronic</a:t>
            </a:r>
            <a:r>
              <a:rPr lang="en-US" sz="2200" dirty="0"/>
              <a:t> property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Gasco MGP Site, mid 1950’s</a:t>
            </a:r>
          </a:p>
        </p:txBody>
      </p:sp>
      <p:pic>
        <p:nvPicPr>
          <p:cNvPr id="307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447800"/>
            <a:ext cx="6858000" cy="48006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04EC6-DB22-46BB-94A4-BC752B1336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Historic Operations and Upland Source Areas of MGP Contamination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447800"/>
            <a:ext cx="7620000" cy="49530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E198A-0457-4CA2-9A3D-C6A0F0EA8D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Naphthalene (ug/L, looking towards river)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8229600" cy="49530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19B8E-13B8-493E-9D2F-BD94C33286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Total Cyanide (ug/L, looking towards river)</a:t>
            </a:r>
          </a:p>
        </p:txBody>
      </p:sp>
      <p:pic>
        <p:nvPicPr>
          <p:cNvPr id="1638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131175" cy="48006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65EF-29BE-4D03-96EB-67F0D6AF5D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Total Cyanide (</a:t>
            </a:r>
            <a:r>
              <a:rPr lang="en-US" sz="3600" dirty="0" err="1" smtClean="0"/>
              <a:t>ug</a:t>
            </a:r>
            <a:r>
              <a:rPr lang="en-US" sz="3600" dirty="0" smtClean="0"/>
              <a:t>/L, looking downstream)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600200"/>
            <a:ext cx="57912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764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GROUNDWATER SOURCE CONTROL OVERVIEW  NW Natural “Gasco” Site and Siltronic Corporation Facility   </vt:lpstr>
      <vt:lpstr>NW Natural &amp; Siltronic Properties</vt:lpstr>
      <vt:lpstr>Former Gasco MGP &amp; Siltronic Site Background</vt:lpstr>
      <vt:lpstr>Former Gasco MGP &amp; Siltronic Site Background (cont.)</vt:lpstr>
      <vt:lpstr>Gasco MGP Site, mid 1950’s</vt:lpstr>
      <vt:lpstr>Historic Operations and Upland Source Areas of MGP Contamination</vt:lpstr>
      <vt:lpstr>Naphthalene (ug/L, looking towards river)</vt:lpstr>
      <vt:lpstr>Total Cyanide (ug/L, looking towards river)</vt:lpstr>
      <vt:lpstr>Total Cyanide (ug/L, looking downstream)</vt:lpstr>
      <vt:lpstr>Siltronic Current Operations &amp; VOC Plume</vt:lpstr>
      <vt:lpstr>Upland COIs</vt:lpstr>
      <vt:lpstr>Groundwater Source Control - Shoreline Segments 1 and 2</vt:lpstr>
      <vt:lpstr>Groundwater Source Control - Shoreline Segment 1 &amp; 2 (cont.)</vt:lpstr>
      <vt:lpstr>Groundwater Source Control RAOs</vt:lpstr>
      <vt:lpstr>Groundwater SCMs</vt:lpstr>
      <vt:lpstr>Alluvium WBZ HC&amp;C System </vt:lpstr>
      <vt:lpstr>Alluvium WBZ HC&amp;C System (cont.)</vt:lpstr>
      <vt:lpstr>Alluvium WBZ HC&amp;C System (cont.)</vt:lpstr>
      <vt:lpstr>Alluvium WBZ HC&amp;C System – Capture Zone</vt:lpstr>
      <vt:lpstr>Alluvium WBZ HC&amp;C System – Capture Zone (vertical)</vt:lpstr>
      <vt:lpstr>Treatment System Process Flow Diagram</vt:lpstr>
      <vt:lpstr>Groundwater Source Control Implementation </vt:lpstr>
      <vt:lpstr>In-water Sediment Project Area</vt:lpstr>
      <vt:lpstr>Benzo(a)pyrene (ug/L)</vt:lpstr>
      <vt:lpstr>Free Cyanide (ug/L)</vt:lpstr>
      <vt:lpstr>Copper (ug/L) </vt:lpstr>
      <vt:lpstr>Lead (ug/L)</vt:lpstr>
      <vt:lpstr>Iron (ug/L)</vt:lpstr>
    </vt:vector>
  </TitlesOfParts>
  <Company>State of Oregon Department of Environmental 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dbayuk</dc:creator>
  <cp:lastModifiedBy>dbayuk</cp:lastModifiedBy>
  <cp:revision>173</cp:revision>
  <dcterms:created xsi:type="dcterms:W3CDTF">2008-11-04T16:06:04Z</dcterms:created>
  <dcterms:modified xsi:type="dcterms:W3CDTF">2013-05-23T21:03:29Z</dcterms:modified>
</cp:coreProperties>
</file>