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93" r:id="rId1"/>
  </p:sldMasterIdLst>
  <p:notesMasterIdLst>
    <p:notesMasterId r:id="rId59"/>
  </p:notesMasterIdLst>
  <p:handoutMasterIdLst>
    <p:handoutMasterId r:id="rId60"/>
  </p:handoutMasterIdLst>
  <p:sldIdLst>
    <p:sldId id="265" r:id="rId2"/>
    <p:sldId id="336" r:id="rId3"/>
    <p:sldId id="283" r:id="rId4"/>
    <p:sldId id="420" r:id="rId5"/>
    <p:sldId id="424" r:id="rId6"/>
    <p:sldId id="278" r:id="rId7"/>
    <p:sldId id="292" r:id="rId8"/>
    <p:sldId id="425" r:id="rId9"/>
    <p:sldId id="426" r:id="rId10"/>
    <p:sldId id="435" r:id="rId11"/>
    <p:sldId id="291" r:id="rId12"/>
    <p:sldId id="295" r:id="rId13"/>
    <p:sldId id="401" r:id="rId14"/>
    <p:sldId id="402" r:id="rId15"/>
    <p:sldId id="293" r:id="rId16"/>
    <p:sldId id="450" r:id="rId17"/>
    <p:sldId id="429" r:id="rId18"/>
    <p:sldId id="430" r:id="rId19"/>
    <p:sldId id="294" r:id="rId20"/>
    <p:sldId id="447" r:id="rId21"/>
    <p:sldId id="448" r:id="rId22"/>
    <p:sldId id="453" r:id="rId23"/>
    <p:sldId id="399" r:id="rId24"/>
    <p:sldId id="449" r:id="rId25"/>
    <p:sldId id="443" r:id="rId26"/>
    <p:sldId id="452" r:id="rId27"/>
    <p:sldId id="451" r:id="rId28"/>
    <p:sldId id="431" r:id="rId29"/>
    <p:sldId id="432" r:id="rId30"/>
    <p:sldId id="433" r:id="rId31"/>
    <p:sldId id="434" r:id="rId32"/>
    <p:sldId id="436" r:id="rId33"/>
    <p:sldId id="403" r:id="rId34"/>
    <p:sldId id="323" r:id="rId35"/>
    <p:sldId id="454" r:id="rId36"/>
    <p:sldId id="455" r:id="rId37"/>
    <p:sldId id="456" r:id="rId38"/>
    <p:sldId id="473" r:id="rId39"/>
    <p:sldId id="404" r:id="rId40"/>
    <p:sldId id="405" r:id="rId41"/>
    <p:sldId id="406" r:id="rId42"/>
    <p:sldId id="472" r:id="rId43"/>
    <p:sldId id="457" r:id="rId44"/>
    <p:sldId id="474" r:id="rId45"/>
    <p:sldId id="458" r:id="rId46"/>
    <p:sldId id="460" r:id="rId47"/>
    <p:sldId id="459" r:id="rId48"/>
    <p:sldId id="461" r:id="rId49"/>
    <p:sldId id="462" r:id="rId50"/>
    <p:sldId id="464" r:id="rId51"/>
    <p:sldId id="465" r:id="rId52"/>
    <p:sldId id="463" r:id="rId53"/>
    <p:sldId id="466" r:id="rId54"/>
    <p:sldId id="467" r:id="rId55"/>
    <p:sldId id="468" r:id="rId56"/>
    <p:sldId id="469" r:id="rId57"/>
    <p:sldId id="475" r:id="rId5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99CCFF"/>
    <a:srgbClr val="FF3300"/>
    <a:srgbClr val="00FF00"/>
    <a:srgbClr val="66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372" autoAdjust="0"/>
  </p:normalViewPr>
  <p:slideViewPr>
    <p:cSldViewPr>
      <p:cViewPr>
        <p:scale>
          <a:sx n="60" d="100"/>
          <a:sy n="60" d="100"/>
        </p:scale>
        <p:origin x="-1434" y="-6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lvl1pPr defTabSz="907271">
              <a:defRPr sz="1200">
                <a:latin typeface="Arial" charset="0"/>
                <a:ea typeface="+mn-ea"/>
              </a:defRPr>
            </a:lvl1pPr>
          </a:lstStyle>
          <a:p>
            <a:pPr>
              <a:defRPr/>
            </a:pPr>
            <a:endParaRPr lang="en-US"/>
          </a:p>
        </p:txBody>
      </p:sp>
      <p:sp>
        <p:nvSpPr>
          <p:cNvPr id="67587" name="Rectangle 3"/>
          <p:cNvSpPr>
            <a:spLocks noGrp="1" noChangeArrowheads="1"/>
          </p:cNvSpPr>
          <p:nvPr>
            <p:ph type="dt" sz="quarter" idx="1"/>
          </p:nvPr>
        </p:nvSpPr>
        <p:spPr bwMode="auto">
          <a:xfrm>
            <a:off x="3971925" y="0"/>
            <a:ext cx="3036888" cy="465138"/>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lvl1pPr algn="r" defTabSz="907271">
              <a:defRPr sz="1200">
                <a:latin typeface="Arial" charset="0"/>
                <a:ea typeface="+mn-ea"/>
              </a:defRPr>
            </a:lvl1pPr>
          </a:lstStyle>
          <a:p>
            <a:pPr>
              <a:defRPr/>
            </a:pPr>
            <a:endParaRPr lang="en-US"/>
          </a:p>
        </p:txBody>
      </p:sp>
      <p:sp>
        <p:nvSpPr>
          <p:cNvPr id="67588" name="Rectangle 4"/>
          <p:cNvSpPr>
            <a:spLocks noGrp="1" noChangeArrowheads="1"/>
          </p:cNvSpPr>
          <p:nvPr>
            <p:ph type="ftr" sz="quarter" idx="2"/>
          </p:nvPr>
        </p:nvSpPr>
        <p:spPr bwMode="auto">
          <a:xfrm>
            <a:off x="0" y="8829675"/>
            <a:ext cx="3036888" cy="465138"/>
          </a:xfrm>
          <a:prstGeom prst="rect">
            <a:avLst/>
          </a:prstGeom>
          <a:noFill/>
          <a:ln w="9525">
            <a:noFill/>
            <a:miter lim="800000"/>
            <a:headEnd/>
            <a:tailEnd/>
          </a:ln>
          <a:effectLst/>
        </p:spPr>
        <p:txBody>
          <a:bodyPr vert="horz" wrap="square" lIns="90757" tIns="45378" rIns="90757" bIns="45378" numCol="1" anchor="b" anchorCtr="0" compatLnSpc="1">
            <a:prstTxWarp prst="textNoShape">
              <a:avLst/>
            </a:prstTxWarp>
          </a:bodyPr>
          <a:lstStyle>
            <a:lvl1pPr defTabSz="907271">
              <a:defRPr sz="1200">
                <a:latin typeface="Arial" charset="0"/>
                <a:ea typeface="+mn-ea"/>
              </a:defRPr>
            </a:lvl1pPr>
          </a:lstStyle>
          <a:p>
            <a:pPr>
              <a:defRPr/>
            </a:pPr>
            <a:endParaRPr lang="en-US"/>
          </a:p>
        </p:txBody>
      </p:sp>
      <p:sp>
        <p:nvSpPr>
          <p:cNvPr id="67589" name="Rectangle 5"/>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a:effectLst/>
        </p:spPr>
        <p:txBody>
          <a:bodyPr vert="horz" wrap="square" lIns="90757" tIns="45378" rIns="90757" bIns="45378" numCol="1" anchor="b" anchorCtr="0" compatLnSpc="1">
            <a:prstTxWarp prst="textNoShape">
              <a:avLst/>
            </a:prstTxWarp>
          </a:bodyPr>
          <a:lstStyle>
            <a:lvl1pPr algn="r" defTabSz="906463">
              <a:defRPr sz="1200">
                <a:latin typeface="Arial" charset="0"/>
                <a:ea typeface="ＭＳ Ｐゴシック" charset="-128"/>
              </a:defRPr>
            </a:lvl1pPr>
          </a:lstStyle>
          <a:p>
            <a:pPr>
              <a:defRPr/>
            </a:pPr>
            <a:fld id="{392E1F9F-6788-48C9-BA63-F5248D61B643}" type="slidenum">
              <a:rPr lang="en-US"/>
              <a:pPr>
                <a:defRPr/>
              </a:pPr>
              <a:t>‹#›</a:t>
            </a:fld>
            <a:endParaRPr lang="en-US"/>
          </a:p>
        </p:txBody>
      </p:sp>
    </p:spTree>
    <p:extLst>
      <p:ext uri="{BB962C8B-B14F-4D97-AF65-F5344CB8AC3E}">
        <p14:creationId xmlns:p14="http://schemas.microsoft.com/office/powerpoint/2010/main" xmlns="" val="32140835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lvl1pPr defTabSz="907271">
              <a:defRPr sz="1200">
                <a:latin typeface="Arial" charset="0"/>
                <a:ea typeface="+mn-ea"/>
              </a:defRPr>
            </a:lvl1pPr>
          </a:lstStyle>
          <a:p>
            <a:pPr>
              <a:defRPr/>
            </a:pPr>
            <a:endParaRPr lang="en-US"/>
          </a:p>
        </p:txBody>
      </p:sp>
      <p:sp>
        <p:nvSpPr>
          <p:cNvPr id="18435"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lvl1pPr algn="r" defTabSz="907271">
              <a:defRPr sz="1200">
                <a:latin typeface="Arial" charset="0"/>
                <a:ea typeface="+mn-ea"/>
              </a:defRPr>
            </a:lvl1pPr>
          </a:lstStyle>
          <a:p>
            <a:pPr>
              <a:defRPr/>
            </a:pPr>
            <a:endParaRPr lang="en-US"/>
          </a:p>
        </p:txBody>
      </p:sp>
      <p:sp>
        <p:nvSpPr>
          <p:cNvPr id="59396" name="Rectangle 4"/>
          <p:cNvSpPr>
            <a:spLocks noGrp="1" noRot="1" noChangeAspect="1" noChangeArrowheads="1" noTextEdit="1"/>
          </p:cNvSpPr>
          <p:nvPr>
            <p:ph type="sldImg" idx="2"/>
          </p:nvPr>
        </p:nvSpPr>
        <p:spPr bwMode="auto">
          <a:xfrm>
            <a:off x="1181100" y="698500"/>
            <a:ext cx="4645025" cy="3484563"/>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a:effectLst/>
        </p:spPr>
        <p:txBody>
          <a:bodyPr vert="horz" wrap="square" lIns="90757" tIns="45378" rIns="90757" bIns="4537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0757" tIns="45378" rIns="90757" bIns="45378" numCol="1" anchor="b" anchorCtr="0" compatLnSpc="1">
            <a:prstTxWarp prst="textNoShape">
              <a:avLst/>
            </a:prstTxWarp>
          </a:bodyPr>
          <a:lstStyle>
            <a:lvl1pPr defTabSz="907271">
              <a:defRPr sz="1200">
                <a:latin typeface="Arial" charset="0"/>
                <a:ea typeface="+mn-ea"/>
              </a:defRPr>
            </a:lvl1pPr>
          </a:lstStyle>
          <a:p>
            <a:pPr>
              <a:defRPr/>
            </a:pPr>
            <a:endParaRPr lang="en-US"/>
          </a:p>
        </p:txBody>
      </p:sp>
      <p:sp>
        <p:nvSpPr>
          <p:cNvPr id="18439"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0757" tIns="45378" rIns="90757" bIns="45378" numCol="1" anchor="b" anchorCtr="0" compatLnSpc="1">
            <a:prstTxWarp prst="textNoShape">
              <a:avLst/>
            </a:prstTxWarp>
          </a:bodyPr>
          <a:lstStyle>
            <a:lvl1pPr algn="r" defTabSz="906463">
              <a:defRPr sz="1200">
                <a:latin typeface="Arial" charset="0"/>
                <a:ea typeface="ＭＳ Ｐゴシック" charset="-128"/>
              </a:defRPr>
            </a:lvl1pPr>
          </a:lstStyle>
          <a:p>
            <a:pPr>
              <a:defRPr/>
            </a:pPr>
            <a:fld id="{5C6A3089-2B39-4CEA-A138-B3623A0FE140}" type="slidenum">
              <a:rPr lang="en-US"/>
              <a:pPr>
                <a:defRPr/>
              </a:pPr>
              <a:t>‹#›</a:t>
            </a:fld>
            <a:endParaRPr lang="en-US"/>
          </a:p>
        </p:txBody>
      </p:sp>
    </p:spTree>
    <p:extLst>
      <p:ext uri="{BB962C8B-B14F-4D97-AF65-F5344CB8AC3E}">
        <p14:creationId xmlns:p14="http://schemas.microsoft.com/office/powerpoint/2010/main" xmlns="" val="9596326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B0C05333-7023-43B7-8117-B34116F2C41D}" type="slidenum">
              <a:rPr lang="en-US" smtClean="0">
                <a:latin typeface="Arial" pitchFamily="34" charset="0"/>
                <a:ea typeface="ＭＳ Ｐゴシック" pitchFamily="34" charset="-128"/>
              </a:rPr>
              <a:pPr/>
              <a:t>1</a:t>
            </a:fld>
            <a:endParaRPr lang="en-US" smtClean="0">
              <a:latin typeface="Arial" pitchFamily="34" charset="0"/>
              <a:ea typeface="ＭＳ Ｐゴシック" pitchFamily="34" charset="-128"/>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sz="1400" dirty="0" smtClean="0">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10</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Page  Part 2  000001</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Note</a:t>
            </a:r>
            <a:r>
              <a:rPr lang="en-US" sz="1400" baseline="0" dirty="0" smtClean="0">
                <a:latin typeface="Arial" pitchFamily="34" charset="0"/>
                <a:ea typeface="ＭＳ Ｐゴシック" pitchFamily="34" charset="-128"/>
              </a:rPr>
              <a:t> </a:t>
            </a:r>
            <a:r>
              <a:rPr lang="en-US" sz="1400" baseline="0" dirty="0" smtClean="0">
                <a:latin typeface="Arial" pitchFamily="34" charset="0"/>
                <a:ea typeface="ＭＳ Ｐゴシック" pitchFamily="34" charset="-128"/>
              </a:rPr>
              <a:t>that the chart reports FTE, or full time equivalents.  1 FTE is a full time position for 24 months.  Partial FTE could be the result of part time positions for the full biennium, or the implementation of new, full time positions part way through the biennium. </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1DC205DA-8A04-4128-802A-117730A0FDD4}" type="slidenum">
              <a:rPr lang="en-US" smtClean="0">
                <a:latin typeface="Arial" pitchFamily="34" charset="0"/>
                <a:ea typeface="ＭＳ Ｐゴシック" pitchFamily="34" charset="-128"/>
              </a:rPr>
              <a:pPr/>
              <a:t>11</a:t>
            </a:fld>
            <a:endParaRPr lang="en-US" smtClean="0">
              <a:latin typeface="Arial" pitchFamily="34" charset="0"/>
              <a:ea typeface="ＭＳ Ｐゴシック" pitchFamily="34" charset="-128"/>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This slide covers what is referred to as the Current Service Level, or </a:t>
            </a:r>
            <a:r>
              <a:rPr lang="en-US" sz="1400" dirty="0" smtClean="0">
                <a:latin typeface="Arial" pitchFamily="34" charset="0"/>
                <a:ea typeface="ＭＳ Ｐゴシック" pitchFamily="34" charset="-128"/>
              </a:rPr>
              <a:t>CSL</a:t>
            </a:r>
          </a:p>
          <a:p>
            <a:pPr eaLnBrk="1" hangingPunct="1"/>
            <a:endParaRPr lang="en-US" sz="1400" dirty="0" smtClean="0">
              <a:latin typeface="Arial" pitchFamily="34" charset="0"/>
              <a:ea typeface="ＭＳ Ｐゴシック" pitchFamily="34" charset="-128"/>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400" b="1" dirty="0" smtClean="0">
                <a:latin typeface="Arial" pitchFamily="34" charset="0"/>
                <a:ea typeface="ＭＳ Ｐゴシック" pitchFamily="34" charset="-128"/>
              </a:rPr>
              <a:t>Page  Part 2  000010/11 &amp; 12</a:t>
            </a:r>
          </a:p>
          <a:p>
            <a:pPr eaLnBrk="1" hangingPunct="1"/>
            <a:endParaRPr lang="en-US" sz="140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D7C773F2-D70D-4B60-A0B9-1548CFC3E4A9}" type="slidenum">
              <a:rPr lang="en-US" smtClean="0">
                <a:latin typeface="Arial" pitchFamily="34" charset="0"/>
                <a:ea typeface="ＭＳ Ｐゴシック" pitchFamily="34" charset="-128"/>
              </a:rPr>
              <a:pPr/>
              <a:t>12</a:t>
            </a:fld>
            <a:endParaRPr lang="en-US" smtClean="0">
              <a:latin typeface="Arial" pitchFamily="34" charset="0"/>
              <a:ea typeface="ＭＳ Ｐゴシック" pitchFamily="34" charset="-128"/>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lnSpc>
                <a:spcPct val="80000"/>
              </a:lnSpc>
              <a:spcBef>
                <a:spcPct val="40000"/>
              </a:spcBef>
            </a:pPr>
            <a:r>
              <a:rPr lang="en-US" sz="1400" b="1" dirty="0" smtClean="0">
                <a:solidFill>
                  <a:srgbClr val="D6ECEE"/>
                </a:solidFill>
                <a:latin typeface="Arial" pitchFamily="34" charset="0"/>
                <a:ea typeface="ＭＳ Ｐゴシック" pitchFamily="34" charset="-128"/>
              </a:rPr>
              <a:t>Bullet 1:  projected step increases are included, but COLA or changes to the salary schedule is not.  Medical/dental is set at the projected end of current biennium levels, could go higher.</a:t>
            </a:r>
          </a:p>
          <a:p>
            <a:pPr eaLnBrk="1" hangingPunct="1">
              <a:lnSpc>
                <a:spcPct val="80000"/>
              </a:lnSpc>
              <a:spcBef>
                <a:spcPct val="40000"/>
              </a:spcBef>
            </a:pPr>
            <a:endParaRPr lang="en-US" sz="1400" b="1" dirty="0" smtClean="0">
              <a:solidFill>
                <a:srgbClr val="D6ECEE"/>
              </a:solidFill>
              <a:latin typeface="Arial" pitchFamily="34" charset="0"/>
              <a:ea typeface="ＭＳ Ｐゴシック" pitchFamily="34" charset="-128"/>
            </a:endParaRPr>
          </a:p>
          <a:p>
            <a:pPr eaLnBrk="1" hangingPunct="1">
              <a:lnSpc>
                <a:spcPct val="80000"/>
              </a:lnSpc>
              <a:spcBef>
                <a:spcPct val="40000"/>
              </a:spcBef>
            </a:pPr>
            <a:r>
              <a:rPr lang="en-US" sz="1400" b="1" dirty="0" smtClean="0">
                <a:solidFill>
                  <a:srgbClr val="D6ECEE"/>
                </a:solidFill>
                <a:latin typeface="Arial" pitchFamily="34" charset="0"/>
                <a:ea typeface="ＭＳ Ｐゴシック" pitchFamily="34" charset="-128"/>
              </a:rPr>
              <a:t>Bullet 2:  Governor reserves $100 M in budget line item for GF.</a:t>
            </a:r>
          </a:p>
          <a:p>
            <a:pPr eaLnBrk="1" hangingPunct="1">
              <a:lnSpc>
                <a:spcPct val="80000"/>
              </a:lnSpc>
              <a:spcBef>
                <a:spcPct val="40000"/>
              </a:spcBef>
            </a:pPr>
            <a:endParaRPr lang="en-US" sz="1400" b="1" dirty="0" smtClean="0">
              <a:solidFill>
                <a:srgbClr val="D6ECEE"/>
              </a:solidFill>
              <a:latin typeface="Arial" pitchFamily="34" charset="0"/>
              <a:ea typeface="ＭＳ Ｐゴシック" pitchFamily="34" charset="-128"/>
            </a:endParaRPr>
          </a:p>
          <a:p>
            <a:pPr eaLnBrk="1" hangingPunct="1">
              <a:lnSpc>
                <a:spcPct val="80000"/>
              </a:lnSpc>
              <a:spcBef>
                <a:spcPct val="40000"/>
              </a:spcBef>
            </a:pPr>
            <a:r>
              <a:rPr lang="en-US" sz="1400" b="1" dirty="0" smtClean="0">
                <a:solidFill>
                  <a:srgbClr val="D6ECEE"/>
                </a:solidFill>
                <a:latin typeface="Arial" pitchFamily="34" charset="0"/>
                <a:ea typeface="ＭＳ Ｐゴシック" pitchFamily="34" charset="-128"/>
              </a:rPr>
              <a:t>Bullet 3:  Negotiations create $120M in GF increases, $300M in OF/FF increases.  January e-board allocates $100M of GF, provides additional limitation or authority to spend.</a:t>
            </a:r>
          </a:p>
          <a:p>
            <a:pPr eaLnBrk="1" hangingPunct="1">
              <a:lnSpc>
                <a:spcPct val="80000"/>
              </a:lnSpc>
              <a:spcBef>
                <a:spcPct val="40000"/>
              </a:spcBef>
            </a:pPr>
            <a:endParaRPr lang="en-US" sz="1400" b="1" dirty="0" smtClean="0">
              <a:solidFill>
                <a:srgbClr val="D6ECEE"/>
              </a:solidFill>
              <a:latin typeface="Arial" pitchFamily="34" charset="0"/>
              <a:ea typeface="ＭＳ Ｐゴシック" pitchFamily="34" charset="-128"/>
            </a:endParaRPr>
          </a:p>
          <a:p>
            <a:pPr eaLnBrk="1" hangingPunct="1">
              <a:lnSpc>
                <a:spcPct val="80000"/>
              </a:lnSpc>
              <a:spcBef>
                <a:spcPct val="40000"/>
              </a:spcBef>
            </a:pPr>
            <a:r>
              <a:rPr lang="en-US" sz="1400" b="1" dirty="0" smtClean="0">
                <a:solidFill>
                  <a:srgbClr val="D6ECEE"/>
                </a:solidFill>
                <a:latin typeface="Arial" pitchFamily="34" charset="0"/>
                <a:ea typeface="ＭＳ Ｐゴシック" pitchFamily="34" charset="-128"/>
              </a:rPr>
              <a:t>Q:  How much is $1M of limitation on OF worth?  1/20 cent</a:t>
            </a:r>
          </a:p>
          <a:p>
            <a:pPr eaLnBrk="1" hangingPunct="1">
              <a:lnSpc>
                <a:spcPct val="80000"/>
              </a:lnSpc>
              <a:spcBef>
                <a:spcPct val="40000"/>
              </a:spcBef>
            </a:pPr>
            <a:endParaRPr lang="en-US" sz="1400" b="1" dirty="0" smtClean="0">
              <a:solidFill>
                <a:srgbClr val="D6ECEE"/>
              </a:solidFill>
              <a:latin typeface="Arial" pitchFamily="34" charset="0"/>
              <a:ea typeface="ＭＳ Ｐゴシック" pitchFamily="34" charset="-128"/>
            </a:endParaRPr>
          </a:p>
          <a:p>
            <a:pPr eaLnBrk="1" hangingPunct="1">
              <a:lnSpc>
                <a:spcPct val="80000"/>
              </a:lnSpc>
              <a:spcBef>
                <a:spcPct val="40000"/>
              </a:spcBef>
            </a:pPr>
            <a:r>
              <a:rPr lang="en-US" sz="1400" b="1" dirty="0" smtClean="0">
                <a:solidFill>
                  <a:srgbClr val="D6ECEE"/>
                </a:solidFill>
                <a:latin typeface="Arial" pitchFamily="34" charset="0"/>
                <a:ea typeface="ＭＳ Ｐゴシック" pitchFamily="34" charset="-128"/>
              </a:rPr>
              <a:t>Bullet 4:  No addition funding allocated to agency, if Fees or Grants are fixed, pay and benefit raises actually lower affordability, creates a shortfall</a:t>
            </a:r>
          </a:p>
          <a:p>
            <a:pPr eaLnBrk="1" hangingPunct="1">
              <a:lnSpc>
                <a:spcPct val="80000"/>
              </a:lnSpc>
              <a:spcBef>
                <a:spcPct val="40000"/>
              </a:spcBef>
            </a:pPr>
            <a:endParaRPr lang="en-US" sz="1400" b="1" dirty="0" smtClean="0">
              <a:solidFill>
                <a:srgbClr val="D6ECEE"/>
              </a:solidFill>
              <a:latin typeface="Arial" pitchFamily="34" charset="0"/>
              <a:ea typeface="ＭＳ Ｐゴシック" pitchFamily="34" charset="-128"/>
            </a:endParaRPr>
          </a:p>
          <a:p>
            <a:pPr eaLnBrk="1" hangingPunct="1">
              <a:lnSpc>
                <a:spcPct val="80000"/>
              </a:lnSpc>
              <a:spcBef>
                <a:spcPct val="40000"/>
              </a:spcBef>
            </a:pPr>
            <a:endParaRPr lang="en-US" sz="1400" b="1" dirty="0" smtClean="0">
              <a:solidFill>
                <a:srgbClr val="D6ECEE"/>
              </a:solidFill>
              <a:latin typeface="Arial"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DDD91A14-2910-4B85-A2AA-F6AAA6BAF12D}" type="slidenum">
              <a:rPr lang="en-US" smtClean="0">
                <a:latin typeface="Arial" pitchFamily="34" charset="0"/>
                <a:ea typeface="ＭＳ Ｐゴシック" pitchFamily="34" charset="-128"/>
              </a:rPr>
              <a:pPr/>
              <a:t>13</a:t>
            </a:fld>
            <a:endParaRPr lang="en-US" smtClean="0">
              <a:latin typeface="Arial" pitchFamily="34" charset="0"/>
              <a:ea typeface="ＭＳ Ｐゴシック" pitchFamily="34" charset="-128"/>
            </a:endParaRPr>
          </a:p>
        </p:txBody>
      </p:sp>
      <p:sp>
        <p:nvSpPr>
          <p:cNvPr id="88067"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ln/>
        </p:spPr>
        <p:txBody>
          <a:bodyPr/>
          <a:lstStyle/>
          <a:p>
            <a:pPr eaLnBrk="1" hangingPunct="1">
              <a:lnSpc>
                <a:spcPct val="90000"/>
              </a:lnSpc>
              <a:spcBef>
                <a:spcPct val="40000"/>
              </a:spcBef>
              <a:buFont typeface="Arial" charset="0"/>
              <a:buChar char="•"/>
              <a:defRPr/>
            </a:pPr>
            <a:r>
              <a:rPr lang="en-US" sz="1400" dirty="0" smtClean="0"/>
              <a:t>Budget development occurs in sequence</a:t>
            </a:r>
          </a:p>
          <a:p>
            <a:pPr eaLnBrk="1" hangingPunct="1">
              <a:lnSpc>
                <a:spcPct val="90000"/>
              </a:lnSpc>
              <a:spcBef>
                <a:spcPct val="40000"/>
              </a:spcBef>
              <a:buFont typeface="Arial" charset="0"/>
              <a:buChar char="•"/>
              <a:defRPr/>
            </a:pPr>
            <a:r>
              <a:rPr lang="en-US" sz="1400" dirty="0" smtClean="0"/>
              <a:t>Starts with the Base Budget, which takes 13-15 budget and</a:t>
            </a:r>
          </a:p>
          <a:p>
            <a:pPr lvl="1" eaLnBrk="1" hangingPunct="1">
              <a:lnSpc>
                <a:spcPct val="90000"/>
              </a:lnSpc>
              <a:spcBef>
                <a:spcPct val="40000"/>
              </a:spcBef>
              <a:buFont typeface="Arial" charset="0"/>
              <a:buChar char="•"/>
              <a:defRPr/>
            </a:pPr>
            <a:r>
              <a:rPr lang="en-US" sz="1400" dirty="0" smtClean="0"/>
              <a:t>Eliminates LD positions</a:t>
            </a:r>
          </a:p>
          <a:p>
            <a:pPr lvl="1" eaLnBrk="1" hangingPunct="1">
              <a:lnSpc>
                <a:spcPct val="90000"/>
              </a:lnSpc>
              <a:spcBef>
                <a:spcPct val="40000"/>
              </a:spcBef>
              <a:buFont typeface="Arial" charset="0"/>
              <a:buChar char="•"/>
              <a:defRPr/>
            </a:pPr>
            <a:r>
              <a:rPr lang="en-US" sz="1400" dirty="0" smtClean="0"/>
              <a:t>Fully </a:t>
            </a:r>
            <a:r>
              <a:rPr lang="en-US" sz="1400" dirty="0" err="1" smtClean="0"/>
              <a:t>biennializes</a:t>
            </a:r>
            <a:r>
              <a:rPr lang="en-US" sz="1400" dirty="0" smtClean="0"/>
              <a:t> new positions started mid way through 1315</a:t>
            </a:r>
          </a:p>
          <a:p>
            <a:pPr lvl="1" eaLnBrk="1" hangingPunct="1">
              <a:lnSpc>
                <a:spcPct val="90000"/>
              </a:lnSpc>
              <a:spcBef>
                <a:spcPct val="40000"/>
              </a:spcBef>
              <a:buFont typeface="Arial" charset="0"/>
              <a:buChar char="•"/>
              <a:defRPr/>
            </a:pPr>
            <a:r>
              <a:rPr lang="en-US" sz="1400" dirty="0" smtClean="0"/>
              <a:t>Leaves all other categories the same</a:t>
            </a:r>
          </a:p>
          <a:p>
            <a:pPr eaLnBrk="1" hangingPunct="1">
              <a:lnSpc>
                <a:spcPct val="90000"/>
              </a:lnSpc>
              <a:spcBef>
                <a:spcPct val="40000"/>
              </a:spcBef>
              <a:buFont typeface="Arial" charset="0"/>
              <a:buChar char="•"/>
              <a:defRPr/>
            </a:pPr>
            <a:r>
              <a:rPr lang="en-US" sz="1400" dirty="0" smtClean="0"/>
              <a:t>Pkg 010 covers inflation on Personal Services items not generated from PICS (temps, OT, shift differential, mass transit tax)</a:t>
            </a:r>
          </a:p>
          <a:p>
            <a:pPr eaLnBrk="1" hangingPunct="1">
              <a:lnSpc>
                <a:spcPct val="90000"/>
              </a:lnSpc>
              <a:spcBef>
                <a:spcPct val="40000"/>
              </a:spcBef>
              <a:buFont typeface="Arial" charset="0"/>
              <a:buChar char="•"/>
              <a:defRPr/>
            </a:pPr>
            <a:r>
              <a:rPr lang="en-US" sz="1400" dirty="0" smtClean="0"/>
              <a:t>Pkg 021 adds S&amp;S/CO/SP for new work started mid way through 13-15</a:t>
            </a:r>
          </a:p>
          <a:p>
            <a:pPr eaLnBrk="1" hangingPunct="1">
              <a:lnSpc>
                <a:spcPct val="90000"/>
              </a:lnSpc>
              <a:spcBef>
                <a:spcPct val="40000"/>
              </a:spcBef>
              <a:buFont typeface="Arial" charset="0"/>
              <a:buChar char="•"/>
              <a:defRPr/>
            </a:pPr>
            <a:r>
              <a:rPr lang="en-US" sz="1400" dirty="0" smtClean="0"/>
              <a:t>Pkg 022 removes S&amp;S/CO/SP for work ended in 13-15</a:t>
            </a:r>
          </a:p>
          <a:p>
            <a:pPr eaLnBrk="1" hangingPunct="1">
              <a:lnSpc>
                <a:spcPct val="90000"/>
              </a:lnSpc>
              <a:spcBef>
                <a:spcPct val="40000"/>
              </a:spcBef>
              <a:buFont typeface="Arial" charset="0"/>
              <a:buChar char="•"/>
              <a:defRPr/>
            </a:pPr>
            <a:r>
              <a:rPr lang="en-US" sz="1400" dirty="0" smtClean="0"/>
              <a:t>Inflation on S&amp;S, CO, SP is handled in Pkg 031/032/033.</a:t>
            </a:r>
          </a:p>
          <a:p>
            <a:pPr eaLnBrk="1" hangingPunct="1">
              <a:lnSpc>
                <a:spcPct val="90000"/>
              </a:lnSpc>
              <a:spcBef>
                <a:spcPct val="40000"/>
              </a:spcBef>
              <a:buFont typeface="Arial" charset="0"/>
              <a:buChar char="•"/>
              <a:defRPr/>
            </a:pPr>
            <a:r>
              <a:rPr lang="en-US" sz="1400" dirty="0" smtClean="0"/>
              <a:t>Pkg 050 represents potential to shift between funding sources if</a:t>
            </a:r>
            <a:r>
              <a:rPr lang="en-US" sz="1400" baseline="0" dirty="0" smtClean="0"/>
              <a:t> excess funding available.  Limited to Other and Federal Funds only.</a:t>
            </a:r>
          </a:p>
          <a:p>
            <a:pPr eaLnBrk="1" hangingPunct="1">
              <a:lnSpc>
                <a:spcPct val="90000"/>
              </a:lnSpc>
              <a:spcBef>
                <a:spcPct val="40000"/>
              </a:spcBef>
              <a:buFont typeface="Arial" charset="0"/>
              <a:buChar char="•"/>
              <a:defRPr/>
            </a:pPr>
            <a:r>
              <a:rPr lang="en-US" sz="1400" baseline="0" dirty="0" smtClean="0"/>
              <a:t>Pkg 060 is technical adjustments</a:t>
            </a:r>
            <a:endParaRPr lang="en-US" sz="1400" dirty="0" smtClean="0"/>
          </a:p>
          <a:p>
            <a:pPr eaLnBrk="1" hangingPunct="1">
              <a:lnSpc>
                <a:spcPct val="90000"/>
              </a:lnSpc>
              <a:spcBef>
                <a:spcPct val="40000"/>
              </a:spcBef>
              <a:buFont typeface="Arial" charset="0"/>
              <a:buChar char="•"/>
              <a:defRPr/>
            </a:pPr>
            <a:endParaRPr lang="en-US" sz="1400" dirty="0" smtClean="0"/>
          </a:p>
          <a:p>
            <a:pPr eaLnBrk="1" hangingPunct="1">
              <a:lnSpc>
                <a:spcPct val="90000"/>
              </a:lnSpc>
              <a:spcBef>
                <a:spcPct val="40000"/>
              </a:spcBef>
              <a:buFont typeface="Arial" charset="0"/>
              <a:buChar char="•"/>
              <a:defRPr/>
            </a:pPr>
            <a:r>
              <a:rPr lang="en-US" sz="1400" i="1" dirty="0" smtClean="0"/>
              <a:t>Current Service Level represents the projected future cost to continue services being delivered in the current budget</a:t>
            </a:r>
          </a:p>
          <a:p>
            <a:pPr eaLnBrk="1" hangingPunct="1">
              <a:lnSpc>
                <a:spcPct val="90000"/>
              </a:lnSpc>
              <a:spcBef>
                <a:spcPct val="40000"/>
              </a:spcBef>
              <a:buFont typeface="Arial" charset="0"/>
              <a:buChar char="•"/>
              <a:defRPr/>
            </a:pPr>
            <a:endParaRPr lang="en-US" sz="1400" dirty="0" smtClean="0"/>
          </a:p>
          <a:p>
            <a:pPr eaLnBrk="1" hangingPunct="1">
              <a:lnSpc>
                <a:spcPct val="90000"/>
              </a:lnSpc>
              <a:spcBef>
                <a:spcPct val="40000"/>
              </a:spcBef>
              <a:buFont typeface="Arial" charset="0"/>
              <a:buChar char="•"/>
              <a:defRPr/>
            </a:pPr>
            <a:endParaRPr lang="en-US" sz="1050" b="1" dirty="0" smtClean="0">
              <a:solidFill>
                <a:schemeClr val="accent2"/>
              </a:solidFill>
            </a:endParaRPr>
          </a:p>
          <a:p>
            <a:pPr eaLnBrk="1" hangingPunct="1">
              <a:defRPr/>
            </a:pP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E77F1ED7-71D0-4E2A-A80A-D120C2243473}" type="slidenum">
              <a:rPr lang="en-US" smtClean="0">
                <a:latin typeface="Arial" pitchFamily="34" charset="0"/>
                <a:ea typeface="ＭＳ Ｐゴシック" pitchFamily="34" charset="-128"/>
              </a:rPr>
              <a:pPr/>
              <a:t>14</a:t>
            </a:fld>
            <a:endParaRPr lang="en-US" smtClean="0">
              <a:latin typeface="Arial" pitchFamily="34" charset="0"/>
              <a:ea typeface="ＭＳ Ｐゴシック" pitchFamily="34" charset="-128"/>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15</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16</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The summary of Package 070/071 reductions is</a:t>
            </a:r>
            <a:r>
              <a:rPr lang="en-US" sz="1400" baseline="0" dirty="0" smtClean="0">
                <a:latin typeface="Arial" pitchFamily="34" charset="0"/>
                <a:ea typeface="ＭＳ Ｐゴシック" pitchFamily="34" charset="-128"/>
              </a:rPr>
              <a:t> 9.3 FTE in WQ and 8.1 FTE in LQ.</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We’ll discuss the proposed restorations as part of the policy packages</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17</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400" b="1" dirty="0" smtClean="0">
                <a:latin typeface="Arial" pitchFamily="34" charset="0"/>
                <a:ea typeface="ＭＳ Ｐゴシック" pitchFamily="34" charset="-128"/>
              </a:rPr>
              <a:t>Page  Part 2  000002</a:t>
            </a:r>
          </a:p>
          <a:p>
            <a:pPr eaLnBrk="1" hangingPunct="1"/>
            <a:endParaRPr lang="en-US" sz="140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Looking </a:t>
            </a:r>
            <a:r>
              <a:rPr lang="en-US" sz="1400" dirty="0" smtClean="0">
                <a:latin typeface="Arial" pitchFamily="34" charset="0"/>
                <a:ea typeface="ＭＳ Ｐゴシック" pitchFamily="34" charset="-128"/>
              </a:rPr>
              <a:t>at the affordable budget, figure</a:t>
            </a:r>
            <a:r>
              <a:rPr lang="en-US" sz="1400" baseline="0" dirty="0" smtClean="0">
                <a:latin typeface="Arial" pitchFamily="34" charset="0"/>
                <a:ea typeface="ＭＳ Ｐゴシック" pitchFamily="34" charset="-128"/>
              </a:rPr>
              <a:t> 2.</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18</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Some of the requirements for legislative</a:t>
            </a:r>
            <a:r>
              <a:rPr lang="en-US" sz="1400" baseline="0" dirty="0" smtClean="0">
                <a:latin typeface="Arial" pitchFamily="34" charset="0"/>
                <a:ea typeface="ＭＳ Ｐゴシック" pitchFamily="34" charset="-128"/>
              </a:rPr>
              <a:t> concepts – we’ll discuss the agencies concepts for 2015-17 as part of the policy package </a:t>
            </a:r>
            <a:r>
              <a:rPr lang="en-US" sz="1400" baseline="0" dirty="0" smtClean="0">
                <a:latin typeface="Arial" pitchFamily="34" charset="0"/>
                <a:ea typeface="ＭＳ Ｐゴシック" pitchFamily="34" charset="-128"/>
              </a:rPr>
              <a:t>briefing</a:t>
            </a:r>
            <a:endParaRPr lang="en-US" sz="1400" baseline="0" dirty="0" smtClean="0">
              <a:latin typeface="Arial" pitchFamily="34" charset="0"/>
              <a:ea typeface="ＭＳ Ｐゴシック" pitchFamily="34" charset="-128"/>
            </a:endParaRPr>
          </a:p>
          <a:p>
            <a:pPr eaLnBrk="1" hangingPunct="1"/>
            <a:endParaRPr lang="en-US" sz="1400" baseline="0" dirty="0" smtClean="0">
              <a:latin typeface="Arial" pitchFamily="34" charset="0"/>
              <a:ea typeface="ＭＳ Ｐゴシック" pitchFamily="34" charset="-128"/>
            </a:endParaRPr>
          </a:p>
          <a:p>
            <a:pPr eaLnBrk="1" hangingPunct="1"/>
            <a:endParaRPr lang="en-US" sz="1400" dirty="0" smtClean="0">
              <a:latin typeface="Arial"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3BE20F2C-346D-4F9B-8AB9-8161A2E15DB5}" type="slidenum">
              <a:rPr lang="en-US" smtClean="0">
                <a:latin typeface="Arial" pitchFamily="34" charset="0"/>
                <a:ea typeface="ＭＳ Ｐゴシック" pitchFamily="34" charset="-128"/>
              </a:rPr>
              <a:pPr/>
              <a:t>19</a:t>
            </a:fld>
            <a:endParaRPr lang="en-US" smtClean="0">
              <a:latin typeface="Arial" pitchFamily="34" charset="0"/>
              <a:ea typeface="ＭＳ Ｐゴシック" pitchFamily="34" charset="-128"/>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The</a:t>
            </a:r>
            <a:r>
              <a:rPr lang="en-US" sz="1400" baseline="0" dirty="0" smtClean="0">
                <a:latin typeface="Arial" pitchFamily="34" charset="0"/>
                <a:ea typeface="ＭＳ Ｐゴシック" pitchFamily="34" charset="-128"/>
              </a:rPr>
              <a:t> conditions for proposing policy packages – bold indicate those DEQ is employing for 2015-17 </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2</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sz="1200" dirty="0" smtClean="0">
                <a:latin typeface="Arial" pitchFamily="34" charset="0"/>
                <a:ea typeface="ＭＳ Ｐゴシック" pitchFamily="34" charset="-128"/>
              </a:rPr>
              <a:t>Purpose of Today:</a:t>
            </a:r>
          </a:p>
          <a:p>
            <a:pPr eaLnBrk="1" hangingPunct="1"/>
            <a:endParaRPr lang="en-US" sz="1200" dirty="0" smtClean="0">
              <a:latin typeface="Arial" pitchFamily="34" charset="0"/>
              <a:ea typeface="ＭＳ Ｐゴシック" pitchFamily="34" charset="-128"/>
            </a:endParaRPr>
          </a:p>
          <a:p>
            <a:pPr eaLnBrk="1" hangingPunct="1">
              <a:buFontTx/>
              <a:buAutoNum type="arabicPeriod"/>
            </a:pPr>
            <a:r>
              <a:rPr lang="en-US" sz="1200" dirty="0" smtClean="0">
                <a:latin typeface="Arial" pitchFamily="34" charset="0"/>
                <a:ea typeface="ＭＳ Ｐゴシック" pitchFamily="34" charset="-128"/>
              </a:rPr>
              <a:t>Cover Budget Development</a:t>
            </a:r>
          </a:p>
          <a:p>
            <a:pPr eaLnBrk="1" hangingPunct="1">
              <a:buFontTx/>
              <a:buAutoNum type="arabicPeriod"/>
            </a:pPr>
            <a:endParaRPr lang="en-US" sz="1200" dirty="0" smtClean="0">
              <a:latin typeface="Arial" pitchFamily="34" charset="0"/>
              <a:ea typeface="ＭＳ Ｐゴシック" pitchFamily="34" charset="-128"/>
            </a:endParaRPr>
          </a:p>
          <a:p>
            <a:pPr eaLnBrk="1" hangingPunct="1">
              <a:buFontTx/>
              <a:buAutoNum type="arabicPeriod"/>
            </a:pPr>
            <a:r>
              <a:rPr lang="en-US" sz="1200" dirty="0" smtClean="0">
                <a:latin typeface="Arial" pitchFamily="34" charset="0"/>
                <a:ea typeface="ＭＳ Ｐゴシック" pitchFamily="34" charset="-128"/>
              </a:rPr>
              <a:t>Provide high level summary of 2015-17 Agency Request Budget</a:t>
            </a:r>
          </a:p>
          <a:p>
            <a:pPr eaLnBrk="1" hangingPunct="1">
              <a:buFontTx/>
              <a:buAutoNum type="arabicPeriod"/>
            </a:pPr>
            <a:endParaRPr lang="en-US" sz="1200" dirty="0" smtClean="0">
              <a:latin typeface="Arial" pitchFamily="34"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3BE20F2C-346D-4F9B-8AB9-8161A2E15DB5}" type="slidenum">
              <a:rPr lang="en-US" smtClean="0">
                <a:latin typeface="Arial" pitchFamily="34" charset="0"/>
                <a:ea typeface="ＭＳ Ｐゴシック" pitchFamily="34" charset="-128"/>
              </a:rPr>
              <a:pPr/>
              <a:t>20</a:t>
            </a:fld>
            <a:endParaRPr lang="en-US" smtClean="0">
              <a:latin typeface="Arial" pitchFamily="34" charset="0"/>
              <a:ea typeface="ＭＳ Ｐゴシック" pitchFamily="34" charset="-128"/>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3BE20F2C-346D-4F9B-8AB9-8161A2E15DB5}" type="slidenum">
              <a:rPr lang="en-US" smtClean="0">
                <a:latin typeface="Arial" pitchFamily="34" charset="0"/>
                <a:ea typeface="ＭＳ Ｐゴシック" pitchFamily="34" charset="-128"/>
              </a:rPr>
              <a:pPr/>
              <a:t>21</a:t>
            </a:fld>
            <a:endParaRPr lang="en-US" smtClean="0">
              <a:latin typeface="Arial" pitchFamily="34" charset="0"/>
              <a:ea typeface="ＭＳ Ｐゴシック" pitchFamily="34" charset="-128"/>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22</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The dollar amount of GF and LF funding that DEQ can request is limited</a:t>
            </a:r>
            <a:r>
              <a:rPr lang="en-US" sz="1400" baseline="0" dirty="0" smtClean="0">
                <a:latin typeface="Arial" pitchFamily="34" charset="0"/>
                <a:ea typeface="ＭＳ Ｐゴシック" pitchFamily="34" charset="-128"/>
              </a:rPr>
              <a:t> by instruction such that the 2015-17 ARB cannot exceed 120% of the 2013-15 LAB.  That means package requests are capped by the formula, resulting in the amounts show.  Agency share of a governor’s state wide or multi agency initiative may be grant an exception to the cap. </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24</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Handout</a:t>
            </a:r>
            <a:r>
              <a:rPr lang="en-US" sz="1400" b="1" baseline="0" dirty="0" smtClean="0">
                <a:latin typeface="Arial" pitchFamily="34" charset="0"/>
                <a:ea typeface="ＭＳ Ｐゴシック" pitchFamily="34" charset="-128"/>
              </a:rPr>
              <a:t> Part 2 000015 - 21</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25</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26</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27</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Page  Part 2  000004</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Return </a:t>
            </a:r>
            <a:r>
              <a:rPr lang="en-US" sz="1400" dirty="0" smtClean="0">
                <a:latin typeface="Arial" pitchFamily="34" charset="0"/>
                <a:ea typeface="ＭＳ Ｐゴシック" pitchFamily="34" charset="-128"/>
              </a:rPr>
              <a:t>to the Budget Summary charts handout, figure three represents the policy packages on the standard budget chart.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28</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Page  Part 2  000005</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29</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Page  Part 2  000006</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30</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Page  Part 2  000007</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11DA5C1B-17C8-4B7D-B266-50EC1FA6B316}" type="slidenum">
              <a:rPr lang="en-US" smtClean="0">
                <a:latin typeface="Arial" pitchFamily="34" charset="0"/>
                <a:ea typeface="ＭＳ Ｐゴシック" pitchFamily="34" charset="-128"/>
              </a:rPr>
              <a:pPr/>
              <a:t>3</a:t>
            </a:fld>
            <a:endParaRPr lang="en-US" smtClean="0">
              <a:latin typeface="Arial" pitchFamily="34" charset="0"/>
              <a:ea typeface="ＭＳ Ｐゴシック" pitchFamily="34" charset="-128"/>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This</a:t>
            </a:r>
            <a:r>
              <a:rPr lang="en-US" sz="1400" baseline="0" dirty="0" smtClean="0">
                <a:latin typeface="Arial" pitchFamily="34" charset="0"/>
                <a:ea typeface="ＭＳ Ｐゴシック" pitchFamily="34" charset="-128"/>
              </a:rPr>
              <a:t> slide returns as a reminder of the biennial nature of the process.</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31</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Page  Part 2  000008</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8AA409A8-A09B-4339-808F-5DA8CAD8410B}" type="slidenum">
              <a:rPr lang="en-US" smtClean="0">
                <a:latin typeface="Arial" pitchFamily="34" charset="0"/>
                <a:ea typeface="ＭＳ Ｐゴシック" pitchFamily="34" charset="-128"/>
              </a:rPr>
              <a:pPr/>
              <a:t>32</a:t>
            </a:fld>
            <a:endParaRPr lang="en-US" smtClean="0">
              <a:latin typeface="Arial" pitchFamily="34" charset="0"/>
              <a:ea typeface="ＭＳ Ｐゴシック" pitchFamily="34" charset="-128"/>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400" b="1" dirty="0" smtClean="0">
                <a:latin typeface="Arial" pitchFamily="34" charset="0"/>
                <a:ea typeface="ＭＳ Ｐゴシック" pitchFamily="34" charset="-128"/>
              </a:rPr>
              <a:t>Page  Part 2  000007</a:t>
            </a:r>
          </a:p>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3970F152-7D41-4D1E-8D60-633F2022250C}" type="slidenum">
              <a:rPr lang="en-US" smtClean="0">
                <a:latin typeface="Arial" pitchFamily="34" charset="0"/>
                <a:ea typeface="ＭＳ Ｐゴシック" pitchFamily="34" charset="-128"/>
              </a:rPr>
              <a:pPr/>
              <a:t>33</a:t>
            </a:fld>
            <a:endParaRPr lang="en-US" smtClean="0">
              <a:latin typeface="Arial" pitchFamily="34" charset="0"/>
              <a:ea typeface="ＭＳ Ｐゴシック" pitchFamily="34" charset="-128"/>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FB735923-417F-4206-96F9-805CB26345B8}" type="slidenum">
              <a:rPr lang="en-US" smtClean="0">
                <a:latin typeface="Arial" pitchFamily="34" charset="0"/>
                <a:ea typeface="ＭＳ Ｐゴシック" pitchFamily="34" charset="-128"/>
              </a:rPr>
              <a:pPr/>
              <a:t>34</a:t>
            </a:fld>
            <a:endParaRPr lang="en-US" smtClean="0">
              <a:latin typeface="Arial" pitchFamily="34" charset="0"/>
              <a:ea typeface="ＭＳ Ｐゴシック" pitchFamily="34" charset="-128"/>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FB735923-417F-4206-96F9-805CB26345B8}" type="slidenum">
              <a:rPr lang="en-US" smtClean="0">
                <a:latin typeface="Arial" pitchFamily="34" charset="0"/>
                <a:ea typeface="ＭＳ Ｐゴシック" pitchFamily="34" charset="-128"/>
              </a:rPr>
              <a:pPr/>
              <a:t>35</a:t>
            </a:fld>
            <a:endParaRPr lang="en-US" smtClean="0">
              <a:latin typeface="Arial" pitchFamily="34" charset="0"/>
              <a:ea typeface="ＭＳ Ｐゴシック" pitchFamily="34" charset="-128"/>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FB735923-417F-4206-96F9-805CB26345B8}" type="slidenum">
              <a:rPr lang="en-US" smtClean="0">
                <a:latin typeface="Arial" pitchFamily="34" charset="0"/>
                <a:ea typeface="ＭＳ Ｐゴシック" pitchFamily="34" charset="-128"/>
              </a:rPr>
              <a:pPr/>
              <a:t>36</a:t>
            </a:fld>
            <a:endParaRPr lang="en-US" smtClean="0">
              <a:latin typeface="Arial" pitchFamily="34" charset="0"/>
              <a:ea typeface="ＭＳ Ｐゴシック" pitchFamily="34" charset="-128"/>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Page  Part 2  000022-34</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FB735923-417F-4206-96F9-805CB26345B8}" type="slidenum">
              <a:rPr lang="en-US" smtClean="0">
                <a:latin typeface="Arial" pitchFamily="34" charset="0"/>
                <a:ea typeface="ＭＳ Ｐゴシック" pitchFamily="34" charset="-128"/>
              </a:rPr>
              <a:pPr/>
              <a:t>37</a:t>
            </a:fld>
            <a:endParaRPr lang="en-US" smtClean="0">
              <a:latin typeface="Arial" pitchFamily="34" charset="0"/>
              <a:ea typeface="ＭＳ Ｐゴシック" pitchFamily="34" charset="-128"/>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FB735923-417F-4206-96F9-805CB26345B8}" type="slidenum">
              <a:rPr lang="en-US" smtClean="0">
                <a:latin typeface="Arial" pitchFamily="34" charset="0"/>
                <a:ea typeface="ＭＳ Ｐゴシック" pitchFamily="34" charset="-128"/>
              </a:rPr>
              <a:pPr/>
              <a:t>38</a:t>
            </a:fld>
            <a:endParaRPr lang="en-US" smtClean="0">
              <a:latin typeface="Arial" pitchFamily="34" charset="0"/>
              <a:ea typeface="ＭＳ Ｐゴシック" pitchFamily="34" charset="-128"/>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Page  Part 2  000035</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D81E71B6-2A7D-4B84-8215-461F39BE933F}" type="slidenum">
              <a:rPr lang="en-US" smtClean="0">
                <a:latin typeface="Arial" pitchFamily="34" charset="0"/>
                <a:ea typeface="ＭＳ Ｐゴシック" pitchFamily="34" charset="-128"/>
              </a:rPr>
              <a:pPr/>
              <a:t>39</a:t>
            </a:fld>
            <a:endParaRPr lang="en-US" smtClean="0">
              <a:latin typeface="Arial" pitchFamily="34" charset="0"/>
              <a:ea typeface="ＭＳ Ｐゴシック" pitchFamily="34" charset="-128"/>
            </a:endParaRPr>
          </a:p>
        </p:txBody>
      </p:sp>
      <p:sp>
        <p:nvSpPr>
          <p:cNvPr id="91139"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ln/>
        </p:spPr>
        <p:txBody>
          <a:bodyPr/>
          <a:lstStyle/>
          <a:p>
            <a:pPr eaLnBrk="1" hangingPunct="1">
              <a:lnSpc>
                <a:spcPct val="90000"/>
              </a:lnSpc>
              <a:spcBef>
                <a:spcPct val="40000"/>
              </a:spcBef>
              <a:buFont typeface="Arial" charset="0"/>
              <a:buChar char="•"/>
              <a:defRPr/>
            </a:pPr>
            <a:r>
              <a:rPr lang="en-US" sz="1400" dirty="0" smtClean="0"/>
              <a:t>BAM analyst recommendations influenced by Governors guiding principles, stated objectives/priorities.</a:t>
            </a:r>
          </a:p>
          <a:p>
            <a:pPr eaLnBrk="1" hangingPunct="1">
              <a:lnSpc>
                <a:spcPct val="90000"/>
              </a:lnSpc>
              <a:spcBef>
                <a:spcPct val="40000"/>
              </a:spcBef>
              <a:buFont typeface="Arial" charset="0"/>
              <a:buChar char="•"/>
              <a:defRPr/>
            </a:pPr>
            <a:endParaRPr lang="en-US" dirty="0" smtClean="0"/>
          </a:p>
          <a:p>
            <a:pPr eaLnBrk="1" hangingPunct="1">
              <a:lnSpc>
                <a:spcPct val="90000"/>
              </a:lnSpc>
              <a:spcBef>
                <a:spcPct val="40000"/>
              </a:spcBef>
              <a:buFont typeface="Arial" charset="0"/>
              <a:buChar char="•"/>
              <a:defRPr/>
            </a:pPr>
            <a:endParaRPr lang="en-US" sz="1050"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9A695966-C209-4F4B-991B-0ECF9909E44A}" type="slidenum">
              <a:rPr lang="en-US" smtClean="0">
                <a:latin typeface="Arial" pitchFamily="34" charset="0"/>
                <a:ea typeface="ＭＳ Ｐゴシック" pitchFamily="34" charset="-128"/>
              </a:rPr>
              <a:pPr/>
              <a:t>40</a:t>
            </a:fld>
            <a:endParaRPr lang="en-US" smtClean="0">
              <a:latin typeface="Arial" pitchFamily="34" charset="0"/>
              <a:ea typeface="ＭＳ Ｐゴシック" pitchFamily="34" charset="-128"/>
            </a:endParaRPr>
          </a:p>
        </p:txBody>
      </p:sp>
      <p:sp>
        <p:nvSpPr>
          <p:cNvPr id="92163"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ln/>
        </p:spPr>
        <p:txBody>
          <a:bodyPr/>
          <a:lstStyle/>
          <a:p>
            <a:pPr eaLnBrk="1" hangingPunct="1">
              <a:lnSpc>
                <a:spcPct val="90000"/>
              </a:lnSpc>
              <a:spcBef>
                <a:spcPct val="40000"/>
              </a:spcBef>
              <a:buFont typeface="Arial" charset="0"/>
              <a:buChar char="•"/>
              <a:defRPr/>
            </a:pPr>
            <a:r>
              <a:rPr lang="en-US" sz="1400" dirty="0" smtClean="0"/>
              <a:t>CFO analyst recommendations influenced by Governors guiding principles, stated objectives/priorities.</a:t>
            </a:r>
          </a:p>
          <a:p>
            <a:pPr eaLnBrk="1" hangingPunct="1">
              <a:lnSpc>
                <a:spcPct val="90000"/>
              </a:lnSpc>
              <a:spcBef>
                <a:spcPct val="40000"/>
              </a:spcBef>
              <a:buFont typeface="Arial" charset="0"/>
              <a:buChar char="•"/>
              <a:defRPr/>
            </a:pPr>
            <a:r>
              <a:rPr lang="en-US" sz="1400" dirty="0" smtClean="0"/>
              <a:t> Package 080 series comprised</a:t>
            </a:r>
            <a:r>
              <a:rPr lang="en-US" sz="1400" baseline="0" dirty="0" smtClean="0"/>
              <a:t> of standard adjustments for </a:t>
            </a:r>
            <a:r>
              <a:rPr lang="en-US" sz="1400" baseline="0" dirty="0" err="1" smtClean="0"/>
              <a:t>Eboards</a:t>
            </a:r>
            <a:r>
              <a:rPr lang="en-US" sz="1400" baseline="0" dirty="0" smtClean="0"/>
              <a:t> after April 2014 and statewide r</a:t>
            </a:r>
            <a:r>
              <a:rPr lang="en-US" sz="1400" dirty="0" smtClean="0"/>
              <a:t>ecommendations are customized to budget conditions.</a:t>
            </a:r>
          </a:p>
          <a:p>
            <a:pPr lvl="1" eaLnBrk="1" hangingPunct="1">
              <a:lnSpc>
                <a:spcPct val="90000"/>
              </a:lnSpc>
              <a:spcBef>
                <a:spcPct val="40000"/>
              </a:spcBef>
              <a:buFont typeface="Arial" charset="0"/>
              <a:buChar char="•"/>
              <a:defRPr/>
            </a:pPr>
            <a:r>
              <a:rPr lang="en-US" sz="1400" dirty="0" smtClean="0"/>
              <a:t>Past Examples</a:t>
            </a:r>
            <a:r>
              <a:rPr lang="en-US" sz="1400" baseline="0" dirty="0" smtClean="0"/>
              <a:t> include r</a:t>
            </a:r>
            <a:r>
              <a:rPr lang="en-US" sz="1400" dirty="0" smtClean="0"/>
              <a:t>emoving inflation, implementing</a:t>
            </a:r>
            <a:r>
              <a:rPr lang="en-US" sz="1400" baseline="0" dirty="0" smtClean="0"/>
              <a:t> generic 5.5% PS reductions</a:t>
            </a:r>
          </a:p>
          <a:p>
            <a:pPr marL="0" marR="0" lvl="0" indent="0" algn="l" defTabSz="914400" rtl="0" eaLnBrk="1" fontAlgn="base" latinLnBrk="0" hangingPunct="1">
              <a:lnSpc>
                <a:spcPct val="90000"/>
              </a:lnSpc>
              <a:spcBef>
                <a:spcPct val="40000"/>
              </a:spcBef>
              <a:spcAft>
                <a:spcPct val="0"/>
              </a:spcAft>
              <a:buClrTx/>
              <a:buSzTx/>
              <a:buFont typeface="Arial" charset="0"/>
              <a:buChar char="•"/>
              <a:tabLst/>
              <a:defRPr/>
            </a:pPr>
            <a:r>
              <a:rPr lang="en-US" sz="1400" baseline="0" dirty="0" smtClean="0"/>
              <a:t>Package 090 series implements agency specific recommendations (reduction options, funding shifts).  Example </a:t>
            </a:r>
            <a:r>
              <a:rPr lang="en-US" sz="1400" kern="1200" dirty="0" smtClean="0">
                <a:solidFill>
                  <a:schemeClr val="accent2">
                    <a:lumMod val="50000"/>
                  </a:schemeClr>
                </a:solidFill>
                <a:latin typeface="Arial" charset="0"/>
                <a:ea typeface="ＭＳ Ｐゴシック" charset="-128"/>
                <a:cs typeface="ＭＳ Ｐゴシック" charset="-128"/>
              </a:rPr>
              <a:t>Implement shift from Lottery to PCSRF</a:t>
            </a:r>
            <a:endParaRPr lang="en-US" sz="1400" kern="1200" dirty="0" smtClean="0">
              <a:solidFill>
                <a:schemeClr val="tx1"/>
              </a:solidFill>
              <a:latin typeface="Arial" charset="0"/>
              <a:ea typeface="ＭＳ Ｐゴシック" charset="-128"/>
              <a:cs typeface="ＭＳ Ｐゴシック" charset="-128"/>
            </a:endParaRPr>
          </a:p>
          <a:p>
            <a:pPr lvl="0" eaLnBrk="1" hangingPunct="1">
              <a:lnSpc>
                <a:spcPct val="90000"/>
              </a:lnSpc>
              <a:spcBef>
                <a:spcPct val="40000"/>
              </a:spcBef>
              <a:buFont typeface="Arial" charset="0"/>
              <a:buChar char="•"/>
              <a:defRPr/>
            </a:pPr>
            <a:endParaRPr lang="en-US" baseline="0" dirty="0" smtClean="0"/>
          </a:p>
          <a:p>
            <a:pPr eaLnBrk="1" hangingPunct="1">
              <a:lnSpc>
                <a:spcPct val="90000"/>
              </a:lnSpc>
              <a:spcBef>
                <a:spcPct val="40000"/>
              </a:spcBef>
              <a:buFont typeface="Arial" charset="0"/>
              <a:buNone/>
              <a:defRPr/>
            </a:pPr>
            <a:endParaRPr lang="en-US" dirty="0" smtClean="0"/>
          </a:p>
          <a:p>
            <a:pPr eaLnBrk="1" hangingPunct="1">
              <a:lnSpc>
                <a:spcPct val="90000"/>
              </a:lnSpc>
              <a:spcBef>
                <a:spcPct val="40000"/>
              </a:spcBef>
              <a:buFont typeface="Arial" charset="0"/>
              <a:buChar char="•"/>
              <a:defRPr/>
            </a:pPr>
            <a:endParaRPr lang="en-US" dirty="0" smtClean="0"/>
          </a:p>
          <a:p>
            <a:pPr eaLnBrk="1" hangingPunct="1">
              <a:lnSpc>
                <a:spcPct val="90000"/>
              </a:lnSpc>
              <a:spcBef>
                <a:spcPct val="40000"/>
              </a:spcBef>
              <a:buFont typeface="Arial" charset="0"/>
              <a:buChar char="•"/>
              <a:defRPr/>
            </a:pPr>
            <a:endParaRPr lang="en-US" sz="105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B024364-E324-4B90-92B7-C9FCDF7BBD84}" type="slidenum">
              <a:rPr lang="en-US"/>
              <a:pPr/>
              <a:t>4</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sz="1400" dirty="0" smtClean="0"/>
              <a:t>Basic Budget Structure Units in the main DEQ Budget Bill</a:t>
            </a:r>
          </a:p>
          <a:p>
            <a:pPr eaLnBrk="1" hangingPunct="1"/>
            <a:endParaRPr lang="en-US" sz="1400" dirty="0" smtClean="0"/>
          </a:p>
          <a:p>
            <a:pPr eaLnBrk="1" hangingPunct="1"/>
            <a:r>
              <a:rPr lang="en-US" sz="1400" dirty="0" smtClean="0"/>
              <a:t>Other</a:t>
            </a:r>
            <a:r>
              <a:rPr lang="en-US" sz="1400" baseline="0" dirty="0" smtClean="0"/>
              <a:t> Legislation requires separate structures (Example – SB 838, Suction Dredge Mining)</a:t>
            </a:r>
          </a:p>
          <a:p>
            <a:pPr eaLnBrk="1" hangingPunct="1"/>
            <a:endParaRPr lang="en-US" sz="1400" dirty="0" smtClean="0"/>
          </a:p>
          <a:p>
            <a:pPr eaLnBrk="1" hangingPunct="1">
              <a:spcBef>
                <a:spcPct val="40000"/>
              </a:spcBef>
              <a:buClr>
                <a:srgbClr val="C00000"/>
              </a:buClr>
            </a:pPr>
            <a:r>
              <a:rPr lang="en-US" sz="1400" dirty="0" smtClean="0">
                <a:solidFill>
                  <a:schemeClr val="bg2">
                    <a:lumMod val="50000"/>
                  </a:schemeClr>
                </a:solidFill>
              </a:rPr>
              <a:t>Each block is a separate appropriation account, DEQ submits quarterly plan for each account</a:t>
            </a:r>
          </a:p>
          <a:p>
            <a:pPr eaLnBrk="1" hangingPunct="1">
              <a:spcBef>
                <a:spcPct val="40000"/>
              </a:spcBef>
              <a:buClr>
                <a:srgbClr val="C00000"/>
              </a:buClr>
            </a:pPr>
            <a:endParaRPr lang="en-US" sz="1400" dirty="0" smtClean="0">
              <a:solidFill>
                <a:schemeClr val="bg2">
                  <a:lumMod val="50000"/>
                </a:schemeClr>
              </a:solidFill>
            </a:endParaRPr>
          </a:p>
          <a:p>
            <a:pPr eaLnBrk="1" hangingPunct="1">
              <a:spcBef>
                <a:spcPct val="40000"/>
              </a:spcBef>
              <a:buClr>
                <a:srgbClr val="C00000"/>
              </a:buClr>
            </a:pPr>
            <a:r>
              <a:rPr lang="en-US" sz="1400" dirty="0" smtClean="0">
                <a:solidFill>
                  <a:schemeClr val="bg2">
                    <a:lumMod val="50000"/>
                  </a:schemeClr>
                </a:solidFill>
              </a:rPr>
              <a:t>Limitation cannot be moved between accounts without Legislative authorization</a:t>
            </a:r>
          </a:p>
          <a:p>
            <a:pPr eaLnBrk="1" hangingPunct="1">
              <a:spcBef>
                <a:spcPct val="40000"/>
              </a:spcBef>
              <a:buClr>
                <a:srgbClr val="C00000"/>
              </a:buClr>
            </a:pPr>
            <a:endParaRPr lang="en-US" sz="1400" dirty="0" smtClean="0">
              <a:solidFill>
                <a:schemeClr val="bg2">
                  <a:lumMod val="50000"/>
                </a:schemeClr>
              </a:solidFill>
            </a:endParaRPr>
          </a:p>
          <a:p>
            <a:pPr eaLnBrk="1" hangingPunct="1">
              <a:spcBef>
                <a:spcPct val="40000"/>
              </a:spcBef>
              <a:buClr>
                <a:srgbClr val="C00000"/>
              </a:buClr>
            </a:pPr>
            <a:r>
              <a:rPr lang="en-US" sz="1400" dirty="0" smtClean="0">
                <a:solidFill>
                  <a:schemeClr val="bg2">
                    <a:lumMod val="50000"/>
                  </a:schemeClr>
                </a:solidFill>
              </a:rPr>
              <a:t>Budget (including positions) shifts between program units require legislative approval</a:t>
            </a:r>
          </a:p>
          <a:p>
            <a:pPr eaLnBrk="1" hangingPunct="1"/>
            <a:endParaRPr lang="en-US" sz="1400"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CB12134D-47E2-4523-AB7E-39BC2018FAC6}" type="slidenum">
              <a:rPr lang="en-US" smtClean="0">
                <a:latin typeface="Arial" pitchFamily="34" charset="0"/>
                <a:ea typeface="ＭＳ Ｐゴシック" pitchFamily="34" charset="-128"/>
              </a:rPr>
              <a:pPr/>
              <a:t>41</a:t>
            </a:fld>
            <a:endParaRPr lang="en-US" smtClean="0">
              <a:latin typeface="Arial" pitchFamily="34" charset="0"/>
              <a:ea typeface="ＭＳ Ｐゴシック" pitchFamily="34" charset="-128"/>
            </a:endParaRPr>
          </a:p>
        </p:txBody>
      </p:sp>
      <p:sp>
        <p:nvSpPr>
          <p:cNvPr id="93187"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ln/>
        </p:spPr>
        <p:txBody>
          <a:bodyPr/>
          <a:lstStyle/>
          <a:p>
            <a:pPr eaLnBrk="1" hangingPunct="1">
              <a:lnSpc>
                <a:spcPct val="90000"/>
              </a:lnSpc>
              <a:spcBef>
                <a:spcPct val="40000"/>
              </a:spcBef>
              <a:buFont typeface="Arial" charset="0"/>
              <a:buChar char="•"/>
              <a:defRPr/>
            </a:pPr>
            <a:endParaRPr lang="en-US" sz="1050"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42</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43</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400" dirty="0" smtClean="0">
                <a:latin typeface="Arial" pitchFamily="34" charset="0"/>
                <a:ea typeface="ＭＳ Ｐゴシック" pitchFamily="34" charset="-128"/>
              </a:rPr>
              <a:t>Chair signs</a:t>
            </a:r>
            <a:r>
              <a:rPr lang="en-US" sz="1400" baseline="0" dirty="0" smtClean="0">
                <a:latin typeface="Arial" pitchFamily="34" charset="0"/>
                <a:ea typeface="ＭＳ Ｐゴシック" pitchFamily="34" charset="-128"/>
              </a:rPr>
              <a:t> that “</a:t>
            </a:r>
            <a:r>
              <a:rPr lang="en-US" sz="1400" kern="1200" dirty="0" smtClean="0">
                <a:solidFill>
                  <a:schemeClr val="tx1"/>
                </a:solidFill>
                <a:latin typeface="Arial" charset="0"/>
                <a:ea typeface="ＭＳ Ｐゴシック" charset="-128"/>
                <a:cs typeface="ＭＳ Ｐゴシック" charset="-128"/>
              </a:rPr>
              <a:t>I hereby certify that the accompanying summary and detailed statements are true and correct to the best of my knowledge and belief and that the arithmetic accuracy of all numerical information has been verified.”</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400" kern="1200" dirty="0" smtClean="0">
              <a:solidFill>
                <a:schemeClr val="tx1"/>
              </a:solidFill>
              <a:latin typeface="Arial" charset="0"/>
              <a:ea typeface="ＭＳ Ｐゴシック" charset="-128"/>
              <a:cs typeface="ＭＳ Ｐゴシック" charset="-128"/>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400" kern="1200" dirty="0" smtClean="0">
                <a:solidFill>
                  <a:schemeClr val="tx1"/>
                </a:solidFill>
                <a:latin typeface="Arial" charset="0"/>
                <a:ea typeface="ＭＳ Ｐゴシック" charset="-128"/>
                <a:cs typeface="ＭＳ Ｐゴシック" charset="-128"/>
              </a:rPr>
              <a:t>The second</a:t>
            </a:r>
            <a:r>
              <a:rPr lang="en-US" sz="1400" kern="1200" baseline="0" dirty="0" smtClean="0">
                <a:solidFill>
                  <a:schemeClr val="tx1"/>
                </a:solidFill>
                <a:latin typeface="Arial" charset="0"/>
                <a:ea typeface="ＭＳ Ｐゴシック" charset="-128"/>
                <a:cs typeface="ＭＳ Ｐゴシック" charset="-128"/>
              </a:rPr>
              <a:t> p</a:t>
            </a:r>
            <a:r>
              <a:rPr lang="en-US" sz="1400" kern="1200" dirty="0" smtClean="0">
                <a:solidFill>
                  <a:schemeClr val="tx1"/>
                </a:solidFill>
                <a:latin typeface="Arial" charset="0"/>
                <a:ea typeface="ＭＳ Ｐゴシック" charset="-128"/>
                <a:cs typeface="ＭＳ Ｐゴシック" charset="-128"/>
              </a:rPr>
              <a:t>art of the certification</a:t>
            </a:r>
            <a:r>
              <a:rPr lang="en-US" sz="1400" kern="1200" baseline="0" dirty="0" smtClean="0">
                <a:solidFill>
                  <a:schemeClr val="tx1"/>
                </a:solidFill>
                <a:latin typeface="Arial" charset="0"/>
                <a:ea typeface="ＭＳ Ｐゴシック" charset="-128"/>
                <a:cs typeface="ＭＳ Ｐゴシック" charset="-128"/>
              </a:rPr>
              <a:t> states “that the </a:t>
            </a:r>
            <a:r>
              <a:rPr lang="en-US" sz="1400" kern="1200" dirty="0" smtClean="0">
                <a:solidFill>
                  <a:schemeClr val="tx1"/>
                </a:solidFill>
                <a:latin typeface="Arial" charset="0"/>
                <a:ea typeface="ＭＳ Ｐゴシック" charset="-128"/>
                <a:cs typeface="ＭＳ Ｐゴシック" charset="-128"/>
              </a:rPr>
              <a:t>arithmetic accuracy of all numerical information has been verified</a:t>
            </a:r>
            <a:r>
              <a:rPr lang="en-US" sz="1400" kern="1200" baseline="0" dirty="0" smtClean="0">
                <a:solidFill>
                  <a:schemeClr val="tx1"/>
                </a:solidFill>
                <a:latin typeface="Arial" charset="0"/>
                <a:ea typeface="ＭＳ Ｐゴシック" charset="-128"/>
                <a:cs typeface="ＭＳ Ｐゴシック" charset="-128"/>
              </a:rPr>
              <a:t>”.  For this section, I would offer the commission that the very nature of the budget development process, the fact that DAS audits the agency budget submittal, and the budget book contains standardized reports generated from that audited data means the information has been verified. </a:t>
            </a:r>
            <a:endParaRPr lang="en-US" sz="1400" kern="1200" dirty="0" smtClean="0">
              <a:solidFill>
                <a:schemeClr val="tx1"/>
              </a:solidFill>
              <a:latin typeface="Arial" charset="0"/>
              <a:ea typeface="ＭＳ Ｐゴシック" charset="-128"/>
              <a:cs typeface="ＭＳ Ｐゴシック" charset="-128"/>
            </a:endParaRP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400" kern="1200" dirty="0" smtClean="0">
              <a:solidFill>
                <a:schemeClr val="tx1"/>
              </a:solidFill>
              <a:latin typeface="Arial" charset="0"/>
              <a:ea typeface="ＭＳ Ｐゴシック" charset="-128"/>
              <a:cs typeface="ＭＳ Ｐゴシック" charset="-128"/>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400" kern="1200" dirty="0" smtClean="0">
                <a:solidFill>
                  <a:schemeClr val="tx1"/>
                </a:solidFill>
                <a:latin typeface="Arial" charset="0"/>
                <a:ea typeface="ＭＳ Ｐゴシック" charset="-128"/>
                <a:cs typeface="ＭＳ Ｐゴシック" charset="-128"/>
              </a:rPr>
              <a:t>The first part of that certification</a:t>
            </a:r>
            <a:r>
              <a:rPr lang="en-US" sz="1400" kern="1200" baseline="0" dirty="0" smtClean="0">
                <a:solidFill>
                  <a:schemeClr val="tx1"/>
                </a:solidFill>
                <a:latin typeface="Arial" charset="0"/>
                <a:ea typeface="ＭＳ Ｐゴシック" charset="-128"/>
                <a:cs typeface="ＭＳ Ｐゴシック" charset="-128"/>
              </a:rPr>
              <a:t> states “that the budget book summary and details are true and correct to the best of my knowledge”.  The purpose of today’s presentation was to increase the commission’s knowledge about the various components of the development of the agency request budget and the requirements for submission of the Budget book.  While we don’t yet have a draft for the commission to review, I will now go through the structure/chapters of the budget book and cover the important requirements.  Prior to the Certification meeting, we will provide the commission with draft documents for the budget book.</a:t>
            </a:r>
            <a:endParaRPr lang="en-US" sz="1400" kern="1200" dirty="0" smtClean="0">
              <a:solidFill>
                <a:schemeClr val="tx1"/>
              </a:solidFill>
              <a:latin typeface="Arial" charset="0"/>
              <a:ea typeface="ＭＳ Ｐゴシック" charset="-128"/>
              <a:cs typeface="ＭＳ Ｐゴシック" charset="-128"/>
            </a:endParaRPr>
          </a:p>
          <a:p>
            <a:pPr eaLnBrk="1" hangingPunct="1"/>
            <a:endParaRPr lang="en-US" sz="1400" dirty="0" smtClean="0">
              <a:latin typeface="Arial" pitchFamily="34" charset="0"/>
              <a:ea typeface="ＭＳ Ｐゴシック" pitchFamily="34"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44</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Handout Part 2 0000036-37</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45</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46</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The very first section was the document we used to discuss Agency Request Budget development</a:t>
            </a:r>
          </a:p>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47</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48</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49</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50</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0C43C0B6-0489-4456-AAAC-E28CAF0C3B49}" type="slidenum">
              <a:rPr lang="en-US"/>
              <a:pPr/>
              <a:t>5</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dirty="0" smtClean="0"/>
              <a:t>The state budgeting system, called ORBITS, employs the 4 levels</a:t>
            </a:r>
            <a:r>
              <a:rPr lang="en-US" baseline="0" dirty="0" smtClean="0"/>
              <a:t> of increasing detailed budget information, designed to allow Agencies to use the system for detailed budget development</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DEQ uses its own, internally developed database application for improved flexibility and more efficient use of budgeting information for its 138 budgeted funds.  DEQ then populates the first two summary levels in ORBITS </a:t>
            </a:r>
            <a:endParaRPr lang="en-US" dirty="0" smtClean="0"/>
          </a:p>
          <a:p>
            <a:pPr eaLnBrk="1" hangingPunct="1"/>
            <a:endParaRPr lang="en-US" baseline="0" dirty="0" smtClean="0"/>
          </a:p>
          <a:p>
            <a:pPr eaLnBrk="1" hangingPunct="1"/>
            <a:r>
              <a:rPr lang="en-US" baseline="0" dirty="0" smtClean="0"/>
              <a:t>What’s important in ORBITS is the Decision Making level, or Summary Cross Reference (SCR), which is the most summarized.  Legislation and appropriation accounts (prior chart) are tied to this level, which for DEQ are our budgetary programs of AQ, WQ, LQ, Agency Management, plus Debt Service and Non-Limited. </a:t>
            </a:r>
          </a:p>
          <a:p>
            <a:pPr eaLnBrk="1" hangingPunct="1"/>
            <a:endParaRPr lang="en-US" baseline="0" dirty="0" smtClean="0"/>
          </a:p>
          <a:p>
            <a:pPr eaLnBrk="1" hangingPunct="1"/>
            <a:endParaRPr lang="en-US" baseline="0" dirty="0" smtClean="0"/>
          </a:p>
          <a:p>
            <a:pPr eaLnBrk="1" hangingPunct="1"/>
            <a:r>
              <a:rPr lang="en-US" baseline="0" dirty="0" smtClean="0"/>
              <a:t>DEQ uses its own, internally developed database application for improved flexibility and more efficient use of budgeting information for its 138 budgeted funds.  DEQ then populates the first two summary levels in ORBITS </a:t>
            </a:r>
            <a:endParaRPr lang="en-US"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51</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Note that this</a:t>
            </a:r>
            <a:r>
              <a:rPr lang="en-US" sz="1400" baseline="0" dirty="0" smtClean="0">
                <a:latin typeface="Arial" pitchFamily="34" charset="0"/>
                <a:ea typeface="ＭＳ Ｐゴシック" pitchFamily="34" charset="-128"/>
              </a:rPr>
              <a:t> is budget sections, not organizational section</a:t>
            </a:r>
            <a:endParaRPr lang="en-US" sz="1400" dirty="0" smtClean="0">
              <a:latin typeface="Arial" pitchFamily="34" charset="0"/>
              <a:ea typeface="ＭＳ Ｐゴシック" pitchFamily="34" charset="-128"/>
            </a:endParaRPr>
          </a:p>
          <a:p>
            <a:pPr eaLnBrk="1" hangingPunct="1"/>
            <a:endParaRPr lang="en-US" dirty="0" smtClean="0">
              <a:latin typeface="Arial" pitchFamily="34" charset="0"/>
              <a:ea typeface="ＭＳ Ｐゴシック" pitchFamily="34" charset="-128"/>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52</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The next three slides cover the Capital Budget Section in terms of content required for the section</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53</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I’ve highlight the one part of the section that applies to DEQ, which effectively reports out on the forecast</a:t>
            </a:r>
            <a:r>
              <a:rPr lang="en-US" sz="1400" baseline="0" dirty="0" smtClean="0">
                <a:latin typeface="Arial" pitchFamily="34" charset="0"/>
                <a:ea typeface="ＭＳ Ｐゴシック" pitchFamily="34" charset="-128"/>
              </a:rPr>
              <a:t> of bond needs for DEQ.</a:t>
            </a:r>
          </a:p>
          <a:p>
            <a:pPr eaLnBrk="1" hangingPunct="1"/>
            <a:endParaRPr lang="en-US" sz="1400" baseline="0" dirty="0" smtClean="0">
              <a:latin typeface="Arial" pitchFamily="34" charset="0"/>
              <a:ea typeface="ＭＳ Ｐゴシック" pitchFamily="34" charset="-128"/>
            </a:endParaRPr>
          </a:p>
          <a:p>
            <a:pPr eaLnBrk="1" hangingPunct="1"/>
            <a:r>
              <a:rPr lang="en-US" sz="1400" baseline="0" dirty="0" smtClean="0">
                <a:latin typeface="Arial" pitchFamily="34" charset="0"/>
                <a:ea typeface="ＭＳ Ｐゴシック" pitchFamily="34" charset="-128"/>
              </a:rPr>
              <a:t>Other sections don’t apply due to the nature of the use of the bonds, which do </a:t>
            </a:r>
            <a:r>
              <a:rPr lang="en-US" sz="1400" i="1" baseline="0" dirty="0" smtClean="0">
                <a:latin typeface="Arial" pitchFamily="34" charset="0"/>
                <a:ea typeface="ＭＳ Ｐゴシック" pitchFamily="34" charset="-128"/>
              </a:rPr>
              <a:t>not</a:t>
            </a:r>
            <a:r>
              <a:rPr lang="en-US" sz="1400" baseline="0" dirty="0" smtClean="0">
                <a:latin typeface="Arial" pitchFamily="34" charset="0"/>
                <a:ea typeface="ＭＳ Ｐゴシック" pitchFamily="34" charset="-128"/>
              </a:rPr>
              <a:t> go into construction/acquisition of assets owned by the agency</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54</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Here</a:t>
            </a:r>
            <a:r>
              <a:rPr lang="en-US" sz="1400" baseline="0" dirty="0" smtClean="0">
                <a:latin typeface="Arial" pitchFamily="34" charset="0"/>
                <a:ea typeface="ＭＳ Ｐゴシック" pitchFamily="34" charset="-128"/>
              </a:rPr>
              <a:t> again, DEQ doesn’t own or maintain facilities.  The joint PHL/DEQ laboratory is owned/maintained by DAS Facilities. </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55</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sz="1400" dirty="0" smtClean="0">
              <a:latin typeface="Arial" pitchFamily="34" charset="0"/>
              <a:ea typeface="ＭＳ Ｐゴシック" pitchFamily="34" charset="-128"/>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A215B79-1C1B-4142-8C9F-B57CDC14E193}" type="slidenum">
              <a:rPr lang="en-US" smtClean="0">
                <a:latin typeface="Arial" pitchFamily="34" charset="0"/>
                <a:ea typeface="ＭＳ Ｐゴシック" pitchFamily="34" charset="-128"/>
              </a:rPr>
              <a:pPr/>
              <a:t>56</a:t>
            </a:fld>
            <a:endParaRPr lang="en-US" smtClean="0">
              <a:latin typeface="Arial" pitchFamily="34" charset="0"/>
              <a:ea typeface="ＭＳ Ｐゴシック" pitchFamily="34" charset="-128"/>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Remember</a:t>
            </a:r>
            <a:r>
              <a:rPr lang="en-US" sz="1400" baseline="0" dirty="0" smtClean="0">
                <a:latin typeface="Arial" pitchFamily="34" charset="0"/>
                <a:ea typeface="ＭＳ Ｐゴシック" pitchFamily="34" charset="-128"/>
              </a:rPr>
              <a:t> my take on the actual budget certification?  The numeric accuracy of the 563 pages of reports is driven by the state budgeting system and the audit of our budget prior to the state system producing the reports.  All we do is print and insert into the budget book.</a:t>
            </a:r>
            <a:endParaRPr lang="en-US" sz="1400" dirty="0" smtClean="0">
              <a:latin typeface="Arial" pitchFamily="34" charset="0"/>
              <a:ea typeface="ＭＳ Ｐゴシック" pitchFamily="34" charset="-128"/>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83C79B0-EE6D-448B-9439-706ECAED1456}" type="slidenum">
              <a:rPr lang="en-US" smtClean="0">
                <a:latin typeface="Arial" pitchFamily="34" charset="0"/>
                <a:ea typeface="ＭＳ Ｐゴシック" pitchFamily="34" charset="-128"/>
              </a:rPr>
              <a:pPr/>
              <a:t>57</a:t>
            </a:fld>
            <a:endParaRPr lang="en-US" smtClean="0">
              <a:latin typeface="Arial" pitchFamily="34" charset="0"/>
              <a:ea typeface="ＭＳ Ｐゴシック" pitchFamily="34" charset="-128"/>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FE4B31CC-DA7B-4744-9E0C-DB422F31E43D}" type="slidenum">
              <a:rPr lang="en-US" smtClean="0">
                <a:latin typeface="Arial" pitchFamily="34" charset="0"/>
                <a:ea typeface="ＭＳ Ｐゴシック" pitchFamily="34" charset="-128"/>
              </a:rPr>
              <a:pPr/>
              <a:t>6</a:t>
            </a:fld>
            <a:endParaRPr lang="en-US" smtClean="0">
              <a:latin typeface="Arial" pitchFamily="34" charset="0"/>
              <a:ea typeface="ＭＳ Ｐゴシック" pitchFamily="34" charset="-128"/>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sz="1400" dirty="0" smtClean="0">
                <a:latin typeface="Arial" pitchFamily="34" charset="0"/>
                <a:ea typeface="ＭＳ Ｐゴシック" pitchFamily="34" charset="-128"/>
              </a:rPr>
              <a:t>14 different blocks.  Only GF is backed by the state.</a:t>
            </a:r>
          </a:p>
          <a:p>
            <a:pPr eaLnBrk="1" hangingPunct="1"/>
            <a:endParaRPr lang="en-US" sz="1400" dirty="0" smtClean="0">
              <a:latin typeface="Arial" pitchFamily="34" charset="0"/>
              <a:ea typeface="ＭＳ Ｐゴシック" pitchFamily="34" charset="-128"/>
            </a:endParaRPr>
          </a:p>
          <a:p>
            <a:pPr eaLnBrk="1" hangingPunct="1"/>
            <a:r>
              <a:rPr lang="en-US" sz="1400" dirty="0" smtClean="0">
                <a:latin typeface="Arial" pitchFamily="34" charset="0"/>
                <a:ea typeface="ＭＳ Ｐゴシック" pitchFamily="34" charset="-128"/>
              </a:rPr>
              <a:t>The rest is authority to spend, but not actual dollars to spend.  Cannot move limitation or positions among the boxes without DAS/legislative approval.</a:t>
            </a:r>
          </a:p>
          <a:p>
            <a:pPr eaLnBrk="1" hangingPunct="1"/>
            <a:endParaRPr lang="en-US" sz="1400" dirty="0" smtClean="0">
              <a:latin typeface="Arial" pitchFamily="34" charset="0"/>
              <a:ea typeface="ＭＳ Ｐゴシック" pitchFamily="34" charset="-128"/>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400" dirty="0" smtClean="0"/>
              <a:t>Prior to 99-01, DEQ had no program units</a:t>
            </a:r>
          </a:p>
          <a:p>
            <a:pPr eaLnBrk="1" hangingPunct="1"/>
            <a:endParaRPr lang="en-US" sz="1400" dirty="0"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B1107E81-F569-49C9-A2D7-244BC2CE74FB}" type="slidenum">
              <a:rPr lang="en-US" smtClean="0">
                <a:latin typeface="Arial" pitchFamily="34" charset="0"/>
                <a:ea typeface="ＭＳ Ｐゴシック" pitchFamily="34" charset="-128"/>
              </a:rPr>
              <a:pPr/>
              <a:t>7</a:t>
            </a:fld>
            <a:endParaRPr lang="en-US" smtClean="0">
              <a:latin typeface="Arial" pitchFamily="34" charset="0"/>
              <a:ea typeface="ＭＳ Ｐゴシック" pitchFamily="34" charset="-128"/>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marL="609600" indent="-609600" fontAlgn="auto">
              <a:lnSpc>
                <a:spcPct val="80000"/>
              </a:lnSpc>
              <a:spcBef>
                <a:spcPct val="50000"/>
              </a:spcBef>
              <a:spcAft>
                <a:spcPts val="0"/>
              </a:spcAft>
              <a:buClr>
                <a:schemeClr val="accent3"/>
              </a:buClr>
              <a:buFontTx/>
              <a:buAutoNum type="arabicPeriod"/>
              <a:defRPr/>
            </a:pPr>
            <a:r>
              <a:rPr lang="en-US" sz="1400" dirty="0" smtClean="0"/>
              <a:t>Agency Request Budget(ARB) – DEQ develops a proposed budget, submits to the Governor for review/approval</a:t>
            </a:r>
          </a:p>
          <a:p>
            <a:pPr marL="1066800" lvl="1" indent="-609600" fontAlgn="auto">
              <a:lnSpc>
                <a:spcPct val="80000"/>
              </a:lnSpc>
              <a:spcBef>
                <a:spcPct val="50000"/>
              </a:spcBef>
              <a:spcAft>
                <a:spcPts val="0"/>
              </a:spcAft>
              <a:buClr>
                <a:schemeClr val="accent3"/>
              </a:buClr>
              <a:buFontTx/>
              <a:buNone/>
              <a:defRPr/>
            </a:pPr>
            <a:r>
              <a:rPr lang="en-US" sz="1400" b="1" dirty="0" smtClean="0"/>
              <a:t>Main Focus of this part of the presentation.  Although the official start period is April,</a:t>
            </a:r>
            <a:r>
              <a:rPr lang="en-US" sz="1400" b="1" baseline="0" dirty="0" smtClean="0"/>
              <a:t> DEQ typically starts working policy packages during the prior fall (2013) and prepares a trial budget (internal attempt at preparing an “affordable” budget prior to cost factors being released) in Jan/Feb.</a:t>
            </a:r>
            <a:endParaRPr lang="en-US" sz="1400" b="1" dirty="0" smtClean="0"/>
          </a:p>
          <a:p>
            <a:pPr marL="1066800" lvl="1" indent="-609600" fontAlgn="auto">
              <a:lnSpc>
                <a:spcPct val="80000"/>
              </a:lnSpc>
              <a:spcBef>
                <a:spcPct val="50000"/>
              </a:spcBef>
              <a:spcAft>
                <a:spcPts val="0"/>
              </a:spcAft>
              <a:buClr>
                <a:schemeClr val="accent3"/>
              </a:buClr>
              <a:buFontTx/>
              <a:buNone/>
              <a:defRPr/>
            </a:pPr>
            <a:endParaRPr lang="en-US" sz="1400" b="1" dirty="0" smtClean="0"/>
          </a:p>
          <a:p>
            <a:pPr marL="1066800" lvl="1" indent="-609600" fontAlgn="auto">
              <a:lnSpc>
                <a:spcPct val="80000"/>
              </a:lnSpc>
              <a:spcBef>
                <a:spcPct val="50000"/>
              </a:spcBef>
              <a:spcAft>
                <a:spcPts val="0"/>
              </a:spcAft>
              <a:buClr>
                <a:schemeClr val="accent3"/>
              </a:buClr>
              <a:buFontTx/>
              <a:buNone/>
              <a:defRPr/>
            </a:pPr>
            <a:r>
              <a:rPr lang="en-US" sz="1400" b="0" dirty="0" smtClean="0"/>
              <a:t>In between Stage 1 and Stage 2 – Analyst’s Recommend Budget (No Acronym</a:t>
            </a:r>
            <a:r>
              <a:rPr lang="en-US" sz="1400" b="0" baseline="0" dirty="0" smtClean="0"/>
              <a:t> to avoid confusion with ARB)</a:t>
            </a:r>
          </a:p>
          <a:p>
            <a:pPr marL="1066800" lvl="1" indent="-609600" fontAlgn="auto">
              <a:lnSpc>
                <a:spcPct val="80000"/>
              </a:lnSpc>
              <a:spcBef>
                <a:spcPct val="50000"/>
              </a:spcBef>
              <a:spcAft>
                <a:spcPts val="0"/>
              </a:spcAft>
              <a:buClr>
                <a:schemeClr val="accent3"/>
              </a:buClr>
              <a:buFontTx/>
              <a:buNone/>
              <a:defRPr/>
            </a:pPr>
            <a:r>
              <a:rPr lang="en-US" sz="1400" b="0" baseline="0" dirty="0" smtClean="0"/>
              <a:t>The DAS budget analyst for DEQ makes recommendations to the Governor on approval/disapproval/modification of Agency’s request</a:t>
            </a:r>
          </a:p>
          <a:p>
            <a:pPr marL="1066800" lvl="1" indent="-609600" fontAlgn="auto">
              <a:lnSpc>
                <a:spcPct val="80000"/>
              </a:lnSpc>
              <a:spcBef>
                <a:spcPct val="50000"/>
              </a:spcBef>
              <a:spcAft>
                <a:spcPts val="0"/>
              </a:spcAft>
              <a:buClr>
                <a:schemeClr val="accent3"/>
              </a:buClr>
              <a:buFontTx/>
              <a:buNone/>
              <a:defRPr/>
            </a:pPr>
            <a:endParaRPr lang="en-US" sz="1400" b="0" baseline="0" dirty="0" smtClean="0"/>
          </a:p>
          <a:p>
            <a:pPr marL="1066800" lvl="1" indent="-609600" fontAlgn="auto">
              <a:lnSpc>
                <a:spcPct val="80000"/>
              </a:lnSpc>
              <a:spcBef>
                <a:spcPct val="50000"/>
              </a:spcBef>
              <a:spcAft>
                <a:spcPts val="0"/>
              </a:spcAft>
              <a:buClr>
                <a:schemeClr val="accent3"/>
              </a:buClr>
              <a:buFontTx/>
              <a:buNone/>
              <a:defRPr/>
            </a:pPr>
            <a:endParaRPr lang="en-US" sz="1400" b="0" dirty="0" smtClean="0"/>
          </a:p>
          <a:p>
            <a:pPr marL="609600" indent="-609600" fontAlgn="auto">
              <a:lnSpc>
                <a:spcPct val="80000"/>
              </a:lnSpc>
              <a:spcBef>
                <a:spcPct val="50000"/>
              </a:spcBef>
              <a:spcAft>
                <a:spcPts val="0"/>
              </a:spcAft>
              <a:buClr>
                <a:schemeClr val="accent3"/>
              </a:buClr>
              <a:buFontTx/>
              <a:buAutoNum type="arabicPeriod"/>
              <a:defRPr/>
            </a:pPr>
            <a:r>
              <a:rPr lang="en-US" sz="1400" dirty="0" smtClean="0"/>
              <a:t>Governor’s Recommended (GRB) : DAS/Gov’s Offices reviews/modifies the AR, develops a statewide budget that is balanced and presents to the Legislature.  Sometimes</a:t>
            </a:r>
            <a:r>
              <a:rPr lang="en-US" sz="1400" baseline="0" dirty="0" smtClean="0"/>
              <a:t> referred to as the Governor’s </a:t>
            </a:r>
            <a:r>
              <a:rPr lang="en-US" sz="1400" b="0" i="1" baseline="0" dirty="0" smtClean="0"/>
              <a:t>Balanced</a:t>
            </a:r>
            <a:r>
              <a:rPr lang="en-US" sz="1400" baseline="0" dirty="0" smtClean="0"/>
              <a:t> Budget (GBB)</a:t>
            </a:r>
          </a:p>
          <a:p>
            <a:pPr marL="609600" indent="-609600" fontAlgn="auto">
              <a:lnSpc>
                <a:spcPct val="80000"/>
              </a:lnSpc>
              <a:spcBef>
                <a:spcPct val="50000"/>
              </a:spcBef>
              <a:spcAft>
                <a:spcPts val="0"/>
              </a:spcAft>
              <a:buClr>
                <a:schemeClr val="accent3"/>
              </a:buClr>
              <a:buFontTx/>
              <a:buAutoNum type="arabicPeriod"/>
              <a:defRPr/>
            </a:pPr>
            <a:endParaRPr lang="en-US" sz="1400" dirty="0" smtClean="0"/>
          </a:p>
          <a:p>
            <a:pPr marL="609600" indent="-609600" fontAlgn="auto">
              <a:lnSpc>
                <a:spcPct val="80000"/>
              </a:lnSpc>
              <a:spcBef>
                <a:spcPct val="50000"/>
              </a:spcBef>
              <a:spcAft>
                <a:spcPts val="0"/>
              </a:spcAft>
              <a:buClr>
                <a:schemeClr val="accent3"/>
              </a:buClr>
              <a:buFontTx/>
              <a:buAutoNum type="arabicPeriod"/>
              <a:defRPr/>
            </a:pPr>
            <a:r>
              <a:rPr lang="en-US" sz="1400" dirty="0" smtClean="0"/>
              <a:t>Legislative </a:t>
            </a:r>
            <a:r>
              <a:rPr lang="en-US" sz="1400" u="sng" dirty="0" smtClean="0"/>
              <a:t>Adopted</a:t>
            </a:r>
            <a:r>
              <a:rPr lang="en-US" sz="1400" dirty="0" smtClean="0"/>
              <a:t> Budget (LAB) 1 – Legislature modifies budget, passes bill authorizing</a:t>
            </a:r>
          </a:p>
          <a:p>
            <a:pPr marL="609600" indent="-609600" fontAlgn="auto">
              <a:lnSpc>
                <a:spcPct val="80000"/>
              </a:lnSpc>
              <a:spcBef>
                <a:spcPct val="50000"/>
              </a:spcBef>
              <a:spcAft>
                <a:spcPts val="0"/>
              </a:spcAft>
              <a:buClr>
                <a:schemeClr val="accent3"/>
              </a:buClr>
              <a:buFont typeface="Wingdings 2" charset="2"/>
              <a:buNone/>
              <a:defRPr/>
            </a:pPr>
            <a:r>
              <a:rPr lang="en-US" sz="1400" dirty="0" smtClean="0"/>
              <a:t>	</a:t>
            </a:r>
          </a:p>
          <a:p>
            <a:pPr marL="609600" indent="-609600" fontAlgn="auto">
              <a:lnSpc>
                <a:spcPct val="80000"/>
              </a:lnSpc>
              <a:spcBef>
                <a:spcPct val="50000"/>
              </a:spcBef>
              <a:spcAft>
                <a:spcPts val="0"/>
              </a:spcAft>
              <a:buClr>
                <a:schemeClr val="accent3"/>
              </a:buClr>
              <a:buFont typeface="Wingdings 2" charset="2"/>
              <a:buNone/>
              <a:defRPr/>
            </a:pPr>
            <a:r>
              <a:rPr lang="en-US" sz="1400" dirty="0" smtClean="0"/>
              <a:t>4</a:t>
            </a:r>
            <a:r>
              <a:rPr lang="en-US" sz="1400" baseline="30000" dirty="0" smtClean="0"/>
              <a:t>th</a:t>
            </a:r>
            <a:r>
              <a:rPr lang="en-US" sz="1400" dirty="0" smtClean="0"/>
              <a:t> stage is really an extension of the stage 3.</a:t>
            </a:r>
            <a:r>
              <a:rPr lang="en-US" sz="1400" baseline="0" dirty="0" smtClean="0"/>
              <a:t>   </a:t>
            </a:r>
            <a:r>
              <a:rPr lang="en-US" sz="1400" dirty="0" smtClean="0"/>
              <a:t>Budget adjustments made by the Emergency Board or Special Session during the biennium.  Adjustments made by April of 2014 are normally incorporated into the Legislatively </a:t>
            </a:r>
            <a:r>
              <a:rPr lang="en-US" sz="1400" u="sng" dirty="0" smtClean="0"/>
              <a:t>Approved</a:t>
            </a:r>
            <a:r>
              <a:rPr lang="en-US" sz="1400" dirty="0" smtClean="0"/>
              <a:t> Budget (also called LAB) and become part of the subsequent biennium’s base budget</a:t>
            </a:r>
          </a:p>
          <a:p>
            <a:pPr marL="609600" indent="-609600" fontAlgn="auto">
              <a:lnSpc>
                <a:spcPct val="80000"/>
              </a:lnSpc>
              <a:spcBef>
                <a:spcPct val="50000"/>
              </a:spcBef>
              <a:spcAft>
                <a:spcPts val="0"/>
              </a:spcAft>
              <a:buClr>
                <a:schemeClr val="accent3"/>
              </a:buClr>
              <a:buFont typeface="Wingdings 2" charset="2"/>
              <a:buNone/>
              <a:defRPr/>
            </a:pPr>
            <a:endParaRPr lang="en-US" sz="1400" dirty="0" smtClean="0"/>
          </a:p>
          <a:p>
            <a:pPr marL="609600" indent="-609600" fontAlgn="auto">
              <a:lnSpc>
                <a:spcPct val="80000"/>
              </a:lnSpc>
              <a:spcBef>
                <a:spcPct val="50000"/>
              </a:spcBef>
              <a:spcAft>
                <a:spcPts val="0"/>
              </a:spcAft>
              <a:buClr>
                <a:schemeClr val="accent3"/>
              </a:buClr>
              <a:buFont typeface="Wingdings 2" charset="2"/>
              <a:buNone/>
              <a:defRPr/>
            </a:pPr>
            <a:r>
              <a:rPr lang="en-US" sz="1400" dirty="0" smtClean="0"/>
              <a:t>Each of the first three</a:t>
            </a:r>
            <a:r>
              <a:rPr lang="en-US" sz="1400" baseline="0" dirty="0" smtClean="0"/>
              <a:t> phases require EQC certification, with the ARB being the most important since is expresses DEQ funding/policy proposal.  The GRB and LAB are effectively dictated to the agency and the budget books are a reflection of the Governor’s/</a:t>
            </a:r>
            <a:r>
              <a:rPr lang="en-US" sz="1400" baseline="0" dirty="0" err="1" smtClean="0"/>
              <a:t>Legisatures</a:t>
            </a:r>
            <a:r>
              <a:rPr lang="en-US" sz="1400" baseline="0" dirty="0" smtClean="0"/>
              <a:t> decision making.</a:t>
            </a:r>
            <a:endParaRPr lang="en-US" sz="1400" dirty="0" smtClean="0"/>
          </a:p>
          <a:p>
            <a:pPr eaLnBrk="1" hangingPunct="1"/>
            <a:endParaRPr lang="en-US" sz="1400" dirty="0"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B1107E81-F569-49C9-A2D7-244BC2CE74FB}" type="slidenum">
              <a:rPr lang="en-US" smtClean="0">
                <a:latin typeface="Arial" pitchFamily="34" charset="0"/>
                <a:ea typeface="ＭＳ Ｐゴシック" pitchFamily="34" charset="-128"/>
              </a:rPr>
              <a:pPr/>
              <a:t>8</a:t>
            </a:fld>
            <a:endParaRPr lang="en-US" smtClean="0">
              <a:latin typeface="Arial" pitchFamily="34" charset="0"/>
              <a:ea typeface="ＭＳ Ｐゴシック" pitchFamily="34" charset="-128"/>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Timeline Handout Part 2 000013/14</a:t>
            </a:r>
            <a:endParaRPr lang="en-US" sz="1400" b="1" dirty="0"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1DC205DA-8A04-4128-802A-117730A0FDD4}" type="slidenum">
              <a:rPr lang="en-US" smtClean="0">
                <a:latin typeface="Arial" pitchFamily="34" charset="0"/>
                <a:ea typeface="ＭＳ Ｐゴシック" pitchFamily="34" charset="-128"/>
              </a:rPr>
              <a:pPr/>
              <a:t>9</a:t>
            </a:fld>
            <a:endParaRPr lang="en-US" smtClean="0">
              <a:latin typeface="Arial" pitchFamily="34" charset="0"/>
              <a:ea typeface="ＭＳ Ｐゴシック" pitchFamily="34" charset="-128"/>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r>
              <a:rPr lang="en-US" sz="1400" b="1" dirty="0" smtClean="0">
                <a:latin typeface="Arial" pitchFamily="34" charset="0"/>
                <a:ea typeface="ＭＳ Ｐゴシック" pitchFamily="34" charset="-128"/>
              </a:rPr>
              <a:t>Handout Part 2 000001-9</a:t>
            </a:r>
            <a:endParaRPr lang="en-US" sz="1400" b="1" dirty="0" smtClean="0">
              <a:latin typeface="Arial" pitchFamily="34" charset="0"/>
              <a:ea typeface="ＭＳ Ｐゴシック" pitchFamily="34" charset="-128"/>
            </a:endParaRPr>
          </a:p>
          <a:p>
            <a:pPr eaLnBrk="1" hangingPunct="1"/>
            <a:endParaRPr lang="en-US" dirty="0"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smtClean="0"/>
            </a:lvl1pPr>
          </a:lstStyle>
          <a:p>
            <a:pPr>
              <a:defRPr/>
            </a:pPr>
            <a:fld id="{1E07F64B-D1D8-4DC1-8BFB-D6E36F52F786}" type="datetime1">
              <a:rPr lang="en-US"/>
              <a:pPr>
                <a:defRPr/>
              </a:pPr>
              <a:t>8/7/2014</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968851B7-7711-45F5-A51B-A89B33EA509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5D8DDF3-048A-4D1A-98D4-05EA4ED2254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957A74E-AF13-4301-B5E0-8F376FF1224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D08F65B-33A4-4489-963D-02C2FA781E9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smtClean="0"/>
            </a:lvl1pPr>
          </a:lstStyle>
          <a:p>
            <a:pPr>
              <a:defRPr/>
            </a:pPr>
            <a:fld id="{B5B0E857-143B-43CE-B19D-66D10B2366BC}" type="datetime1">
              <a:rPr lang="en-US"/>
              <a:pPr>
                <a:defRPr/>
              </a:pPr>
              <a:t>8/7/2014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2D507F-DAF1-4474-A4C2-B994EEE39CC2}" type="slidenum">
              <a:rPr lang="en-US"/>
              <a:pPr>
                <a:defRPr/>
              </a:pPr>
              <a:t>‹#›</a:t>
            </a:fld>
            <a:endParaRPr lang="en-US" sz="2400">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17C552B-07CD-43C0-BD62-36344BC3793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4A0E7004-80DC-4C04-9FE8-7BE7A1CCB24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A5997D9-09F4-4B12-9B7C-C6569EE3A0A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EB8B5345-A3A3-4C96-8358-FE2155CC56B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DE78F6B5-F355-4A5B-A565-F489EC45C4F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459523FB-0467-466E-B8DE-A3A8B77A10E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4100"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4101"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ea typeface="ＭＳ Ｐゴシック" charset="-128"/>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ea typeface="ＭＳ Ｐゴシック" charset="-128"/>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latin typeface="Arial" charset="0"/>
                <a:ea typeface="ＭＳ Ｐゴシック" charset="-128"/>
              </a:defRPr>
            </a:lvl1pPr>
          </a:lstStyle>
          <a:p>
            <a:pPr>
              <a:defRPr/>
            </a:pPr>
            <a:fld id="{41E0CDF5-3573-4A2A-A1A5-B1BD94F05ADB}" type="slidenum">
              <a:rPr lang="en-US"/>
              <a:pPr>
                <a:defRPr/>
              </a:pPr>
              <a:t>‹#›</a:t>
            </a:fld>
            <a:endParaRPr lang="en-US"/>
          </a:p>
        </p:txBody>
      </p:sp>
      <p:grpSp>
        <p:nvGrpSpPr>
          <p:cNvPr id="4105"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charset="0"/>
                <a:ea typeface="ＭＳ Ｐゴシック" charset="-128"/>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charset="0"/>
                <a:ea typeface="ＭＳ Ｐゴシック" charset="-128"/>
              </a:endParaRPr>
            </a:p>
          </p:txBody>
        </p:sp>
      </p:grpSp>
    </p:spTree>
  </p:cSld>
  <p:clrMap bg1="lt1" tx1="dk1" bg2="lt2" tx2="dk2" accent1="accent1" accent2="accent2" accent3="accent3" accent4="accent4" accent5="accent5" accent6="accent6" hlink="hlink" folHlink="folHlink"/>
  <p:sldLayoutIdLst>
    <p:sldLayoutId id="2147484418" r:id="rId1"/>
    <p:sldLayoutId id="2147484409" r:id="rId2"/>
    <p:sldLayoutId id="2147484419" r:id="rId3"/>
    <p:sldLayoutId id="2147484410" r:id="rId4"/>
    <p:sldLayoutId id="2147484411" r:id="rId5"/>
    <p:sldLayoutId id="2147484412" r:id="rId6"/>
    <p:sldLayoutId id="2147484413" r:id="rId7"/>
    <p:sldLayoutId id="2147484414" r:id="rId8"/>
    <p:sldLayoutId id="2147484420" r:id="rId9"/>
    <p:sldLayoutId id="2147484415" r:id="rId10"/>
    <p:sldLayoutId id="2147484416"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3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noChangeArrowheads="1"/>
          </p:cNvSpPr>
          <p:nvPr>
            <p:ph type="ctrTitle"/>
          </p:nvPr>
        </p:nvSpPr>
        <p:spPr>
          <a:xfrm>
            <a:off x="609600" y="1828800"/>
            <a:ext cx="7696200" cy="1447800"/>
          </a:xfrm>
        </p:spPr>
        <p:txBody>
          <a:bodyPr>
            <a:normAutofit/>
          </a:bodyPr>
          <a:lstStyle/>
          <a:p>
            <a:pPr fontAlgn="auto">
              <a:spcAft>
                <a:spcPts val="0"/>
              </a:spcAft>
              <a:defRPr/>
            </a:pPr>
            <a:r>
              <a:rPr lang="en-US" sz="6000" dirty="0" smtClean="0">
                <a:ea typeface="ＭＳ Ｐゴシック" charset="-128"/>
              </a:rPr>
              <a:t>BUDGET DEVELOPMENT</a:t>
            </a:r>
            <a:endParaRPr lang="en-US" sz="5400" i="1" dirty="0" smtClean="0">
              <a:solidFill>
                <a:srgbClr val="515B2D"/>
              </a:solidFill>
              <a:effectLst>
                <a:outerShdw blurRad="38100" dist="38100" dir="2700000" algn="tl">
                  <a:srgbClr val="FFFFFF"/>
                </a:outerShdw>
              </a:effectLst>
              <a:ea typeface="ＭＳ Ｐゴシック" charset="-128"/>
            </a:endParaRPr>
          </a:p>
        </p:txBody>
      </p:sp>
      <p:sp>
        <p:nvSpPr>
          <p:cNvPr id="21506" name="Slide Number Placeholder 5"/>
          <p:cNvSpPr>
            <a:spLocks noGrp="1"/>
          </p:cNvSpPr>
          <p:nvPr>
            <p:ph type="sldNum" sz="quarter" idx="12"/>
          </p:nvPr>
        </p:nvSpPr>
        <p:spPr bwMode="auto">
          <a:xfrm>
            <a:off x="8686800" y="6305550"/>
            <a:ext cx="457200" cy="476250"/>
          </a:xfrm>
          <a:ln>
            <a:miter lim="800000"/>
            <a:headEnd/>
            <a:tailEnd/>
          </a:ln>
        </p:spPr>
        <p:txBody>
          <a:bodyPr/>
          <a:lstStyle/>
          <a:p>
            <a:pPr>
              <a:defRPr/>
            </a:pPr>
            <a:endParaRPr lang="en-US" dirty="0"/>
          </a:p>
        </p:txBody>
      </p:sp>
      <p:sp>
        <p:nvSpPr>
          <p:cNvPr id="5" name="Rectangle 4"/>
          <p:cNvSpPr txBox="1">
            <a:spLocks noChangeArrowheads="1"/>
          </p:cNvSpPr>
          <p:nvPr/>
        </p:nvSpPr>
        <p:spPr>
          <a:xfrm>
            <a:off x="914400" y="4648200"/>
            <a:ext cx="7696200" cy="1371600"/>
          </a:xfrm>
          <a:prstGeom prst="rect">
            <a:avLst/>
          </a:prstGeom>
        </p:spPr>
        <p:txBody>
          <a:bodyPr lIns="45720" tIns="0" rIns="45720" bIns="0" anchor="b">
            <a:scene3d>
              <a:camera prst="orthographicFront"/>
              <a:lightRig rig="soft" dir="t">
                <a:rot lat="0" lon="0" rev="17220000"/>
              </a:lightRig>
            </a:scene3d>
            <a:sp3d prstMaterial="softEdge">
              <a:bevelT w="38100" h="38100"/>
            </a:sp3d>
          </a:bodyPr>
          <a:lstStyle/>
          <a:p>
            <a:pPr algn="ctr" fontAlgn="auto">
              <a:spcAft>
                <a:spcPts val="0"/>
              </a:spcAft>
              <a:defRPr/>
            </a:pPr>
            <a:endParaRPr lang="en-US" sz="2800" b="1" cap="all" dirty="0">
              <a:ln w="6350">
                <a:noFill/>
              </a:ln>
              <a:solidFill>
                <a:schemeClr val="accent1">
                  <a:lumMod val="60000"/>
                  <a:lumOff val="40000"/>
                </a:schemeClr>
              </a:solidFill>
              <a:effectLst>
                <a:outerShdw blurRad="127000" dist="200000" dir="2700000" algn="tl" rotWithShape="0">
                  <a:srgbClr val="000000">
                    <a:alpha val="30000"/>
                  </a:srgbClr>
                </a:outerShdw>
              </a:effectLst>
              <a:latin typeface="+mj-lt"/>
              <a:ea typeface="+mj-ea"/>
              <a:cs typeface="+mj-cs"/>
            </a:endParaRPr>
          </a:p>
        </p:txBody>
      </p:sp>
      <p:sp>
        <p:nvSpPr>
          <p:cNvPr id="6" name="Rectangle 4"/>
          <p:cNvSpPr txBox="1">
            <a:spLocks noChangeArrowheads="1"/>
          </p:cNvSpPr>
          <p:nvPr/>
        </p:nvSpPr>
        <p:spPr bwMode="auto">
          <a:xfrm>
            <a:off x="762000" y="3657600"/>
            <a:ext cx="7696200" cy="2133600"/>
          </a:xfrm>
          <a:prstGeom prst="rect">
            <a:avLst/>
          </a:prstGeom>
          <a:noFill/>
          <a:ln w="9525">
            <a:noFill/>
            <a:miter lim="800000"/>
            <a:headEnd/>
            <a:tailEnd/>
          </a:ln>
        </p:spPr>
        <p:txBody>
          <a:bodyPr vert="horz" wrap="square" lIns="0" tIns="0" rIns="18288" bIns="0" numCol="1" anchor="b" anchorCtr="0" compatLnSpc="1">
            <a:prstTxWarp prst="textNoShape">
              <a:avLst/>
            </a:prstTxWarp>
            <a:normAutofit fontScale="97500"/>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ＭＳ Ｐゴシック" charset="-128"/>
                <a:cs typeface="+mj-cs"/>
              </a:rPr>
              <a:t>Presentation to the Oregon Environmental Quality Commission</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smtClean="0">
                <a:solidFill>
                  <a:schemeClr val="accent3">
                    <a:tint val="90000"/>
                    <a:satMod val="120000"/>
                  </a:schemeClr>
                </a:solidFill>
                <a:effectLst>
                  <a:outerShdw blurRad="38100" dist="25400" dir="5400000" algn="tl" rotWithShape="0">
                    <a:srgbClr val="000000">
                      <a:alpha val="43000"/>
                    </a:srgbClr>
                  </a:outerShdw>
                </a:effectLst>
                <a:latin typeface="+mj-lt"/>
                <a:ea typeface="ＭＳ Ｐゴシック" charset="-128"/>
                <a:cs typeface="+mj-cs"/>
              </a:rPr>
              <a:t>August 07, 2014</a:t>
            </a:r>
            <a:endParaRPr kumimoji="0" lang="en-US" sz="5400" b="1" i="1" u="none" strike="noStrike" kern="1200" cap="none" spc="0" normalizeH="0" baseline="0" noProof="0" dirty="0" smtClean="0">
              <a:ln>
                <a:noFill/>
              </a:ln>
              <a:solidFill>
                <a:srgbClr val="515B2D"/>
              </a:solidFill>
              <a:effectLst>
                <a:outerShdw blurRad="38100" dist="38100" dir="2700000" algn="tl">
                  <a:srgbClr val="FFFFFF"/>
                </a:outerShdw>
              </a:effectLst>
              <a:uLnTx/>
              <a:uFillTx/>
              <a:latin typeface="+mj-lt"/>
              <a:ea typeface="ＭＳ Ｐゴシック" charset="-128"/>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457201"/>
            <a:ext cx="8229600" cy="9144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2013-15 Leg Approved Budget</a:t>
            </a:r>
            <a:endParaRPr lang="en-US" sz="3200" dirty="0">
              <a:solidFill>
                <a:schemeClr val="tx2"/>
              </a:solidFill>
              <a:latin typeface="+mj-lt"/>
              <a:ea typeface="+mj-ea"/>
              <a:cs typeface="+mj-cs"/>
            </a:endParaRPr>
          </a:p>
        </p:txBody>
      </p:sp>
      <p:pic>
        <p:nvPicPr>
          <p:cNvPr id="2050" name="Picture 2"/>
          <p:cNvPicPr>
            <a:picLocks noChangeAspect="1" noChangeArrowheads="1"/>
          </p:cNvPicPr>
          <p:nvPr/>
        </p:nvPicPr>
        <p:blipFill>
          <a:blip r:embed="rId3" cstate="print"/>
          <a:srcRect/>
          <a:stretch>
            <a:fillRect/>
          </a:stretch>
        </p:blipFill>
        <p:spPr bwMode="auto">
          <a:xfrm>
            <a:off x="533400" y="1371600"/>
            <a:ext cx="8086165" cy="5486400"/>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457200"/>
            <a:ext cx="8229600" cy="1249363"/>
          </a:xfrm>
        </p:spPr>
        <p:txBody>
          <a:bodyPr/>
          <a:lstStyle/>
          <a:p>
            <a:r>
              <a:rPr lang="en-US" sz="4000" dirty="0" smtClean="0"/>
              <a:t>Building a New Budget </a:t>
            </a:r>
            <a:br>
              <a:rPr lang="en-US" sz="4000" dirty="0" smtClean="0"/>
            </a:br>
            <a:r>
              <a:rPr lang="en-US" sz="3200" dirty="0" smtClean="0"/>
              <a:t>Agency Request</a:t>
            </a:r>
          </a:p>
        </p:txBody>
      </p:sp>
      <p:sp>
        <p:nvSpPr>
          <p:cNvPr id="53251" name="Rectangle 3"/>
          <p:cNvSpPr>
            <a:spLocks noGrp="1" noChangeArrowheads="1"/>
          </p:cNvSpPr>
          <p:nvPr>
            <p:ph idx="1"/>
          </p:nvPr>
        </p:nvSpPr>
        <p:spPr>
          <a:xfrm>
            <a:off x="457200" y="1905000"/>
            <a:ext cx="8229600" cy="4525963"/>
          </a:xfrm>
        </p:spPr>
        <p:txBody>
          <a:bodyPr/>
          <a:lstStyle/>
          <a:p>
            <a:pPr>
              <a:lnSpc>
                <a:spcPct val="90000"/>
              </a:lnSpc>
              <a:spcBef>
                <a:spcPct val="40000"/>
              </a:spcBef>
            </a:pPr>
            <a:r>
              <a:rPr lang="en-US" sz="2800" dirty="0" smtClean="0"/>
              <a:t>Incremental Process, Based on Prior Biennium</a:t>
            </a:r>
          </a:p>
          <a:p>
            <a:pPr>
              <a:lnSpc>
                <a:spcPct val="90000"/>
              </a:lnSpc>
              <a:spcBef>
                <a:spcPct val="40000"/>
              </a:spcBef>
            </a:pPr>
            <a:r>
              <a:rPr lang="en-US" sz="2800" dirty="0" smtClean="0"/>
              <a:t>Prior Biennium LD positions are removed, associated S&amp;S phased out</a:t>
            </a:r>
          </a:p>
          <a:p>
            <a:pPr>
              <a:lnSpc>
                <a:spcPct val="90000"/>
              </a:lnSpc>
              <a:spcBef>
                <a:spcPct val="40000"/>
              </a:spcBef>
            </a:pPr>
            <a:r>
              <a:rPr lang="en-US" sz="2800" dirty="0" smtClean="0"/>
              <a:t>PICS Freeze (4/14) – Snapshot of Permanent positions, used to determine Step/Salary</a:t>
            </a:r>
          </a:p>
          <a:p>
            <a:pPr>
              <a:lnSpc>
                <a:spcPct val="90000"/>
              </a:lnSpc>
              <a:spcBef>
                <a:spcPct val="40000"/>
              </a:spcBef>
            </a:pPr>
            <a:r>
              <a:rPr lang="en-US" sz="2800" dirty="0" smtClean="0"/>
              <a:t>New salary &amp; benefit rates, inflation factors create cost adjusted version of 13-15 budget (handouts)</a:t>
            </a:r>
          </a:p>
          <a:p>
            <a:pPr>
              <a:lnSpc>
                <a:spcPct val="90000"/>
              </a:lnSpc>
              <a:spcBef>
                <a:spcPct val="40000"/>
              </a:spcBef>
            </a:pPr>
            <a:r>
              <a:rPr lang="en-US" sz="2800" dirty="0" smtClean="0"/>
              <a:t>Agency adds estimated Other/Federal revenues and beginning balances</a:t>
            </a: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p:cTn id="7" dur="1000" fill="hold"/>
                                        <p:tgtEl>
                                          <p:spTgt spid="5325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325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325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53251">
                                            <p:txEl>
                                              <p:pRg st="1" end="1"/>
                                            </p:txEl>
                                          </p:spTgt>
                                        </p:tgtEl>
                                        <p:attrNameLst>
                                          <p:attrName>style.visibility</p:attrName>
                                        </p:attrNameLst>
                                      </p:cBhvr>
                                      <p:to>
                                        <p:strVal val="visible"/>
                                      </p:to>
                                    </p:set>
                                    <p:anim calcmode="lin" valueType="num">
                                      <p:cBhvr>
                                        <p:cTn id="14" dur="1000" fill="hold"/>
                                        <p:tgtEl>
                                          <p:spTgt spid="53251">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3251">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325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53251">
                                            <p:txEl>
                                              <p:pRg st="2" end="2"/>
                                            </p:txEl>
                                          </p:spTgt>
                                        </p:tgtEl>
                                        <p:attrNameLst>
                                          <p:attrName>style.visibility</p:attrName>
                                        </p:attrNameLst>
                                      </p:cBhvr>
                                      <p:to>
                                        <p:strVal val="visible"/>
                                      </p:to>
                                    </p:set>
                                    <p:anim calcmode="lin" valueType="num">
                                      <p:cBhvr>
                                        <p:cTn id="21" dur="1000" fill="hold"/>
                                        <p:tgtEl>
                                          <p:spTgt spid="53251">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3251">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325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53251">
                                            <p:txEl>
                                              <p:pRg st="3" end="3"/>
                                            </p:txEl>
                                          </p:spTgt>
                                        </p:tgtEl>
                                        <p:attrNameLst>
                                          <p:attrName>style.visibility</p:attrName>
                                        </p:attrNameLst>
                                      </p:cBhvr>
                                      <p:to>
                                        <p:strVal val="visible"/>
                                      </p:to>
                                    </p:set>
                                    <p:anim calcmode="lin" valueType="num">
                                      <p:cBhvr>
                                        <p:cTn id="28" dur="1000" fill="hold"/>
                                        <p:tgtEl>
                                          <p:spTgt spid="53251">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3251">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325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53251">
                                            <p:txEl>
                                              <p:pRg st="4" end="4"/>
                                            </p:txEl>
                                          </p:spTgt>
                                        </p:tgtEl>
                                        <p:attrNameLst>
                                          <p:attrName>style.visibility</p:attrName>
                                        </p:attrNameLst>
                                      </p:cBhvr>
                                      <p:to>
                                        <p:strVal val="visible"/>
                                      </p:to>
                                    </p:set>
                                    <p:anim calcmode="lin" valueType="num">
                                      <p:cBhvr>
                                        <p:cTn id="35" dur="1000" fill="hold"/>
                                        <p:tgtEl>
                                          <p:spTgt spid="53251">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53251">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532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62000" y="533401"/>
            <a:ext cx="8229600" cy="762000"/>
          </a:xfrm>
        </p:spPr>
        <p:txBody>
          <a:bodyPr/>
          <a:lstStyle/>
          <a:p>
            <a:r>
              <a:rPr lang="en-US" sz="4000" dirty="0" smtClean="0"/>
              <a:t/>
            </a:r>
            <a:br>
              <a:rPr lang="en-US" sz="4000" dirty="0" smtClean="0"/>
            </a:br>
            <a:r>
              <a:rPr lang="en-US" sz="4000" dirty="0" smtClean="0"/>
              <a:t>Salary &amp; Benefit Increases</a:t>
            </a:r>
          </a:p>
        </p:txBody>
      </p:sp>
      <p:sp>
        <p:nvSpPr>
          <p:cNvPr id="69635" name="Rectangle 3"/>
          <p:cNvSpPr>
            <a:spLocks noGrp="1" noChangeArrowheads="1"/>
          </p:cNvSpPr>
          <p:nvPr>
            <p:ph idx="1"/>
          </p:nvPr>
        </p:nvSpPr>
        <p:spPr>
          <a:xfrm>
            <a:off x="457200" y="1524000"/>
            <a:ext cx="8077200" cy="4800600"/>
          </a:xfrm>
        </p:spPr>
        <p:txBody>
          <a:bodyPr/>
          <a:lstStyle/>
          <a:p>
            <a:pPr>
              <a:spcBef>
                <a:spcPct val="40000"/>
              </a:spcBef>
              <a:spcAft>
                <a:spcPts val="0"/>
              </a:spcAft>
              <a:buClr>
                <a:srgbClr val="C00000"/>
              </a:buClr>
            </a:pPr>
            <a:r>
              <a:rPr lang="en-US" sz="2800" dirty="0" smtClean="0">
                <a:solidFill>
                  <a:srgbClr val="10253F"/>
                </a:solidFill>
              </a:rPr>
              <a:t>Negotiated Salary or Benefit Increases covering the upcoming biennium are </a:t>
            </a:r>
            <a:r>
              <a:rPr lang="en-US" sz="2800" u="sng" dirty="0" smtClean="0">
                <a:solidFill>
                  <a:srgbClr val="10253F"/>
                </a:solidFill>
              </a:rPr>
              <a:t>never</a:t>
            </a:r>
            <a:r>
              <a:rPr lang="en-US" sz="2800" dirty="0" smtClean="0">
                <a:solidFill>
                  <a:srgbClr val="10253F"/>
                </a:solidFill>
              </a:rPr>
              <a:t> included in the budget development process</a:t>
            </a:r>
          </a:p>
          <a:p>
            <a:pPr>
              <a:spcBef>
                <a:spcPct val="40000"/>
              </a:spcBef>
              <a:spcAft>
                <a:spcPts val="0"/>
              </a:spcAft>
              <a:buClr>
                <a:srgbClr val="C00000"/>
              </a:buClr>
            </a:pPr>
            <a:r>
              <a:rPr lang="en-US" sz="2800" dirty="0" smtClean="0">
                <a:solidFill>
                  <a:srgbClr val="10253F"/>
                </a:solidFill>
              </a:rPr>
              <a:t>A “set aside” is normally developed by the Governor for these items </a:t>
            </a:r>
          </a:p>
          <a:p>
            <a:pPr>
              <a:spcBef>
                <a:spcPct val="40000"/>
              </a:spcBef>
              <a:spcAft>
                <a:spcPts val="0"/>
              </a:spcAft>
              <a:buClr>
                <a:srgbClr val="C00000"/>
              </a:buClr>
            </a:pPr>
            <a:r>
              <a:rPr lang="en-US" sz="2800" dirty="0" smtClean="0">
                <a:solidFill>
                  <a:srgbClr val="10253F"/>
                </a:solidFill>
              </a:rPr>
              <a:t>After negotiations are complete, the E-Board normally allocates the set aside</a:t>
            </a:r>
          </a:p>
          <a:p>
            <a:pPr>
              <a:spcBef>
                <a:spcPct val="40000"/>
              </a:spcBef>
              <a:spcAft>
                <a:spcPts val="0"/>
              </a:spcAft>
              <a:buClr>
                <a:srgbClr val="C00000"/>
              </a:buClr>
            </a:pPr>
            <a:r>
              <a:rPr lang="en-US" sz="2800" dirty="0" smtClean="0">
                <a:solidFill>
                  <a:srgbClr val="10253F"/>
                </a:solidFill>
              </a:rPr>
              <a:t>Provide “limitation” for OF/FF, but no money so if any increases are provided for, DEQ starts off in a shortfall</a:t>
            </a:r>
          </a:p>
          <a:p>
            <a:pPr>
              <a:lnSpc>
                <a:spcPct val="80000"/>
              </a:lnSpc>
              <a:spcBef>
                <a:spcPct val="40000"/>
              </a:spcBef>
              <a:buFontTx/>
              <a:buNone/>
            </a:pPr>
            <a:endParaRPr lang="en-US" sz="2800" b="1" dirty="0" smtClean="0">
              <a:solidFill>
                <a:srgbClr val="FF3300"/>
              </a:solidFill>
            </a:endParaRP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p:cTn id="7" dur="1000" fill="hold"/>
                                        <p:tgtEl>
                                          <p:spTgt spid="6963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963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963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9635">
                                            <p:txEl>
                                              <p:pRg st="1" end="1"/>
                                            </p:txEl>
                                          </p:spTgt>
                                        </p:tgtEl>
                                        <p:attrNameLst>
                                          <p:attrName>style.visibility</p:attrName>
                                        </p:attrNameLst>
                                      </p:cBhvr>
                                      <p:to>
                                        <p:strVal val="visible"/>
                                      </p:to>
                                    </p:set>
                                    <p:anim calcmode="lin" valueType="num">
                                      <p:cBhvr additive="base">
                                        <p:cTn id="14" dur="10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additive="base">
                                        <p:cTn id="15" dur="1000" fill="hold"/>
                                        <p:tgtEl>
                                          <p:spTgt spid="696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69635">
                                            <p:txEl>
                                              <p:pRg st="2" end="2"/>
                                            </p:txEl>
                                          </p:spTgt>
                                        </p:tgtEl>
                                        <p:attrNameLst>
                                          <p:attrName>style.visibility</p:attrName>
                                        </p:attrNameLst>
                                      </p:cBhvr>
                                      <p:to>
                                        <p:strVal val="visible"/>
                                      </p:to>
                                    </p:set>
                                    <p:anim calcmode="lin" valueType="num">
                                      <p:cBhvr additive="base">
                                        <p:cTn id="20" dur="500" fill="hold"/>
                                        <p:tgtEl>
                                          <p:spTgt spid="69635">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696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69635">
                                            <p:txEl>
                                              <p:pRg st="3" end="3"/>
                                            </p:txEl>
                                          </p:spTgt>
                                        </p:tgtEl>
                                        <p:attrNameLst>
                                          <p:attrName>style.visibility</p:attrName>
                                        </p:attrNameLst>
                                      </p:cBhvr>
                                      <p:to>
                                        <p:strVal val="visible"/>
                                      </p:to>
                                    </p:set>
                                    <p:anim calcmode="lin" valueType="num">
                                      <p:cBhvr>
                                        <p:cTn id="26" dur="1000" fill="hold"/>
                                        <p:tgtEl>
                                          <p:spTgt spid="69635">
                                            <p:txEl>
                                              <p:pRg st="3" end="3"/>
                                            </p:txEl>
                                          </p:spTgt>
                                        </p:tgtEl>
                                        <p:attrNameLst>
                                          <p:attrName>ppt_w</p:attrName>
                                        </p:attrNameLst>
                                      </p:cBhvr>
                                      <p:tavLst>
                                        <p:tav tm="0">
                                          <p:val>
                                            <p:strVal val="#ppt_w*0.70"/>
                                          </p:val>
                                        </p:tav>
                                        <p:tav tm="100000">
                                          <p:val>
                                            <p:strVal val="#ppt_w"/>
                                          </p:val>
                                        </p:tav>
                                      </p:tavLst>
                                    </p:anim>
                                    <p:anim calcmode="lin" valueType="num">
                                      <p:cBhvr>
                                        <p:cTn id="27" dur="1000" fill="hold"/>
                                        <p:tgtEl>
                                          <p:spTgt spid="69635">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696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685801"/>
            <a:ext cx="8229600" cy="609599"/>
          </a:xfrm>
          <a:prstGeom prst="rect">
            <a:avLst/>
          </a:prstGeom>
        </p:spPr>
        <p:txBody>
          <a:bodyPr lIns="0" rIns="0" bIns="0" anchor="b">
            <a:normAutofit lnSpcReduction="10000"/>
          </a:bodyPr>
          <a:lstStyle/>
          <a:p>
            <a:pPr fontAlgn="auto">
              <a:spcAft>
                <a:spcPts val="0"/>
              </a:spcAft>
              <a:defRPr/>
            </a:pPr>
            <a:r>
              <a:rPr lang="en-US" sz="4000" dirty="0">
                <a:solidFill>
                  <a:schemeClr val="tx2"/>
                </a:solidFill>
                <a:latin typeface="+mj-lt"/>
                <a:ea typeface="+mj-ea"/>
                <a:cs typeface="+mj-cs"/>
              </a:rPr>
              <a:t>Budget Development </a:t>
            </a:r>
            <a:r>
              <a:rPr lang="en-US" sz="4000" dirty="0" smtClean="0">
                <a:solidFill>
                  <a:schemeClr val="tx2"/>
                </a:solidFill>
                <a:latin typeface="+mj-lt"/>
                <a:ea typeface="+mj-ea"/>
                <a:cs typeface="+mj-cs"/>
              </a:rPr>
              <a:t>Packages</a:t>
            </a:r>
            <a:endParaRPr lang="en-US" sz="3200" dirty="0">
              <a:solidFill>
                <a:schemeClr val="tx2"/>
              </a:solidFill>
              <a:latin typeface="+mj-lt"/>
              <a:ea typeface="+mj-ea"/>
              <a:cs typeface="+mj-cs"/>
            </a:endParaRPr>
          </a:p>
        </p:txBody>
      </p:sp>
      <p:sp>
        <p:nvSpPr>
          <p:cNvPr id="10" name="Rectangle 3"/>
          <p:cNvSpPr>
            <a:spLocks noGrp="1" noChangeArrowheads="1"/>
          </p:cNvSpPr>
          <p:nvPr>
            <p:ph idx="1"/>
          </p:nvPr>
        </p:nvSpPr>
        <p:spPr>
          <a:xfrm>
            <a:off x="762000" y="1371600"/>
            <a:ext cx="7772400" cy="4191000"/>
          </a:xfrm>
        </p:spPr>
        <p:txBody>
          <a:bodyPr>
            <a:normAutofit lnSpcReduction="10000"/>
          </a:bodyPr>
          <a:lstStyle/>
          <a:p>
            <a:pPr marL="274320" indent="-274320" fontAlgn="auto">
              <a:lnSpc>
                <a:spcPct val="90000"/>
              </a:lnSpc>
              <a:spcBef>
                <a:spcPts val="1200"/>
              </a:spcBef>
              <a:spcAft>
                <a:spcPts val="0"/>
              </a:spcAft>
              <a:buClr>
                <a:srgbClr val="C00000"/>
              </a:buClr>
              <a:defRPr/>
            </a:pPr>
            <a:r>
              <a:rPr lang="en-US" sz="3600" dirty="0" smtClean="0">
                <a:solidFill>
                  <a:schemeClr val="accent1">
                    <a:lumMod val="50000"/>
                  </a:schemeClr>
                </a:solidFill>
                <a:latin typeface="+mj-lt"/>
              </a:rPr>
              <a:t>000 Base Budget</a:t>
            </a:r>
          </a:p>
          <a:p>
            <a:pPr marL="274320" indent="-274320" fontAlgn="auto">
              <a:lnSpc>
                <a:spcPct val="90000"/>
              </a:lnSpc>
              <a:spcBef>
                <a:spcPts val="1200"/>
              </a:spcBef>
              <a:spcAft>
                <a:spcPts val="0"/>
              </a:spcAft>
              <a:buClr>
                <a:srgbClr val="C00000"/>
              </a:buClr>
              <a:defRPr/>
            </a:pPr>
            <a:r>
              <a:rPr lang="en-US" sz="3600" dirty="0" smtClean="0">
                <a:solidFill>
                  <a:schemeClr val="accent1">
                    <a:lumMod val="50000"/>
                  </a:schemeClr>
                </a:solidFill>
                <a:latin typeface="+mj-lt"/>
              </a:rPr>
              <a:t>010 Non-PICS PS Adjustments</a:t>
            </a:r>
          </a:p>
          <a:p>
            <a:pPr marL="274320" indent="-274320" fontAlgn="auto">
              <a:lnSpc>
                <a:spcPct val="90000"/>
              </a:lnSpc>
              <a:spcBef>
                <a:spcPts val="1200"/>
              </a:spcBef>
              <a:spcAft>
                <a:spcPts val="0"/>
              </a:spcAft>
              <a:buClr>
                <a:srgbClr val="C00000"/>
              </a:buClr>
              <a:defRPr/>
            </a:pPr>
            <a:r>
              <a:rPr lang="en-US" sz="3600" dirty="0" smtClean="0">
                <a:solidFill>
                  <a:schemeClr val="accent1">
                    <a:lumMod val="50000"/>
                  </a:schemeClr>
                </a:solidFill>
                <a:latin typeface="+mj-lt"/>
              </a:rPr>
              <a:t>021 Phase Ins</a:t>
            </a:r>
          </a:p>
          <a:p>
            <a:pPr marL="274320" indent="-274320" fontAlgn="auto">
              <a:lnSpc>
                <a:spcPct val="90000"/>
              </a:lnSpc>
              <a:spcBef>
                <a:spcPts val="1200"/>
              </a:spcBef>
              <a:spcAft>
                <a:spcPts val="0"/>
              </a:spcAft>
              <a:buClr>
                <a:srgbClr val="C00000"/>
              </a:buClr>
              <a:defRPr/>
            </a:pPr>
            <a:r>
              <a:rPr lang="en-US" sz="3600" dirty="0" smtClean="0">
                <a:solidFill>
                  <a:schemeClr val="accent1">
                    <a:lumMod val="50000"/>
                  </a:schemeClr>
                </a:solidFill>
                <a:latin typeface="+mj-lt"/>
              </a:rPr>
              <a:t>022 Phase outs</a:t>
            </a:r>
          </a:p>
          <a:p>
            <a:pPr marL="274320" indent="-274320" fontAlgn="auto">
              <a:lnSpc>
                <a:spcPct val="90000"/>
              </a:lnSpc>
              <a:spcBef>
                <a:spcPts val="1200"/>
              </a:spcBef>
              <a:spcAft>
                <a:spcPts val="0"/>
              </a:spcAft>
              <a:buClr>
                <a:srgbClr val="C00000"/>
              </a:buClr>
              <a:defRPr/>
            </a:pPr>
            <a:r>
              <a:rPr lang="en-US" sz="3600" dirty="0" smtClean="0">
                <a:solidFill>
                  <a:schemeClr val="accent1">
                    <a:lumMod val="50000"/>
                  </a:schemeClr>
                </a:solidFill>
                <a:latin typeface="+mj-lt"/>
              </a:rPr>
              <a:t>031/032/033 Inflation on S&amp;S/CO/SP</a:t>
            </a:r>
          </a:p>
          <a:p>
            <a:pPr marL="274320" indent="-274320" fontAlgn="auto">
              <a:lnSpc>
                <a:spcPct val="90000"/>
              </a:lnSpc>
              <a:spcBef>
                <a:spcPts val="1200"/>
              </a:spcBef>
              <a:spcAft>
                <a:spcPts val="0"/>
              </a:spcAft>
              <a:buClr>
                <a:srgbClr val="C00000"/>
              </a:buClr>
              <a:defRPr/>
            </a:pPr>
            <a:r>
              <a:rPr lang="en-US" sz="3600" dirty="0" smtClean="0">
                <a:solidFill>
                  <a:schemeClr val="accent1">
                    <a:lumMod val="50000"/>
                  </a:schemeClr>
                </a:solidFill>
                <a:latin typeface="+mj-lt"/>
              </a:rPr>
              <a:t>050 Shifts between fund types (OF/FF)</a:t>
            </a:r>
          </a:p>
          <a:p>
            <a:pPr marL="274320" indent="-274320" fontAlgn="auto">
              <a:lnSpc>
                <a:spcPct val="90000"/>
              </a:lnSpc>
              <a:spcBef>
                <a:spcPts val="1200"/>
              </a:spcBef>
              <a:spcAft>
                <a:spcPts val="0"/>
              </a:spcAft>
              <a:buClr>
                <a:srgbClr val="C00000"/>
              </a:buClr>
              <a:defRPr/>
            </a:pPr>
            <a:r>
              <a:rPr lang="en-US" sz="3600" dirty="0" smtClean="0">
                <a:solidFill>
                  <a:schemeClr val="accent1">
                    <a:lumMod val="50000"/>
                  </a:schemeClr>
                </a:solidFill>
                <a:latin typeface="+mj-lt"/>
              </a:rPr>
              <a:t>060 Technical Adjustments</a:t>
            </a:r>
          </a:p>
          <a:p>
            <a:pPr marL="274320" indent="-274320" fontAlgn="auto">
              <a:lnSpc>
                <a:spcPct val="90000"/>
              </a:lnSpc>
              <a:spcBef>
                <a:spcPts val="600"/>
              </a:spcBef>
              <a:spcAft>
                <a:spcPts val="0"/>
              </a:spcAft>
              <a:buClr>
                <a:srgbClr val="C00000"/>
              </a:buClr>
              <a:defRPr/>
            </a:pPr>
            <a:endParaRPr lang="en-US" sz="3000" dirty="0" smtClean="0">
              <a:latin typeface="+mj-lt"/>
            </a:endParaRPr>
          </a:p>
          <a:p>
            <a:pPr marL="274320" indent="-274320" fontAlgn="auto">
              <a:lnSpc>
                <a:spcPct val="90000"/>
              </a:lnSpc>
              <a:spcBef>
                <a:spcPct val="40000"/>
              </a:spcBef>
              <a:spcAft>
                <a:spcPts val="0"/>
              </a:spcAft>
              <a:buClr>
                <a:srgbClr val="C00000"/>
              </a:buClr>
              <a:buFont typeface="Arial" charset="0"/>
              <a:buChar char="•"/>
              <a:defRPr/>
            </a:pPr>
            <a:endParaRPr lang="en-US" sz="2200" dirty="0" smtClean="0"/>
          </a:p>
          <a:p>
            <a:pPr marL="274320" indent="-274320" fontAlgn="auto">
              <a:lnSpc>
                <a:spcPct val="90000"/>
              </a:lnSpc>
              <a:spcBef>
                <a:spcPct val="40000"/>
              </a:spcBef>
              <a:spcAft>
                <a:spcPts val="0"/>
              </a:spcAft>
              <a:buClr>
                <a:schemeClr val="accent3"/>
              </a:buClr>
              <a:buFont typeface="Arial" charset="0"/>
              <a:buChar char="•"/>
              <a:defRPr/>
            </a:pPr>
            <a:endParaRPr lang="en-US" sz="2200" b="1" dirty="0" smtClean="0">
              <a:solidFill>
                <a:schemeClr val="accent2"/>
              </a:solidFill>
            </a:endParaRPr>
          </a:p>
        </p:txBody>
      </p:sp>
      <p:sp>
        <p:nvSpPr>
          <p:cNvPr id="6" name="TextBox 5"/>
          <p:cNvSpPr txBox="1">
            <a:spLocks noChangeArrowheads="1"/>
          </p:cNvSpPr>
          <p:nvPr/>
        </p:nvSpPr>
        <p:spPr bwMode="auto">
          <a:xfrm>
            <a:off x="609600" y="5486400"/>
            <a:ext cx="7616825" cy="954107"/>
          </a:xfrm>
          <a:prstGeom prst="rect">
            <a:avLst/>
          </a:prstGeom>
          <a:noFill/>
          <a:ln w="9525">
            <a:noFill/>
            <a:miter lim="800000"/>
            <a:headEnd/>
            <a:tailEnd/>
          </a:ln>
        </p:spPr>
        <p:txBody>
          <a:bodyPr wrap="square">
            <a:spAutoFit/>
          </a:bodyPr>
          <a:lstStyle/>
          <a:p>
            <a:pPr algn="ctr"/>
            <a:r>
              <a:rPr lang="en-US" sz="2800" b="1" dirty="0">
                <a:solidFill>
                  <a:srgbClr val="C00000"/>
                </a:solidFill>
              </a:rPr>
              <a:t>Budget through this phase is referred to as </a:t>
            </a:r>
            <a:r>
              <a:rPr lang="en-US" sz="2800" b="1" i="1" dirty="0">
                <a:solidFill>
                  <a:srgbClr val="C00000"/>
                </a:solidFill>
              </a:rPr>
              <a:t>Current Service Level</a:t>
            </a:r>
          </a:p>
        </p:txBody>
      </p:sp>
      <p:sp>
        <p:nvSpPr>
          <p:cNvPr id="7"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1000" fill="hold"/>
                                        <p:tgtEl>
                                          <p:spTgt spid="1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 calcmode="lin" valueType="num">
                                      <p:cBhvr>
                                        <p:cTn id="14" dur="1000" fill="hold"/>
                                        <p:tgtEl>
                                          <p:spTgt spid="10">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10">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10">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0">
                                            <p:txEl>
                                              <p:pRg st="2" end="2"/>
                                            </p:txEl>
                                          </p:spTgt>
                                        </p:tgtEl>
                                        <p:attrNameLst>
                                          <p:attrName>style.visibility</p:attrName>
                                        </p:attrNameLst>
                                      </p:cBhvr>
                                      <p:to>
                                        <p:strVal val="visible"/>
                                      </p:to>
                                    </p:set>
                                    <p:anim calcmode="lin" valueType="num">
                                      <p:cBhvr>
                                        <p:cTn id="21" dur="1000" fill="hold"/>
                                        <p:tgtEl>
                                          <p:spTgt spid="10">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10">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10">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0">
                                            <p:txEl>
                                              <p:pRg st="3" end="3"/>
                                            </p:txEl>
                                          </p:spTgt>
                                        </p:tgtEl>
                                        <p:attrNameLst>
                                          <p:attrName>style.visibility</p:attrName>
                                        </p:attrNameLst>
                                      </p:cBhvr>
                                      <p:to>
                                        <p:strVal val="visible"/>
                                      </p:to>
                                    </p:set>
                                    <p:anim calcmode="lin" valueType="num">
                                      <p:cBhvr>
                                        <p:cTn id="28" dur="1000" fill="hold"/>
                                        <p:tgtEl>
                                          <p:spTgt spid="10">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10">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10">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0">
                                            <p:txEl>
                                              <p:pRg st="4" end="4"/>
                                            </p:txEl>
                                          </p:spTgt>
                                        </p:tgtEl>
                                        <p:attrNameLst>
                                          <p:attrName>style.visibility</p:attrName>
                                        </p:attrNameLst>
                                      </p:cBhvr>
                                      <p:to>
                                        <p:strVal val="visible"/>
                                      </p:to>
                                    </p:set>
                                    <p:anim calcmode="lin" valueType="num">
                                      <p:cBhvr>
                                        <p:cTn id="35" dur="1000" fill="hold"/>
                                        <p:tgtEl>
                                          <p:spTgt spid="10">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10">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10">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10">
                                            <p:txEl>
                                              <p:pRg st="5" end="5"/>
                                            </p:txEl>
                                          </p:spTgt>
                                        </p:tgtEl>
                                        <p:attrNameLst>
                                          <p:attrName>style.visibility</p:attrName>
                                        </p:attrNameLst>
                                      </p:cBhvr>
                                      <p:to>
                                        <p:strVal val="visible"/>
                                      </p:to>
                                    </p:set>
                                    <p:anim calcmode="lin" valueType="num">
                                      <p:cBhvr>
                                        <p:cTn id="42" dur="1000" fill="hold"/>
                                        <p:tgtEl>
                                          <p:spTgt spid="10">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10">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10">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10">
                                            <p:txEl>
                                              <p:pRg st="6" end="6"/>
                                            </p:txEl>
                                          </p:spTgt>
                                        </p:tgtEl>
                                        <p:attrNameLst>
                                          <p:attrName>style.visibility</p:attrName>
                                        </p:attrNameLst>
                                      </p:cBhvr>
                                      <p:to>
                                        <p:strVal val="visible"/>
                                      </p:to>
                                    </p:set>
                                    <p:anim calcmode="lin" valueType="num">
                                      <p:cBhvr>
                                        <p:cTn id="49" dur="1000" fill="hold"/>
                                        <p:tgtEl>
                                          <p:spTgt spid="10">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10">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10">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 presetClass="entr" presetSubtype="2"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 calcmode="lin" valueType="num">
                                      <p:cBhvr additive="base">
                                        <p:cTn id="56" dur="5000" fill="hold"/>
                                        <p:tgtEl>
                                          <p:spTgt spid="6"/>
                                        </p:tgtEl>
                                        <p:attrNameLst>
                                          <p:attrName>ppt_x</p:attrName>
                                        </p:attrNameLst>
                                      </p:cBhvr>
                                      <p:tavLst>
                                        <p:tav tm="0">
                                          <p:val>
                                            <p:strVal val="1+#ppt_w/2"/>
                                          </p:val>
                                        </p:tav>
                                        <p:tav tm="100000">
                                          <p:val>
                                            <p:strVal val="#ppt_x"/>
                                          </p:val>
                                        </p:tav>
                                      </p:tavLst>
                                    </p:anim>
                                    <p:anim calcmode="lin" valueType="num">
                                      <p:cBhvr additive="base">
                                        <p:cTn id="57" dur="5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685800"/>
            <a:ext cx="8229600" cy="715963"/>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Funding</a:t>
            </a:r>
            <a:endParaRPr lang="en-US" sz="3200" dirty="0">
              <a:solidFill>
                <a:schemeClr val="tx2"/>
              </a:solidFill>
              <a:latin typeface="+mj-lt"/>
              <a:ea typeface="+mj-ea"/>
              <a:cs typeface="+mj-cs"/>
            </a:endParaRPr>
          </a:p>
        </p:txBody>
      </p:sp>
      <p:sp>
        <p:nvSpPr>
          <p:cNvPr id="6" name="Rectangle 3"/>
          <p:cNvSpPr>
            <a:spLocks noGrp="1" noChangeArrowheads="1"/>
          </p:cNvSpPr>
          <p:nvPr>
            <p:ph idx="1"/>
          </p:nvPr>
        </p:nvSpPr>
        <p:spPr>
          <a:xfrm>
            <a:off x="457200" y="1676401"/>
            <a:ext cx="8229600" cy="2667000"/>
          </a:xfrm>
        </p:spPr>
        <p:txBody>
          <a:bodyPr>
            <a:normAutofit lnSpcReduction="10000"/>
          </a:bodyPr>
          <a:lstStyle/>
          <a:p>
            <a:pPr marL="274320" indent="-274320" fontAlgn="auto">
              <a:lnSpc>
                <a:spcPct val="90000"/>
              </a:lnSpc>
              <a:spcBef>
                <a:spcPct val="40000"/>
              </a:spcBef>
              <a:spcAft>
                <a:spcPts val="0"/>
              </a:spcAft>
              <a:buClr>
                <a:srgbClr val="C00000"/>
              </a:buClr>
              <a:defRPr/>
            </a:pPr>
            <a:r>
              <a:rPr lang="en-US" sz="3200" dirty="0" smtClean="0">
                <a:solidFill>
                  <a:schemeClr val="accent1">
                    <a:lumMod val="50000"/>
                  </a:schemeClr>
                </a:solidFill>
              </a:rPr>
              <a:t>Through Current Service Level (CSL), General Fund appropriation (revenue) automatically balanced to expenditures</a:t>
            </a:r>
          </a:p>
          <a:p>
            <a:pPr marL="274320" indent="-274320" fontAlgn="auto">
              <a:lnSpc>
                <a:spcPct val="90000"/>
              </a:lnSpc>
              <a:spcBef>
                <a:spcPct val="40000"/>
              </a:spcBef>
              <a:spcAft>
                <a:spcPts val="0"/>
              </a:spcAft>
              <a:buClr>
                <a:srgbClr val="C00000"/>
              </a:buClr>
              <a:defRPr/>
            </a:pPr>
            <a:r>
              <a:rPr lang="en-US" sz="3200" dirty="0" smtClean="0">
                <a:solidFill>
                  <a:schemeClr val="accent1">
                    <a:lumMod val="50000"/>
                  </a:schemeClr>
                </a:solidFill>
              </a:rPr>
              <a:t>Lottery, Other, and Federal Fund expenditures calculated without regard to available revenues</a:t>
            </a:r>
          </a:p>
          <a:p>
            <a:pPr marL="274320" indent="-274320" fontAlgn="auto">
              <a:lnSpc>
                <a:spcPct val="90000"/>
              </a:lnSpc>
              <a:spcBef>
                <a:spcPct val="40000"/>
              </a:spcBef>
              <a:spcAft>
                <a:spcPts val="0"/>
              </a:spcAft>
              <a:buClr>
                <a:schemeClr val="accent3"/>
              </a:buClr>
              <a:buFont typeface="Arial" charset="0"/>
              <a:buChar char="•"/>
              <a:defRPr/>
            </a:pPr>
            <a:endParaRPr lang="en-US" sz="3000" dirty="0" smtClean="0"/>
          </a:p>
          <a:p>
            <a:pPr marL="274320" indent="-274320" fontAlgn="auto">
              <a:lnSpc>
                <a:spcPct val="90000"/>
              </a:lnSpc>
              <a:spcBef>
                <a:spcPct val="40000"/>
              </a:spcBef>
              <a:spcAft>
                <a:spcPts val="0"/>
              </a:spcAft>
              <a:buClr>
                <a:srgbClr val="C00000"/>
              </a:buClr>
              <a:buFont typeface="Arial" charset="0"/>
              <a:buChar char="•"/>
              <a:defRPr/>
            </a:pPr>
            <a:endParaRPr lang="en-US" sz="2200" dirty="0" smtClean="0"/>
          </a:p>
          <a:p>
            <a:pPr marL="274320" indent="-274320" fontAlgn="auto">
              <a:lnSpc>
                <a:spcPct val="90000"/>
              </a:lnSpc>
              <a:spcBef>
                <a:spcPct val="40000"/>
              </a:spcBef>
              <a:spcAft>
                <a:spcPts val="0"/>
              </a:spcAft>
              <a:buClr>
                <a:schemeClr val="accent3"/>
              </a:buClr>
              <a:buFont typeface="Arial" charset="0"/>
              <a:buChar char="•"/>
              <a:defRPr/>
            </a:pPr>
            <a:endParaRPr lang="en-US" sz="2200" b="1" dirty="0" smtClean="0">
              <a:solidFill>
                <a:schemeClr val="accent2"/>
              </a:solidFill>
            </a:endParaRPr>
          </a:p>
        </p:txBody>
      </p:sp>
      <p:sp>
        <p:nvSpPr>
          <p:cNvPr id="7" name="TextBox 6"/>
          <p:cNvSpPr txBox="1">
            <a:spLocks noChangeArrowheads="1"/>
          </p:cNvSpPr>
          <p:nvPr/>
        </p:nvSpPr>
        <p:spPr bwMode="auto">
          <a:xfrm>
            <a:off x="609600" y="5105400"/>
            <a:ext cx="7616825" cy="954107"/>
          </a:xfrm>
          <a:prstGeom prst="rect">
            <a:avLst/>
          </a:prstGeom>
          <a:noFill/>
          <a:ln w="9525">
            <a:noFill/>
            <a:miter lim="800000"/>
            <a:headEnd/>
            <a:tailEnd/>
          </a:ln>
        </p:spPr>
        <p:txBody>
          <a:bodyPr wrap="square">
            <a:spAutoFit/>
          </a:bodyPr>
          <a:lstStyle/>
          <a:p>
            <a:pPr algn="ctr"/>
            <a:r>
              <a:rPr lang="en-US" sz="2800" b="1" i="1" dirty="0" smtClean="0">
                <a:solidFill>
                  <a:srgbClr val="C00000"/>
                </a:solidFill>
              </a:rPr>
              <a:t>What happens if the CSL expenditures exceed projected revenues?</a:t>
            </a:r>
            <a:endParaRPr lang="en-US" sz="2800" b="1" i="1" dirty="0">
              <a:solidFill>
                <a:srgbClr val="C00000"/>
              </a:solidFill>
            </a:endParaRPr>
          </a:p>
        </p:txBody>
      </p:sp>
      <p:sp>
        <p:nvSpPr>
          <p:cNvPr id="8"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0" fill="hold"/>
                                        <p:tgtEl>
                                          <p:spTgt spid="7"/>
                                        </p:tgtEl>
                                        <p:attrNameLst>
                                          <p:attrName>ppt_x</p:attrName>
                                        </p:attrNameLst>
                                      </p:cBhvr>
                                      <p:tavLst>
                                        <p:tav tm="0">
                                          <p:val>
                                            <p:strVal val="1+#ppt_w/2"/>
                                          </p:val>
                                        </p:tav>
                                        <p:tav tm="100000">
                                          <p:val>
                                            <p:strVal val="#ppt_x"/>
                                          </p:val>
                                        </p:tav>
                                      </p:tavLst>
                                    </p:anim>
                                    <p:anim calcmode="lin" valueType="num">
                                      <p:cBhvr additive="base">
                                        <p:cTn id="22" dur="5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1524001"/>
            <a:ext cx="8229600" cy="3657599"/>
          </a:xfrm>
        </p:spPr>
        <p:txBody>
          <a:bodyPr/>
          <a:lstStyle/>
          <a:p>
            <a:pPr>
              <a:spcBef>
                <a:spcPct val="40000"/>
              </a:spcBef>
              <a:spcAft>
                <a:spcPts val="600"/>
              </a:spcAft>
              <a:buClr>
                <a:srgbClr val="C00000"/>
              </a:buClr>
              <a:buSzPct val="70000"/>
              <a:buFont typeface="Wingdings" pitchFamily="2" charset="2"/>
              <a:buChar char="l"/>
            </a:pPr>
            <a:r>
              <a:rPr lang="en-US" sz="3000" dirty="0" smtClean="0">
                <a:solidFill>
                  <a:schemeClr val="accent1">
                    <a:lumMod val="50000"/>
                  </a:schemeClr>
                </a:solidFill>
              </a:rPr>
              <a:t>No action on General Fund, balanced statewide at Governor’s Recommended Budget</a:t>
            </a:r>
          </a:p>
          <a:p>
            <a:pPr>
              <a:spcBef>
                <a:spcPct val="40000"/>
              </a:spcBef>
              <a:spcAft>
                <a:spcPts val="600"/>
              </a:spcAft>
              <a:buClr>
                <a:srgbClr val="C00000"/>
              </a:buClr>
              <a:buSzPct val="70000"/>
              <a:buFont typeface="Wingdings" pitchFamily="2" charset="2"/>
              <a:buChar char="l"/>
            </a:pPr>
            <a:r>
              <a:rPr lang="en-US" sz="3000" dirty="0" smtClean="0">
                <a:solidFill>
                  <a:schemeClr val="accent1">
                    <a:lumMod val="50000"/>
                  </a:schemeClr>
                </a:solidFill>
              </a:rPr>
              <a:t>Agency develops reduction packages to achieve balance on Other, Federal, Lottery funds</a:t>
            </a:r>
          </a:p>
          <a:p>
            <a:pPr>
              <a:spcBef>
                <a:spcPct val="40000"/>
              </a:spcBef>
              <a:spcAft>
                <a:spcPts val="600"/>
              </a:spcAft>
              <a:buClr>
                <a:srgbClr val="C00000"/>
              </a:buClr>
              <a:buSzPct val="70000"/>
              <a:buFont typeface="Wingdings" pitchFamily="2" charset="2"/>
              <a:buChar char="l"/>
            </a:pPr>
            <a:r>
              <a:rPr lang="en-US" sz="3000" dirty="0" smtClean="0">
                <a:solidFill>
                  <a:schemeClr val="accent1">
                    <a:lumMod val="50000"/>
                  </a:schemeClr>
                </a:solidFill>
              </a:rPr>
              <a:t>Package 070, agency asking for restoration</a:t>
            </a:r>
          </a:p>
          <a:p>
            <a:pPr>
              <a:spcBef>
                <a:spcPct val="40000"/>
              </a:spcBef>
              <a:spcAft>
                <a:spcPts val="600"/>
              </a:spcAft>
              <a:buClr>
                <a:srgbClr val="C00000"/>
              </a:buClr>
              <a:buSzPct val="70000"/>
              <a:buFont typeface="Wingdings" pitchFamily="2" charset="2"/>
              <a:buChar char="l"/>
            </a:pPr>
            <a:r>
              <a:rPr lang="en-US" sz="3000" dirty="0" smtClean="0">
                <a:solidFill>
                  <a:schemeClr val="accent1">
                    <a:lumMod val="50000"/>
                  </a:schemeClr>
                </a:solidFill>
              </a:rPr>
              <a:t>Package 071, permanent reductions</a:t>
            </a:r>
          </a:p>
          <a:p>
            <a:pPr>
              <a:spcBef>
                <a:spcPct val="40000"/>
              </a:spcBef>
              <a:spcAft>
                <a:spcPts val="600"/>
              </a:spcAft>
              <a:buClr>
                <a:srgbClr val="C00000"/>
              </a:buClr>
              <a:buSzPct val="100000"/>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609600"/>
            <a:ext cx="8229600" cy="6858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Balancing the Budget</a:t>
            </a:r>
            <a:endParaRPr lang="en-US" sz="3200" dirty="0">
              <a:solidFill>
                <a:schemeClr val="tx2"/>
              </a:solidFill>
              <a:latin typeface="+mj-lt"/>
              <a:ea typeface="+mj-ea"/>
              <a:cs typeface="+mj-cs"/>
            </a:endParaRPr>
          </a:p>
        </p:txBody>
      </p:sp>
      <p:sp>
        <p:nvSpPr>
          <p:cNvPr id="6" name="TextBox 5"/>
          <p:cNvSpPr txBox="1">
            <a:spLocks noChangeArrowheads="1"/>
          </p:cNvSpPr>
          <p:nvPr/>
        </p:nvSpPr>
        <p:spPr bwMode="auto">
          <a:xfrm>
            <a:off x="533400" y="5410200"/>
            <a:ext cx="8229600" cy="830997"/>
          </a:xfrm>
          <a:prstGeom prst="rect">
            <a:avLst/>
          </a:prstGeom>
          <a:noFill/>
          <a:ln w="9525">
            <a:noFill/>
            <a:miter lim="800000"/>
            <a:headEnd/>
            <a:tailEnd/>
          </a:ln>
        </p:spPr>
        <p:txBody>
          <a:bodyPr wrap="square">
            <a:spAutoFit/>
          </a:bodyPr>
          <a:lstStyle/>
          <a:p>
            <a:pPr algn="ctr"/>
            <a:r>
              <a:rPr lang="en-US" sz="2400" b="1" dirty="0" smtClean="0">
                <a:solidFill>
                  <a:srgbClr val="C00000"/>
                </a:solidFill>
              </a:rPr>
              <a:t>Budget </a:t>
            </a:r>
            <a:r>
              <a:rPr lang="en-US" sz="2400" b="1" dirty="0">
                <a:solidFill>
                  <a:srgbClr val="C00000"/>
                </a:solidFill>
              </a:rPr>
              <a:t>through this phase is referred to as </a:t>
            </a:r>
            <a:r>
              <a:rPr lang="en-US" sz="2400" b="1" dirty="0" smtClean="0">
                <a:solidFill>
                  <a:srgbClr val="C00000"/>
                </a:solidFill>
              </a:rPr>
              <a:t> </a:t>
            </a:r>
            <a:r>
              <a:rPr lang="en-US" sz="2400" b="1" i="1" dirty="0" smtClean="0">
                <a:solidFill>
                  <a:srgbClr val="C00000"/>
                </a:solidFill>
              </a:rPr>
              <a:t>Modified</a:t>
            </a:r>
            <a:r>
              <a:rPr lang="en-US" sz="2400" b="1" dirty="0" smtClean="0">
                <a:solidFill>
                  <a:srgbClr val="C00000"/>
                </a:solidFill>
              </a:rPr>
              <a:t> Current </a:t>
            </a:r>
            <a:r>
              <a:rPr lang="en-US" sz="2400" b="1" dirty="0">
                <a:solidFill>
                  <a:srgbClr val="C00000"/>
                </a:solidFill>
              </a:rPr>
              <a:t>Service </a:t>
            </a:r>
            <a:r>
              <a:rPr lang="en-US" sz="2400" b="1" dirty="0" smtClean="0">
                <a:solidFill>
                  <a:srgbClr val="C00000"/>
                </a:solidFill>
              </a:rPr>
              <a:t>Level, or the “affordable budget”</a:t>
            </a:r>
            <a:endParaRPr lang="en-US" sz="2400" b="1" dirty="0">
              <a:solidFill>
                <a:srgbClr val="C00000"/>
              </a:solidFill>
            </a:endParaRPr>
          </a:p>
        </p:txBody>
      </p:sp>
      <p:sp>
        <p:nvSpPr>
          <p:cNvPr id="7"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6563">
                                            <p:txEl>
                                              <p:pRg st="1" end="1"/>
                                            </p:txEl>
                                          </p:spTgt>
                                        </p:tgtEl>
                                        <p:attrNameLst>
                                          <p:attrName>style.visibility</p:attrName>
                                        </p:attrNameLst>
                                      </p:cBhvr>
                                      <p:to>
                                        <p:strVal val="visible"/>
                                      </p:to>
                                    </p:set>
                                    <p:anim calcmode="lin" valueType="num">
                                      <p:cBhvr>
                                        <p:cTn id="14" dur="1000" fill="hold"/>
                                        <p:tgtEl>
                                          <p:spTgt spid="6656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656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656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6563">
                                            <p:txEl>
                                              <p:pRg st="2" end="2"/>
                                            </p:txEl>
                                          </p:spTgt>
                                        </p:tgtEl>
                                        <p:attrNameLst>
                                          <p:attrName>style.visibility</p:attrName>
                                        </p:attrNameLst>
                                      </p:cBhvr>
                                      <p:to>
                                        <p:strVal val="visible"/>
                                      </p:to>
                                    </p:set>
                                    <p:anim calcmode="lin" valueType="num">
                                      <p:cBhvr>
                                        <p:cTn id="21" dur="1000" fill="hold"/>
                                        <p:tgtEl>
                                          <p:spTgt spid="6656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6656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6656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6563">
                                            <p:txEl>
                                              <p:pRg st="3" end="3"/>
                                            </p:txEl>
                                          </p:spTgt>
                                        </p:tgtEl>
                                        <p:attrNameLst>
                                          <p:attrName>style.visibility</p:attrName>
                                        </p:attrNameLst>
                                      </p:cBhvr>
                                      <p:to>
                                        <p:strVal val="visible"/>
                                      </p:to>
                                    </p:set>
                                    <p:anim calcmode="lin" valueType="num">
                                      <p:cBhvr>
                                        <p:cTn id="28" dur="1000" fill="hold"/>
                                        <p:tgtEl>
                                          <p:spTgt spid="6656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6656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6656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0" fill="hold"/>
                                        <p:tgtEl>
                                          <p:spTgt spid="6"/>
                                        </p:tgtEl>
                                        <p:attrNameLst>
                                          <p:attrName>ppt_x</p:attrName>
                                        </p:attrNameLst>
                                      </p:cBhvr>
                                      <p:tavLst>
                                        <p:tav tm="0">
                                          <p:val>
                                            <p:strVal val="1+#ppt_w/2"/>
                                          </p:val>
                                        </p:tav>
                                        <p:tav tm="100000">
                                          <p:val>
                                            <p:strVal val="#ppt_x"/>
                                          </p:val>
                                        </p:tav>
                                      </p:tavLst>
                                    </p:anim>
                                    <p:anim calcmode="lin" valueType="num">
                                      <p:cBhvr additive="base">
                                        <p:cTn id="36" dur="5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381000" y="1524000"/>
            <a:ext cx="4191000" cy="4267200"/>
          </a:xfrm>
          <a:ln>
            <a:solidFill>
              <a:schemeClr val="accent1">
                <a:lumMod val="50000"/>
              </a:schemeClr>
            </a:solidFill>
          </a:ln>
        </p:spPr>
        <p:txBody>
          <a:bodyPr/>
          <a:lstStyle/>
          <a:p>
            <a:pPr algn="ctr">
              <a:spcBef>
                <a:spcPct val="40000"/>
              </a:spcBef>
              <a:spcAft>
                <a:spcPts val="600"/>
              </a:spcAft>
              <a:buClr>
                <a:srgbClr val="C00000"/>
              </a:buClr>
              <a:buSzPct val="70000"/>
              <a:buNone/>
            </a:pPr>
            <a:r>
              <a:rPr lang="en-US" sz="3000" dirty="0" smtClean="0">
                <a:solidFill>
                  <a:schemeClr val="accent1">
                    <a:lumMod val="50000"/>
                  </a:schemeClr>
                </a:solidFill>
              </a:rPr>
              <a:t>Water Quality</a:t>
            </a:r>
          </a:p>
          <a:p>
            <a:pPr>
              <a:spcBef>
                <a:spcPts val="0"/>
              </a:spcBef>
              <a:spcAft>
                <a:spcPts val="600"/>
              </a:spcAft>
              <a:buClr>
                <a:srgbClr val="C00000"/>
              </a:buClr>
              <a:buSzPct val="70000"/>
              <a:buFont typeface="Wingdings" pitchFamily="2" charset="2"/>
              <a:buChar char="l"/>
            </a:pPr>
            <a:r>
              <a:rPr lang="en-US" sz="3200" dirty="0" smtClean="0">
                <a:solidFill>
                  <a:schemeClr val="accent1">
                    <a:lumMod val="50000"/>
                  </a:schemeClr>
                </a:solidFill>
                <a:latin typeface="+mj-lt"/>
              </a:rPr>
              <a:t>9.3 FTE reduced</a:t>
            </a:r>
          </a:p>
          <a:p>
            <a:pPr>
              <a:spcBef>
                <a:spcPts val="0"/>
              </a:spcBef>
              <a:spcAft>
                <a:spcPts val="600"/>
              </a:spcAft>
              <a:buClr>
                <a:srgbClr val="C00000"/>
              </a:buClr>
              <a:buSzPct val="70000"/>
              <a:buFont typeface="Wingdings" pitchFamily="2" charset="2"/>
              <a:buChar char="l"/>
            </a:pPr>
            <a:endParaRPr lang="en-US" sz="3200" dirty="0" smtClean="0">
              <a:solidFill>
                <a:schemeClr val="accent1">
                  <a:lumMod val="50000"/>
                </a:schemeClr>
              </a:solidFill>
              <a:latin typeface="+mj-lt"/>
            </a:endParaRPr>
          </a:p>
          <a:p>
            <a:pPr>
              <a:spcBef>
                <a:spcPts val="0"/>
              </a:spcBef>
              <a:spcAft>
                <a:spcPts val="600"/>
              </a:spcAft>
              <a:buClr>
                <a:srgbClr val="C00000"/>
              </a:buClr>
              <a:buSzPct val="70000"/>
              <a:buFont typeface="Wingdings" pitchFamily="2" charset="2"/>
              <a:buChar char="l"/>
            </a:pPr>
            <a:r>
              <a:rPr lang="en-US" sz="3200" i="1" dirty="0" smtClean="0">
                <a:solidFill>
                  <a:schemeClr val="accent1">
                    <a:lumMod val="50000"/>
                  </a:schemeClr>
                </a:solidFill>
                <a:latin typeface="+mj-lt"/>
              </a:rPr>
              <a:t>8.0 FTE requested to be restored</a:t>
            </a:r>
          </a:p>
          <a:p>
            <a:pPr>
              <a:spcBef>
                <a:spcPct val="40000"/>
              </a:spcBef>
              <a:spcAft>
                <a:spcPts val="600"/>
              </a:spcAft>
              <a:buClr>
                <a:srgbClr val="C00000"/>
              </a:buClr>
              <a:buSzPct val="100000"/>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609600"/>
            <a:ext cx="8229600" cy="6858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Package 070/071 Summary</a:t>
            </a:r>
            <a:endParaRPr lang="en-US" sz="3200" dirty="0">
              <a:solidFill>
                <a:schemeClr val="tx2"/>
              </a:solidFill>
              <a:latin typeface="+mj-lt"/>
              <a:ea typeface="+mj-ea"/>
              <a:cs typeface="+mj-cs"/>
            </a:endParaRPr>
          </a:p>
        </p:txBody>
      </p:sp>
      <p:sp>
        <p:nvSpPr>
          <p:cNvPr id="8" name="Rectangle 3"/>
          <p:cNvSpPr txBox="1">
            <a:spLocks noChangeArrowheads="1"/>
          </p:cNvSpPr>
          <p:nvPr/>
        </p:nvSpPr>
        <p:spPr bwMode="auto">
          <a:xfrm>
            <a:off x="4724400" y="1524000"/>
            <a:ext cx="4191000" cy="4267200"/>
          </a:xfrm>
          <a:prstGeom prst="rect">
            <a:avLst/>
          </a:prstGeom>
          <a:noFill/>
          <a:ln w="9525">
            <a:solidFill>
              <a:schemeClr val="accent1">
                <a:lumMod val="50000"/>
              </a:schemeClr>
            </a:solidFill>
            <a:miter lim="800000"/>
            <a:headEnd/>
            <a:tailEnd/>
          </a:ln>
        </p:spPr>
        <p:txBody>
          <a:bodyPr vert="horz" wrap="square" lIns="91440" tIns="45720" rIns="91440" bIns="45720" numCol="1" anchor="t" anchorCtr="0" compatLnSpc="1">
            <a:prstTxWarp prst="textNoShape">
              <a:avLst/>
            </a:prstTxWarp>
          </a:bodyPr>
          <a:lstStyle/>
          <a:p>
            <a:pPr marL="273050" marR="0" lvl="0" indent="-273050" algn="ctr" defTabSz="914400" rtl="0" eaLnBrk="1" fontAlgn="base" latinLnBrk="0" hangingPunct="1">
              <a:lnSpc>
                <a:spcPct val="100000"/>
              </a:lnSpc>
              <a:spcBef>
                <a:spcPct val="40000"/>
              </a:spcBef>
              <a:spcAft>
                <a:spcPts val="600"/>
              </a:spcAft>
              <a:buClr>
                <a:srgbClr val="C00000"/>
              </a:buClr>
              <a:buSzPct val="70000"/>
              <a:buFont typeface="Wingdings 2" pitchFamily="18" charset="2"/>
              <a:buNone/>
              <a:tabLst/>
              <a:defRPr/>
            </a:pPr>
            <a:r>
              <a:rPr kumimoji="0" lang="en-US" sz="3000" b="0" i="0" u="none" strike="noStrike" kern="1200" cap="none" spc="0" normalizeH="0" baseline="0" noProof="0" dirty="0" smtClean="0">
                <a:ln>
                  <a:noFill/>
                </a:ln>
                <a:solidFill>
                  <a:schemeClr val="accent1">
                    <a:lumMod val="50000"/>
                  </a:schemeClr>
                </a:solidFill>
                <a:effectLst/>
                <a:uLnTx/>
                <a:uFillTx/>
                <a:latin typeface="+mn-lt"/>
                <a:ea typeface="+mn-ea"/>
                <a:cs typeface="+mn-cs"/>
              </a:rPr>
              <a:t>Land Quality</a:t>
            </a:r>
          </a:p>
          <a:p>
            <a:pPr marL="273050" lvl="0" indent="-273050">
              <a:spcBef>
                <a:spcPts val="0"/>
              </a:spcBef>
              <a:spcAft>
                <a:spcPts val="600"/>
              </a:spcAft>
              <a:buClr>
                <a:srgbClr val="C00000"/>
              </a:buClr>
              <a:buSzPct val="70000"/>
              <a:buFont typeface="Wingdings" pitchFamily="2" charset="2"/>
              <a:buChar char="l"/>
            </a:pPr>
            <a:r>
              <a:rPr lang="en-US" sz="3200" dirty="0" smtClean="0">
                <a:solidFill>
                  <a:schemeClr val="accent1">
                    <a:lumMod val="50000"/>
                  </a:schemeClr>
                </a:solidFill>
                <a:latin typeface="+mj-lt"/>
                <a:ea typeface="+mn-ea"/>
              </a:rPr>
              <a:t>8.1 FTE reduced</a:t>
            </a:r>
          </a:p>
          <a:p>
            <a:pPr marL="273050" lvl="0" indent="-273050">
              <a:spcBef>
                <a:spcPts val="0"/>
              </a:spcBef>
              <a:spcAft>
                <a:spcPts val="600"/>
              </a:spcAft>
              <a:buClr>
                <a:srgbClr val="C00000"/>
              </a:buClr>
              <a:buSzPct val="70000"/>
              <a:buFont typeface="Wingdings" pitchFamily="2" charset="2"/>
              <a:buChar char="l"/>
            </a:pPr>
            <a:endParaRPr lang="en-US" sz="3200" dirty="0" smtClean="0">
              <a:solidFill>
                <a:schemeClr val="accent1">
                  <a:lumMod val="50000"/>
                </a:schemeClr>
              </a:solidFill>
              <a:latin typeface="+mj-lt"/>
              <a:ea typeface="+mn-ea"/>
            </a:endParaRPr>
          </a:p>
          <a:p>
            <a:pPr marL="273050" lvl="0" indent="-273050">
              <a:spcBef>
                <a:spcPts val="0"/>
              </a:spcBef>
              <a:spcAft>
                <a:spcPts val="600"/>
              </a:spcAft>
              <a:buClr>
                <a:srgbClr val="C00000"/>
              </a:buClr>
              <a:buSzPct val="70000"/>
              <a:buFont typeface="Wingdings" pitchFamily="2" charset="2"/>
              <a:buChar char="l"/>
            </a:pPr>
            <a:r>
              <a:rPr lang="en-US" sz="3200" i="1" dirty="0" smtClean="0">
                <a:solidFill>
                  <a:schemeClr val="accent1">
                    <a:lumMod val="50000"/>
                  </a:schemeClr>
                </a:solidFill>
                <a:latin typeface="+mj-lt"/>
                <a:ea typeface="+mn-ea"/>
              </a:rPr>
              <a:t>2.1 FTE </a:t>
            </a:r>
            <a:r>
              <a:rPr lang="en-US" sz="3200" i="1" dirty="0" smtClean="0">
                <a:solidFill>
                  <a:schemeClr val="accent1">
                    <a:lumMod val="50000"/>
                  </a:schemeClr>
                </a:solidFill>
                <a:latin typeface="+mj-lt"/>
              </a:rPr>
              <a:t>requested to be restored</a:t>
            </a:r>
          </a:p>
          <a:p>
            <a:pPr marL="273050" lvl="0" indent="-273050">
              <a:spcBef>
                <a:spcPts val="0"/>
              </a:spcBef>
              <a:spcAft>
                <a:spcPts val="600"/>
              </a:spcAft>
              <a:buClr>
                <a:srgbClr val="C00000"/>
              </a:buClr>
              <a:buSzPct val="70000"/>
              <a:buFont typeface="Wingdings" pitchFamily="2" charset="2"/>
              <a:buChar char="l"/>
            </a:pPr>
            <a:r>
              <a:rPr lang="en-US" sz="3200" i="1" dirty="0" smtClean="0">
                <a:solidFill>
                  <a:schemeClr val="accent1">
                    <a:lumMod val="50000"/>
                  </a:schemeClr>
                </a:solidFill>
                <a:latin typeface="+mj-lt"/>
                <a:ea typeface="+mn-ea"/>
              </a:rPr>
              <a:t>6.0 FTE requested to be shifted to new work</a:t>
            </a:r>
          </a:p>
          <a:p>
            <a:pPr marL="273050" lvl="0" indent="-273050">
              <a:spcBef>
                <a:spcPts val="0"/>
              </a:spcBef>
              <a:spcAft>
                <a:spcPts val="600"/>
              </a:spcAft>
              <a:buClr>
                <a:srgbClr val="C00000"/>
              </a:buClr>
              <a:buSzPct val="70000"/>
            </a:pPr>
            <a:endParaRPr lang="en-US" sz="2400" dirty="0" smtClean="0">
              <a:solidFill>
                <a:schemeClr val="accent1">
                  <a:lumMod val="50000"/>
                </a:schemeClr>
              </a:solidFill>
              <a:latin typeface="+mn-lt"/>
              <a:ea typeface="+mn-ea"/>
            </a:endParaRPr>
          </a:p>
          <a:p>
            <a:pPr marL="273050" marR="0" lvl="0" indent="-273050" algn="l" defTabSz="914400" rtl="0" eaLnBrk="1" fontAlgn="base" latinLnBrk="0" hangingPunct="1">
              <a:lnSpc>
                <a:spcPct val="100000"/>
              </a:lnSpc>
              <a:spcBef>
                <a:spcPct val="40000"/>
              </a:spcBef>
              <a:spcAft>
                <a:spcPts val="600"/>
              </a:spcAft>
              <a:buClr>
                <a:srgbClr val="C00000"/>
              </a:buClr>
              <a:buSzPct val="70000"/>
              <a:buFont typeface="Wingdings" pitchFamily="2" charset="2"/>
              <a:buChar char="l"/>
              <a:tabLst/>
              <a:defRPr/>
            </a:pPr>
            <a:endParaRPr kumimoji="0" lang="en-US" sz="30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marR="0" lvl="0" indent="-273050" algn="l" defTabSz="914400" rtl="0" eaLnBrk="1" fontAlgn="base" latinLnBrk="0" hangingPunct="1">
              <a:lnSpc>
                <a:spcPct val="100000"/>
              </a:lnSpc>
              <a:spcBef>
                <a:spcPct val="40000"/>
              </a:spcBef>
              <a:spcAft>
                <a:spcPts val="600"/>
              </a:spcAft>
              <a:buClr>
                <a:srgbClr val="C00000"/>
              </a:buClr>
              <a:buSzPct val="100000"/>
              <a:buFont typeface="Arial" pitchFamily="34" charset="0"/>
              <a:buChar char="•"/>
              <a:tabLst/>
              <a:defRPr/>
            </a:pP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a:p>
            <a:pPr marL="273050" marR="0" lvl="0" indent="-273050" algn="l" defTabSz="914400" rtl="0" eaLnBrk="1" fontAlgn="base" latinLnBrk="0" hangingPunct="1">
              <a:lnSpc>
                <a:spcPct val="90000"/>
              </a:lnSpc>
              <a:spcBef>
                <a:spcPct val="40000"/>
              </a:spcBef>
              <a:spcAft>
                <a:spcPct val="0"/>
              </a:spcAft>
              <a:buClr>
                <a:srgbClr val="0BD0D9"/>
              </a:buClr>
              <a:buSzPct val="95000"/>
              <a:buFont typeface="Arial" pitchFamily="34" charset="0"/>
              <a:buChar char="•"/>
              <a:tabLst/>
              <a:defRPr/>
            </a:pPr>
            <a:endParaRPr kumimoji="0" lang="en-US" sz="2200" b="1" i="0" u="none" strike="noStrike" kern="1200" cap="none" spc="0" normalizeH="0" baseline="0" noProof="0" dirty="0" smtClean="0">
              <a:ln>
                <a:noFill/>
              </a:ln>
              <a:solidFill>
                <a:schemeClr val="accent2"/>
              </a:solidFill>
              <a:effectLst/>
              <a:uLnTx/>
              <a:uFillTx/>
              <a:latin typeface="+mn-lt"/>
              <a:ea typeface="+mn-ea"/>
              <a:cs typeface="+mn-cs"/>
            </a:endParaRP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6563">
                                            <p:bg/>
                                          </p:spTgt>
                                        </p:tgtEl>
                                        <p:attrNameLst>
                                          <p:attrName>style.visibility</p:attrName>
                                        </p:attrNameLst>
                                      </p:cBhvr>
                                      <p:to>
                                        <p:strVal val="visible"/>
                                      </p:to>
                                    </p:set>
                                    <p:anim calcmode="lin" valueType="num">
                                      <p:cBhvr>
                                        <p:cTn id="7" dur="1000" fill="hold"/>
                                        <p:tgtEl>
                                          <p:spTgt spid="66563">
                                            <p:bg/>
                                          </p:spTgt>
                                        </p:tgtEl>
                                        <p:attrNameLst>
                                          <p:attrName>ppt_w</p:attrName>
                                        </p:attrNameLst>
                                      </p:cBhvr>
                                      <p:tavLst>
                                        <p:tav tm="0">
                                          <p:val>
                                            <p:strVal val="#ppt_w*0.70"/>
                                          </p:val>
                                        </p:tav>
                                        <p:tav tm="100000">
                                          <p:val>
                                            <p:strVal val="#ppt_w"/>
                                          </p:val>
                                        </p:tav>
                                      </p:tavLst>
                                    </p:anim>
                                    <p:anim calcmode="lin" valueType="num">
                                      <p:cBhvr>
                                        <p:cTn id="8" dur="1000" fill="hold"/>
                                        <p:tgtEl>
                                          <p:spTgt spid="66563">
                                            <p:bg/>
                                          </p:spTgt>
                                        </p:tgtEl>
                                        <p:attrNameLst>
                                          <p:attrName>ppt_h</p:attrName>
                                        </p:attrNameLst>
                                      </p:cBhvr>
                                      <p:tavLst>
                                        <p:tav tm="0">
                                          <p:val>
                                            <p:strVal val="#ppt_h"/>
                                          </p:val>
                                        </p:tav>
                                        <p:tav tm="100000">
                                          <p:val>
                                            <p:strVal val="#ppt_h"/>
                                          </p:val>
                                        </p:tav>
                                      </p:tavLst>
                                    </p:anim>
                                    <p:animEffect transition="in" filter="fade">
                                      <p:cBhvr>
                                        <p:cTn id="9" dur="1000"/>
                                        <p:tgtEl>
                                          <p:spTgt spid="66563">
                                            <p:bg/>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6563">
                                            <p:txEl>
                                              <p:pRg st="0" end="0"/>
                                            </p:txEl>
                                          </p:spTgt>
                                        </p:tgtEl>
                                        <p:attrNameLst>
                                          <p:attrName>style.visibility</p:attrName>
                                        </p:attrNameLst>
                                      </p:cBhvr>
                                      <p:to>
                                        <p:strVal val="visible"/>
                                      </p:to>
                                    </p:set>
                                    <p:anim calcmode="lin" valueType="num">
                                      <p:cBhvr>
                                        <p:cTn id="12"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6656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66563">
                                            <p:txEl>
                                              <p:pRg st="1" end="1"/>
                                            </p:txEl>
                                          </p:spTgt>
                                        </p:tgtEl>
                                        <p:attrNameLst>
                                          <p:attrName>style.visibility</p:attrName>
                                        </p:attrNameLst>
                                      </p:cBhvr>
                                      <p:to>
                                        <p:strVal val="visible"/>
                                      </p:to>
                                    </p:set>
                                    <p:anim calcmode="lin" valueType="num">
                                      <p:cBhvr>
                                        <p:cTn id="19" dur="1000" fill="hold"/>
                                        <p:tgtEl>
                                          <p:spTgt spid="66563">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66563">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6656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66563">
                                            <p:txEl>
                                              <p:pRg st="3" end="3"/>
                                            </p:txEl>
                                          </p:spTgt>
                                        </p:tgtEl>
                                        <p:attrNameLst>
                                          <p:attrName>style.visibility</p:attrName>
                                        </p:attrNameLst>
                                      </p:cBhvr>
                                      <p:to>
                                        <p:strVal val="visible"/>
                                      </p:to>
                                    </p:set>
                                    <p:anim calcmode="lin" valueType="num">
                                      <p:cBhvr>
                                        <p:cTn id="26" dur="1000" fill="hold"/>
                                        <p:tgtEl>
                                          <p:spTgt spid="66563">
                                            <p:txEl>
                                              <p:pRg st="3" end="3"/>
                                            </p:txEl>
                                          </p:spTgt>
                                        </p:tgtEl>
                                        <p:attrNameLst>
                                          <p:attrName>ppt_w</p:attrName>
                                        </p:attrNameLst>
                                      </p:cBhvr>
                                      <p:tavLst>
                                        <p:tav tm="0">
                                          <p:val>
                                            <p:strVal val="#ppt_w*0.70"/>
                                          </p:val>
                                        </p:tav>
                                        <p:tav tm="100000">
                                          <p:val>
                                            <p:strVal val="#ppt_w"/>
                                          </p:val>
                                        </p:tav>
                                      </p:tavLst>
                                    </p:anim>
                                    <p:anim calcmode="lin" valueType="num">
                                      <p:cBhvr>
                                        <p:cTn id="27" dur="1000" fill="hold"/>
                                        <p:tgtEl>
                                          <p:spTgt spid="66563">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6656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8">
                                            <p:bg/>
                                          </p:spTgt>
                                        </p:tgtEl>
                                        <p:attrNameLst>
                                          <p:attrName>style.visibility</p:attrName>
                                        </p:attrNameLst>
                                      </p:cBhvr>
                                      <p:to>
                                        <p:strVal val="visible"/>
                                      </p:to>
                                    </p:set>
                                    <p:anim calcmode="lin" valueType="num">
                                      <p:cBhvr>
                                        <p:cTn id="33" dur="1000" fill="hold"/>
                                        <p:tgtEl>
                                          <p:spTgt spid="8">
                                            <p:bg/>
                                          </p:spTgt>
                                        </p:tgtEl>
                                        <p:attrNameLst>
                                          <p:attrName>ppt_w</p:attrName>
                                        </p:attrNameLst>
                                      </p:cBhvr>
                                      <p:tavLst>
                                        <p:tav tm="0">
                                          <p:val>
                                            <p:strVal val="#ppt_w*0.70"/>
                                          </p:val>
                                        </p:tav>
                                        <p:tav tm="100000">
                                          <p:val>
                                            <p:strVal val="#ppt_w"/>
                                          </p:val>
                                        </p:tav>
                                      </p:tavLst>
                                    </p:anim>
                                    <p:anim calcmode="lin" valueType="num">
                                      <p:cBhvr>
                                        <p:cTn id="34" dur="1000" fill="hold"/>
                                        <p:tgtEl>
                                          <p:spTgt spid="8">
                                            <p:bg/>
                                          </p:spTgt>
                                        </p:tgtEl>
                                        <p:attrNameLst>
                                          <p:attrName>ppt_h</p:attrName>
                                        </p:attrNameLst>
                                      </p:cBhvr>
                                      <p:tavLst>
                                        <p:tav tm="0">
                                          <p:val>
                                            <p:strVal val="#ppt_h"/>
                                          </p:val>
                                        </p:tav>
                                        <p:tav tm="100000">
                                          <p:val>
                                            <p:strVal val="#ppt_h"/>
                                          </p:val>
                                        </p:tav>
                                      </p:tavLst>
                                    </p:anim>
                                    <p:animEffect transition="in" filter="fade">
                                      <p:cBhvr>
                                        <p:cTn id="35" dur="1000"/>
                                        <p:tgtEl>
                                          <p:spTgt spid="8">
                                            <p:bg/>
                                          </p:spTgt>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8">
                                            <p:txEl>
                                              <p:pRg st="0" end="0"/>
                                            </p:txEl>
                                          </p:spTgt>
                                        </p:tgtEl>
                                        <p:attrNameLst>
                                          <p:attrName>style.visibility</p:attrName>
                                        </p:attrNameLst>
                                      </p:cBhvr>
                                      <p:to>
                                        <p:strVal val="visible"/>
                                      </p:to>
                                    </p:set>
                                    <p:anim calcmode="lin" valueType="num">
                                      <p:cBhvr>
                                        <p:cTn id="40" dur="1000" fill="hold"/>
                                        <p:tgtEl>
                                          <p:spTgt spid="8">
                                            <p:txEl>
                                              <p:pRg st="0" end="0"/>
                                            </p:txEl>
                                          </p:spTgt>
                                        </p:tgtEl>
                                        <p:attrNameLst>
                                          <p:attrName>ppt_w</p:attrName>
                                        </p:attrNameLst>
                                      </p:cBhvr>
                                      <p:tavLst>
                                        <p:tav tm="0">
                                          <p:val>
                                            <p:strVal val="#ppt_w*0.70"/>
                                          </p:val>
                                        </p:tav>
                                        <p:tav tm="100000">
                                          <p:val>
                                            <p:strVal val="#ppt_w"/>
                                          </p:val>
                                        </p:tav>
                                      </p:tavLst>
                                    </p:anim>
                                    <p:anim calcmode="lin" valueType="num">
                                      <p:cBhvr>
                                        <p:cTn id="41" dur="1000" fill="hold"/>
                                        <p:tgtEl>
                                          <p:spTgt spid="8">
                                            <p:txEl>
                                              <p:pRg st="0" end="0"/>
                                            </p:txEl>
                                          </p:spTgt>
                                        </p:tgtEl>
                                        <p:attrNameLst>
                                          <p:attrName>ppt_h</p:attrName>
                                        </p:attrNameLst>
                                      </p:cBhvr>
                                      <p:tavLst>
                                        <p:tav tm="0">
                                          <p:val>
                                            <p:strVal val="#ppt_h"/>
                                          </p:val>
                                        </p:tav>
                                        <p:tav tm="100000">
                                          <p:val>
                                            <p:strVal val="#ppt_h"/>
                                          </p:val>
                                        </p:tav>
                                      </p:tavLst>
                                    </p:anim>
                                    <p:animEffect transition="in" filter="fade">
                                      <p:cBhvr>
                                        <p:cTn id="42" dur="1000"/>
                                        <p:tgtEl>
                                          <p:spTgt spid="8">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
                                            <p:txEl>
                                              <p:pRg st="1" end="1"/>
                                            </p:txEl>
                                          </p:spTgt>
                                        </p:tgtEl>
                                        <p:attrNameLst>
                                          <p:attrName>style.visibility</p:attrName>
                                        </p:attrNameLst>
                                      </p:cBhvr>
                                      <p:to>
                                        <p:strVal val="visible"/>
                                      </p:to>
                                    </p:set>
                                    <p:animEffect transition="in" filter="fade">
                                      <p:cBhvr>
                                        <p:cTn id="47" dur="2000"/>
                                        <p:tgtEl>
                                          <p:spTgt spid="8">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8">
                                            <p:txEl>
                                              <p:pRg st="3" end="3"/>
                                            </p:txEl>
                                          </p:spTgt>
                                        </p:tgtEl>
                                        <p:attrNameLst>
                                          <p:attrName>style.visibility</p:attrName>
                                        </p:attrNameLst>
                                      </p:cBhvr>
                                      <p:to>
                                        <p:strVal val="visible"/>
                                      </p:to>
                                    </p:set>
                                    <p:animEffect transition="in" filter="fade">
                                      <p:cBhvr>
                                        <p:cTn id="52" dur="2000"/>
                                        <p:tgtEl>
                                          <p:spTgt spid="8">
                                            <p:txEl>
                                              <p:pRg st="3" end="3"/>
                                            </p:txEl>
                                          </p:spTgt>
                                        </p:tgtEl>
                                      </p:cBhvr>
                                    </p:animEffect>
                                  </p:childTnLst>
                                </p:cTn>
                              </p:par>
                            </p:childTnLst>
                          </p:cTn>
                        </p:par>
                        <p:par>
                          <p:cTn id="53" fill="hold">
                            <p:stCondLst>
                              <p:cond delay="2000"/>
                            </p:stCondLst>
                            <p:childTnLst>
                              <p:par>
                                <p:cTn id="54" presetID="10" presetClass="entr" presetSubtype="0" fill="hold" nodeType="afterEffect">
                                  <p:stCondLst>
                                    <p:cond delay="2000"/>
                                  </p:stCondLst>
                                  <p:childTnLst>
                                    <p:set>
                                      <p:cBhvr>
                                        <p:cTn id="55" dur="1" fill="hold">
                                          <p:stCondLst>
                                            <p:cond delay="0"/>
                                          </p:stCondLst>
                                        </p:cTn>
                                        <p:tgtEl>
                                          <p:spTgt spid="8">
                                            <p:txEl>
                                              <p:pRg st="4" end="4"/>
                                            </p:txEl>
                                          </p:spTgt>
                                        </p:tgtEl>
                                        <p:attrNameLst>
                                          <p:attrName>style.visibility</p:attrName>
                                        </p:attrNameLst>
                                      </p:cBhvr>
                                      <p:to>
                                        <p:strVal val="visible"/>
                                      </p:to>
                                    </p:set>
                                    <p:animEffect transition="in" filter="fade">
                                      <p:cBhvr>
                                        <p:cTn id="56" dur="10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uiExpand="1" build="p" animBg="1"/>
      <p:bldP spid="8"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8382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Modified Current Service Level</a:t>
            </a:r>
            <a:endParaRPr lang="en-US" sz="3200" dirty="0">
              <a:solidFill>
                <a:schemeClr val="tx2"/>
              </a:solidFill>
              <a:latin typeface="+mj-lt"/>
              <a:ea typeface="+mj-ea"/>
              <a:cs typeface="+mj-cs"/>
            </a:endParaRPr>
          </a:p>
        </p:txBody>
      </p:sp>
      <p:pic>
        <p:nvPicPr>
          <p:cNvPr id="3074" name="Picture 2"/>
          <p:cNvPicPr>
            <a:picLocks noChangeAspect="1" noChangeArrowheads="1"/>
          </p:cNvPicPr>
          <p:nvPr/>
        </p:nvPicPr>
        <p:blipFill>
          <a:blip r:embed="rId3" cstate="print"/>
          <a:srcRect/>
          <a:stretch>
            <a:fillRect/>
          </a:stretch>
        </p:blipFill>
        <p:spPr bwMode="auto">
          <a:xfrm>
            <a:off x="476810" y="1219200"/>
            <a:ext cx="8086165" cy="5486400"/>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685800"/>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Legislative Concepts</a:t>
            </a:r>
            <a:endParaRPr lang="en-US" sz="3200" dirty="0">
              <a:solidFill>
                <a:schemeClr val="tx2"/>
              </a:solidFill>
              <a:latin typeface="+mj-lt"/>
              <a:ea typeface="+mj-ea"/>
              <a:cs typeface="+mj-cs"/>
            </a:endParaRPr>
          </a:p>
        </p:txBody>
      </p:sp>
      <p:sp>
        <p:nvSpPr>
          <p:cNvPr id="6" name="Rectangle 3"/>
          <p:cNvSpPr txBox="1">
            <a:spLocks noChangeArrowheads="1"/>
          </p:cNvSpPr>
          <p:nvPr/>
        </p:nvSpPr>
        <p:spPr bwMode="auto">
          <a:xfrm>
            <a:off x="457200" y="1600200"/>
            <a:ext cx="80772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274320" marR="0" lvl="0" indent="-274320" algn="l" defTabSz="914400" rtl="0" eaLnBrk="1" fontAlgn="auto" latinLnBrk="0" hangingPunct="1">
              <a:lnSpc>
                <a:spcPct val="90000"/>
              </a:lnSpc>
              <a:spcBef>
                <a:spcPct val="40000"/>
              </a:spcBef>
              <a:spcAft>
                <a:spcPts val="0"/>
              </a:spcAft>
              <a:buClr>
                <a:srgbClr val="C00000"/>
              </a:buClr>
              <a:buSzPct val="95000"/>
              <a:buFont typeface="Wingdings" pitchFamily="2" charset="2"/>
              <a:buChar char="§"/>
              <a:tabLst/>
              <a:defRPr/>
            </a:pPr>
            <a:r>
              <a:rPr kumimoji="0" lang="en-US" sz="3600" b="0" i="0" u="none" strike="noStrike" kern="1200" cap="none" spc="0" normalizeH="0" noProof="0" dirty="0" smtClean="0">
                <a:ln>
                  <a:noFill/>
                </a:ln>
                <a:solidFill>
                  <a:schemeClr val="accent1">
                    <a:lumMod val="50000"/>
                  </a:schemeClr>
                </a:solidFill>
                <a:effectLst/>
                <a:uLnTx/>
                <a:uFillTx/>
                <a:latin typeface="+mj-lt"/>
                <a:ea typeface="+mn-ea"/>
                <a:cs typeface="+mn-cs"/>
              </a:rPr>
              <a:t>For proposals to change statutes</a:t>
            </a:r>
          </a:p>
          <a:p>
            <a:pPr marL="274320" marR="0" lvl="0" indent="-274320" algn="l" defTabSz="914400" rtl="0" eaLnBrk="1" fontAlgn="auto" latinLnBrk="0" hangingPunct="1">
              <a:lnSpc>
                <a:spcPct val="90000"/>
              </a:lnSpc>
              <a:spcBef>
                <a:spcPct val="40000"/>
              </a:spcBef>
              <a:spcAft>
                <a:spcPts val="0"/>
              </a:spcAft>
              <a:buClr>
                <a:srgbClr val="C00000"/>
              </a:buClr>
              <a:buSzPct val="95000"/>
              <a:buFont typeface="Wingdings" pitchFamily="2" charset="2"/>
              <a:buChar char="§"/>
              <a:tabLst/>
              <a:defRPr/>
            </a:pPr>
            <a:r>
              <a:rPr lang="en-US" sz="3600" dirty="0" smtClean="0">
                <a:solidFill>
                  <a:schemeClr val="accent1">
                    <a:lumMod val="50000"/>
                  </a:schemeClr>
                </a:solidFill>
                <a:latin typeface="+mj-lt"/>
                <a:ea typeface="+mn-ea"/>
              </a:rPr>
              <a:t>Developed in parallel with Budget</a:t>
            </a:r>
            <a:r>
              <a:rPr kumimoji="0" lang="en-US" sz="3600" b="0" i="0" u="none" strike="noStrike" kern="1200" cap="none" spc="0" normalizeH="0" noProof="0" dirty="0" smtClean="0">
                <a:ln>
                  <a:noFill/>
                </a:ln>
                <a:solidFill>
                  <a:schemeClr val="accent1">
                    <a:lumMod val="50000"/>
                  </a:schemeClr>
                </a:solidFill>
                <a:effectLst/>
                <a:uLnTx/>
                <a:uFillTx/>
                <a:latin typeface="+mj-lt"/>
                <a:ea typeface="+mn-ea"/>
                <a:cs typeface="+mn-cs"/>
              </a:rPr>
              <a:t> </a:t>
            </a:r>
            <a:endParaRPr kumimoji="0" lang="en-US" sz="3600" b="0" i="0" u="none" strike="noStrike" kern="1200" cap="none" spc="0" normalizeH="0" baseline="0" noProof="0" dirty="0" smtClean="0">
              <a:ln>
                <a:noFill/>
              </a:ln>
              <a:solidFill>
                <a:schemeClr val="accent1">
                  <a:lumMod val="50000"/>
                </a:schemeClr>
              </a:solidFill>
              <a:effectLst/>
              <a:uLnTx/>
              <a:uFillTx/>
              <a:latin typeface="+mj-lt"/>
              <a:ea typeface="+mn-ea"/>
              <a:cs typeface="+mn-cs"/>
            </a:endParaRPr>
          </a:p>
          <a:p>
            <a:pPr marL="274320" marR="0" lvl="0" indent="-274320" algn="l" defTabSz="914400" rtl="0" eaLnBrk="1" fontAlgn="auto" latinLnBrk="0" hangingPunct="1">
              <a:lnSpc>
                <a:spcPct val="90000"/>
              </a:lnSpc>
              <a:spcBef>
                <a:spcPct val="40000"/>
              </a:spcBef>
              <a:spcAft>
                <a:spcPts val="0"/>
              </a:spcAft>
              <a:buClr>
                <a:srgbClr val="C00000"/>
              </a:buClr>
              <a:buSzPct val="95000"/>
              <a:buFont typeface="Wingdings" pitchFamily="2" charset="2"/>
              <a:buChar char="§"/>
              <a:tabLst/>
              <a:defRPr/>
            </a:pPr>
            <a:r>
              <a:rPr lang="en-US" sz="3600" noProof="0" dirty="0" smtClean="0">
                <a:solidFill>
                  <a:schemeClr val="accent1">
                    <a:lumMod val="50000"/>
                  </a:schemeClr>
                </a:solidFill>
                <a:latin typeface="+mj-lt"/>
                <a:ea typeface="+mn-ea"/>
              </a:rPr>
              <a:t>Fiscal Impact Statement (FIS) required</a:t>
            </a:r>
          </a:p>
          <a:p>
            <a:pPr marL="274320" marR="0" lvl="0" indent="-274320" algn="l" defTabSz="914400" rtl="0" eaLnBrk="1" fontAlgn="auto" latinLnBrk="0" hangingPunct="1">
              <a:lnSpc>
                <a:spcPct val="90000"/>
              </a:lnSpc>
              <a:spcBef>
                <a:spcPct val="40000"/>
              </a:spcBef>
              <a:spcAft>
                <a:spcPts val="0"/>
              </a:spcAft>
              <a:buClr>
                <a:srgbClr val="C00000"/>
              </a:buClr>
              <a:buSzPct val="95000"/>
              <a:buFont typeface="Wingdings" pitchFamily="2" charset="2"/>
              <a:buChar char="§"/>
              <a:tabLst/>
              <a:defRPr/>
            </a:pPr>
            <a:r>
              <a:rPr kumimoji="0" lang="en-US" sz="3600" b="0" i="0" u="none" strike="noStrike" kern="1200" cap="none" spc="0" normalizeH="0" baseline="0" dirty="0" smtClean="0">
                <a:ln>
                  <a:noFill/>
                </a:ln>
                <a:solidFill>
                  <a:schemeClr val="accent1">
                    <a:lumMod val="50000"/>
                  </a:schemeClr>
                </a:solidFill>
                <a:effectLst/>
                <a:uLnTx/>
                <a:uFillTx/>
                <a:latin typeface="+mj-lt"/>
                <a:ea typeface="+mn-ea"/>
                <a:cs typeface="+mn-cs"/>
              </a:rPr>
              <a:t>Policy Option Package also required if FIS show impact on Agency fees, revenues, or expenditures</a:t>
            </a:r>
          </a:p>
          <a:p>
            <a:pPr marL="274320" marR="0" lvl="0" indent="-274320" algn="l" defTabSz="914400" rtl="0" eaLnBrk="1" fontAlgn="auto" latinLnBrk="0" hangingPunct="1">
              <a:lnSpc>
                <a:spcPct val="90000"/>
              </a:lnSpc>
              <a:spcBef>
                <a:spcPct val="40000"/>
              </a:spcBef>
              <a:spcAft>
                <a:spcPts val="0"/>
              </a:spcAft>
              <a:buClr>
                <a:schemeClr val="accent3"/>
              </a:buClr>
              <a:buSzPct val="95000"/>
              <a:buFont typeface="Arial" charset="0"/>
              <a:buChar char="•"/>
              <a:tabLst/>
              <a:defRPr/>
            </a:pPr>
            <a:endParaRPr kumimoji="0" lang="en-US" sz="2200" b="1" i="0" u="none" strike="noStrike" kern="1200" cap="none" spc="0" normalizeH="0" baseline="0" noProof="0" dirty="0" smtClean="0">
              <a:ln>
                <a:noFill/>
              </a:ln>
              <a:solidFill>
                <a:schemeClr val="accent2"/>
              </a:solidFill>
              <a:effectLst/>
              <a:uLnTx/>
              <a:uFillTx/>
              <a:latin typeface="+mn-lt"/>
              <a:ea typeface="+mn-ea"/>
              <a:cs typeface="+mn-cs"/>
            </a:endParaRPr>
          </a:p>
        </p:txBody>
      </p:sp>
      <p:sp>
        <p:nvSpPr>
          <p:cNvPr id="7"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1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762000"/>
            <a:ext cx="8229600" cy="685800"/>
          </a:xfrm>
        </p:spPr>
        <p:txBody>
          <a:bodyPr>
            <a:normAutofit/>
          </a:bodyPr>
          <a:lstStyle/>
          <a:p>
            <a:pPr fontAlgn="auto">
              <a:spcAft>
                <a:spcPts val="0"/>
              </a:spcAft>
              <a:defRPr/>
            </a:pPr>
            <a:r>
              <a:rPr lang="en-US" sz="4000" dirty="0" smtClean="0"/>
              <a:t>Policy Option Packages (#100 &amp; Above)</a:t>
            </a:r>
          </a:p>
        </p:txBody>
      </p:sp>
      <p:sp>
        <p:nvSpPr>
          <p:cNvPr id="61443" name="Rectangle 3"/>
          <p:cNvSpPr>
            <a:spLocks noGrp="1" noChangeArrowheads="1"/>
          </p:cNvSpPr>
          <p:nvPr>
            <p:ph idx="1"/>
          </p:nvPr>
        </p:nvSpPr>
        <p:spPr>
          <a:xfrm>
            <a:off x="457200" y="1600200"/>
            <a:ext cx="8229600" cy="4648200"/>
          </a:xfrm>
        </p:spPr>
        <p:txBody>
          <a:bodyPr/>
          <a:lstStyle/>
          <a:p>
            <a:pPr>
              <a:spcBef>
                <a:spcPct val="40000"/>
              </a:spcBef>
              <a:spcAft>
                <a:spcPts val="600"/>
              </a:spcAft>
              <a:buClr>
                <a:srgbClr val="C00000"/>
              </a:buClr>
              <a:buSzPct val="100000"/>
            </a:pPr>
            <a:r>
              <a:rPr lang="en-US" sz="3000" b="1" dirty="0" smtClean="0">
                <a:solidFill>
                  <a:schemeClr val="accent1">
                    <a:lumMod val="50000"/>
                  </a:schemeClr>
                </a:solidFill>
              </a:rPr>
              <a:t>Establish or increase fees</a:t>
            </a:r>
          </a:p>
          <a:p>
            <a:pPr>
              <a:spcBef>
                <a:spcPct val="40000"/>
              </a:spcBef>
              <a:spcAft>
                <a:spcPts val="600"/>
              </a:spcAft>
              <a:buClr>
                <a:srgbClr val="C00000"/>
              </a:buClr>
              <a:buSzPct val="100000"/>
            </a:pPr>
            <a:r>
              <a:rPr lang="en-US" sz="3000" dirty="0" smtClean="0">
                <a:solidFill>
                  <a:schemeClr val="accent1">
                    <a:lumMod val="50000"/>
                  </a:schemeClr>
                </a:solidFill>
              </a:rPr>
              <a:t>Shift from one fund type to another*</a:t>
            </a:r>
          </a:p>
          <a:p>
            <a:pPr>
              <a:spcBef>
                <a:spcPct val="40000"/>
              </a:spcBef>
              <a:spcAft>
                <a:spcPts val="600"/>
              </a:spcAft>
              <a:buClr>
                <a:srgbClr val="C00000"/>
              </a:buClr>
              <a:buSzPct val="100000"/>
            </a:pPr>
            <a:r>
              <a:rPr lang="en-US" sz="3000" dirty="0" smtClean="0">
                <a:solidFill>
                  <a:schemeClr val="accent1">
                    <a:lumMod val="50000"/>
                  </a:schemeClr>
                </a:solidFill>
              </a:rPr>
              <a:t>Shift limitation or positions between programs</a:t>
            </a:r>
          </a:p>
          <a:p>
            <a:pPr>
              <a:spcBef>
                <a:spcPct val="40000"/>
              </a:spcBef>
              <a:spcAft>
                <a:spcPts val="600"/>
              </a:spcAft>
              <a:buClr>
                <a:srgbClr val="C00000"/>
              </a:buClr>
              <a:buSzPct val="100000"/>
            </a:pPr>
            <a:r>
              <a:rPr lang="en-US" sz="3000" dirty="0" smtClean="0">
                <a:solidFill>
                  <a:schemeClr val="accent1">
                    <a:lumMod val="50000"/>
                  </a:schemeClr>
                </a:solidFill>
              </a:rPr>
              <a:t>Request additional limitation to align budget to actual usage</a:t>
            </a:r>
          </a:p>
          <a:p>
            <a:pPr>
              <a:spcBef>
                <a:spcPct val="40000"/>
              </a:spcBef>
              <a:spcAft>
                <a:spcPts val="600"/>
              </a:spcAft>
              <a:buClr>
                <a:srgbClr val="C00000"/>
              </a:buClr>
              <a:buSzPct val="100000"/>
            </a:pPr>
            <a:r>
              <a:rPr lang="en-US" sz="3000" dirty="0" smtClean="0">
                <a:solidFill>
                  <a:schemeClr val="accent1">
                    <a:lumMod val="50000"/>
                  </a:schemeClr>
                </a:solidFill>
              </a:rPr>
              <a:t>Shift spending between major types, such as converting contracts (S&amp;S) to temps (PS)</a:t>
            </a: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 calcmode="lin" valueType="num">
                                      <p:cBhvr additive="base">
                                        <p:cTn id="7" dur="500" fill="hold"/>
                                        <p:tgtEl>
                                          <p:spTgt spid="614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anim calcmode="lin" valueType="num">
                                      <p:cBhvr additive="base">
                                        <p:cTn id="13" dur="500" fill="hold"/>
                                        <p:tgtEl>
                                          <p:spTgt spid="614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43">
                                            <p:txEl>
                                              <p:pRg st="2" end="2"/>
                                            </p:txEl>
                                          </p:spTgt>
                                        </p:tgtEl>
                                        <p:attrNameLst>
                                          <p:attrName>style.visibility</p:attrName>
                                        </p:attrNameLst>
                                      </p:cBhvr>
                                      <p:to>
                                        <p:strVal val="visible"/>
                                      </p:to>
                                    </p:set>
                                    <p:anim calcmode="lin" valueType="num">
                                      <p:cBhvr additive="base">
                                        <p:cTn id="19" dur="500" fill="hold"/>
                                        <p:tgtEl>
                                          <p:spTgt spid="614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43">
                                            <p:txEl>
                                              <p:pRg st="3" end="3"/>
                                            </p:txEl>
                                          </p:spTgt>
                                        </p:tgtEl>
                                        <p:attrNameLst>
                                          <p:attrName>style.visibility</p:attrName>
                                        </p:attrNameLst>
                                      </p:cBhvr>
                                      <p:to>
                                        <p:strVal val="visible"/>
                                      </p:to>
                                    </p:set>
                                    <p:anim calcmode="lin" valueType="num">
                                      <p:cBhvr additive="base">
                                        <p:cTn id="25" dur="5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43">
                                            <p:txEl>
                                              <p:pRg st="4" end="4"/>
                                            </p:txEl>
                                          </p:spTgt>
                                        </p:tgtEl>
                                        <p:attrNameLst>
                                          <p:attrName>style.visibility</p:attrName>
                                        </p:attrNameLst>
                                      </p:cBhvr>
                                      <p:to>
                                        <p:strVal val="visible"/>
                                      </p:to>
                                    </p:set>
                                    <p:anim calcmode="lin" valueType="num">
                                      <p:cBhvr additive="base">
                                        <p:cTn id="31" dur="5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4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Purpose</a:t>
            </a:r>
          </a:p>
        </p:txBody>
      </p:sp>
      <p:sp>
        <p:nvSpPr>
          <p:cNvPr id="18435" name="Rectangle 3"/>
          <p:cNvSpPr>
            <a:spLocks noGrp="1" noChangeArrowheads="1"/>
          </p:cNvSpPr>
          <p:nvPr>
            <p:ph idx="1"/>
          </p:nvPr>
        </p:nvSpPr>
        <p:spPr>
          <a:xfrm>
            <a:off x="533400" y="2514600"/>
            <a:ext cx="8229600" cy="2286000"/>
          </a:xfrm>
        </p:spPr>
        <p:txBody>
          <a:bodyPr/>
          <a:lstStyle/>
          <a:p>
            <a:pPr>
              <a:spcBef>
                <a:spcPct val="50000"/>
              </a:spcBef>
              <a:buSzPct val="80000"/>
              <a:buNone/>
            </a:pPr>
            <a:r>
              <a:rPr lang="en-US" sz="3600" dirty="0" smtClean="0"/>
              <a:t>To prepare the Commission for the budget certification agenda item at the August 27/28 commission meeting</a:t>
            </a:r>
          </a:p>
          <a:p>
            <a:pPr>
              <a:spcBef>
                <a:spcPct val="50000"/>
              </a:spcBef>
              <a:buSzPct val="80000"/>
              <a:buNone/>
            </a:pPr>
            <a:endParaRPr lang="en-US" sz="3600" dirty="0" smtClean="0"/>
          </a:p>
          <a:p>
            <a:pPr>
              <a:spcBef>
                <a:spcPct val="50000"/>
              </a:spcBef>
              <a:buSzPct val="80000"/>
              <a:buNone/>
            </a:pPr>
            <a:endParaRPr lang="en-US" sz="3600" dirty="0" smtClean="0"/>
          </a:p>
        </p:txBody>
      </p:sp>
      <p:sp>
        <p:nvSpPr>
          <p:cNvPr id="4"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457200" y="1752600"/>
            <a:ext cx="8229600" cy="4648200"/>
          </a:xfrm>
        </p:spPr>
        <p:txBody>
          <a:bodyPr/>
          <a:lstStyle/>
          <a:p>
            <a:pPr>
              <a:spcBef>
                <a:spcPct val="40000"/>
              </a:spcBef>
              <a:spcAft>
                <a:spcPts val="600"/>
              </a:spcAft>
              <a:buClr>
                <a:srgbClr val="C00000"/>
              </a:buClr>
              <a:buSzPct val="100000"/>
            </a:pPr>
            <a:r>
              <a:rPr lang="en-US" sz="2800" b="1" dirty="0" smtClean="0">
                <a:solidFill>
                  <a:schemeClr val="accent1">
                    <a:lumMod val="50000"/>
                  </a:schemeClr>
                </a:solidFill>
              </a:rPr>
              <a:t>Requests to restore  unaffordable positions, continue LDs, add new positions (Perm or LD)</a:t>
            </a:r>
          </a:p>
          <a:p>
            <a:pPr>
              <a:spcBef>
                <a:spcPct val="40000"/>
              </a:spcBef>
              <a:spcAft>
                <a:spcPts val="600"/>
              </a:spcAft>
              <a:buClr>
                <a:srgbClr val="C00000"/>
              </a:buClr>
              <a:buSzPct val="100000"/>
            </a:pPr>
            <a:r>
              <a:rPr lang="en-US" sz="2800" b="1" dirty="0" smtClean="0">
                <a:solidFill>
                  <a:schemeClr val="accent1">
                    <a:lumMod val="50000"/>
                  </a:schemeClr>
                </a:solidFill>
              </a:rPr>
              <a:t>Request new debt service authority</a:t>
            </a:r>
          </a:p>
          <a:p>
            <a:pPr>
              <a:spcBef>
                <a:spcPct val="40000"/>
              </a:spcBef>
              <a:spcAft>
                <a:spcPts val="600"/>
              </a:spcAft>
              <a:buClr>
                <a:srgbClr val="C00000"/>
              </a:buClr>
              <a:buSzPct val="100000"/>
            </a:pPr>
            <a:r>
              <a:rPr lang="en-US" sz="2800" b="1" dirty="0" smtClean="0">
                <a:solidFill>
                  <a:schemeClr val="accent1">
                    <a:lumMod val="50000"/>
                  </a:schemeClr>
                </a:solidFill>
              </a:rPr>
              <a:t>Request new non-limited authority</a:t>
            </a:r>
          </a:p>
          <a:p>
            <a:pPr lvl="1">
              <a:spcBef>
                <a:spcPts val="0"/>
              </a:spcBef>
              <a:spcAft>
                <a:spcPts val="600"/>
              </a:spcAft>
              <a:buClr>
                <a:srgbClr val="C00000"/>
              </a:buClr>
              <a:buSzPct val="100000"/>
              <a:buFont typeface="Wingdings" pitchFamily="2" charset="2"/>
              <a:buChar char="§"/>
            </a:pPr>
            <a:r>
              <a:rPr lang="en-US" i="1" dirty="0" smtClean="0">
                <a:solidFill>
                  <a:schemeClr val="accent1">
                    <a:lumMod val="50000"/>
                  </a:schemeClr>
                </a:solidFill>
              </a:rPr>
              <a:t>Includes transfers from limited to non-limited or reverse</a:t>
            </a:r>
          </a:p>
          <a:p>
            <a:pPr>
              <a:spcBef>
                <a:spcPct val="40000"/>
              </a:spcBef>
              <a:spcAft>
                <a:spcPts val="600"/>
              </a:spcAft>
              <a:buClr>
                <a:srgbClr val="C00000"/>
              </a:buClr>
              <a:buSzPct val="100000"/>
            </a:pPr>
            <a:r>
              <a:rPr lang="en-US" sz="2800" dirty="0" smtClean="0">
                <a:solidFill>
                  <a:schemeClr val="accent1">
                    <a:lumMod val="50000"/>
                  </a:schemeClr>
                </a:solidFill>
              </a:rPr>
              <a:t>Implement interagency partnership programs</a:t>
            </a:r>
          </a:p>
          <a:p>
            <a:pPr>
              <a:spcBef>
                <a:spcPct val="40000"/>
              </a:spcBef>
              <a:spcAft>
                <a:spcPts val="600"/>
              </a:spcAft>
              <a:buClr>
                <a:srgbClr val="C00000"/>
              </a:buClr>
              <a:buSzPct val="100000"/>
            </a:pPr>
            <a:r>
              <a:rPr lang="en-US" sz="2800" dirty="0" smtClean="0">
                <a:solidFill>
                  <a:schemeClr val="accent1">
                    <a:lumMod val="50000"/>
                  </a:schemeClr>
                </a:solidFill>
              </a:rPr>
              <a:t>Implement reorganization/reinvention proposals</a:t>
            </a:r>
          </a:p>
          <a:p>
            <a:pPr lvl="1">
              <a:spcBef>
                <a:spcPts val="0"/>
              </a:spcBef>
              <a:spcAft>
                <a:spcPts val="600"/>
              </a:spcAft>
              <a:buClr>
                <a:srgbClr val="C00000"/>
              </a:buClr>
              <a:buSzPct val="100000"/>
              <a:buFont typeface="Wingdings" pitchFamily="2" charset="2"/>
              <a:buChar char="§"/>
            </a:pPr>
            <a:r>
              <a:rPr lang="en-US" i="1" dirty="0" smtClean="0">
                <a:solidFill>
                  <a:schemeClr val="accent1">
                    <a:lumMod val="50000"/>
                  </a:schemeClr>
                </a:solidFill>
              </a:rPr>
              <a:t>Includes establish/abolish/reclassify positions</a:t>
            </a:r>
          </a:p>
          <a:p>
            <a:pPr>
              <a:lnSpc>
                <a:spcPct val="80000"/>
              </a:lnSpc>
              <a:spcBef>
                <a:spcPct val="40000"/>
              </a:spcBef>
              <a:buClr>
                <a:srgbClr val="C00000"/>
              </a:buClr>
              <a:buSzPct val="100000"/>
            </a:pPr>
            <a:endParaRPr lang="en-US" sz="3200" dirty="0" smtClean="0">
              <a:solidFill>
                <a:schemeClr val="accent1">
                  <a:lumMod val="50000"/>
                </a:schemeClr>
              </a:solidFill>
            </a:endParaRPr>
          </a:p>
        </p:txBody>
      </p:sp>
      <p:sp>
        <p:nvSpPr>
          <p:cNvPr id="5" name="Rectangle 2"/>
          <p:cNvSpPr txBox="1">
            <a:spLocks noChangeArrowheads="1"/>
          </p:cNvSpPr>
          <p:nvPr/>
        </p:nvSpPr>
        <p:spPr bwMode="auto">
          <a:xfrm>
            <a:off x="457200" y="7620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smtClean="0">
                <a:ln>
                  <a:noFill/>
                </a:ln>
                <a:solidFill>
                  <a:schemeClr val="tx2"/>
                </a:solidFill>
                <a:effectLst/>
                <a:uLnTx/>
                <a:uFillTx/>
                <a:latin typeface="+mj-lt"/>
                <a:ea typeface="+mj-ea"/>
                <a:cs typeface="+mj-cs"/>
              </a:rPr>
              <a:t>Policy Option Packages (#100 &amp; Above)</a:t>
            </a:r>
            <a:endParaRPr kumimoji="0" lang="en-US" sz="4000" b="0" i="0" u="none" strike="noStrike" kern="1200" cap="none" spc="0" normalizeH="0" baseline="0" noProof="0" dirty="0" smtClean="0">
              <a:ln>
                <a:noFill/>
              </a:ln>
              <a:solidFill>
                <a:schemeClr val="tx2"/>
              </a:solidFill>
              <a:effectLst/>
              <a:uLnTx/>
              <a:uFillTx/>
              <a:latin typeface="+mj-lt"/>
              <a:ea typeface="+mj-ea"/>
              <a:cs typeface="+mj-cs"/>
            </a:endParaRP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Effect transition="in" filter="box(in)">
                                      <p:cBhvr>
                                        <p:cTn id="7" dur="500"/>
                                        <p:tgtEl>
                                          <p:spTgt spid="614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43">
                                            <p:txEl>
                                              <p:pRg st="1" end="1"/>
                                            </p:txEl>
                                          </p:spTgt>
                                        </p:tgtEl>
                                        <p:attrNameLst>
                                          <p:attrName>style.visibility</p:attrName>
                                        </p:attrNameLst>
                                      </p:cBhvr>
                                      <p:to>
                                        <p:strVal val="visible"/>
                                      </p:to>
                                    </p:set>
                                    <p:animEffect transition="in" filter="box(in)">
                                      <p:cBhvr>
                                        <p:cTn id="12" dur="500"/>
                                        <p:tgtEl>
                                          <p:spTgt spid="614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443">
                                            <p:txEl>
                                              <p:pRg st="2" end="2"/>
                                            </p:txEl>
                                          </p:spTgt>
                                        </p:tgtEl>
                                        <p:attrNameLst>
                                          <p:attrName>style.visibility</p:attrName>
                                        </p:attrNameLst>
                                      </p:cBhvr>
                                      <p:to>
                                        <p:strVal val="visible"/>
                                      </p:to>
                                    </p:set>
                                    <p:animEffect transition="in" filter="box(in)">
                                      <p:cBhvr>
                                        <p:cTn id="17" dur="500"/>
                                        <p:tgtEl>
                                          <p:spTgt spid="61443">
                                            <p:txEl>
                                              <p:pRg st="2" end="2"/>
                                            </p:txEl>
                                          </p:spTgt>
                                        </p:tgtEl>
                                      </p:cBhvr>
                                    </p:animEffect>
                                  </p:childTnLst>
                                </p:cTn>
                              </p:par>
                            </p:childTnLst>
                          </p:cTn>
                        </p:par>
                        <p:par>
                          <p:cTn id="18" fill="hold">
                            <p:stCondLst>
                              <p:cond delay="500"/>
                            </p:stCondLst>
                            <p:childTnLst>
                              <p:par>
                                <p:cTn id="19" presetID="4" presetClass="entr" presetSubtype="16" fill="hold" grpId="0" nodeType="afterEffect">
                                  <p:stCondLst>
                                    <p:cond delay="2000"/>
                                  </p:stCondLst>
                                  <p:childTnLst>
                                    <p:set>
                                      <p:cBhvr>
                                        <p:cTn id="20" dur="1" fill="hold">
                                          <p:stCondLst>
                                            <p:cond delay="0"/>
                                          </p:stCondLst>
                                        </p:cTn>
                                        <p:tgtEl>
                                          <p:spTgt spid="61443">
                                            <p:txEl>
                                              <p:pRg st="3" end="3"/>
                                            </p:txEl>
                                          </p:spTgt>
                                        </p:tgtEl>
                                        <p:attrNameLst>
                                          <p:attrName>style.visibility</p:attrName>
                                        </p:attrNameLst>
                                      </p:cBhvr>
                                      <p:to>
                                        <p:strVal val="visible"/>
                                      </p:to>
                                    </p:set>
                                    <p:animEffect transition="in" filter="box(in)">
                                      <p:cBhvr>
                                        <p:cTn id="21" dur="500"/>
                                        <p:tgtEl>
                                          <p:spTgt spid="6144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61443">
                                            <p:txEl>
                                              <p:pRg st="4" end="4"/>
                                            </p:txEl>
                                          </p:spTgt>
                                        </p:tgtEl>
                                        <p:attrNameLst>
                                          <p:attrName>style.visibility</p:attrName>
                                        </p:attrNameLst>
                                      </p:cBhvr>
                                      <p:to>
                                        <p:strVal val="visible"/>
                                      </p:to>
                                    </p:set>
                                    <p:animEffect transition="in" filter="box(in)">
                                      <p:cBhvr>
                                        <p:cTn id="26" dur="500"/>
                                        <p:tgtEl>
                                          <p:spTgt spid="6144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61443">
                                            <p:txEl>
                                              <p:pRg st="5" end="5"/>
                                            </p:txEl>
                                          </p:spTgt>
                                        </p:tgtEl>
                                        <p:attrNameLst>
                                          <p:attrName>style.visibility</p:attrName>
                                        </p:attrNameLst>
                                      </p:cBhvr>
                                      <p:to>
                                        <p:strVal val="visible"/>
                                      </p:to>
                                    </p:set>
                                    <p:animEffect transition="in" filter="box(in)">
                                      <p:cBhvr>
                                        <p:cTn id="31" dur="500"/>
                                        <p:tgtEl>
                                          <p:spTgt spid="61443">
                                            <p:txEl>
                                              <p:pRg st="5" end="5"/>
                                            </p:txEl>
                                          </p:spTgt>
                                        </p:tgtEl>
                                      </p:cBhvr>
                                    </p:animEffect>
                                  </p:childTnLst>
                                </p:cTn>
                              </p:par>
                            </p:childTnLst>
                          </p:cTn>
                        </p:par>
                        <p:par>
                          <p:cTn id="32" fill="hold">
                            <p:stCondLst>
                              <p:cond delay="500"/>
                            </p:stCondLst>
                            <p:childTnLst>
                              <p:par>
                                <p:cTn id="33" presetID="4" presetClass="entr" presetSubtype="16" fill="hold" grpId="0" nodeType="afterEffect">
                                  <p:stCondLst>
                                    <p:cond delay="2000"/>
                                  </p:stCondLst>
                                  <p:childTnLst>
                                    <p:set>
                                      <p:cBhvr>
                                        <p:cTn id="34" dur="1" fill="hold">
                                          <p:stCondLst>
                                            <p:cond delay="0"/>
                                          </p:stCondLst>
                                        </p:cTn>
                                        <p:tgtEl>
                                          <p:spTgt spid="61443">
                                            <p:txEl>
                                              <p:pRg st="6" end="6"/>
                                            </p:txEl>
                                          </p:spTgt>
                                        </p:tgtEl>
                                        <p:attrNameLst>
                                          <p:attrName>style.visibility</p:attrName>
                                        </p:attrNameLst>
                                      </p:cBhvr>
                                      <p:to>
                                        <p:strVal val="visible"/>
                                      </p:to>
                                    </p:set>
                                    <p:animEffect transition="in" filter="box(in)">
                                      <p:cBhvr>
                                        <p:cTn id="35" dur="500"/>
                                        <p:tgtEl>
                                          <p:spTgt spid="614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457200" y="2057400"/>
            <a:ext cx="8229600" cy="3429000"/>
          </a:xfrm>
        </p:spPr>
        <p:txBody>
          <a:bodyPr/>
          <a:lstStyle/>
          <a:p>
            <a:pPr>
              <a:spcBef>
                <a:spcPct val="40000"/>
              </a:spcBef>
              <a:spcAft>
                <a:spcPts val="600"/>
              </a:spcAft>
              <a:buClr>
                <a:srgbClr val="C00000"/>
              </a:buClr>
              <a:buSzPct val="100000"/>
            </a:pPr>
            <a:r>
              <a:rPr lang="en-US" sz="3000" dirty="0" smtClean="0">
                <a:solidFill>
                  <a:schemeClr val="accent1">
                    <a:lumMod val="50000"/>
                  </a:schemeClr>
                </a:solidFill>
              </a:rPr>
              <a:t>Form new programs, expand existing ones</a:t>
            </a:r>
          </a:p>
          <a:p>
            <a:pPr>
              <a:spcBef>
                <a:spcPct val="40000"/>
              </a:spcBef>
              <a:spcAft>
                <a:spcPts val="600"/>
              </a:spcAft>
              <a:buClr>
                <a:srgbClr val="C00000"/>
              </a:buClr>
              <a:buSzPct val="100000"/>
            </a:pPr>
            <a:r>
              <a:rPr lang="en-US" sz="3000" dirty="0" smtClean="0">
                <a:solidFill>
                  <a:schemeClr val="accent1">
                    <a:lumMod val="50000"/>
                  </a:schemeClr>
                </a:solidFill>
              </a:rPr>
              <a:t>Reduce or end programs</a:t>
            </a:r>
          </a:p>
          <a:p>
            <a:pPr>
              <a:spcBef>
                <a:spcPct val="40000"/>
              </a:spcBef>
              <a:spcAft>
                <a:spcPts val="600"/>
              </a:spcAft>
              <a:buClr>
                <a:srgbClr val="C00000"/>
              </a:buClr>
              <a:buSzPct val="100000"/>
            </a:pPr>
            <a:r>
              <a:rPr lang="en-US" sz="3000" dirty="0" smtClean="0">
                <a:solidFill>
                  <a:schemeClr val="accent1">
                    <a:lumMod val="50000"/>
                  </a:schemeClr>
                </a:solidFill>
              </a:rPr>
              <a:t>Implement or expand Information Technology-related Projects/Initiatives</a:t>
            </a:r>
          </a:p>
          <a:p>
            <a:pPr>
              <a:spcBef>
                <a:spcPct val="40000"/>
              </a:spcBef>
              <a:spcAft>
                <a:spcPts val="600"/>
              </a:spcAft>
              <a:buClr>
                <a:srgbClr val="C00000"/>
              </a:buClr>
              <a:buSzPct val="100000"/>
            </a:pPr>
            <a:r>
              <a:rPr lang="en-US" sz="3000" dirty="0" smtClean="0">
                <a:solidFill>
                  <a:schemeClr val="accent1">
                    <a:lumMod val="50000"/>
                  </a:schemeClr>
                </a:solidFill>
              </a:rPr>
              <a:t>Propose Capital Construction projects</a:t>
            </a:r>
          </a:p>
          <a:p>
            <a:pPr>
              <a:lnSpc>
                <a:spcPct val="80000"/>
              </a:lnSpc>
              <a:spcBef>
                <a:spcPct val="40000"/>
              </a:spcBef>
              <a:buClr>
                <a:srgbClr val="C00000"/>
              </a:buClr>
              <a:buSzPct val="100000"/>
            </a:pPr>
            <a:endParaRPr lang="en-US" sz="3000" dirty="0" smtClean="0">
              <a:solidFill>
                <a:schemeClr val="accent1">
                  <a:lumMod val="50000"/>
                </a:schemeClr>
              </a:solidFill>
            </a:endParaRPr>
          </a:p>
        </p:txBody>
      </p:sp>
      <p:sp>
        <p:nvSpPr>
          <p:cNvPr id="7" name="Rectangle 2"/>
          <p:cNvSpPr>
            <a:spLocks noGrp="1" noChangeArrowheads="1"/>
          </p:cNvSpPr>
          <p:nvPr>
            <p:ph type="title"/>
          </p:nvPr>
        </p:nvSpPr>
        <p:spPr>
          <a:xfrm>
            <a:off x="457200" y="762000"/>
            <a:ext cx="8229600" cy="685800"/>
          </a:xfrm>
        </p:spPr>
        <p:txBody>
          <a:bodyPr>
            <a:normAutofit/>
          </a:bodyPr>
          <a:lstStyle/>
          <a:p>
            <a:pPr fontAlgn="auto">
              <a:spcAft>
                <a:spcPts val="0"/>
              </a:spcAft>
              <a:defRPr/>
            </a:pPr>
            <a:r>
              <a:rPr lang="en-US" sz="4000" dirty="0" smtClean="0"/>
              <a:t>Policy Option Packages (#100 &amp; Above)</a:t>
            </a: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Effect transition="in" filter="box(in)">
                                      <p:cBhvr>
                                        <p:cTn id="7" dur="500"/>
                                        <p:tgtEl>
                                          <p:spTgt spid="614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43">
                                            <p:txEl>
                                              <p:pRg st="1" end="1"/>
                                            </p:txEl>
                                          </p:spTgt>
                                        </p:tgtEl>
                                        <p:attrNameLst>
                                          <p:attrName>style.visibility</p:attrName>
                                        </p:attrNameLst>
                                      </p:cBhvr>
                                      <p:to>
                                        <p:strVal val="visible"/>
                                      </p:to>
                                    </p:set>
                                    <p:animEffect transition="in" filter="box(in)">
                                      <p:cBhvr>
                                        <p:cTn id="12" dur="500"/>
                                        <p:tgtEl>
                                          <p:spTgt spid="614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443">
                                            <p:txEl>
                                              <p:pRg st="2" end="2"/>
                                            </p:txEl>
                                          </p:spTgt>
                                        </p:tgtEl>
                                        <p:attrNameLst>
                                          <p:attrName>style.visibility</p:attrName>
                                        </p:attrNameLst>
                                      </p:cBhvr>
                                      <p:to>
                                        <p:strVal val="visible"/>
                                      </p:to>
                                    </p:set>
                                    <p:animEffect transition="in" filter="box(in)">
                                      <p:cBhvr>
                                        <p:cTn id="17" dur="500"/>
                                        <p:tgtEl>
                                          <p:spTgt spid="614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443">
                                            <p:txEl>
                                              <p:pRg st="3" end="3"/>
                                            </p:txEl>
                                          </p:spTgt>
                                        </p:tgtEl>
                                        <p:attrNameLst>
                                          <p:attrName>style.visibility</p:attrName>
                                        </p:attrNameLst>
                                      </p:cBhvr>
                                      <p:to>
                                        <p:strVal val="visible"/>
                                      </p:to>
                                    </p:set>
                                    <p:animEffect transition="in" filter="box(in)">
                                      <p:cBhvr>
                                        <p:cTn id="22" dur="500"/>
                                        <p:tgtEl>
                                          <p:spTgt spid="614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685800"/>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Policy Packages - Limitations</a:t>
            </a:r>
            <a:endParaRPr lang="en-US" sz="3200" dirty="0">
              <a:solidFill>
                <a:schemeClr val="tx2"/>
              </a:solidFill>
              <a:latin typeface="+mj-lt"/>
              <a:ea typeface="+mj-ea"/>
              <a:cs typeface="+mj-cs"/>
            </a:endParaRPr>
          </a:p>
        </p:txBody>
      </p:sp>
      <p:sp>
        <p:nvSpPr>
          <p:cNvPr id="6" name="Rectangle 3"/>
          <p:cNvSpPr txBox="1">
            <a:spLocks noChangeArrowheads="1"/>
          </p:cNvSpPr>
          <p:nvPr/>
        </p:nvSpPr>
        <p:spPr bwMode="auto">
          <a:xfrm>
            <a:off x="457200" y="2057400"/>
            <a:ext cx="8229600" cy="2819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73050" marR="0" lvl="0" indent="-273050" algn="l" defTabSz="914400" rtl="0" eaLnBrk="1" fontAlgn="base" latinLnBrk="0" hangingPunct="1">
              <a:lnSpc>
                <a:spcPct val="100000"/>
              </a:lnSpc>
              <a:spcBef>
                <a:spcPct val="40000"/>
              </a:spcBef>
              <a:spcAft>
                <a:spcPts val="600"/>
              </a:spcAft>
              <a:buClr>
                <a:srgbClr val="C00000"/>
              </a:buClr>
              <a:buSzPct val="100000"/>
              <a:buFont typeface="Wingdings 2" pitchFamily="18" charset="2"/>
              <a:buChar char=""/>
              <a:tabLst/>
              <a:defRPr/>
            </a:pPr>
            <a:r>
              <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rPr>
              <a:t>GF and</a:t>
            </a:r>
            <a:r>
              <a:rPr kumimoji="0" lang="en-US" sz="2800" b="0" i="0" u="none" strike="noStrike" kern="1200" cap="none" spc="0" normalizeH="0" noProof="0" dirty="0" smtClean="0">
                <a:ln>
                  <a:noFill/>
                </a:ln>
                <a:solidFill>
                  <a:schemeClr val="accent1">
                    <a:lumMod val="50000"/>
                  </a:schemeClr>
                </a:solidFill>
                <a:effectLst/>
                <a:uLnTx/>
                <a:uFillTx/>
                <a:latin typeface="+mn-lt"/>
                <a:ea typeface="+mn-ea"/>
                <a:cs typeface="+mn-cs"/>
              </a:rPr>
              <a:t> LF Package Requests Limited to: </a:t>
            </a:r>
            <a:endPar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marR="0" lvl="0" indent="-273050" algn="ctr" defTabSz="914400" rtl="0" eaLnBrk="1" fontAlgn="base" latinLnBrk="0" hangingPunct="1">
              <a:lnSpc>
                <a:spcPct val="100000"/>
              </a:lnSpc>
              <a:spcBef>
                <a:spcPct val="40000"/>
              </a:spcBef>
              <a:spcAft>
                <a:spcPts val="600"/>
              </a:spcAft>
              <a:buClr>
                <a:srgbClr val="C00000"/>
              </a:buClr>
              <a:buSzPct val="100000"/>
              <a:tabLst/>
              <a:defRPr/>
            </a:pPr>
            <a:r>
              <a:rPr kumimoji="0" lang="en-US" sz="2800" b="0" i="0" u="none" strike="noStrike" kern="1200" cap="none" spc="0" normalizeH="0" baseline="0" noProof="0" dirty="0" smtClean="0">
                <a:ln>
                  <a:noFill/>
                </a:ln>
                <a:solidFill>
                  <a:srgbClr val="C00000"/>
                </a:solidFill>
                <a:effectLst/>
                <a:uLnTx/>
                <a:uFillTx/>
                <a:latin typeface="+mn-lt"/>
                <a:ea typeface="+mn-ea"/>
                <a:cs typeface="+mn-cs"/>
              </a:rPr>
              <a:t>(2013-15 LAB +20%) – (2015-17 CSL)</a:t>
            </a:r>
          </a:p>
          <a:p>
            <a:pPr marL="273050" marR="0" lvl="0" indent="-273050" algn="l" defTabSz="914400" rtl="0" eaLnBrk="1" fontAlgn="base" latinLnBrk="0" hangingPunct="1">
              <a:lnSpc>
                <a:spcPct val="100000"/>
              </a:lnSpc>
              <a:spcBef>
                <a:spcPct val="40000"/>
              </a:spcBef>
              <a:spcAft>
                <a:spcPts val="600"/>
              </a:spcAft>
              <a:buClr>
                <a:srgbClr val="C00000"/>
              </a:buClr>
              <a:buSzPct val="100000"/>
              <a:buFont typeface="Wingdings 2" pitchFamily="18" charset="2"/>
              <a:buChar char=""/>
              <a:tabLst/>
              <a:defRPr/>
            </a:pPr>
            <a:r>
              <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rPr>
              <a:t>GF - $5.8</a:t>
            </a:r>
            <a:r>
              <a:rPr kumimoji="0" lang="en-US" sz="2800" b="0" i="0" u="none" strike="noStrike" kern="1200" cap="none" spc="0" normalizeH="0" noProof="0" dirty="0" smtClean="0">
                <a:ln>
                  <a:noFill/>
                </a:ln>
                <a:solidFill>
                  <a:schemeClr val="accent1">
                    <a:lumMod val="50000"/>
                  </a:schemeClr>
                </a:solidFill>
                <a:effectLst/>
                <a:uLnTx/>
                <a:uFillTx/>
                <a:latin typeface="+mn-lt"/>
                <a:ea typeface="+mn-ea"/>
                <a:cs typeface="+mn-cs"/>
              </a:rPr>
              <a:t> Million Cap</a:t>
            </a:r>
          </a:p>
          <a:p>
            <a:pPr marL="273050" marR="0" lvl="0" indent="-273050" algn="l" defTabSz="914400" rtl="0" eaLnBrk="1" fontAlgn="base" latinLnBrk="0" hangingPunct="1">
              <a:lnSpc>
                <a:spcPct val="100000"/>
              </a:lnSpc>
              <a:spcBef>
                <a:spcPct val="40000"/>
              </a:spcBef>
              <a:spcAft>
                <a:spcPts val="600"/>
              </a:spcAft>
              <a:buClr>
                <a:srgbClr val="C00000"/>
              </a:buClr>
              <a:buSzPct val="100000"/>
              <a:buFont typeface="Wingdings 2" pitchFamily="18" charset="2"/>
              <a:buChar char=""/>
              <a:tabLst/>
              <a:defRPr/>
            </a:pPr>
            <a:r>
              <a:rPr lang="en-US" sz="2800" dirty="0" smtClean="0">
                <a:solidFill>
                  <a:schemeClr val="accent1">
                    <a:lumMod val="50000"/>
                  </a:schemeClr>
                </a:solidFill>
                <a:latin typeface="+mn-lt"/>
                <a:ea typeface="+mn-ea"/>
              </a:rPr>
              <a:t>LF - $0.7 Million Cap</a:t>
            </a:r>
            <a:endParaRPr kumimoji="0" lang="en-US" sz="2800" b="0" i="0" u="none" strike="noStrike" kern="1200" cap="none" spc="0" normalizeH="0" noProof="0" dirty="0" smtClean="0">
              <a:ln>
                <a:noFill/>
              </a:ln>
              <a:solidFill>
                <a:schemeClr val="accent1">
                  <a:lumMod val="50000"/>
                </a:schemeClr>
              </a:solidFill>
              <a:effectLst/>
              <a:uLnTx/>
              <a:uFillTx/>
              <a:latin typeface="+mn-lt"/>
              <a:ea typeface="+mn-ea"/>
              <a:cs typeface="+mn-cs"/>
            </a:endParaRPr>
          </a:p>
          <a:p>
            <a:pPr marL="273050" marR="0" lvl="0" indent="-273050" algn="l" defTabSz="914400" rtl="0" eaLnBrk="1" fontAlgn="base" latinLnBrk="0" hangingPunct="1">
              <a:lnSpc>
                <a:spcPct val="100000"/>
              </a:lnSpc>
              <a:spcBef>
                <a:spcPct val="40000"/>
              </a:spcBef>
              <a:spcAft>
                <a:spcPts val="600"/>
              </a:spcAft>
              <a:buClr>
                <a:srgbClr val="C00000"/>
              </a:buClr>
              <a:buSzPct val="100000"/>
              <a:buFont typeface="Wingdings 2" pitchFamily="18" charset="2"/>
              <a:buChar char=""/>
              <a:tabLst/>
              <a:defRPr/>
            </a:pPr>
            <a:endPar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lvl="0" indent="-273050">
              <a:spcBef>
                <a:spcPct val="40000"/>
              </a:spcBef>
              <a:spcAft>
                <a:spcPts val="600"/>
              </a:spcAft>
              <a:buClr>
                <a:srgbClr val="C00000"/>
              </a:buClr>
              <a:buSzPct val="100000"/>
              <a:defRPr/>
            </a:pPr>
            <a:endParaRPr lang="en-US" sz="2800" dirty="0" smtClean="0">
              <a:solidFill>
                <a:schemeClr val="accent1">
                  <a:lumMod val="50000"/>
                </a:schemeClr>
              </a:solidFill>
              <a:latin typeface="+mj-lt"/>
            </a:endParaRPr>
          </a:p>
          <a:p>
            <a:pPr marL="273050" marR="0" lvl="0" indent="-273050" algn="l" defTabSz="914400" rtl="0" eaLnBrk="1" fontAlgn="base" latinLnBrk="0" hangingPunct="1">
              <a:lnSpc>
                <a:spcPct val="100000"/>
              </a:lnSpc>
              <a:spcBef>
                <a:spcPct val="40000"/>
              </a:spcBef>
              <a:spcAft>
                <a:spcPts val="600"/>
              </a:spcAft>
              <a:buClr>
                <a:srgbClr val="C00000"/>
              </a:buClr>
              <a:buSzPct val="100000"/>
              <a:buFont typeface="Wingdings 2" pitchFamily="18" charset="2"/>
              <a:buChar char=""/>
              <a:tabLst/>
              <a:defRPr/>
            </a:pPr>
            <a:endParaRPr kumimoji="0" lang="en-US" sz="28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a:p>
            <a:pPr marL="273050" marR="0" lvl="0" indent="-273050" algn="l" defTabSz="914400" rtl="0" eaLnBrk="1" fontAlgn="base" latinLnBrk="0" hangingPunct="1">
              <a:lnSpc>
                <a:spcPct val="80000"/>
              </a:lnSpc>
              <a:spcBef>
                <a:spcPct val="40000"/>
              </a:spcBef>
              <a:spcAft>
                <a:spcPct val="0"/>
              </a:spcAft>
              <a:buClr>
                <a:srgbClr val="C00000"/>
              </a:buClr>
              <a:buSzPct val="100000"/>
              <a:buFont typeface="Wingdings 2" pitchFamily="18" charset="2"/>
              <a:buChar char=""/>
              <a:tabLst/>
              <a:defRPr/>
            </a:pPr>
            <a:endParaRPr kumimoji="0" lang="en-US" sz="3200" b="0" i="0" u="none" strike="noStrike" kern="1200" cap="none" spc="0" normalizeH="0" baseline="0" noProof="0" dirty="0" smtClean="0">
              <a:ln>
                <a:noFill/>
              </a:ln>
              <a:solidFill>
                <a:schemeClr val="accent1">
                  <a:lumMod val="50000"/>
                </a:schemeClr>
              </a:solidFill>
              <a:effectLst/>
              <a:uLnTx/>
              <a:uFillTx/>
              <a:latin typeface="+mn-lt"/>
              <a:ea typeface="+mn-ea"/>
              <a:cs typeface="+mn-cs"/>
            </a:endParaRPr>
          </a:p>
        </p:txBody>
      </p:sp>
      <p:sp>
        <p:nvSpPr>
          <p:cNvPr id="7" name="TextBox 6"/>
          <p:cNvSpPr txBox="1">
            <a:spLocks noChangeArrowheads="1"/>
          </p:cNvSpPr>
          <p:nvPr/>
        </p:nvSpPr>
        <p:spPr bwMode="auto">
          <a:xfrm>
            <a:off x="533400" y="5410200"/>
            <a:ext cx="8229600" cy="830997"/>
          </a:xfrm>
          <a:prstGeom prst="rect">
            <a:avLst/>
          </a:prstGeom>
          <a:noFill/>
          <a:ln w="9525">
            <a:noFill/>
            <a:miter lim="800000"/>
            <a:headEnd/>
            <a:tailEnd/>
          </a:ln>
        </p:spPr>
        <p:txBody>
          <a:bodyPr wrap="square">
            <a:spAutoFit/>
          </a:bodyPr>
          <a:lstStyle/>
          <a:p>
            <a:pPr algn="ctr"/>
            <a:r>
              <a:rPr lang="en-US" sz="2400" b="1" dirty="0" smtClean="0">
                <a:solidFill>
                  <a:srgbClr val="C00000"/>
                </a:solidFill>
              </a:rPr>
              <a:t>Note that statewide, GF revenue for 2015-17 is forecast at 2% </a:t>
            </a:r>
            <a:r>
              <a:rPr lang="en-US" sz="2400" b="1" i="1" dirty="0" smtClean="0">
                <a:solidFill>
                  <a:srgbClr val="C00000"/>
                </a:solidFill>
              </a:rPr>
              <a:t>below</a:t>
            </a:r>
            <a:r>
              <a:rPr lang="en-US" sz="2400" b="1" dirty="0" smtClean="0">
                <a:solidFill>
                  <a:srgbClr val="C00000"/>
                </a:solidFill>
              </a:rPr>
              <a:t> funding CSL</a:t>
            </a:r>
            <a:endParaRPr lang="en-US" sz="2400" b="1" dirty="0">
              <a:solidFill>
                <a:srgbClr val="C00000"/>
              </a:solidFill>
            </a:endParaRPr>
          </a:p>
        </p:txBody>
      </p:sp>
      <p:sp>
        <p:nvSpPr>
          <p:cNvPr id="8"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ox(i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ox(in)">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ox(in)">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0" fill="hold"/>
                                        <p:tgtEl>
                                          <p:spTgt spid="7"/>
                                        </p:tgtEl>
                                        <p:attrNameLst>
                                          <p:attrName>ppt_x</p:attrName>
                                        </p:attrNameLst>
                                      </p:cBhvr>
                                      <p:tavLst>
                                        <p:tav tm="0">
                                          <p:val>
                                            <p:strVal val="1+#ppt_w/2"/>
                                          </p:val>
                                        </p:tav>
                                        <p:tav tm="100000">
                                          <p:val>
                                            <p:strVal val="#ppt_x"/>
                                          </p:val>
                                        </p:tav>
                                      </p:tavLst>
                                    </p:anim>
                                    <p:anim calcmode="lin" valueType="num">
                                      <p:cBhvr additive="base">
                                        <p:cTn id="28" dur="5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mtClean="0"/>
              <a:t>Knowledge Check</a:t>
            </a:r>
          </a:p>
        </p:txBody>
      </p:sp>
      <p:sp>
        <p:nvSpPr>
          <p:cNvPr id="3" name="Content Placeholder 2"/>
          <p:cNvSpPr>
            <a:spLocks noGrp="1"/>
          </p:cNvSpPr>
          <p:nvPr>
            <p:ph idx="1"/>
          </p:nvPr>
        </p:nvSpPr>
        <p:spPr>
          <a:xfrm>
            <a:off x="228600" y="2057400"/>
            <a:ext cx="8686800" cy="3962400"/>
          </a:xfrm>
        </p:spPr>
        <p:txBody>
          <a:bodyPr/>
          <a:lstStyle/>
          <a:p>
            <a:pPr>
              <a:spcBef>
                <a:spcPts val="3000"/>
              </a:spcBef>
              <a:buClr>
                <a:srgbClr val="C00000"/>
              </a:buClr>
            </a:pPr>
            <a:r>
              <a:rPr lang="en-US" sz="3000" dirty="0" smtClean="0"/>
              <a:t>What does the current service level represent?</a:t>
            </a:r>
          </a:p>
          <a:p>
            <a:pPr>
              <a:spcBef>
                <a:spcPts val="3000"/>
              </a:spcBef>
              <a:buClr>
                <a:srgbClr val="C00000"/>
              </a:buClr>
            </a:pPr>
            <a:r>
              <a:rPr lang="en-US" sz="3000" dirty="0" smtClean="0"/>
              <a:t>What packages are included in the CSL?</a:t>
            </a:r>
          </a:p>
          <a:p>
            <a:pPr>
              <a:spcBef>
                <a:spcPts val="3000"/>
              </a:spcBef>
              <a:buClr>
                <a:srgbClr val="C00000"/>
              </a:buClr>
            </a:pPr>
            <a:r>
              <a:rPr lang="en-US" sz="3000" dirty="0" smtClean="0"/>
              <a:t>Are any limits placed on the number of Policy Packages or the amounts of funding requested?</a:t>
            </a:r>
          </a:p>
          <a:p>
            <a:pPr>
              <a:spcBef>
                <a:spcPts val="3000"/>
              </a:spcBef>
              <a:buClr>
                <a:srgbClr val="C00000"/>
              </a:buClr>
            </a:pPr>
            <a:r>
              <a:rPr lang="en-US" sz="3000" dirty="0" smtClean="0"/>
              <a:t>Is the statewide budget for GF balanced at ARB?</a:t>
            </a: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685800"/>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Proposed Packages - Handout</a:t>
            </a:r>
            <a:endParaRPr lang="en-US" sz="3200" dirty="0">
              <a:solidFill>
                <a:schemeClr val="tx2"/>
              </a:solidFill>
              <a:latin typeface="+mj-lt"/>
              <a:ea typeface="+mj-ea"/>
              <a:cs typeface="+mj-cs"/>
            </a:endParaRP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Policy Packages Summary</a:t>
            </a:r>
            <a:endParaRPr lang="en-US" sz="3200" dirty="0">
              <a:solidFill>
                <a:schemeClr val="tx2"/>
              </a:solidFill>
              <a:latin typeface="+mj-lt"/>
              <a:ea typeface="+mj-ea"/>
              <a:cs typeface="+mj-cs"/>
            </a:endParaRPr>
          </a:p>
        </p:txBody>
      </p:sp>
      <p:pic>
        <p:nvPicPr>
          <p:cNvPr id="2051" name="Picture 3"/>
          <p:cNvPicPr>
            <a:picLocks noChangeAspect="1" noChangeArrowheads="1"/>
          </p:cNvPicPr>
          <p:nvPr/>
        </p:nvPicPr>
        <p:blipFill>
          <a:blip r:embed="rId3" cstate="print"/>
          <a:srcRect/>
          <a:stretch>
            <a:fillRect/>
          </a:stretch>
        </p:blipFill>
        <p:spPr bwMode="auto">
          <a:xfrm>
            <a:off x="457200" y="1676400"/>
            <a:ext cx="8253033" cy="3008364"/>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362200"/>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Policy Packages Summary</a:t>
            </a:r>
            <a:endParaRPr lang="en-US" sz="3200" dirty="0">
              <a:solidFill>
                <a:schemeClr val="tx2"/>
              </a:solidFill>
              <a:latin typeface="+mj-lt"/>
              <a:ea typeface="+mj-ea"/>
              <a:cs typeface="+mj-cs"/>
            </a:endParaRPr>
          </a:p>
        </p:txBody>
      </p:sp>
      <p:pic>
        <p:nvPicPr>
          <p:cNvPr id="3074" name="Picture 2"/>
          <p:cNvPicPr>
            <a:picLocks noChangeAspect="1" noChangeArrowheads="1"/>
          </p:cNvPicPr>
          <p:nvPr/>
        </p:nvPicPr>
        <p:blipFill>
          <a:blip r:embed="rId3" cstate="print"/>
          <a:srcRect/>
          <a:stretch>
            <a:fillRect/>
          </a:stretch>
        </p:blipFill>
        <p:spPr bwMode="auto">
          <a:xfrm>
            <a:off x="409575" y="2352675"/>
            <a:ext cx="8324850" cy="2152650"/>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Policy Packages Summary</a:t>
            </a:r>
            <a:endParaRPr lang="en-US" sz="3200" dirty="0">
              <a:solidFill>
                <a:schemeClr val="tx2"/>
              </a:solidFill>
              <a:latin typeface="+mj-lt"/>
              <a:ea typeface="+mj-ea"/>
              <a:cs typeface="+mj-cs"/>
            </a:endParaRPr>
          </a:p>
        </p:txBody>
      </p:sp>
      <p:pic>
        <p:nvPicPr>
          <p:cNvPr id="1027" name="Picture 3"/>
          <p:cNvPicPr>
            <a:picLocks noChangeAspect="1" noChangeArrowheads="1"/>
          </p:cNvPicPr>
          <p:nvPr/>
        </p:nvPicPr>
        <p:blipFill>
          <a:blip r:embed="rId3" cstate="print"/>
          <a:srcRect/>
          <a:stretch>
            <a:fillRect/>
          </a:stretch>
        </p:blipFill>
        <p:spPr bwMode="auto">
          <a:xfrm>
            <a:off x="228600" y="1143000"/>
            <a:ext cx="8591550" cy="5438775"/>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533401"/>
            <a:ext cx="8229600" cy="9144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Affordable Budget + POP = ARB</a:t>
            </a:r>
            <a:endParaRPr lang="en-US" sz="3200" dirty="0">
              <a:solidFill>
                <a:schemeClr val="tx2"/>
              </a:solidFill>
              <a:latin typeface="+mj-lt"/>
              <a:ea typeface="+mj-ea"/>
              <a:cs typeface="+mj-cs"/>
            </a:endParaRPr>
          </a:p>
        </p:txBody>
      </p:sp>
      <p:pic>
        <p:nvPicPr>
          <p:cNvPr id="1026" name="Picture 2"/>
          <p:cNvPicPr>
            <a:picLocks noChangeAspect="1" noChangeArrowheads="1"/>
          </p:cNvPicPr>
          <p:nvPr/>
        </p:nvPicPr>
        <p:blipFill>
          <a:blip r:embed="rId3" cstate="print"/>
          <a:srcRect/>
          <a:stretch>
            <a:fillRect/>
          </a:stretch>
        </p:blipFill>
        <p:spPr bwMode="auto">
          <a:xfrm>
            <a:off x="661988" y="1388494"/>
            <a:ext cx="7491412" cy="5088506"/>
          </a:xfrm>
          <a:prstGeom prst="rect">
            <a:avLst/>
          </a:prstGeom>
          <a:noFill/>
          <a:ln w="9525">
            <a:noFill/>
            <a:miter lim="800000"/>
            <a:headEnd/>
            <a:tailEnd/>
          </a:ln>
          <a:effectLst/>
        </p:spPr>
      </p:pic>
      <p:sp>
        <p:nvSpPr>
          <p:cNvPr id="7"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533401"/>
            <a:ext cx="8229600" cy="9144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FTE by Program</a:t>
            </a:r>
            <a:endParaRPr lang="en-US" sz="3200" dirty="0">
              <a:solidFill>
                <a:schemeClr val="tx2"/>
              </a:solidFill>
              <a:latin typeface="+mj-lt"/>
              <a:ea typeface="+mj-ea"/>
              <a:cs typeface="+mj-cs"/>
            </a:endParaRPr>
          </a:p>
        </p:txBody>
      </p:sp>
      <p:pic>
        <p:nvPicPr>
          <p:cNvPr id="4098" name="Picture 2"/>
          <p:cNvPicPr>
            <a:picLocks noChangeAspect="1" noChangeArrowheads="1"/>
          </p:cNvPicPr>
          <p:nvPr/>
        </p:nvPicPr>
        <p:blipFill>
          <a:blip r:embed="rId3" cstate="print"/>
          <a:srcRect/>
          <a:stretch>
            <a:fillRect/>
          </a:stretch>
        </p:blipFill>
        <p:spPr bwMode="auto">
          <a:xfrm>
            <a:off x="304800" y="1303668"/>
            <a:ext cx="8177211" cy="5554332"/>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29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685800"/>
            <a:ext cx="8229600" cy="868363"/>
          </a:xfrm>
        </p:spPr>
        <p:txBody>
          <a:bodyPr/>
          <a:lstStyle/>
          <a:p>
            <a:r>
              <a:rPr lang="en-US" dirty="0" smtClean="0"/>
              <a:t>Biennial Budgeting/Accounting</a:t>
            </a:r>
          </a:p>
        </p:txBody>
      </p:sp>
      <p:sp>
        <p:nvSpPr>
          <p:cNvPr id="32771" name="Rectangle 3"/>
          <p:cNvSpPr>
            <a:spLocks noGrp="1" noChangeArrowheads="1"/>
          </p:cNvSpPr>
          <p:nvPr>
            <p:ph idx="1"/>
          </p:nvPr>
        </p:nvSpPr>
        <p:spPr>
          <a:xfrm>
            <a:off x="381000" y="1828800"/>
            <a:ext cx="8458200" cy="4572000"/>
          </a:xfrm>
        </p:spPr>
        <p:txBody>
          <a:bodyPr>
            <a:normAutofit/>
          </a:bodyPr>
          <a:lstStyle/>
          <a:p>
            <a:pPr marL="274320" indent="-274320" fontAlgn="auto">
              <a:lnSpc>
                <a:spcPct val="90000"/>
              </a:lnSpc>
              <a:spcBef>
                <a:spcPct val="40000"/>
              </a:spcBef>
              <a:spcAft>
                <a:spcPts val="0"/>
              </a:spcAft>
              <a:buClr>
                <a:srgbClr val="C00000"/>
              </a:buClr>
              <a:defRPr/>
            </a:pPr>
            <a:r>
              <a:rPr lang="en-US" sz="3200" dirty="0" smtClean="0">
                <a:solidFill>
                  <a:schemeClr val="accent1">
                    <a:lumMod val="50000"/>
                  </a:schemeClr>
                </a:solidFill>
              </a:rPr>
              <a:t>Budget Covers 2 Fiscal Years</a:t>
            </a:r>
          </a:p>
          <a:p>
            <a:pPr marL="274320" indent="-274320" fontAlgn="auto">
              <a:lnSpc>
                <a:spcPct val="90000"/>
              </a:lnSpc>
              <a:spcBef>
                <a:spcPct val="40000"/>
              </a:spcBef>
              <a:spcAft>
                <a:spcPts val="0"/>
              </a:spcAft>
              <a:buClr>
                <a:srgbClr val="C00000"/>
              </a:buClr>
              <a:defRPr/>
            </a:pPr>
            <a:r>
              <a:rPr lang="en-US" sz="3200" dirty="0" smtClean="0">
                <a:solidFill>
                  <a:schemeClr val="accent1">
                    <a:lumMod val="50000"/>
                  </a:schemeClr>
                </a:solidFill>
              </a:rPr>
              <a:t>Budget Biennia indicated:</a:t>
            </a:r>
          </a:p>
          <a:p>
            <a:pPr marL="640080" lvl="1" indent="-246888" fontAlgn="auto">
              <a:lnSpc>
                <a:spcPct val="90000"/>
              </a:lnSpc>
              <a:spcBef>
                <a:spcPct val="40000"/>
              </a:spcBef>
              <a:spcAft>
                <a:spcPts val="0"/>
              </a:spcAft>
              <a:buClr>
                <a:srgbClr val="C00000"/>
              </a:buClr>
              <a:defRPr/>
            </a:pPr>
            <a:r>
              <a:rPr lang="en-US" sz="3200" dirty="0" smtClean="0">
                <a:solidFill>
                  <a:schemeClr val="accent1">
                    <a:lumMod val="50000"/>
                  </a:schemeClr>
                </a:solidFill>
              </a:rPr>
              <a:t>2013-2015</a:t>
            </a:r>
          </a:p>
          <a:p>
            <a:pPr marL="640080" lvl="1" indent="-246888" fontAlgn="auto">
              <a:lnSpc>
                <a:spcPct val="90000"/>
              </a:lnSpc>
              <a:spcBef>
                <a:spcPct val="40000"/>
              </a:spcBef>
              <a:spcAft>
                <a:spcPts val="0"/>
              </a:spcAft>
              <a:buClr>
                <a:srgbClr val="C00000"/>
              </a:buClr>
              <a:defRPr/>
            </a:pPr>
            <a:r>
              <a:rPr lang="en-US" sz="3200" dirty="0" smtClean="0">
                <a:solidFill>
                  <a:schemeClr val="accent1">
                    <a:lumMod val="50000"/>
                  </a:schemeClr>
                </a:solidFill>
              </a:rPr>
              <a:t>13-15</a:t>
            </a:r>
          </a:p>
          <a:p>
            <a:pPr marL="274320" indent="-274320" fontAlgn="auto">
              <a:lnSpc>
                <a:spcPct val="90000"/>
              </a:lnSpc>
              <a:spcBef>
                <a:spcPct val="40000"/>
              </a:spcBef>
              <a:spcAft>
                <a:spcPts val="0"/>
              </a:spcAft>
              <a:buClr>
                <a:srgbClr val="C00000"/>
              </a:buClr>
              <a:defRPr/>
            </a:pPr>
            <a:r>
              <a:rPr lang="en-US" sz="3200" dirty="0" smtClean="0">
                <a:solidFill>
                  <a:schemeClr val="accent1">
                    <a:lumMod val="50000"/>
                  </a:schemeClr>
                </a:solidFill>
              </a:rPr>
              <a:t>Indicates start/end years (July 1, 2013 through June 30, 2015)</a:t>
            </a:r>
          </a:p>
          <a:p>
            <a:pPr marL="274320" indent="-274320" fontAlgn="auto">
              <a:lnSpc>
                <a:spcPct val="90000"/>
              </a:lnSpc>
              <a:spcBef>
                <a:spcPct val="40000"/>
              </a:spcBef>
              <a:spcAft>
                <a:spcPts val="0"/>
              </a:spcAft>
              <a:buClr>
                <a:srgbClr val="C00000"/>
              </a:buClr>
              <a:defRPr/>
            </a:pPr>
            <a:r>
              <a:rPr lang="en-US" sz="3200" dirty="0" smtClean="0">
                <a:solidFill>
                  <a:schemeClr val="accent1">
                    <a:lumMod val="50000"/>
                  </a:schemeClr>
                </a:solidFill>
              </a:rPr>
              <a:t>State Fiscal Year (FY) runs July 1 – June 30</a:t>
            </a:r>
          </a:p>
          <a:p>
            <a:pPr marL="274320" indent="-274320" fontAlgn="auto">
              <a:lnSpc>
                <a:spcPct val="90000"/>
              </a:lnSpc>
              <a:spcBef>
                <a:spcPct val="40000"/>
              </a:spcBef>
              <a:spcAft>
                <a:spcPts val="0"/>
              </a:spcAft>
              <a:buClr>
                <a:schemeClr val="accent3"/>
              </a:buClr>
              <a:buFont typeface="Arial" charset="0"/>
              <a:buChar char="•"/>
              <a:defRPr/>
            </a:pPr>
            <a:endParaRPr lang="en-US" dirty="0" smtClean="0"/>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533401"/>
            <a:ext cx="8229600" cy="9144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Comparison to 2013-15 LAB</a:t>
            </a:r>
            <a:endParaRPr lang="en-US" sz="3200" dirty="0">
              <a:solidFill>
                <a:schemeClr val="tx2"/>
              </a:solidFill>
              <a:latin typeface="+mj-lt"/>
              <a:ea typeface="+mj-ea"/>
              <a:cs typeface="+mj-cs"/>
            </a:endParaRPr>
          </a:p>
        </p:txBody>
      </p:sp>
      <p:pic>
        <p:nvPicPr>
          <p:cNvPr id="5122" name="Picture 2"/>
          <p:cNvPicPr>
            <a:picLocks noChangeAspect="1" noChangeArrowheads="1"/>
          </p:cNvPicPr>
          <p:nvPr/>
        </p:nvPicPr>
        <p:blipFill>
          <a:blip r:embed="rId3" cstate="print"/>
          <a:srcRect/>
          <a:stretch>
            <a:fillRect/>
          </a:stretch>
        </p:blipFill>
        <p:spPr bwMode="auto">
          <a:xfrm>
            <a:off x="-1295400" y="1396295"/>
            <a:ext cx="6705600" cy="4547305"/>
          </a:xfrm>
          <a:prstGeom prst="rect">
            <a:avLst/>
          </a:prstGeom>
          <a:noFill/>
          <a:ln w="9525">
            <a:noFill/>
            <a:miter lim="800000"/>
            <a:headEnd/>
            <a:tailEnd/>
          </a:ln>
          <a:effectLst/>
        </p:spPr>
      </p:pic>
      <p:pic>
        <p:nvPicPr>
          <p:cNvPr id="5123" name="Picture 3"/>
          <p:cNvPicPr>
            <a:picLocks noChangeAspect="1" noChangeArrowheads="1"/>
          </p:cNvPicPr>
          <p:nvPr/>
        </p:nvPicPr>
        <p:blipFill>
          <a:blip r:embed="rId4" cstate="print"/>
          <a:srcRect/>
          <a:stretch>
            <a:fillRect/>
          </a:stretch>
        </p:blipFill>
        <p:spPr bwMode="auto">
          <a:xfrm>
            <a:off x="3048000" y="1479332"/>
            <a:ext cx="6705600" cy="4549696"/>
          </a:xfrm>
          <a:prstGeom prst="rect">
            <a:avLst/>
          </a:prstGeom>
          <a:noFill/>
          <a:ln w="9525">
            <a:noFill/>
            <a:miter lim="800000"/>
            <a:headEnd/>
            <a:tailEnd/>
          </a:ln>
          <a:effectLst/>
        </p:spPr>
      </p:pic>
      <p:sp>
        <p:nvSpPr>
          <p:cNvPr id="7"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57200" y="2286001"/>
            <a:ext cx="8229600" cy="3429000"/>
          </a:xfrm>
        </p:spPr>
        <p:txBody>
          <a:bodyPr/>
          <a:lstStyle/>
          <a:p>
            <a:pPr>
              <a:lnSpc>
                <a:spcPct val="90000"/>
              </a:lnSpc>
              <a:spcBef>
                <a:spcPct val="40000"/>
              </a:spcBef>
              <a:buFont typeface="Arial" pitchFamily="34" charset="0"/>
              <a:buChar char="•"/>
            </a:pPr>
            <a:endParaRPr lang="en-US" sz="3000" dirty="0" smtClean="0"/>
          </a:p>
          <a:p>
            <a:pPr>
              <a:lnSpc>
                <a:spcPct val="90000"/>
              </a:lnSpc>
              <a:spcBef>
                <a:spcPct val="40000"/>
              </a:spcBef>
              <a:buClr>
                <a:srgbClr val="C00000"/>
              </a:buClr>
              <a:buFont typeface="Arial" pitchFamily="34" charset="0"/>
              <a:buChar char="•"/>
            </a:pPr>
            <a:endParaRPr lang="en-US" sz="2200" dirty="0" smtClean="0"/>
          </a:p>
          <a:p>
            <a:pPr>
              <a:lnSpc>
                <a:spcPct val="90000"/>
              </a:lnSpc>
              <a:spcBef>
                <a:spcPct val="40000"/>
              </a:spcBef>
              <a:buFont typeface="Arial" pitchFamily="34" charset="0"/>
              <a:buChar char="•"/>
            </a:pPr>
            <a:endParaRPr lang="en-US" sz="2200" b="1" dirty="0" smtClean="0">
              <a:solidFill>
                <a:schemeClr val="accent2"/>
              </a:solidFill>
            </a:endParaRPr>
          </a:p>
        </p:txBody>
      </p:sp>
      <p:sp>
        <p:nvSpPr>
          <p:cNvPr id="5" name="Rectangle 2"/>
          <p:cNvSpPr txBox="1">
            <a:spLocks noChangeArrowheads="1"/>
          </p:cNvSpPr>
          <p:nvPr/>
        </p:nvSpPr>
        <p:spPr>
          <a:xfrm>
            <a:off x="685800" y="533401"/>
            <a:ext cx="8229600" cy="8382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Comparing FTE, by Program</a:t>
            </a:r>
            <a:endParaRPr lang="en-US" sz="3200" dirty="0">
              <a:solidFill>
                <a:schemeClr val="tx2"/>
              </a:solidFill>
              <a:latin typeface="+mj-lt"/>
              <a:ea typeface="+mj-ea"/>
              <a:cs typeface="+mj-cs"/>
            </a:endParaRPr>
          </a:p>
        </p:txBody>
      </p:sp>
      <p:pic>
        <p:nvPicPr>
          <p:cNvPr id="6146" name="Picture 2"/>
          <p:cNvPicPr>
            <a:picLocks noChangeAspect="1" noChangeArrowheads="1"/>
          </p:cNvPicPr>
          <p:nvPr/>
        </p:nvPicPr>
        <p:blipFill>
          <a:blip r:embed="rId3" cstate="print"/>
          <a:srcRect/>
          <a:stretch>
            <a:fillRect/>
          </a:stretch>
        </p:blipFill>
        <p:spPr bwMode="auto">
          <a:xfrm>
            <a:off x="381000" y="1325981"/>
            <a:ext cx="8153400" cy="5532019"/>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1000" fill="hold"/>
                                        <p:tgtEl>
                                          <p:spTgt spid="6656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65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8382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DEQ FTE – Long Term</a:t>
            </a:r>
            <a:endParaRPr lang="en-US" sz="3200" dirty="0">
              <a:solidFill>
                <a:schemeClr val="tx2"/>
              </a:solidFill>
              <a:latin typeface="+mj-lt"/>
              <a:ea typeface="+mj-ea"/>
              <a:cs typeface="+mj-cs"/>
            </a:endParaRPr>
          </a:p>
        </p:txBody>
      </p:sp>
      <p:pic>
        <p:nvPicPr>
          <p:cNvPr id="7170" name="Picture 2"/>
          <p:cNvPicPr>
            <a:picLocks noChangeAspect="1" noChangeArrowheads="1"/>
          </p:cNvPicPr>
          <p:nvPr/>
        </p:nvPicPr>
        <p:blipFill>
          <a:blip r:embed="rId3" cstate="print"/>
          <a:srcRect/>
          <a:stretch>
            <a:fillRect/>
          </a:stretch>
        </p:blipFill>
        <p:spPr bwMode="auto">
          <a:xfrm>
            <a:off x="0" y="1143000"/>
            <a:ext cx="8839200" cy="5997329"/>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685800"/>
            <a:ext cx="8229600" cy="1249363"/>
          </a:xfrm>
          <a:prstGeom prst="rect">
            <a:avLst/>
          </a:prstGeom>
        </p:spPr>
        <p:txBody>
          <a:bodyPr lIns="0" rIns="0" bIns="0" anchor="b">
            <a:normAutofit/>
          </a:bodyPr>
          <a:lstStyle/>
          <a:p>
            <a:pPr fontAlgn="auto">
              <a:spcAft>
                <a:spcPts val="0"/>
              </a:spcAft>
              <a:defRPr/>
            </a:pPr>
            <a:r>
              <a:rPr lang="en-US" sz="4000" dirty="0">
                <a:solidFill>
                  <a:schemeClr val="tx2"/>
                </a:solidFill>
                <a:latin typeface="+mj-lt"/>
                <a:ea typeface="+mj-ea"/>
                <a:cs typeface="+mj-cs"/>
              </a:rPr>
              <a:t>Agency Request Budget</a:t>
            </a:r>
            <a:br>
              <a:rPr lang="en-US" sz="4000" dirty="0">
                <a:solidFill>
                  <a:schemeClr val="tx2"/>
                </a:solidFill>
                <a:latin typeface="+mj-lt"/>
                <a:ea typeface="+mj-ea"/>
                <a:cs typeface="+mj-cs"/>
              </a:rPr>
            </a:br>
            <a:endParaRPr lang="en-US" sz="3200" dirty="0">
              <a:solidFill>
                <a:schemeClr val="tx2"/>
              </a:solidFill>
              <a:latin typeface="+mj-lt"/>
              <a:ea typeface="+mj-ea"/>
              <a:cs typeface="+mj-cs"/>
            </a:endParaRPr>
          </a:p>
        </p:txBody>
      </p:sp>
      <p:sp>
        <p:nvSpPr>
          <p:cNvPr id="6" name="Rectangle 3"/>
          <p:cNvSpPr>
            <a:spLocks noGrp="1" noChangeArrowheads="1"/>
          </p:cNvSpPr>
          <p:nvPr>
            <p:ph idx="1"/>
          </p:nvPr>
        </p:nvSpPr>
        <p:spPr>
          <a:xfrm>
            <a:off x="457200" y="1676400"/>
            <a:ext cx="8229600" cy="2590800"/>
          </a:xfrm>
        </p:spPr>
        <p:txBody>
          <a:bodyPr/>
          <a:lstStyle/>
          <a:p>
            <a:pPr>
              <a:lnSpc>
                <a:spcPct val="90000"/>
              </a:lnSpc>
              <a:spcBef>
                <a:spcPct val="40000"/>
              </a:spcBef>
              <a:buClr>
                <a:srgbClr val="C00000"/>
              </a:buClr>
            </a:pPr>
            <a:r>
              <a:rPr lang="en-US" sz="3000" dirty="0" smtClean="0">
                <a:solidFill>
                  <a:schemeClr val="accent1">
                    <a:lumMod val="50000"/>
                  </a:schemeClr>
                </a:solidFill>
              </a:rPr>
              <a:t>Agency Request Budget (ARB) is now complete, in terms of Packages.</a:t>
            </a:r>
          </a:p>
          <a:p>
            <a:pPr>
              <a:lnSpc>
                <a:spcPct val="90000"/>
              </a:lnSpc>
              <a:spcBef>
                <a:spcPct val="40000"/>
              </a:spcBef>
              <a:buClr>
                <a:srgbClr val="C00000"/>
              </a:buClr>
            </a:pPr>
            <a:r>
              <a:rPr lang="en-US" sz="3000" dirty="0" smtClean="0">
                <a:solidFill>
                  <a:schemeClr val="accent1">
                    <a:lumMod val="50000"/>
                  </a:schemeClr>
                </a:solidFill>
              </a:rPr>
              <a:t>Reduction </a:t>
            </a:r>
            <a:r>
              <a:rPr lang="en-US" sz="3000" i="1" dirty="0" smtClean="0">
                <a:solidFill>
                  <a:schemeClr val="accent1">
                    <a:lumMod val="50000"/>
                  </a:schemeClr>
                </a:solidFill>
              </a:rPr>
              <a:t>Options</a:t>
            </a:r>
            <a:r>
              <a:rPr lang="en-US" sz="3000" dirty="0" smtClean="0">
                <a:solidFill>
                  <a:schemeClr val="accent1">
                    <a:lumMod val="50000"/>
                  </a:schemeClr>
                </a:solidFill>
              </a:rPr>
              <a:t> (10% GF/LF, 10% OF/FF) are part of the budget book, but are not part of the actual ARB data in ORBITS</a:t>
            </a:r>
          </a:p>
        </p:txBody>
      </p:sp>
      <p:sp>
        <p:nvSpPr>
          <p:cNvPr id="7" name="TextBox 6"/>
          <p:cNvSpPr txBox="1">
            <a:spLocks noChangeArrowheads="1"/>
          </p:cNvSpPr>
          <p:nvPr/>
        </p:nvSpPr>
        <p:spPr bwMode="auto">
          <a:xfrm>
            <a:off x="609600" y="4495800"/>
            <a:ext cx="7086600" cy="1384300"/>
          </a:xfrm>
          <a:prstGeom prst="rect">
            <a:avLst/>
          </a:prstGeom>
          <a:noFill/>
          <a:ln w="9525">
            <a:noFill/>
            <a:miter lim="800000"/>
            <a:headEnd/>
            <a:tailEnd/>
          </a:ln>
        </p:spPr>
        <p:txBody>
          <a:bodyPr>
            <a:spAutoFit/>
          </a:bodyPr>
          <a:lstStyle/>
          <a:p>
            <a:pPr algn="ctr"/>
            <a:r>
              <a:rPr lang="en-US" sz="2800" i="1" dirty="0">
                <a:solidFill>
                  <a:srgbClr val="C00000"/>
                </a:solidFill>
              </a:rPr>
              <a:t>The ARB represents the </a:t>
            </a:r>
            <a:r>
              <a:rPr lang="en-US" sz="2800" i="1" dirty="0" smtClean="0">
                <a:solidFill>
                  <a:srgbClr val="C00000"/>
                </a:solidFill>
              </a:rPr>
              <a:t>Agency’s wishes</a:t>
            </a:r>
            <a:r>
              <a:rPr lang="en-US" sz="2800" i="1" dirty="0">
                <a:solidFill>
                  <a:srgbClr val="C00000"/>
                </a:solidFill>
              </a:rPr>
              <a:t>, but does </a:t>
            </a:r>
            <a:r>
              <a:rPr lang="en-US" sz="2800" i="1" u="sng" dirty="0">
                <a:solidFill>
                  <a:srgbClr val="C00000"/>
                </a:solidFill>
              </a:rPr>
              <a:t>not</a:t>
            </a:r>
            <a:r>
              <a:rPr lang="en-US" sz="2800" i="1" dirty="0">
                <a:solidFill>
                  <a:srgbClr val="C00000"/>
                </a:solidFill>
              </a:rPr>
              <a:t> </a:t>
            </a:r>
            <a:r>
              <a:rPr lang="en-US" sz="2800" i="1" dirty="0" smtClean="0">
                <a:solidFill>
                  <a:srgbClr val="C00000"/>
                </a:solidFill>
              </a:rPr>
              <a:t>yet represent</a:t>
            </a:r>
            <a:endParaRPr lang="en-US" sz="2800" i="1" dirty="0">
              <a:solidFill>
                <a:srgbClr val="C00000"/>
              </a:solidFill>
            </a:endParaRPr>
          </a:p>
          <a:p>
            <a:pPr algn="ctr"/>
            <a:r>
              <a:rPr lang="en-US" sz="2800" i="1" dirty="0">
                <a:solidFill>
                  <a:srgbClr val="C00000"/>
                </a:solidFill>
              </a:rPr>
              <a:t>a balanced statewide budget</a:t>
            </a:r>
          </a:p>
        </p:txBody>
      </p:sp>
      <p:sp>
        <p:nvSpPr>
          <p:cNvPr id="8"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up)">
                                      <p:cBhvr>
                                        <p:cTn id="21"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533400"/>
            <a:ext cx="8229600" cy="762000"/>
          </a:xfrm>
        </p:spPr>
        <p:txBody>
          <a:bodyPr rtlCol="0">
            <a:noAutofit/>
          </a:bodyPr>
          <a:lstStyle/>
          <a:p>
            <a:pPr fontAlgn="auto">
              <a:spcAft>
                <a:spcPts val="0"/>
              </a:spcAft>
              <a:defRPr/>
            </a:pPr>
            <a:r>
              <a:rPr lang="en-US" sz="4000" dirty="0" smtClean="0"/>
              <a:t>Reduction Options</a:t>
            </a:r>
          </a:p>
        </p:txBody>
      </p:sp>
      <p:sp>
        <p:nvSpPr>
          <p:cNvPr id="57347" name="Rectangle 3"/>
          <p:cNvSpPr>
            <a:spLocks noGrp="1" noChangeArrowheads="1"/>
          </p:cNvSpPr>
          <p:nvPr>
            <p:ph idx="1"/>
          </p:nvPr>
        </p:nvSpPr>
        <p:spPr>
          <a:xfrm>
            <a:off x="457200" y="1524000"/>
            <a:ext cx="8229600" cy="4876800"/>
          </a:xfrm>
        </p:spPr>
        <p:txBody>
          <a:bodyPr/>
          <a:lstStyle/>
          <a:p>
            <a:pPr>
              <a:spcBef>
                <a:spcPct val="40000"/>
              </a:spcBef>
              <a:buClr>
                <a:srgbClr val="C00000"/>
              </a:buClr>
              <a:buSzPct val="100000"/>
            </a:pPr>
            <a:r>
              <a:rPr lang="en-US" sz="2800" dirty="0" smtClean="0">
                <a:solidFill>
                  <a:schemeClr val="accent1">
                    <a:lumMod val="50000"/>
                  </a:schemeClr>
                </a:solidFill>
              </a:rPr>
              <a:t>ORS 291.216 requires Governor submit alternative budget plan at 90% of MCSL</a:t>
            </a:r>
          </a:p>
          <a:p>
            <a:pPr>
              <a:spcBef>
                <a:spcPct val="40000"/>
              </a:spcBef>
              <a:buClr>
                <a:srgbClr val="C00000"/>
              </a:buClr>
              <a:buSzPct val="100000"/>
            </a:pPr>
            <a:r>
              <a:rPr lang="en-US" sz="2800" dirty="0" smtClean="0">
                <a:solidFill>
                  <a:schemeClr val="accent1">
                    <a:lumMod val="50000"/>
                  </a:schemeClr>
                </a:solidFill>
              </a:rPr>
              <a:t>Agencies provide options for reducing 10% of each funding type (General, Lottery, Federal, Other)</a:t>
            </a:r>
          </a:p>
          <a:p>
            <a:pPr>
              <a:spcBef>
                <a:spcPct val="40000"/>
              </a:spcBef>
              <a:buClr>
                <a:srgbClr val="C00000"/>
              </a:buClr>
              <a:buSzPct val="100000"/>
            </a:pPr>
            <a:r>
              <a:rPr lang="en-US" sz="2800" dirty="0" smtClean="0">
                <a:solidFill>
                  <a:schemeClr val="accent1">
                    <a:lumMod val="50000"/>
                  </a:schemeClr>
                </a:solidFill>
              </a:rPr>
              <a:t>DEQ Target Amounts (at 10%)</a:t>
            </a:r>
          </a:p>
          <a:p>
            <a:pPr lvl="1">
              <a:spcBef>
                <a:spcPct val="40000"/>
              </a:spcBef>
              <a:buClr>
                <a:srgbClr val="C00000"/>
              </a:buClr>
              <a:buSzPct val="100000"/>
            </a:pPr>
            <a:r>
              <a:rPr lang="en-US" sz="2800" dirty="0" smtClean="0">
                <a:solidFill>
                  <a:schemeClr val="accent1">
                    <a:lumMod val="50000"/>
                  </a:schemeClr>
                </a:solidFill>
              </a:rPr>
              <a:t>GF - $ 3.1 million</a:t>
            </a:r>
          </a:p>
          <a:p>
            <a:pPr lvl="1">
              <a:spcBef>
                <a:spcPct val="40000"/>
              </a:spcBef>
              <a:buClr>
                <a:srgbClr val="C00000"/>
              </a:buClr>
              <a:buSzPct val="100000"/>
            </a:pPr>
            <a:r>
              <a:rPr lang="en-US" sz="2800" dirty="0" smtClean="0">
                <a:solidFill>
                  <a:schemeClr val="accent1">
                    <a:lumMod val="50000"/>
                  </a:schemeClr>
                </a:solidFill>
              </a:rPr>
              <a:t>LF - $ 0.4 million</a:t>
            </a:r>
          </a:p>
          <a:p>
            <a:pPr lvl="1">
              <a:spcBef>
                <a:spcPct val="40000"/>
              </a:spcBef>
              <a:buClr>
                <a:srgbClr val="C00000"/>
              </a:buClr>
              <a:buSzPct val="100000"/>
            </a:pPr>
            <a:r>
              <a:rPr lang="en-US" sz="2800" dirty="0" smtClean="0">
                <a:solidFill>
                  <a:schemeClr val="accent1">
                    <a:lumMod val="50000"/>
                  </a:schemeClr>
                </a:solidFill>
              </a:rPr>
              <a:t>OF - $14.8 million</a:t>
            </a:r>
          </a:p>
          <a:p>
            <a:pPr lvl="1">
              <a:spcBef>
                <a:spcPct val="40000"/>
              </a:spcBef>
              <a:buClr>
                <a:srgbClr val="C00000"/>
              </a:buClr>
              <a:buSzPct val="100000"/>
            </a:pPr>
            <a:r>
              <a:rPr lang="en-US" sz="2800" dirty="0" smtClean="0">
                <a:solidFill>
                  <a:schemeClr val="accent1">
                    <a:lumMod val="50000"/>
                  </a:schemeClr>
                </a:solidFill>
              </a:rPr>
              <a:t>FF - $ 2.9 million</a:t>
            </a:r>
          </a:p>
          <a:p>
            <a:pPr>
              <a:spcBef>
                <a:spcPct val="40000"/>
              </a:spcBef>
              <a:buFont typeface="Wingdings" pitchFamily="2" charset="2"/>
              <a:buNone/>
            </a:pPr>
            <a:endParaRPr lang="en-US" dirty="0" smtClean="0"/>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anim calcmode="lin" valueType="num">
                                      <p:cBhvr additive="base">
                                        <p:cTn id="11"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7347">
                                            <p:txEl>
                                              <p:pRg st="2" end="2"/>
                                            </p:txEl>
                                          </p:spTgt>
                                        </p:tgtEl>
                                        <p:attrNameLst>
                                          <p:attrName>style.visibility</p:attrName>
                                        </p:attrNameLst>
                                      </p:cBhvr>
                                      <p:to>
                                        <p:strVal val="visible"/>
                                      </p:to>
                                    </p:set>
                                    <p:anim calcmode="lin" valueType="num">
                                      <p:cBhvr additive="base">
                                        <p:cTn id="17"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734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2000"/>
                                  </p:stCondLst>
                                  <p:childTnLst>
                                    <p:set>
                                      <p:cBhvr>
                                        <p:cTn id="20" dur="1" fill="hold">
                                          <p:stCondLst>
                                            <p:cond delay="0"/>
                                          </p:stCondLst>
                                        </p:cTn>
                                        <p:tgtEl>
                                          <p:spTgt spid="57347">
                                            <p:txEl>
                                              <p:pRg st="3" end="3"/>
                                            </p:txEl>
                                          </p:spTgt>
                                        </p:tgtEl>
                                        <p:attrNameLst>
                                          <p:attrName>style.visibility</p:attrName>
                                        </p:attrNameLst>
                                      </p:cBhvr>
                                      <p:to>
                                        <p:strVal val="visible"/>
                                      </p:to>
                                    </p:set>
                                    <p:anim calcmode="lin" valueType="num">
                                      <p:cBhvr additive="base">
                                        <p:cTn id="21" dur="10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5734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2000"/>
                                  </p:stCondLst>
                                  <p:childTnLst>
                                    <p:set>
                                      <p:cBhvr>
                                        <p:cTn id="24" dur="1" fill="hold">
                                          <p:stCondLst>
                                            <p:cond delay="0"/>
                                          </p:stCondLst>
                                        </p:cTn>
                                        <p:tgtEl>
                                          <p:spTgt spid="57347">
                                            <p:txEl>
                                              <p:pRg st="4" end="4"/>
                                            </p:txEl>
                                          </p:spTgt>
                                        </p:tgtEl>
                                        <p:attrNameLst>
                                          <p:attrName>style.visibility</p:attrName>
                                        </p:attrNameLst>
                                      </p:cBhvr>
                                      <p:to>
                                        <p:strVal val="visible"/>
                                      </p:to>
                                    </p:set>
                                    <p:anim calcmode="lin" valueType="num">
                                      <p:cBhvr additive="base">
                                        <p:cTn id="25" dur="10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5734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2000"/>
                                  </p:stCondLst>
                                  <p:childTnLst>
                                    <p:set>
                                      <p:cBhvr>
                                        <p:cTn id="28" dur="1" fill="hold">
                                          <p:stCondLst>
                                            <p:cond delay="0"/>
                                          </p:stCondLst>
                                        </p:cTn>
                                        <p:tgtEl>
                                          <p:spTgt spid="57347">
                                            <p:txEl>
                                              <p:pRg st="5" end="5"/>
                                            </p:txEl>
                                          </p:spTgt>
                                        </p:tgtEl>
                                        <p:attrNameLst>
                                          <p:attrName>style.visibility</p:attrName>
                                        </p:attrNameLst>
                                      </p:cBhvr>
                                      <p:to>
                                        <p:strVal val="visible"/>
                                      </p:to>
                                    </p:set>
                                    <p:anim calcmode="lin" valueType="num">
                                      <p:cBhvr additive="base">
                                        <p:cTn id="29" dur="1000" fill="hold"/>
                                        <p:tgtEl>
                                          <p:spTgt spid="57347">
                                            <p:txEl>
                                              <p:pRg st="5" end="5"/>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57347">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2000"/>
                                  </p:stCondLst>
                                  <p:childTnLst>
                                    <p:set>
                                      <p:cBhvr>
                                        <p:cTn id="32" dur="1" fill="hold">
                                          <p:stCondLst>
                                            <p:cond delay="0"/>
                                          </p:stCondLst>
                                        </p:cTn>
                                        <p:tgtEl>
                                          <p:spTgt spid="57347">
                                            <p:txEl>
                                              <p:pRg st="6" end="6"/>
                                            </p:txEl>
                                          </p:spTgt>
                                        </p:tgtEl>
                                        <p:attrNameLst>
                                          <p:attrName>style.visibility</p:attrName>
                                        </p:attrNameLst>
                                      </p:cBhvr>
                                      <p:to>
                                        <p:strVal val="visible"/>
                                      </p:to>
                                    </p:set>
                                    <p:anim calcmode="lin" valueType="num">
                                      <p:cBhvr additive="base">
                                        <p:cTn id="33" dur="1000" fill="hold"/>
                                        <p:tgtEl>
                                          <p:spTgt spid="57347">
                                            <p:txEl>
                                              <p:pRg st="6" end="6"/>
                                            </p:txEl>
                                          </p:spTgt>
                                        </p:tgtEl>
                                        <p:attrNameLst>
                                          <p:attrName>ppt_x</p:attrName>
                                        </p:attrNameLst>
                                      </p:cBhvr>
                                      <p:tavLst>
                                        <p:tav tm="0">
                                          <p:val>
                                            <p:strVal val="#ppt_x"/>
                                          </p:val>
                                        </p:tav>
                                        <p:tav tm="100000">
                                          <p:val>
                                            <p:strVal val="#ppt_x"/>
                                          </p:val>
                                        </p:tav>
                                      </p:tavLst>
                                    </p:anim>
                                    <p:anim calcmode="lin" valueType="num">
                                      <p:cBhvr additive="base">
                                        <p:cTn id="34" dur="1000" fill="hold"/>
                                        <p:tgtEl>
                                          <p:spTgt spid="5734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533400"/>
            <a:ext cx="8229600" cy="762000"/>
          </a:xfrm>
        </p:spPr>
        <p:txBody>
          <a:bodyPr rtlCol="0">
            <a:noAutofit/>
          </a:bodyPr>
          <a:lstStyle/>
          <a:p>
            <a:pPr fontAlgn="auto">
              <a:spcAft>
                <a:spcPts val="0"/>
              </a:spcAft>
              <a:defRPr/>
            </a:pPr>
            <a:r>
              <a:rPr lang="en-US" sz="4000" dirty="0" smtClean="0"/>
              <a:t>Reduction Options</a:t>
            </a:r>
          </a:p>
        </p:txBody>
      </p:sp>
      <p:sp>
        <p:nvSpPr>
          <p:cNvPr id="57347" name="Rectangle 3"/>
          <p:cNvSpPr>
            <a:spLocks noGrp="1" noChangeArrowheads="1"/>
          </p:cNvSpPr>
          <p:nvPr>
            <p:ph idx="1"/>
          </p:nvPr>
        </p:nvSpPr>
        <p:spPr>
          <a:xfrm>
            <a:off x="457200" y="1524000"/>
            <a:ext cx="8229600" cy="4525963"/>
          </a:xfrm>
        </p:spPr>
        <p:txBody>
          <a:bodyPr/>
          <a:lstStyle/>
          <a:p>
            <a:pPr>
              <a:spcBef>
                <a:spcPct val="40000"/>
              </a:spcBef>
              <a:buClr>
                <a:srgbClr val="C00000"/>
              </a:buClr>
              <a:buSzPct val="100000"/>
            </a:pPr>
            <a:r>
              <a:rPr lang="en-US" sz="2800" dirty="0" smtClean="0">
                <a:solidFill>
                  <a:schemeClr val="accent1">
                    <a:lumMod val="50000"/>
                  </a:schemeClr>
                </a:solidFill>
              </a:rPr>
              <a:t>Restrictions on use of funds make OF/FF reductions very unlikely</a:t>
            </a:r>
          </a:p>
          <a:p>
            <a:pPr lvl="1">
              <a:spcBef>
                <a:spcPts val="600"/>
              </a:spcBef>
              <a:buClr>
                <a:srgbClr val="C00000"/>
              </a:buClr>
              <a:buSzPct val="100000"/>
              <a:buFont typeface="Wingdings" pitchFamily="2" charset="2"/>
              <a:buChar char="Ø"/>
            </a:pPr>
            <a:r>
              <a:rPr lang="en-US" i="1" dirty="0" smtClean="0">
                <a:solidFill>
                  <a:srgbClr val="C00000"/>
                </a:solidFill>
              </a:rPr>
              <a:t>Sometimes revenues are “swept” from other funds</a:t>
            </a:r>
          </a:p>
          <a:p>
            <a:pPr>
              <a:spcBef>
                <a:spcPct val="40000"/>
              </a:spcBef>
              <a:buClr>
                <a:srgbClr val="C00000"/>
              </a:buClr>
              <a:buSzPct val="100000"/>
            </a:pPr>
            <a:r>
              <a:rPr lang="en-US" sz="2800" dirty="0" smtClean="0">
                <a:solidFill>
                  <a:schemeClr val="accent1">
                    <a:lumMod val="50000"/>
                  </a:schemeClr>
                </a:solidFill>
              </a:rPr>
              <a:t>May be used to balance statewide GF/LF shortfall at Governor’s Recommended Budget</a:t>
            </a:r>
          </a:p>
          <a:p>
            <a:pPr lvl="1">
              <a:spcBef>
                <a:spcPts val="600"/>
              </a:spcBef>
              <a:buClr>
                <a:srgbClr val="C00000"/>
              </a:buClr>
              <a:buSzPct val="100000"/>
              <a:buFont typeface="Wingdings" pitchFamily="2" charset="2"/>
              <a:buChar char="Ø"/>
            </a:pPr>
            <a:r>
              <a:rPr lang="en-US" i="1" dirty="0" smtClean="0">
                <a:solidFill>
                  <a:srgbClr val="C00000"/>
                </a:solidFill>
              </a:rPr>
              <a:t>2015-17 GF forecast 2% below 2015-17 CSL</a:t>
            </a:r>
          </a:p>
          <a:p>
            <a:pPr>
              <a:spcBef>
                <a:spcPct val="40000"/>
              </a:spcBef>
              <a:buClr>
                <a:srgbClr val="C00000"/>
              </a:buClr>
              <a:buSzPct val="100000"/>
            </a:pPr>
            <a:r>
              <a:rPr lang="en-US" sz="2800" dirty="0" smtClean="0">
                <a:solidFill>
                  <a:schemeClr val="accent1">
                    <a:lumMod val="50000"/>
                  </a:schemeClr>
                </a:solidFill>
              </a:rPr>
              <a:t>During difficult budget times, the GF/LF targets increase (up to 25%) and are used by Governor and Legislature to prioritize shortfalls.</a:t>
            </a:r>
          </a:p>
          <a:p>
            <a:pPr>
              <a:spcBef>
                <a:spcPct val="40000"/>
              </a:spcBef>
              <a:buClr>
                <a:srgbClr val="C00000"/>
              </a:buClr>
              <a:buSzPct val="100000"/>
            </a:pPr>
            <a:endParaRPr lang="en-US" sz="2800" dirty="0" smtClean="0">
              <a:solidFill>
                <a:schemeClr val="accent1">
                  <a:lumMod val="50000"/>
                </a:schemeClr>
              </a:solidFill>
            </a:endParaRPr>
          </a:p>
          <a:p>
            <a:pPr>
              <a:spcBef>
                <a:spcPct val="40000"/>
              </a:spcBef>
              <a:buFont typeface="Wingdings" pitchFamily="2" charset="2"/>
              <a:buNone/>
            </a:pPr>
            <a:endParaRPr lang="en-US" dirty="0" smtClean="0"/>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3000"/>
                                  </p:stCondLst>
                                  <p:childTnLst>
                                    <p:set>
                                      <p:cBhvr>
                                        <p:cTn id="9" dur="1" fill="hold">
                                          <p:stCondLst>
                                            <p:cond delay="0"/>
                                          </p:stCondLst>
                                        </p:cTn>
                                        <p:tgtEl>
                                          <p:spTgt spid="57347">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7347">
                                            <p:txEl>
                                              <p:pRg st="2" end="2"/>
                                            </p:txEl>
                                          </p:spTgt>
                                        </p:tgtEl>
                                        <p:attrNameLst>
                                          <p:attrName>style.visibility</p:attrName>
                                        </p:attrNameLst>
                                      </p:cBhvr>
                                      <p:to>
                                        <p:strVal val="visible"/>
                                      </p:to>
                                    </p:set>
                                    <p:anim calcmode="lin" valueType="num">
                                      <p:cBhvr additive="base">
                                        <p:cTn id="14"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2" presetClass="entr" presetSubtype="4" fill="hold" grpId="0" nodeType="afterEffect">
                                  <p:stCondLst>
                                    <p:cond delay="0"/>
                                  </p:stCondLst>
                                  <p:childTnLst>
                                    <p:set>
                                      <p:cBhvr>
                                        <p:cTn id="18" dur="1" fill="hold">
                                          <p:stCondLst>
                                            <p:cond delay="0"/>
                                          </p:stCondLst>
                                        </p:cTn>
                                        <p:tgtEl>
                                          <p:spTgt spid="57347">
                                            <p:txEl>
                                              <p:pRg st="3" end="3"/>
                                            </p:txEl>
                                          </p:spTgt>
                                        </p:tgtEl>
                                        <p:attrNameLst>
                                          <p:attrName>style.visibility</p:attrName>
                                        </p:attrNameLst>
                                      </p:cBhvr>
                                      <p:to>
                                        <p:strVal val="visible"/>
                                      </p:to>
                                    </p:set>
                                    <p:anim calcmode="lin" valueType="num">
                                      <p:cBhvr additive="base">
                                        <p:cTn id="19" dur="10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7347">
                                            <p:txEl>
                                              <p:pRg st="4" end="4"/>
                                            </p:txEl>
                                          </p:spTgt>
                                        </p:tgtEl>
                                        <p:attrNameLst>
                                          <p:attrName>style.visibility</p:attrName>
                                        </p:attrNameLst>
                                      </p:cBhvr>
                                      <p:to>
                                        <p:strVal val="visible"/>
                                      </p:to>
                                    </p:set>
                                    <p:anim calcmode="lin" valueType="num">
                                      <p:cBhvr additive="base">
                                        <p:cTn id="25" dur="5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3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533400"/>
            <a:ext cx="8229600" cy="762000"/>
          </a:xfrm>
        </p:spPr>
        <p:txBody>
          <a:bodyPr rtlCol="0">
            <a:noAutofit/>
          </a:bodyPr>
          <a:lstStyle/>
          <a:p>
            <a:pPr fontAlgn="auto">
              <a:spcAft>
                <a:spcPts val="0"/>
              </a:spcAft>
              <a:defRPr/>
            </a:pPr>
            <a:r>
              <a:rPr lang="en-US" sz="4000" dirty="0" smtClean="0"/>
              <a:t>Reduction Options - Handout</a:t>
            </a:r>
          </a:p>
        </p:txBody>
      </p:sp>
      <p:sp>
        <p:nvSpPr>
          <p:cNvPr id="57347" name="Rectangle 3"/>
          <p:cNvSpPr>
            <a:spLocks noGrp="1" noChangeArrowheads="1"/>
          </p:cNvSpPr>
          <p:nvPr>
            <p:ph idx="1"/>
          </p:nvPr>
        </p:nvSpPr>
        <p:spPr>
          <a:xfrm>
            <a:off x="457200" y="1524001"/>
            <a:ext cx="8229600" cy="2895600"/>
          </a:xfrm>
        </p:spPr>
        <p:txBody>
          <a:bodyPr/>
          <a:lstStyle/>
          <a:p>
            <a:pPr>
              <a:spcBef>
                <a:spcPct val="40000"/>
              </a:spcBef>
              <a:spcAft>
                <a:spcPts val="1200"/>
              </a:spcAft>
              <a:buClr>
                <a:srgbClr val="C00000"/>
              </a:buClr>
              <a:buSzPct val="100000"/>
            </a:pPr>
            <a:r>
              <a:rPr lang="en-US" sz="2800" dirty="0" smtClean="0">
                <a:solidFill>
                  <a:schemeClr val="accent1">
                    <a:lumMod val="50000"/>
                  </a:schemeClr>
                </a:solidFill>
              </a:rPr>
              <a:t>20 GF reduction options, reverse prioritized (#1 is first to be cut) agency wide</a:t>
            </a:r>
          </a:p>
          <a:p>
            <a:pPr>
              <a:spcBef>
                <a:spcPct val="40000"/>
              </a:spcBef>
              <a:spcAft>
                <a:spcPts val="1200"/>
              </a:spcAft>
              <a:buClr>
                <a:srgbClr val="C00000"/>
              </a:buClr>
              <a:buSzPct val="100000"/>
            </a:pPr>
            <a:r>
              <a:rPr lang="en-US" sz="2800" dirty="0" smtClean="0">
                <a:solidFill>
                  <a:schemeClr val="accent1">
                    <a:lumMod val="50000"/>
                  </a:schemeClr>
                </a:solidFill>
              </a:rPr>
              <a:t>2 LF reduction options </a:t>
            </a:r>
          </a:p>
          <a:p>
            <a:pPr>
              <a:spcBef>
                <a:spcPct val="40000"/>
              </a:spcBef>
              <a:spcAft>
                <a:spcPts val="1200"/>
              </a:spcAft>
              <a:buClr>
                <a:srgbClr val="C00000"/>
              </a:buClr>
              <a:buSzPct val="100000"/>
            </a:pPr>
            <a:r>
              <a:rPr lang="en-US" sz="2800" dirty="0" smtClean="0">
                <a:solidFill>
                  <a:schemeClr val="accent1">
                    <a:lumMod val="50000"/>
                  </a:schemeClr>
                </a:solidFill>
              </a:rPr>
              <a:t>OF/FF reduction options equal 10% of each program’s OF/FF limitation.</a:t>
            </a:r>
          </a:p>
          <a:p>
            <a:pPr>
              <a:spcBef>
                <a:spcPct val="40000"/>
              </a:spcBef>
              <a:buClr>
                <a:srgbClr val="C00000"/>
              </a:buClr>
              <a:buSzPct val="100000"/>
            </a:pPr>
            <a:endParaRPr lang="en-US" i="1" dirty="0" smtClean="0">
              <a:solidFill>
                <a:srgbClr val="C00000"/>
              </a:solidFill>
            </a:endParaRPr>
          </a:p>
          <a:p>
            <a:pPr>
              <a:spcBef>
                <a:spcPct val="40000"/>
              </a:spcBef>
              <a:buClr>
                <a:srgbClr val="C00000"/>
              </a:buClr>
              <a:buSzPct val="100000"/>
            </a:pPr>
            <a:endParaRPr lang="en-US" sz="2800" dirty="0" smtClean="0">
              <a:solidFill>
                <a:schemeClr val="accent1">
                  <a:lumMod val="50000"/>
                </a:schemeClr>
              </a:solidFill>
            </a:endParaRPr>
          </a:p>
          <a:p>
            <a:pPr>
              <a:spcBef>
                <a:spcPct val="40000"/>
              </a:spcBef>
              <a:buFont typeface="Wingdings" pitchFamily="2" charset="2"/>
              <a:buNone/>
            </a:pPr>
            <a:endParaRPr lang="en-US" dirty="0" smtClean="0"/>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533400"/>
            <a:ext cx="8229600" cy="762000"/>
          </a:xfrm>
        </p:spPr>
        <p:txBody>
          <a:bodyPr rtlCol="0">
            <a:noAutofit/>
          </a:bodyPr>
          <a:lstStyle/>
          <a:p>
            <a:pPr fontAlgn="auto">
              <a:spcAft>
                <a:spcPts val="0"/>
              </a:spcAft>
              <a:defRPr/>
            </a:pPr>
            <a:r>
              <a:rPr lang="en-US" sz="4000" dirty="0" smtClean="0"/>
              <a:t>Reduction Options - Communication</a:t>
            </a:r>
          </a:p>
        </p:txBody>
      </p:sp>
      <p:sp>
        <p:nvSpPr>
          <p:cNvPr id="57347" name="Rectangle 3"/>
          <p:cNvSpPr>
            <a:spLocks noGrp="1" noChangeArrowheads="1"/>
          </p:cNvSpPr>
          <p:nvPr>
            <p:ph idx="1"/>
          </p:nvPr>
        </p:nvSpPr>
        <p:spPr>
          <a:xfrm>
            <a:off x="457200" y="1524000"/>
            <a:ext cx="8229600" cy="4419600"/>
          </a:xfrm>
        </p:spPr>
        <p:txBody>
          <a:bodyPr/>
          <a:lstStyle/>
          <a:p>
            <a:pPr>
              <a:spcBef>
                <a:spcPct val="40000"/>
              </a:spcBef>
              <a:spcAft>
                <a:spcPts val="1200"/>
              </a:spcAft>
              <a:buClr>
                <a:srgbClr val="C00000"/>
              </a:buClr>
              <a:buSzPct val="100000"/>
            </a:pPr>
            <a:r>
              <a:rPr lang="en-US" sz="2800" dirty="0" smtClean="0">
                <a:solidFill>
                  <a:schemeClr val="accent1">
                    <a:lumMod val="50000"/>
                  </a:schemeClr>
                </a:solidFill>
              </a:rPr>
              <a:t>Staff (20) filling positions in any Package 070/071 reductions, GF or LF reduction options informed by their manager.</a:t>
            </a:r>
          </a:p>
          <a:p>
            <a:pPr lvl="1">
              <a:spcBef>
                <a:spcPts val="600"/>
              </a:spcBef>
              <a:spcAft>
                <a:spcPts val="600"/>
              </a:spcAft>
              <a:buClr>
                <a:srgbClr val="C00000"/>
              </a:buClr>
              <a:buSzPct val="100000"/>
              <a:buFont typeface="Wingdings" pitchFamily="2" charset="2"/>
              <a:buChar char="Ø"/>
            </a:pPr>
            <a:r>
              <a:rPr lang="en-US" dirty="0" smtClean="0">
                <a:solidFill>
                  <a:schemeClr val="accent1">
                    <a:lumMod val="50000"/>
                  </a:schemeClr>
                </a:solidFill>
              </a:rPr>
              <a:t>Specific package/option # for each position </a:t>
            </a:r>
          </a:p>
          <a:p>
            <a:pPr lvl="1">
              <a:spcBef>
                <a:spcPts val="600"/>
              </a:spcBef>
              <a:spcAft>
                <a:spcPts val="600"/>
              </a:spcAft>
              <a:buClr>
                <a:srgbClr val="C00000"/>
              </a:buClr>
              <a:buSzPct val="100000"/>
              <a:buFont typeface="Wingdings" pitchFamily="2" charset="2"/>
              <a:buChar char="Ø"/>
            </a:pPr>
            <a:r>
              <a:rPr lang="en-US" dirty="0" smtClean="0">
                <a:solidFill>
                  <a:schemeClr val="accent1">
                    <a:lumMod val="50000"/>
                  </a:schemeClr>
                </a:solidFill>
              </a:rPr>
              <a:t>Detailed talking points</a:t>
            </a:r>
          </a:p>
          <a:p>
            <a:pPr>
              <a:spcBef>
                <a:spcPct val="40000"/>
              </a:spcBef>
              <a:spcAft>
                <a:spcPts val="1200"/>
              </a:spcAft>
              <a:buClr>
                <a:srgbClr val="C00000"/>
              </a:buClr>
              <a:buSzPct val="100000"/>
            </a:pPr>
            <a:r>
              <a:rPr lang="en-US" sz="2800" dirty="0" smtClean="0">
                <a:solidFill>
                  <a:schemeClr val="accent1">
                    <a:lumMod val="50000"/>
                  </a:schemeClr>
                </a:solidFill>
              </a:rPr>
              <a:t>Union informed</a:t>
            </a:r>
          </a:p>
          <a:p>
            <a:pPr>
              <a:spcBef>
                <a:spcPct val="40000"/>
              </a:spcBef>
              <a:spcAft>
                <a:spcPts val="1200"/>
              </a:spcAft>
              <a:buClr>
                <a:srgbClr val="C00000"/>
              </a:buClr>
              <a:buSzPct val="100000"/>
            </a:pPr>
            <a:r>
              <a:rPr lang="en-US" sz="2800" dirty="0" smtClean="0">
                <a:solidFill>
                  <a:schemeClr val="accent1">
                    <a:lumMod val="50000"/>
                  </a:schemeClr>
                </a:solidFill>
              </a:rPr>
              <a:t>Director’s all staff email on reductions/reduction options will be sent out after the EQC meeting</a:t>
            </a:r>
          </a:p>
          <a:p>
            <a:pPr>
              <a:spcBef>
                <a:spcPct val="40000"/>
              </a:spcBef>
              <a:buClr>
                <a:srgbClr val="C00000"/>
              </a:buClr>
              <a:buSzPct val="100000"/>
            </a:pPr>
            <a:endParaRPr lang="en-US" i="1" dirty="0" smtClean="0">
              <a:solidFill>
                <a:srgbClr val="C00000"/>
              </a:solidFill>
            </a:endParaRPr>
          </a:p>
          <a:p>
            <a:pPr>
              <a:spcBef>
                <a:spcPct val="40000"/>
              </a:spcBef>
              <a:buClr>
                <a:srgbClr val="C00000"/>
              </a:buClr>
              <a:buSzPct val="100000"/>
            </a:pPr>
            <a:endParaRPr lang="en-US" sz="2800" dirty="0" smtClean="0">
              <a:solidFill>
                <a:schemeClr val="accent1">
                  <a:lumMod val="50000"/>
                </a:schemeClr>
              </a:solidFill>
            </a:endParaRPr>
          </a:p>
          <a:p>
            <a:pPr>
              <a:spcBef>
                <a:spcPct val="40000"/>
              </a:spcBef>
              <a:buFont typeface="Wingdings" pitchFamily="2" charset="2"/>
              <a:buNone/>
            </a:pPr>
            <a:endParaRPr lang="en-US" dirty="0" smtClean="0"/>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2000"/>
                                  </p:stCondLst>
                                  <p:childTnLst>
                                    <p:set>
                                      <p:cBhvr>
                                        <p:cTn id="11" dur="1" fill="hold">
                                          <p:stCondLst>
                                            <p:cond delay="0"/>
                                          </p:stCondLst>
                                        </p:cTn>
                                        <p:tgtEl>
                                          <p:spTgt spid="57347">
                                            <p:txEl>
                                              <p:pRg st="1" end="1"/>
                                            </p:txEl>
                                          </p:spTgt>
                                        </p:tgtEl>
                                        <p:attrNameLst>
                                          <p:attrName>style.visibility</p:attrName>
                                        </p:attrNameLst>
                                      </p:cBhvr>
                                      <p:to>
                                        <p:strVal val="visible"/>
                                      </p:to>
                                    </p:set>
                                    <p:anim calcmode="lin" valueType="num">
                                      <p:cBhvr additive="base">
                                        <p:cTn id="12" dur="10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3500"/>
                            </p:stCondLst>
                            <p:childTnLst>
                              <p:par>
                                <p:cTn id="15" presetID="2" presetClass="entr" presetSubtype="4" fill="hold" grpId="0" nodeType="afterEffect">
                                  <p:stCondLst>
                                    <p:cond delay="2000"/>
                                  </p:stCondLst>
                                  <p:childTnLst>
                                    <p:set>
                                      <p:cBhvr>
                                        <p:cTn id="16" dur="1" fill="hold">
                                          <p:stCondLst>
                                            <p:cond delay="0"/>
                                          </p:stCondLst>
                                        </p:cTn>
                                        <p:tgtEl>
                                          <p:spTgt spid="57347">
                                            <p:txEl>
                                              <p:pRg st="2" end="2"/>
                                            </p:txEl>
                                          </p:spTgt>
                                        </p:tgtEl>
                                        <p:attrNameLst>
                                          <p:attrName>style.visibility</p:attrName>
                                        </p:attrNameLst>
                                      </p:cBhvr>
                                      <p:to>
                                        <p:strVal val="visible"/>
                                      </p:to>
                                    </p:set>
                                    <p:anim calcmode="lin" valueType="num">
                                      <p:cBhvr additive="base">
                                        <p:cTn id="17" dur="10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7347">
                                            <p:txEl>
                                              <p:pRg st="3" end="3"/>
                                            </p:txEl>
                                          </p:spTgt>
                                        </p:tgtEl>
                                        <p:attrNameLst>
                                          <p:attrName>style.visibility</p:attrName>
                                        </p:attrNameLst>
                                      </p:cBhvr>
                                      <p:to>
                                        <p:strVal val="visible"/>
                                      </p:to>
                                    </p:set>
                                    <p:anim calcmode="lin" valueType="num">
                                      <p:cBhvr additive="base">
                                        <p:cTn id="23"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7347">
                                            <p:txEl>
                                              <p:pRg st="4" end="4"/>
                                            </p:txEl>
                                          </p:spTgt>
                                        </p:tgtEl>
                                        <p:attrNameLst>
                                          <p:attrName>style.visibility</p:attrName>
                                        </p:attrNameLst>
                                      </p:cBhvr>
                                      <p:to>
                                        <p:strVal val="visible"/>
                                      </p:to>
                                    </p:set>
                                    <p:anim calcmode="lin" valueType="num">
                                      <p:cBhvr additive="base">
                                        <p:cTn id="29" dur="5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73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685800" y="533400"/>
            <a:ext cx="8229600" cy="762000"/>
          </a:xfrm>
        </p:spPr>
        <p:txBody>
          <a:bodyPr rtlCol="0">
            <a:noAutofit/>
          </a:bodyPr>
          <a:lstStyle/>
          <a:p>
            <a:pPr fontAlgn="auto">
              <a:spcAft>
                <a:spcPts val="0"/>
              </a:spcAft>
              <a:defRPr/>
            </a:pPr>
            <a:r>
              <a:rPr lang="en-US" sz="4000" dirty="0" smtClean="0"/>
              <a:t>Stakeholder Communications - Handout</a:t>
            </a:r>
          </a:p>
        </p:txBody>
      </p:sp>
      <p:sp>
        <p:nvSpPr>
          <p:cNvPr id="57347" name="Rectangle 3"/>
          <p:cNvSpPr>
            <a:spLocks noGrp="1" noChangeArrowheads="1"/>
          </p:cNvSpPr>
          <p:nvPr>
            <p:ph idx="1"/>
          </p:nvPr>
        </p:nvSpPr>
        <p:spPr>
          <a:xfrm>
            <a:off x="457200" y="1524001"/>
            <a:ext cx="8229600" cy="2895600"/>
          </a:xfrm>
        </p:spPr>
        <p:txBody>
          <a:bodyPr/>
          <a:lstStyle/>
          <a:p>
            <a:pPr>
              <a:spcBef>
                <a:spcPct val="40000"/>
              </a:spcBef>
              <a:spcAft>
                <a:spcPts val="1200"/>
              </a:spcAft>
              <a:buClr>
                <a:srgbClr val="C00000"/>
              </a:buClr>
              <a:buSzPct val="100000"/>
            </a:pPr>
            <a:r>
              <a:rPr lang="en-US" sz="2800" dirty="0" smtClean="0">
                <a:solidFill>
                  <a:schemeClr val="accent1">
                    <a:lumMod val="50000"/>
                  </a:schemeClr>
                </a:solidFill>
              </a:rPr>
              <a:t>DEQ holds regular stakeholder meetings to discuss budget preparation, key issues</a:t>
            </a:r>
          </a:p>
          <a:p>
            <a:pPr>
              <a:spcBef>
                <a:spcPct val="40000"/>
              </a:spcBef>
              <a:spcAft>
                <a:spcPts val="1200"/>
              </a:spcAft>
              <a:buClr>
                <a:srgbClr val="C00000"/>
              </a:buClr>
              <a:buSzPct val="100000"/>
            </a:pPr>
            <a:r>
              <a:rPr lang="en-US" sz="2800" dirty="0" smtClean="0">
                <a:solidFill>
                  <a:schemeClr val="accent1">
                    <a:lumMod val="50000"/>
                  </a:schemeClr>
                </a:solidFill>
              </a:rPr>
              <a:t>Share handouts on cost structures, cost assessments, leg concepts, packages (same as presented today) </a:t>
            </a:r>
          </a:p>
          <a:p>
            <a:pPr>
              <a:spcBef>
                <a:spcPct val="40000"/>
              </a:spcBef>
              <a:spcAft>
                <a:spcPts val="1200"/>
              </a:spcAft>
              <a:buClr>
                <a:srgbClr val="C00000"/>
              </a:buClr>
              <a:buSzPct val="100000"/>
            </a:pPr>
            <a:r>
              <a:rPr lang="en-US" sz="2800" dirty="0" smtClean="0">
                <a:solidFill>
                  <a:schemeClr val="accent1">
                    <a:lumMod val="50000"/>
                  </a:schemeClr>
                </a:solidFill>
              </a:rPr>
              <a:t>Provide summary of complete budget submittal and reduction options (handout)</a:t>
            </a:r>
          </a:p>
          <a:p>
            <a:pPr>
              <a:spcBef>
                <a:spcPct val="40000"/>
              </a:spcBef>
              <a:buClr>
                <a:srgbClr val="C00000"/>
              </a:buClr>
              <a:buSzPct val="100000"/>
            </a:pPr>
            <a:endParaRPr lang="en-US" i="1" dirty="0" smtClean="0">
              <a:solidFill>
                <a:srgbClr val="C00000"/>
              </a:solidFill>
            </a:endParaRPr>
          </a:p>
          <a:p>
            <a:pPr>
              <a:spcBef>
                <a:spcPct val="40000"/>
              </a:spcBef>
              <a:buClr>
                <a:srgbClr val="C00000"/>
              </a:buClr>
              <a:buSzPct val="100000"/>
            </a:pPr>
            <a:endParaRPr lang="en-US" sz="2800" dirty="0" smtClean="0">
              <a:solidFill>
                <a:schemeClr val="accent1">
                  <a:lumMod val="50000"/>
                </a:schemeClr>
              </a:solidFill>
            </a:endParaRPr>
          </a:p>
          <a:p>
            <a:pPr>
              <a:spcBef>
                <a:spcPct val="40000"/>
              </a:spcBef>
              <a:buFont typeface="Wingdings" pitchFamily="2" charset="2"/>
              <a:buNone/>
            </a:pPr>
            <a:endParaRPr lang="en-US" dirty="0" smtClean="0"/>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685800"/>
            <a:ext cx="8229600" cy="1219200"/>
          </a:xfrm>
          <a:prstGeom prst="rect">
            <a:avLst/>
          </a:prstGeom>
        </p:spPr>
        <p:txBody>
          <a:bodyPr lIns="0" rIns="0" bIns="0" anchor="b">
            <a:normAutofit fontScale="85000" lnSpcReduction="20000"/>
          </a:bodyPr>
          <a:lstStyle/>
          <a:p>
            <a:pPr fontAlgn="auto">
              <a:spcAft>
                <a:spcPts val="0"/>
              </a:spcAft>
              <a:defRPr/>
            </a:pPr>
            <a:r>
              <a:rPr lang="en-US" sz="4200" dirty="0">
                <a:solidFill>
                  <a:schemeClr val="tx2"/>
                </a:solidFill>
                <a:latin typeface="+mj-lt"/>
                <a:ea typeface="+mj-ea"/>
                <a:cs typeface="+mj-cs"/>
              </a:rPr>
              <a:t>Achieving a Balanced Budget:</a:t>
            </a:r>
          </a:p>
          <a:p>
            <a:pPr fontAlgn="auto">
              <a:spcAft>
                <a:spcPts val="0"/>
              </a:spcAft>
              <a:defRPr/>
            </a:pPr>
            <a:r>
              <a:rPr lang="en-US" sz="3800" dirty="0">
                <a:solidFill>
                  <a:schemeClr val="tx2"/>
                </a:solidFill>
                <a:latin typeface="+mj-lt"/>
                <a:ea typeface="+mj-ea"/>
                <a:cs typeface="+mj-cs"/>
              </a:rPr>
              <a:t>The Governor’s Recommended Budget (GRB)</a:t>
            </a:r>
            <a:r>
              <a:rPr lang="en-US" sz="4000" dirty="0">
                <a:solidFill>
                  <a:schemeClr val="tx2"/>
                </a:solidFill>
                <a:latin typeface="+mj-lt"/>
                <a:ea typeface="+mj-ea"/>
                <a:cs typeface="+mj-cs"/>
              </a:rPr>
              <a:t/>
            </a:r>
            <a:br>
              <a:rPr lang="en-US" sz="4000" dirty="0">
                <a:solidFill>
                  <a:schemeClr val="tx2"/>
                </a:solidFill>
                <a:latin typeface="+mj-lt"/>
                <a:ea typeface="+mj-ea"/>
                <a:cs typeface="+mj-cs"/>
              </a:rPr>
            </a:br>
            <a:endParaRPr lang="en-US" sz="3200" dirty="0">
              <a:solidFill>
                <a:schemeClr val="tx2"/>
              </a:solidFill>
              <a:latin typeface="+mj-lt"/>
              <a:ea typeface="+mj-ea"/>
              <a:cs typeface="+mj-cs"/>
            </a:endParaRPr>
          </a:p>
        </p:txBody>
      </p:sp>
      <p:sp>
        <p:nvSpPr>
          <p:cNvPr id="6" name="Rectangle 3"/>
          <p:cNvSpPr>
            <a:spLocks noGrp="1" noChangeArrowheads="1"/>
          </p:cNvSpPr>
          <p:nvPr>
            <p:ph idx="1"/>
          </p:nvPr>
        </p:nvSpPr>
        <p:spPr>
          <a:xfrm>
            <a:off x="381000" y="1828800"/>
            <a:ext cx="8229600" cy="4495800"/>
          </a:xfrm>
        </p:spPr>
        <p:txBody>
          <a:bodyPr>
            <a:normAutofit lnSpcReduction="10000"/>
          </a:bodyPr>
          <a:lstStyle/>
          <a:p>
            <a:pPr marL="274320" indent="-274320" fontAlgn="auto">
              <a:lnSpc>
                <a:spcPct val="90000"/>
              </a:lnSpc>
              <a:spcBef>
                <a:spcPct val="40000"/>
              </a:spcBef>
              <a:spcAft>
                <a:spcPts val="0"/>
              </a:spcAft>
              <a:buClr>
                <a:srgbClr val="C00000"/>
              </a:buClr>
              <a:defRPr/>
            </a:pPr>
            <a:r>
              <a:rPr lang="en-US" sz="3000" dirty="0" smtClean="0">
                <a:solidFill>
                  <a:schemeClr val="accent1">
                    <a:lumMod val="50000"/>
                  </a:schemeClr>
                </a:solidFill>
              </a:rPr>
              <a:t>Governor must present a balanced budget to the Legislature NLT 2/1/2015</a:t>
            </a:r>
          </a:p>
          <a:p>
            <a:pPr marL="274320" indent="-274320" fontAlgn="auto">
              <a:lnSpc>
                <a:spcPct val="90000"/>
              </a:lnSpc>
              <a:spcBef>
                <a:spcPct val="40000"/>
              </a:spcBef>
              <a:spcAft>
                <a:spcPts val="0"/>
              </a:spcAft>
              <a:buClr>
                <a:srgbClr val="C00000"/>
              </a:buClr>
              <a:defRPr/>
            </a:pPr>
            <a:r>
              <a:rPr lang="en-US" sz="3000" dirty="0" smtClean="0">
                <a:solidFill>
                  <a:schemeClr val="accent1">
                    <a:lumMod val="50000"/>
                  </a:schemeClr>
                </a:solidFill>
              </a:rPr>
              <a:t>GF/LF funding levels set by forecast in late November  2014.</a:t>
            </a:r>
          </a:p>
          <a:p>
            <a:pPr marL="274320" indent="-274320" fontAlgn="auto">
              <a:lnSpc>
                <a:spcPct val="90000"/>
              </a:lnSpc>
              <a:spcBef>
                <a:spcPct val="40000"/>
              </a:spcBef>
              <a:spcAft>
                <a:spcPts val="0"/>
              </a:spcAft>
              <a:buClr>
                <a:srgbClr val="C00000"/>
              </a:buClr>
              <a:defRPr/>
            </a:pPr>
            <a:r>
              <a:rPr lang="en-US" sz="3000" dirty="0" smtClean="0">
                <a:solidFill>
                  <a:schemeClr val="accent1">
                    <a:lumMod val="50000"/>
                  </a:schemeClr>
                </a:solidFill>
              </a:rPr>
              <a:t>DAS CFO Analysts recommend to Governor’s staff  how to achieve balance (October 2014)</a:t>
            </a:r>
          </a:p>
          <a:p>
            <a:pPr marL="274320" indent="-274320" fontAlgn="auto">
              <a:lnSpc>
                <a:spcPct val="90000"/>
              </a:lnSpc>
              <a:spcBef>
                <a:spcPct val="40000"/>
              </a:spcBef>
              <a:spcAft>
                <a:spcPts val="0"/>
              </a:spcAft>
              <a:buClr>
                <a:srgbClr val="C00000"/>
              </a:buClr>
              <a:defRPr/>
            </a:pPr>
            <a:r>
              <a:rPr lang="en-US" sz="3000" dirty="0" smtClean="0">
                <a:solidFill>
                  <a:schemeClr val="accent1">
                    <a:lumMod val="50000"/>
                  </a:schemeClr>
                </a:solidFill>
              </a:rPr>
              <a:t>Agencies option to appeal Analyst’s Recommendation</a:t>
            </a:r>
          </a:p>
          <a:p>
            <a:pPr marL="274320" indent="-274320" fontAlgn="auto">
              <a:lnSpc>
                <a:spcPct val="90000"/>
              </a:lnSpc>
              <a:spcBef>
                <a:spcPct val="40000"/>
              </a:spcBef>
              <a:spcAft>
                <a:spcPts val="0"/>
              </a:spcAft>
              <a:buClr>
                <a:srgbClr val="C00000"/>
              </a:buClr>
              <a:defRPr/>
            </a:pPr>
            <a:r>
              <a:rPr lang="en-US" sz="3000" dirty="0" smtClean="0">
                <a:solidFill>
                  <a:schemeClr val="accent1">
                    <a:lumMod val="50000"/>
                  </a:schemeClr>
                </a:solidFill>
              </a:rPr>
              <a:t>Governor’s Office makes decisions, creates GRB</a:t>
            </a:r>
          </a:p>
        </p:txBody>
      </p:sp>
      <p:sp>
        <p:nvSpPr>
          <p:cNvPr id="7"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39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3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2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13" dur="2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14" dur="20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p:cTn id="19" dur="2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20" dur="2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21" dur="2000"/>
                                        <p:tgtEl>
                                          <p:spTgt spid="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 calcmode="lin" valueType="num">
                                      <p:cBhvr>
                                        <p:cTn id="26" dur="2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7" dur="2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8" dur="2000"/>
                                        <p:tgtEl>
                                          <p:spTgt spid="6">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anim calcmode="lin" valueType="num">
                                      <p:cBhvr>
                                        <p:cTn id="33" dur="2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34" dur="2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5" dur="2000"/>
                                        <p:tgtEl>
                                          <p:spTgt spid="6">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6">
                                            <p:txEl>
                                              <p:pRg st="4" end="4"/>
                                            </p:txEl>
                                          </p:spTgt>
                                        </p:tgtEl>
                                        <p:attrNameLst>
                                          <p:attrName>style.visibility</p:attrName>
                                        </p:attrNameLst>
                                      </p:cBhvr>
                                      <p:to>
                                        <p:strVal val="visible"/>
                                      </p:to>
                                    </p:set>
                                    <p:anim calcmode="lin" valueType="num">
                                      <p:cBhvr>
                                        <p:cTn id="40" dur="20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41" dur="2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42" dur="2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noFill/>
        </p:spPr>
        <p:txBody>
          <a:bodyPr/>
          <a:lstStyle/>
          <a:p>
            <a:fld id="{B23B9423-79F8-43C4-83DE-0CA4D40E5E13}" type="slidenum">
              <a:rPr lang="en-US"/>
              <a:pPr/>
              <a:t>4</a:t>
            </a:fld>
            <a:endParaRPr lang="en-US"/>
          </a:p>
        </p:txBody>
      </p:sp>
      <p:graphicFrame>
        <p:nvGraphicFramePr>
          <p:cNvPr id="38914" name="Group 2"/>
          <p:cNvGraphicFramePr>
            <a:graphicFrameLocks noGrp="1"/>
          </p:cNvGraphicFramePr>
          <p:nvPr/>
        </p:nvGraphicFramePr>
        <p:xfrm>
          <a:off x="1066800" y="1524000"/>
          <a:ext cx="6888162" cy="4369780"/>
        </p:xfrm>
        <a:graphic>
          <a:graphicData uri="http://schemas.openxmlformats.org/drawingml/2006/table">
            <a:tbl>
              <a:tblPr/>
              <a:tblGrid>
                <a:gridCol w="2624137"/>
                <a:gridCol w="1144588"/>
                <a:gridCol w="1062037"/>
                <a:gridCol w="954088"/>
                <a:gridCol w="1103312"/>
              </a:tblGrid>
              <a:tr h="47496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FUND TYPE</a:t>
                      </a:r>
                      <a:endParaRPr kumimoji="0" lang="en-US" sz="1800" b="0"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Program (Decision) Unit</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General</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Lottery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Other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Federal</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001 - Air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X</a:t>
                      </a: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002 - Water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003 - Land Quality</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cs typeface="Arial" charset="0"/>
                        </a:rPr>
                        <a:t>X</a:t>
                      </a: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005 – Removed</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004 - Agency Management</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7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095 - Debt Service</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084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cs typeface="Arial" charset="0"/>
                        </a:rPr>
                        <a:t>098 - Non-Limited</a:t>
                      </a:r>
                      <a:br>
                        <a:rPr kumimoji="0" lang="en-US" sz="1600" b="0" i="0" u="none" strike="noStrike" cap="none" normalizeH="0" baseline="0" dirty="0" smtClean="0">
                          <a:ln>
                            <a:noFill/>
                          </a:ln>
                          <a:solidFill>
                            <a:schemeClr val="tx1"/>
                          </a:solidFill>
                          <a:effectLst/>
                          <a:latin typeface="Arial" charset="0"/>
                          <a:cs typeface="Arial" charset="0"/>
                        </a:rPr>
                      </a:br>
                      <a:r>
                        <a:rPr kumimoji="0" lang="en-US" sz="1600" b="0" i="0" u="none" strike="noStrike" cap="none" normalizeH="0" baseline="0" dirty="0" smtClean="0">
                          <a:ln>
                            <a:noFill/>
                          </a:ln>
                          <a:solidFill>
                            <a:schemeClr val="tx1"/>
                          </a:solidFill>
                          <a:effectLst/>
                          <a:latin typeface="Arial" charset="0"/>
                          <a:cs typeface="Arial" charset="0"/>
                        </a:rPr>
                        <a:t>(Loans to Municipalities)</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X</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Arial" charset="0"/>
                        </a:rPr>
                        <a:t> </a:t>
                      </a:r>
                      <a:endParaRPr kumimoji="0" lang="en-US" sz="18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 name="TextBox 5"/>
          <p:cNvSpPr txBox="1"/>
          <p:nvPr/>
        </p:nvSpPr>
        <p:spPr>
          <a:xfrm>
            <a:off x="1219200" y="6096000"/>
            <a:ext cx="6699270" cy="369332"/>
          </a:xfrm>
          <a:prstGeom prst="rect">
            <a:avLst/>
          </a:prstGeom>
          <a:noFill/>
          <a:ln>
            <a:solidFill>
              <a:schemeClr val="accent1">
                <a:lumMod val="20000"/>
                <a:lumOff val="80000"/>
              </a:schemeClr>
            </a:solidFill>
          </a:ln>
        </p:spPr>
        <p:txBody>
          <a:bodyPr wrap="none" rtlCol="0">
            <a:spAutoFit/>
          </a:bodyPr>
          <a:lstStyle/>
          <a:p>
            <a:r>
              <a:rPr lang="en-US" b="1" i="1" dirty="0" smtClean="0">
                <a:solidFill>
                  <a:schemeClr val="accent1">
                    <a:lumMod val="50000"/>
                  </a:schemeClr>
                </a:solidFill>
              </a:rPr>
              <a:t>Plus any budget components approved in other Legislation</a:t>
            </a:r>
            <a:endParaRPr lang="en-US" b="1" i="1" dirty="0">
              <a:solidFill>
                <a:schemeClr val="accent1">
                  <a:lumMod val="50000"/>
                </a:schemeClr>
              </a:solidFill>
            </a:endParaRPr>
          </a:p>
        </p:txBody>
      </p:sp>
      <p:sp>
        <p:nvSpPr>
          <p:cNvPr id="7" name="Rectangle 2"/>
          <p:cNvSpPr txBox="1">
            <a:spLocks noChangeArrowheads="1"/>
          </p:cNvSpPr>
          <p:nvPr/>
        </p:nvSpPr>
        <p:spPr>
          <a:xfrm>
            <a:off x="457200" y="838200"/>
            <a:ext cx="8229600" cy="685800"/>
          </a:xfrm>
          <a:prstGeom prst="rect">
            <a:avLst/>
          </a:prstGeom>
          <a:noFill/>
          <a:ln>
            <a:noFill/>
          </a:ln>
        </p:spPr>
        <p:txBody>
          <a:bodyPr>
            <a:noAutofit/>
          </a:bodyPr>
          <a:lstStyle/>
          <a:p>
            <a:pPr fontAlgn="auto">
              <a:spcAft>
                <a:spcPts val="0"/>
              </a:spcAft>
              <a:defRPr/>
            </a:pPr>
            <a:r>
              <a:rPr lang="en-US" sz="4000" dirty="0">
                <a:solidFill>
                  <a:schemeClr val="tx2"/>
                </a:solidFill>
                <a:latin typeface="+mj-lt"/>
                <a:ea typeface="+mj-ea"/>
                <a:cs typeface="+mj-cs"/>
              </a:rPr>
              <a:t>Basic Budget Structures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685800"/>
            <a:ext cx="8229600" cy="1219200"/>
          </a:xfrm>
          <a:prstGeom prst="rect">
            <a:avLst/>
          </a:prstGeom>
        </p:spPr>
        <p:txBody>
          <a:bodyPr lIns="0" rIns="0" bIns="0" anchor="b">
            <a:normAutofit fontScale="77500" lnSpcReduction="20000"/>
          </a:bodyPr>
          <a:lstStyle/>
          <a:p>
            <a:pPr fontAlgn="auto">
              <a:spcAft>
                <a:spcPts val="0"/>
              </a:spcAft>
              <a:defRPr/>
            </a:pPr>
            <a:r>
              <a:rPr lang="en-US" sz="4400" dirty="0">
                <a:solidFill>
                  <a:schemeClr val="tx2"/>
                </a:solidFill>
                <a:latin typeface="Arial" charset="0"/>
                <a:ea typeface="ＭＳ Ｐゴシック" charset="-128"/>
              </a:rPr>
              <a:t>Governor’s Recommended Budget (GRB)</a:t>
            </a:r>
            <a:endParaRPr lang="en-US" sz="4200" dirty="0">
              <a:solidFill>
                <a:schemeClr val="tx2"/>
              </a:solidFill>
              <a:latin typeface="+mj-lt"/>
              <a:ea typeface="+mj-ea"/>
              <a:cs typeface="+mj-cs"/>
            </a:endParaRPr>
          </a:p>
          <a:p>
            <a:pPr fontAlgn="auto">
              <a:spcAft>
                <a:spcPts val="0"/>
              </a:spcAft>
              <a:defRPr/>
            </a:pPr>
            <a:r>
              <a:rPr lang="en-US" sz="3800" dirty="0" smtClean="0">
                <a:solidFill>
                  <a:schemeClr val="tx2"/>
                </a:solidFill>
                <a:latin typeface="+mj-lt"/>
                <a:ea typeface="+mj-ea"/>
                <a:cs typeface="+mj-cs"/>
              </a:rPr>
              <a:t>CFO </a:t>
            </a:r>
            <a:r>
              <a:rPr lang="en-US" sz="3800" dirty="0">
                <a:solidFill>
                  <a:schemeClr val="tx2"/>
                </a:solidFill>
                <a:latin typeface="+mj-lt"/>
                <a:ea typeface="+mj-ea"/>
                <a:cs typeface="+mj-cs"/>
              </a:rPr>
              <a:t>Analyst Recommendations</a:t>
            </a:r>
            <a:r>
              <a:rPr lang="en-US" sz="4000" dirty="0">
                <a:solidFill>
                  <a:schemeClr val="tx2"/>
                </a:solidFill>
                <a:latin typeface="+mj-lt"/>
                <a:ea typeface="+mj-ea"/>
                <a:cs typeface="+mj-cs"/>
              </a:rPr>
              <a:t/>
            </a:r>
            <a:br>
              <a:rPr lang="en-US" sz="4000" dirty="0">
                <a:solidFill>
                  <a:schemeClr val="tx2"/>
                </a:solidFill>
                <a:latin typeface="+mj-lt"/>
                <a:ea typeface="+mj-ea"/>
                <a:cs typeface="+mj-cs"/>
              </a:rPr>
            </a:br>
            <a:endParaRPr lang="en-US" sz="3200" dirty="0">
              <a:solidFill>
                <a:schemeClr val="tx2"/>
              </a:solidFill>
              <a:latin typeface="+mj-lt"/>
              <a:ea typeface="+mj-ea"/>
              <a:cs typeface="+mj-cs"/>
            </a:endParaRPr>
          </a:p>
        </p:txBody>
      </p:sp>
      <p:sp>
        <p:nvSpPr>
          <p:cNvPr id="6" name="Rectangle 3"/>
          <p:cNvSpPr>
            <a:spLocks noGrp="1" noChangeArrowheads="1"/>
          </p:cNvSpPr>
          <p:nvPr>
            <p:ph idx="1"/>
          </p:nvPr>
        </p:nvSpPr>
        <p:spPr>
          <a:xfrm>
            <a:off x="381000" y="1828800"/>
            <a:ext cx="8229600" cy="4724400"/>
          </a:xfrm>
        </p:spPr>
        <p:txBody>
          <a:bodyPr>
            <a:normAutofit fontScale="92500" lnSpcReduction="10000"/>
          </a:bodyPr>
          <a:lstStyle/>
          <a:p>
            <a:pPr marL="274320" indent="-274320" fontAlgn="auto">
              <a:lnSpc>
                <a:spcPct val="90000"/>
              </a:lnSpc>
              <a:spcBef>
                <a:spcPct val="40000"/>
              </a:spcBef>
              <a:spcAft>
                <a:spcPts val="0"/>
              </a:spcAft>
              <a:buClr>
                <a:srgbClr val="C00000"/>
              </a:buClr>
              <a:buSzPct val="100000"/>
              <a:defRPr/>
            </a:pPr>
            <a:r>
              <a:rPr lang="en-US" sz="3000" dirty="0" smtClean="0">
                <a:solidFill>
                  <a:schemeClr val="accent2">
                    <a:lumMod val="50000"/>
                  </a:schemeClr>
                </a:solidFill>
              </a:rPr>
              <a:t>CFO analysts structure their recommendations into series of Packages of like actions</a:t>
            </a:r>
          </a:p>
          <a:p>
            <a:pPr marL="274320" indent="-274320" fontAlgn="auto">
              <a:lnSpc>
                <a:spcPct val="90000"/>
              </a:lnSpc>
              <a:spcBef>
                <a:spcPct val="40000"/>
              </a:spcBef>
              <a:spcAft>
                <a:spcPts val="0"/>
              </a:spcAft>
              <a:buClr>
                <a:srgbClr val="C00000"/>
              </a:buClr>
              <a:buSzPct val="100000"/>
              <a:buFont typeface="Wingdings" pitchFamily="2" charset="2"/>
              <a:buChar char="§"/>
              <a:defRPr/>
            </a:pPr>
            <a:endParaRPr lang="en-US" sz="3000" dirty="0" smtClean="0">
              <a:solidFill>
                <a:schemeClr val="accent2">
                  <a:lumMod val="50000"/>
                </a:schemeClr>
              </a:solidFill>
            </a:endParaRPr>
          </a:p>
          <a:p>
            <a:pPr marL="274320" indent="-274320" fontAlgn="auto">
              <a:lnSpc>
                <a:spcPct val="90000"/>
              </a:lnSpc>
              <a:spcBef>
                <a:spcPct val="40000"/>
              </a:spcBef>
              <a:spcAft>
                <a:spcPts val="0"/>
              </a:spcAft>
              <a:buClr>
                <a:srgbClr val="C00000"/>
              </a:buClr>
              <a:buSzPct val="100000"/>
              <a:buFont typeface="Wingdings" pitchFamily="2" charset="2"/>
              <a:buChar char="§"/>
              <a:defRPr/>
            </a:pPr>
            <a:endParaRPr lang="en-US" sz="3000" dirty="0" smtClean="0">
              <a:solidFill>
                <a:schemeClr val="accent2">
                  <a:lumMod val="50000"/>
                </a:schemeClr>
              </a:solidFill>
            </a:endParaRPr>
          </a:p>
          <a:p>
            <a:pPr marL="274320" indent="-274320" fontAlgn="auto">
              <a:lnSpc>
                <a:spcPct val="90000"/>
              </a:lnSpc>
              <a:spcBef>
                <a:spcPct val="40000"/>
              </a:spcBef>
              <a:spcAft>
                <a:spcPts val="0"/>
              </a:spcAft>
              <a:buClr>
                <a:srgbClr val="C00000"/>
              </a:buClr>
              <a:buSzPct val="100000"/>
              <a:buFont typeface="Wingdings" pitchFamily="2" charset="2"/>
              <a:buChar char="§"/>
              <a:defRPr/>
            </a:pPr>
            <a:endParaRPr lang="en-US" sz="3000" dirty="0" smtClean="0">
              <a:solidFill>
                <a:schemeClr val="accent2">
                  <a:lumMod val="50000"/>
                </a:schemeClr>
              </a:solidFill>
            </a:endParaRPr>
          </a:p>
          <a:p>
            <a:pPr marL="274320" indent="-274320" fontAlgn="auto">
              <a:lnSpc>
                <a:spcPct val="90000"/>
              </a:lnSpc>
              <a:spcBef>
                <a:spcPct val="40000"/>
              </a:spcBef>
              <a:spcAft>
                <a:spcPts val="0"/>
              </a:spcAft>
              <a:buClr>
                <a:srgbClr val="C00000"/>
              </a:buClr>
              <a:buSzPct val="100000"/>
              <a:buFont typeface="Wingdings" pitchFamily="2" charset="2"/>
              <a:buChar char="§"/>
              <a:defRPr/>
            </a:pPr>
            <a:endParaRPr lang="en-US" sz="3000" dirty="0" smtClean="0">
              <a:solidFill>
                <a:schemeClr val="accent2">
                  <a:lumMod val="50000"/>
                </a:schemeClr>
              </a:solidFill>
            </a:endParaRPr>
          </a:p>
          <a:p>
            <a:pPr marL="274320" indent="-274320" fontAlgn="auto">
              <a:lnSpc>
                <a:spcPct val="90000"/>
              </a:lnSpc>
              <a:spcBef>
                <a:spcPct val="40000"/>
              </a:spcBef>
              <a:spcAft>
                <a:spcPts val="0"/>
              </a:spcAft>
              <a:buClr>
                <a:srgbClr val="C00000"/>
              </a:buClr>
              <a:buSzPct val="100000"/>
              <a:buFont typeface="Wingdings" pitchFamily="2" charset="2"/>
              <a:buChar char="§"/>
              <a:defRPr/>
            </a:pPr>
            <a:endParaRPr lang="en-US" sz="3000" dirty="0" smtClean="0">
              <a:solidFill>
                <a:schemeClr val="accent2">
                  <a:lumMod val="50000"/>
                </a:schemeClr>
              </a:solidFill>
            </a:endParaRPr>
          </a:p>
          <a:p>
            <a:pPr marL="274320" indent="-274320" fontAlgn="auto">
              <a:lnSpc>
                <a:spcPct val="90000"/>
              </a:lnSpc>
              <a:spcBef>
                <a:spcPct val="40000"/>
              </a:spcBef>
              <a:spcAft>
                <a:spcPts val="0"/>
              </a:spcAft>
              <a:buClr>
                <a:srgbClr val="C00000"/>
              </a:buClr>
              <a:buSzPct val="100000"/>
              <a:buFont typeface="Wingdings" pitchFamily="2" charset="2"/>
              <a:buChar char="§"/>
              <a:defRPr/>
            </a:pPr>
            <a:endParaRPr lang="en-US" sz="3000" dirty="0" smtClean="0">
              <a:solidFill>
                <a:schemeClr val="accent2">
                  <a:lumMod val="50000"/>
                </a:schemeClr>
              </a:solidFill>
            </a:endParaRPr>
          </a:p>
          <a:p>
            <a:pPr marL="274320" indent="-274320" fontAlgn="auto">
              <a:lnSpc>
                <a:spcPct val="90000"/>
              </a:lnSpc>
              <a:spcBef>
                <a:spcPct val="40000"/>
              </a:spcBef>
              <a:spcAft>
                <a:spcPts val="0"/>
              </a:spcAft>
              <a:buClr>
                <a:srgbClr val="C00000"/>
              </a:buClr>
              <a:buSzPct val="100000"/>
              <a:defRPr/>
            </a:pPr>
            <a:r>
              <a:rPr lang="en-US" sz="3000" dirty="0" smtClean="0">
                <a:solidFill>
                  <a:schemeClr val="accent2">
                    <a:lumMod val="50000"/>
                  </a:schemeClr>
                </a:solidFill>
              </a:rPr>
              <a:t>Recommends inclusion/exclusion of agency policy packages from the GRB</a:t>
            </a:r>
          </a:p>
          <a:p>
            <a:pPr marL="274320" indent="-274320" fontAlgn="auto">
              <a:lnSpc>
                <a:spcPct val="90000"/>
              </a:lnSpc>
              <a:spcBef>
                <a:spcPct val="40000"/>
              </a:spcBef>
              <a:spcAft>
                <a:spcPts val="0"/>
              </a:spcAft>
              <a:buClr>
                <a:srgbClr val="C00000"/>
              </a:buClr>
              <a:buSzPct val="100000"/>
              <a:buFont typeface="Wingdings" pitchFamily="2" charset="2"/>
              <a:buChar char="§"/>
              <a:defRPr/>
            </a:pPr>
            <a:endParaRPr lang="en-US" sz="3000" dirty="0" smtClean="0">
              <a:solidFill>
                <a:schemeClr val="accent2">
                  <a:lumMod val="50000"/>
                </a:schemeClr>
              </a:solidFill>
            </a:endParaRPr>
          </a:p>
        </p:txBody>
      </p:sp>
      <p:sp>
        <p:nvSpPr>
          <p:cNvPr id="7" name="Rectangle 3"/>
          <p:cNvSpPr txBox="1">
            <a:spLocks noChangeArrowheads="1"/>
          </p:cNvSpPr>
          <p:nvPr/>
        </p:nvSpPr>
        <p:spPr>
          <a:xfrm>
            <a:off x="457200" y="2590800"/>
            <a:ext cx="8077200" cy="3048000"/>
          </a:xfrm>
          <a:prstGeom prst="rect">
            <a:avLst/>
          </a:prstGeom>
        </p:spPr>
        <p:txBody>
          <a:bodyPr>
            <a:normAutofit fontScale="92500" lnSpcReduction="10000"/>
          </a:bodyPr>
          <a:lstStyle/>
          <a:p>
            <a:pPr marL="731520" lvl="1" indent="-274320" fontAlgn="auto">
              <a:lnSpc>
                <a:spcPct val="90000"/>
              </a:lnSpc>
              <a:spcBef>
                <a:spcPts val="600"/>
              </a:spcBef>
              <a:spcAft>
                <a:spcPts val="0"/>
              </a:spcAft>
              <a:buClr>
                <a:srgbClr val="C00000"/>
              </a:buClr>
              <a:buSzPct val="95000"/>
              <a:buFont typeface="Arial" charset="0"/>
              <a:buChar char="•"/>
              <a:defRPr/>
            </a:pPr>
            <a:r>
              <a:rPr lang="en-US" sz="3100" dirty="0" smtClean="0">
                <a:solidFill>
                  <a:schemeClr val="accent2">
                    <a:lumMod val="50000"/>
                  </a:schemeClr>
                </a:solidFill>
                <a:latin typeface="+mn-lt"/>
                <a:ea typeface="+mn-ea"/>
              </a:rPr>
              <a:t>080 series</a:t>
            </a:r>
          </a:p>
          <a:p>
            <a:pPr marL="1188720" lvl="2" indent="-274320" fontAlgn="auto">
              <a:lnSpc>
                <a:spcPct val="90000"/>
              </a:lnSpc>
              <a:spcBef>
                <a:spcPts val="600"/>
              </a:spcBef>
              <a:spcAft>
                <a:spcPts val="0"/>
              </a:spcAft>
              <a:buClr>
                <a:srgbClr val="C00000"/>
              </a:buClr>
              <a:buSzPct val="95000"/>
              <a:buFont typeface="Arial" charset="0"/>
              <a:buChar char="•"/>
              <a:defRPr/>
            </a:pPr>
            <a:r>
              <a:rPr lang="en-US" sz="3100" dirty="0" smtClean="0">
                <a:solidFill>
                  <a:schemeClr val="accent2">
                    <a:lumMod val="50000"/>
                  </a:schemeClr>
                </a:solidFill>
                <a:latin typeface="+mn-lt"/>
                <a:ea typeface="+mn-ea"/>
              </a:rPr>
              <a:t> Adjustments from E-Boards/Special Sessions after April 2014</a:t>
            </a:r>
            <a:endParaRPr lang="en-US" sz="3100" dirty="0">
              <a:solidFill>
                <a:schemeClr val="accent2">
                  <a:lumMod val="50000"/>
                </a:schemeClr>
              </a:solidFill>
              <a:latin typeface="+mn-lt"/>
              <a:ea typeface="+mn-ea"/>
            </a:endParaRPr>
          </a:p>
          <a:p>
            <a:pPr marL="1188720" lvl="2" indent="-274320" fontAlgn="auto">
              <a:lnSpc>
                <a:spcPct val="90000"/>
              </a:lnSpc>
              <a:spcBef>
                <a:spcPts val="600"/>
              </a:spcBef>
              <a:spcAft>
                <a:spcPts val="0"/>
              </a:spcAft>
              <a:buClr>
                <a:srgbClr val="C00000"/>
              </a:buClr>
              <a:buSzPct val="95000"/>
              <a:buFont typeface="Arial" charset="0"/>
              <a:buChar char="•"/>
              <a:defRPr/>
            </a:pPr>
            <a:r>
              <a:rPr lang="en-US" sz="3100" dirty="0" smtClean="0">
                <a:solidFill>
                  <a:schemeClr val="accent2">
                    <a:lumMod val="50000"/>
                  </a:schemeClr>
                </a:solidFill>
                <a:latin typeface="+mn-lt"/>
                <a:ea typeface="+mn-ea"/>
              </a:rPr>
              <a:t>Special statewide adjustments</a:t>
            </a:r>
            <a:endParaRPr lang="en-US" sz="3100" dirty="0">
              <a:solidFill>
                <a:schemeClr val="accent2">
                  <a:lumMod val="50000"/>
                </a:schemeClr>
              </a:solidFill>
              <a:latin typeface="+mn-lt"/>
              <a:ea typeface="+mn-ea"/>
            </a:endParaRPr>
          </a:p>
          <a:p>
            <a:pPr marL="731520" lvl="1" indent="-274320" fontAlgn="auto">
              <a:lnSpc>
                <a:spcPct val="90000"/>
              </a:lnSpc>
              <a:spcBef>
                <a:spcPts val="600"/>
              </a:spcBef>
              <a:spcAft>
                <a:spcPts val="0"/>
              </a:spcAft>
              <a:buClr>
                <a:srgbClr val="C00000"/>
              </a:buClr>
              <a:buSzPct val="95000"/>
              <a:buFont typeface="Arial" charset="0"/>
              <a:buChar char="•"/>
              <a:defRPr/>
            </a:pPr>
            <a:r>
              <a:rPr lang="en-US" sz="3100" dirty="0" smtClean="0">
                <a:solidFill>
                  <a:schemeClr val="accent2">
                    <a:lumMod val="50000"/>
                  </a:schemeClr>
                </a:solidFill>
                <a:latin typeface="+mn-lt"/>
                <a:ea typeface="+mn-ea"/>
              </a:rPr>
              <a:t>090 </a:t>
            </a:r>
            <a:r>
              <a:rPr lang="en-US" sz="3100" dirty="0">
                <a:solidFill>
                  <a:schemeClr val="accent2">
                    <a:lumMod val="50000"/>
                  </a:schemeClr>
                </a:solidFill>
                <a:latin typeface="+mn-lt"/>
                <a:ea typeface="+mn-ea"/>
              </a:rPr>
              <a:t>Analyst Recommended Changes</a:t>
            </a:r>
          </a:p>
          <a:p>
            <a:pPr marL="1188720" lvl="2" indent="-274320" fontAlgn="auto">
              <a:lnSpc>
                <a:spcPct val="90000"/>
              </a:lnSpc>
              <a:spcBef>
                <a:spcPts val="600"/>
              </a:spcBef>
              <a:spcAft>
                <a:spcPts val="0"/>
              </a:spcAft>
              <a:buClr>
                <a:srgbClr val="C00000"/>
              </a:buClr>
              <a:buSzPct val="95000"/>
              <a:buFont typeface="Arial" charset="0"/>
              <a:buChar char="•"/>
              <a:defRPr/>
            </a:pPr>
            <a:r>
              <a:rPr lang="en-US" sz="3100" dirty="0">
                <a:solidFill>
                  <a:schemeClr val="accent2">
                    <a:lumMod val="50000"/>
                  </a:schemeClr>
                </a:solidFill>
                <a:latin typeface="+mn-lt"/>
                <a:ea typeface="ＭＳ Ｐゴシック" charset="-128"/>
              </a:rPr>
              <a:t>Incorporating GF/LF reduction options</a:t>
            </a:r>
          </a:p>
          <a:p>
            <a:pPr marL="1188720" lvl="2" indent="-274320" fontAlgn="auto">
              <a:lnSpc>
                <a:spcPct val="90000"/>
              </a:lnSpc>
              <a:spcBef>
                <a:spcPts val="600"/>
              </a:spcBef>
              <a:spcAft>
                <a:spcPts val="0"/>
              </a:spcAft>
              <a:buClr>
                <a:srgbClr val="C00000"/>
              </a:buClr>
              <a:buSzPct val="95000"/>
              <a:buFont typeface="Arial" charset="0"/>
              <a:buChar char="•"/>
              <a:defRPr/>
            </a:pPr>
            <a:r>
              <a:rPr lang="en-US" sz="3100" dirty="0" smtClean="0">
                <a:solidFill>
                  <a:schemeClr val="accent2">
                    <a:lumMod val="50000"/>
                  </a:schemeClr>
                </a:solidFill>
                <a:latin typeface="+mn-lt"/>
                <a:ea typeface="+mn-ea"/>
              </a:rPr>
              <a:t>Implement funding shifts</a:t>
            </a:r>
            <a:endParaRPr lang="en-US" sz="2200" b="1" dirty="0">
              <a:solidFill>
                <a:schemeClr val="accent2"/>
              </a:solidFill>
              <a:latin typeface="+mn-lt"/>
              <a:ea typeface="+mn-ea"/>
            </a:endParaRPr>
          </a:p>
        </p:txBody>
      </p:sp>
      <p:sp>
        <p:nvSpPr>
          <p:cNvPr id="8"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5"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 calcmode="lin" valueType="num">
                                      <p:cBhvr>
                                        <p:cTn id="11" dur="1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12" dur="1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13" dur="1000"/>
                                        <p:tgtEl>
                                          <p:spTgt spid="7">
                                            <p:txEl>
                                              <p:pRg st="0" end="0"/>
                                            </p:txEl>
                                          </p:spTgt>
                                        </p:tgtEl>
                                      </p:cBhvr>
                                    </p:animEffect>
                                  </p:childTnLst>
                                </p:cTn>
                              </p:par>
                            </p:childTnLst>
                          </p:cTn>
                        </p:par>
                        <p:par>
                          <p:cTn id="14" fill="hold">
                            <p:stCondLst>
                              <p:cond delay="1000"/>
                            </p:stCondLst>
                            <p:childTnLst>
                              <p:par>
                                <p:cTn id="15" presetID="55" presetClass="entr" presetSubtype="0" fill="hold" grpId="0" nodeType="afterEffect">
                                  <p:stCondLst>
                                    <p:cond delay="200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p:cTn id="17" dur="1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8" dur="1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9" dur="1000"/>
                                        <p:tgtEl>
                                          <p:spTgt spid="7">
                                            <p:txEl>
                                              <p:pRg st="1" end="1"/>
                                            </p:txEl>
                                          </p:spTgt>
                                        </p:tgtEl>
                                      </p:cBhvr>
                                    </p:animEffect>
                                  </p:childTnLst>
                                </p:cTn>
                              </p:par>
                            </p:childTnLst>
                          </p:cTn>
                        </p:par>
                        <p:par>
                          <p:cTn id="20" fill="hold">
                            <p:stCondLst>
                              <p:cond delay="4000"/>
                            </p:stCondLst>
                            <p:childTnLst>
                              <p:par>
                                <p:cTn id="21" presetID="55" presetClass="entr" presetSubtype="0" fill="hold" grpId="0" nodeType="afterEffect">
                                  <p:stCondLst>
                                    <p:cond delay="2000"/>
                                  </p:stCondLst>
                                  <p:childTnLst>
                                    <p:set>
                                      <p:cBhvr>
                                        <p:cTn id="22" dur="1" fill="hold">
                                          <p:stCondLst>
                                            <p:cond delay="0"/>
                                          </p:stCondLst>
                                        </p:cTn>
                                        <p:tgtEl>
                                          <p:spTgt spid="7">
                                            <p:txEl>
                                              <p:pRg st="2" end="2"/>
                                            </p:txEl>
                                          </p:spTgt>
                                        </p:tgtEl>
                                        <p:attrNameLst>
                                          <p:attrName>style.visibility</p:attrName>
                                        </p:attrNameLst>
                                      </p:cBhvr>
                                      <p:to>
                                        <p:strVal val="visible"/>
                                      </p:to>
                                    </p:set>
                                    <p:anim calcmode="lin" valueType="num">
                                      <p:cBhvr>
                                        <p:cTn id="23" dur="1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4" dur="1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5" dur="1000"/>
                                        <p:tgtEl>
                                          <p:spTgt spid="7">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5" presetClass="entr" presetSubtype="0" fill="hold" grpId="0" nodeType="clickEffect">
                                  <p:stCondLst>
                                    <p:cond delay="0"/>
                                  </p:stCondLst>
                                  <p:childTnLst>
                                    <p:set>
                                      <p:cBhvr>
                                        <p:cTn id="29" dur="1" fill="hold">
                                          <p:stCondLst>
                                            <p:cond delay="0"/>
                                          </p:stCondLst>
                                        </p:cTn>
                                        <p:tgtEl>
                                          <p:spTgt spid="7">
                                            <p:txEl>
                                              <p:pRg st="3" end="3"/>
                                            </p:txEl>
                                          </p:spTgt>
                                        </p:tgtEl>
                                        <p:attrNameLst>
                                          <p:attrName>style.visibility</p:attrName>
                                        </p:attrNameLst>
                                      </p:cBhvr>
                                      <p:to>
                                        <p:strVal val="visible"/>
                                      </p:to>
                                    </p:set>
                                    <p:anim calcmode="lin" valueType="num">
                                      <p:cBhvr>
                                        <p:cTn id="30" dur="1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31" dur="1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32" dur="1000"/>
                                        <p:tgtEl>
                                          <p:spTgt spid="7">
                                            <p:txEl>
                                              <p:pRg st="3" end="3"/>
                                            </p:txEl>
                                          </p:spTgt>
                                        </p:tgtEl>
                                      </p:cBhvr>
                                    </p:animEffect>
                                  </p:childTnLst>
                                </p:cTn>
                              </p:par>
                            </p:childTnLst>
                          </p:cTn>
                        </p:par>
                        <p:par>
                          <p:cTn id="33" fill="hold">
                            <p:stCondLst>
                              <p:cond delay="1000"/>
                            </p:stCondLst>
                            <p:childTnLst>
                              <p:par>
                                <p:cTn id="34" presetID="2" presetClass="entr" presetSubtype="2" fill="hold" nodeType="afterEffect">
                                  <p:stCondLst>
                                    <p:cond delay="2000"/>
                                  </p:stCondLst>
                                  <p:childTnLst>
                                    <p:set>
                                      <p:cBhvr>
                                        <p:cTn id="35" dur="1" fill="hold">
                                          <p:stCondLst>
                                            <p:cond delay="0"/>
                                          </p:stCondLst>
                                        </p:cTn>
                                        <p:tgtEl>
                                          <p:spTgt spid="7">
                                            <p:txEl>
                                              <p:pRg st="4" end="4"/>
                                            </p:txEl>
                                          </p:spTgt>
                                        </p:tgtEl>
                                        <p:attrNameLst>
                                          <p:attrName>style.visibility</p:attrName>
                                        </p:attrNameLst>
                                      </p:cBhvr>
                                      <p:to>
                                        <p:strVal val="visible"/>
                                      </p:to>
                                    </p:set>
                                    <p:anim calcmode="lin" valueType="num">
                                      <p:cBhvr additive="base">
                                        <p:cTn id="36" dur="1000" fill="hold"/>
                                        <p:tgtEl>
                                          <p:spTgt spid="7">
                                            <p:txEl>
                                              <p:pRg st="4" end="4"/>
                                            </p:txEl>
                                          </p:spTgt>
                                        </p:tgtEl>
                                        <p:attrNameLst>
                                          <p:attrName>ppt_x</p:attrName>
                                        </p:attrNameLst>
                                      </p:cBhvr>
                                      <p:tavLst>
                                        <p:tav tm="0">
                                          <p:val>
                                            <p:strVal val="1+#ppt_w/2"/>
                                          </p:val>
                                        </p:tav>
                                        <p:tav tm="100000">
                                          <p:val>
                                            <p:strVal val="#ppt_x"/>
                                          </p:val>
                                        </p:tav>
                                      </p:tavLst>
                                    </p:anim>
                                    <p:anim calcmode="lin" valueType="num">
                                      <p:cBhvr additive="base">
                                        <p:cTn id="37" dur="10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par>
                          <p:cTn id="38" fill="hold">
                            <p:stCondLst>
                              <p:cond delay="4000"/>
                            </p:stCondLst>
                            <p:childTnLst>
                              <p:par>
                                <p:cTn id="39" presetID="2" presetClass="entr" presetSubtype="2" fill="hold" nodeType="afterEffect">
                                  <p:stCondLst>
                                    <p:cond delay="2000"/>
                                  </p:stCondLst>
                                  <p:childTnLst>
                                    <p:set>
                                      <p:cBhvr>
                                        <p:cTn id="40" dur="1" fill="hold">
                                          <p:stCondLst>
                                            <p:cond delay="0"/>
                                          </p:stCondLst>
                                        </p:cTn>
                                        <p:tgtEl>
                                          <p:spTgt spid="7">
                                            <p:txEl>
                                              <p:pRg st="5" end="5"/>
                                            </p:txEl>
                                          </p:spTgt>
                                        </p:tgtEl>
                                        <p:attrNameLst>
                                          <p:attrName>style.visibility</p:attrName>
                                        </p:attrNameLst>
                                      </p:cBhvr>
                                      <p:to>
                                        <p:strVal val="visible"/>
                                      </p:to>
                                    </p:set>
                                    <p:anim calcmode="lin" valueType="num">
                                      <p:cBhvr additive="base">
                                        <p:cTn id="41" dur="1000" fill="hold"/>
                                        <p:tgtEl>
                                          <p:spTgt spid="7">
                                            <p:txEl>
                                              <p:pRg st="5" end="5"/>
                                            </p:txEl>
                                          </p:spTgt>
                                        </p:tgtEl>
                                        <p:attrNameLst>
                                          <p:attrName>ppt_x</p:attrName>
                                        </p:attrNameLst>
                                      </p:cBhvr>
                                      <p:tavLst>
                                        <p:tav tm="0">
                                          <p:val>
                                            <p:strVal val="1+#ppt_w/2"/>
                                          </p:val>
                                        </p:tav>
                                        <p:tav tm="100000">
                                          <p:val>
                                            <p:strVal val="#ppt_x"/>
                                          </p:val>
                                        </p:tav>
                                      </p:tavLst>
                                    </p:anim>
                                    <p:anim calcmode="lin" valueType="num">
                                      <p:cBhvr additive="base">
                                        <p:cTn id="42" dur="10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09600" y="685800"/>
            <a:ext cx="8229600" cy="838200"/>
          </a:xfrm>
          <a:prstGeom prst="rect">
            <a:avLst/>
          </a:prstGeom>
        </p:spPr>
        <p:txBody>
          <a:bodyPr lIns="0" rIns="0" bIns="0" anchor="b">
            <a:normAutofit fontScale="92500"/>
          </a:bodyPr>
          <a:lstStyle/>
          <a:p>
            <a:pPr fontAlgn="auto">
              <a:spcAft>
                <a:spcPts val="0"/>
              </a:spcAft>
              <a:defRPr/>
            </a:pPr>
            <a:r>
              <a:rPr lang="en-US" sz="4400" dirty="0" smtClean="0">
                <a:solidFill>
                  <a:schemeClr val="tx2"/>
                </a:solidFill>
                <a:latin typeface="Arial" charset="0"/>
                <a:ea typeface="ＭＳ Ｐゴシック" charset="-128"/>
              </a:rPr>
              <a:t>Legislatively </a:t>
            </a:r>
            <a:r>
              <a:rPr lang="en-US" sz="4400" dirty="0">
                <a:solidFill>
                  <a:schemeClr val="tx2"/>
                </a:solidFill>
                <a:latin typeface="Arial" charset="0"/>
                <a:ea typeface="ＭＳ Ｐゴシック" charset="-128"/>
              </a:rPr>
              <a:t>Adopted Budget (LAB</a:t>
            </a:r>
            <a:r>
              <a:rPr lang="en-US" sz="4400" dirty="0" smtClean="0">
                <a:solidFill>
                  <a:schemeClr val="tx2"/>
                </a:solidFill>
                <a:latin typeface="Arial" charset="0"/>
                <a:ea typeface="ＭＳ Ｐゴシック" charset="-128"/>
              </a:rPr>
              <a:t>)</a:t>
            </a:r>
            <a:endParaRPr lang="en-US" sz="3200" dirty="0">
              <a:solidFill>
                <a:schemeClr val="tx2"/>
              </a:solidFill>
              <a:latin typeface="+mj-lt"/>
              <a:ea typeface="+mj-ea"/>
              <a:cs typeface="+mj-cs"/>
            </a:endParaRPr>
          </a:p>
        </p:txBody>
      </p:sp>
      <p:sp>
        <p:nvSpPr>
          <p:cNvPr id="6" name="Rectangle 3"/>
          <p:cNvSpPr>
            <a:spLocks noGrp="1" noChangeArrowheads="1"/>
          </p:cNvSpPr>
          <p:nvPr>
            <p:ph idx="1"/>
          </p:nvPr>
        </p:nvSpPr>
        <p:spPr>
          <a:xfrm>
            <a:off x="381000" y="1828800"/>
            <a:ext cx="8229600" cy="4495800"/>
          </a:xfrm>
        </p:spPr>
        <p:txBody>
          <a:bodyPr/>
          <a:lstStyle/>
          <a:p>
            <a:pPr marL="514350" indent="-514350">
              <a:lnSpc>
                <a:spcPct val="90000"/>
              </a:lnSpc>
              <a:spcBef>
                <a:spcPct val="40000"/>
              </a:spcBef>
              <a:buClr>
                <a:srgbClr val="C00000"/>
              </a:buClr>
            </a:pPr>
            <a:r>
              <a:rPr lang="en-US" sz="3000" dirty="0" smtClean="0">
                <a:solidFill>
                  <a:schemeClr val="accent2">
                    <a:lumMod val="50000"/>
                  </a:schemeClr>
                </a:solidFill>
              </a:rPr>
              <a:t>Legislature may use the GRB as a guide, or</a:t>
            </a:r>
          </a:p>
          <a:p>
            <a:pPr marL="514350" indent="-514350">
              <a:lnSpc>
                <a:spcPct val="90000"/>
              </a:lnSpc>
              <a:spcBef>
                <a:spcPct val="40000"/>
              </a:spcBef>
              <a:buClr>
                <a:srgbClr val="C00000"/>
              </a:buClr>
            </a:pPr>
            <a:r>
              <a:rPr lang="en-US" sz="3000" dirty="0" smtClean="0">
                <a:solidFill>
                  <a:schemeClr val="accent2">
                    <a:lumMod val="50000"/>
                  </a:schemeClr>
                </a:solidFill>
              </a:rPr>
              <a:t>They may start with CSL and reexamine agency reduction options</a:t>
            </a:r>
          </a:p>
          <a:p>
            <a:pPr marL="514350" indent="-514350">
              <a:lnSpc>
                <a:spcPct val="90000"/>
              </a:lnSpc>
              <a:spcBef>
                <a:spcPct val="40000"/>
              </a:spcBef>
              <a:buClr>
                <a:srgbClr val="C00000"/>
              </a:buClr>
            </a:pPr>
            <a:r>
              <a:rPr lang="en-US" sz="3000" dirty="0" smtClean="0">
                <a:solidFill>
                  <a:schemeClr val="accent2">
                    <a:lumMod val="50000"/>
                  </a:schemeClr>
                </a:solidFill>
              </a:rPr>
              <a:t>In May, 2015 the revenue forecast will determine the amount of GF/LF available for the Legislature to balance the budget</a:t>
            </a:r>
          </a:p>
          <a:p>
            <a:pPr marL="514350" indent="-514350">
              <a:lnSpc>
                <a:spcPct val="90000"/>
              </a:lnSpc>
              <a:spcBef>
                <a:spcPct val="40000"/>
              </a:spcBef>
              <a:buClr>
                <a:srgbClr val="C00000"/>
              </a:buClr>
            </a:pPr>
            <a:r>
              <a:rPr lang="en-US" sz="3000" dirty="0" smtClean="0">
                <a:solidFill>
                  <a:schemeClr val="accent2">
                    <a:lumMod val="50000"/>
                  </a:schemeClr>
                </a:solidFill>
              </a:rPr>
              <a:t>Historically, late June through August timeframe, Legislature approves budget</a:t>
            </a:r>
          </a:p>
        </p:txBody>
      </p:sp>
      <p:sp>
        <p:nvSpPr>
          <p:cNvPr id="7"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2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2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2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2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Purpose</a:t>
            </a:r>
          </a:p>
        </p:txBody>
      </p:sp>
      <p:sp>
        <p:nvSpPr>
          <p:cNvPr id="18435" name="Rectangle 3"/>
          <p:cNvSpPr>
            <a:spLocks noGrp="1" noChangeArrowheads="1"/>
          </p:cNvSpPr>
          <p:nvPr>
            <p:ph idx="1"/>
          </p:nvPr>
        </p:nvSpPr>
        <p:spPr>
          <a:xfrm>
            <a:off x="533400" y="1828800"/>
            <a:ext cx="8229600" cy="4800600"/>
          </a:xfrm>
        </p:spPr>
        <p:txBody>
          <a:bodyPr/>
          <a:lstStyle/>
          <a:p>
            <a:pPr>
              <a:spcBef>
                <a:spcPct val="50000"/>
              </a:spcBef>
              <a:buSzPct val="80000"/>
              <a:buNone/>
            </a:pPr>
            <a:r>
              <a:rPr lang="en-US" sz="3600" dirty="0" smtClean="0">
                <a:solidFill>
                  <a:schemeClr val="accent1">
                    <a:lumMod val="50000"/>
                  </a:schemeClr>
                </a:solidFill>
              </a:rPr>
              <a:t>To prepare the EQC for the budget certification agenda item at the August 27/28 commission meeting</a:t>
            </a:r>
          </a:p>
          <a:p>
            <a:pPr>
              <a:spcBef>
                <a:spcPct val="50000"/>
              </a:spcBef>
              <a:buSzPct val="80000"/>
              <a:buNone/>
            </a:pPr>
            <a:endParaRPr lang="en-US" sz="3600" dirty="0" smtClean="0"/>
          </a:p>
          <a:p>
            <a:pPr>
              <a:spcBef>
                <a:spcPct val="50000"/>
              </a:spcBef>
              <a:buSzPct val="80000"/>
              <a:buNone/>
            </a:pPr>
            <a:endParaRPr lang="en-US" sz="3600" dirty="0" smtClean="0"/>
          </a:p>
        </p:txBody>
      </p:sp>
      <p:sp>
        <p:nvSpPr>
          <p:cNvPr id="4"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a:solidFill>
                  <a:schemeClr val="tx2"/>
                </a:solidFill>
                <a:latin typeface="+mj-lt"/>
                <a:ea typeface="+mj-ea"/>
                <a:cs typeface="+mj-cs"/>
              </a:rPr>
              <a:t>Budget </a:t>
            </a:r>
            <a:r>
              <a:rPr lang="en-US" sz="4000" dirty="0" smtClean="0">
                <a:solidFill>
                  <a:schemeClr val="tx2"/>
                </a:solidFill>
                <a:latin typeface="+mj-lt"/>
                <a:ea typeface="+mj-ea"/>
                <a:cs typeface="+mj-cs"/>
              </a:rPr>
              <a:t>Book Certification</a:t>
            </a:r>
            <a:endParaRPr lang="en-US" sz="3200" dirty="0">
              <a:solidFill>
                <a:schemeClr val="tx2"/>
              </a:solidFill>
              <a:latin typeface="+mj-lt"/>
              <a:ea typeface="+mj-ea"/>
              <a:cs typeface="+mj-cs"/>
            </a:endParaRPr>
          </a:p>
        </p:txBody>
      </p:sp>
      <p:pic>
        <p:nvPicPr>
          <p:cNvPr id="9218" name="Picture 2"/>
          <p:cNvPicPr>
            <a:picLocks noChangeAspect="1" noChangeArrowheads="1"/>
          </p:cNvPicPr>
          <p:nvPr/>
        </p:nvPicPr>
        <p:blipFill>
          <a:blip r:embed="rId3" cstate="print"/>
          <a:srcRect/>
          <a:stretch>
            <a:fillRect/>
          </a:stretch>
        </p:blipFill>
        <p:spPr bwMode="auto">
          <a:xfrm>
            <a:off x="52999" y="1600200"/>
            <a:ext cx="8892431" cy="5029200"/>
          </a:xfrm>
          <a:prstGeom prst="rect">
            <a:avLst/>
          </a:prstGeom>
          <a:noFill/>
          <a:ln w="9525">
            <a:noFill/>
            <a:miter lim="800000"/>
            <a:headEnd/>
            <a:tailEnd/>
          </a:ln>
          <a:effectLst/>
        </p:spPr>
      </p:pic>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a:solidFill>
                  <a:schemeClr val="tx2"/>
                </a:solidFill>
                <a:latin typeface="+mj-lt"/>
                <a:ea typeface="+mj-ea"/>
                <a:cs typeface="+mj-cs"/>
              </a:rPr>
              <a:t>Budget </a:t>
            </a:r>
            <a:r>
              <a:rPr lang="en-US" sz="4000" dirty="0" smtClean="0">
                <a:solidFill>
                  <a:schemeClr val="tx2"/>
                </a:solidFill>
                <a:latin typeface="+mj-lt"/>
                <a:ea typeface="+mj-ea"/>
                <a:cs typeface="+mj-cs"/>
              </a:rPr>
              <a:t>Book Building Blocks</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828800"/>
            <a:ext cx="8229600" cy="4267200"/>
          </a:xfrm>
        </p:spPr>
        <p:txBody>
          <a:bodyPr/>
          <a:lstStyle/>
          <a:p>
            <a:pPr marL="514350" indent="-514350">
              <a:lnSpc>
                <a:spcPct val="90000"/>
              </a:lnSpc>
              <a:spcBef>
                <a:spcPct val="40000"/>
              </a:spcBef>
              <a:buClr>
                <a:srgbClr val="C00000"/>
              </a:buClr>
            </a:pPr>
            <a:r>
              <a:rPr lang="en-US" sz="3000" dirty="0" smtClean="0">
                <a:solidFill>
                  <a:schemeClr val="accent2">
                    <a:lumMod val="50000"/>
                  </a:schemeClr>
                </a:solidFill>
              </a:rPr>
              <a:t>Detailed DAS budget guidance dictates budget development process and book submittal</a:t>
            </a:r>
          </a:p>
          <a:p>
            <a:pPr marL="514350" indent="-514350">
              <a:lnSpc>
                <a:spcPct val="90000"/>
              </a:lnSpc>
              <a:spcBef>
                <a:spcPct val="40000"/>
              </a:spcBef>
              <a:buClr>
                <a:srgbClr val="C00000"/>
              </a:buClr>
            </a:pPr>
            <a:r>
              <a:rPr lang="en-US" sz="3000" dirty="0" smtClean="0">
                <a:solidFill>
                  <a:schemeClr val="accent2">
                    <a:lumMod val="50000"/>
                  </a:schemeClr>
                </a:solidFill>
              </a:rPr>
              <a:t>Prescribed Chapters and Content</a:t>
            </a:r>
          </a:p>
          <a:p>
            <a:pPr marL="514350" indent="-514350">
              <a:lnSpc>
                <a:spcPct val="90000"/>
              </a:lnSpc>
              <a:spcBef>
                <a:spcPct val="40000"/>
              </a:spcBef>
              <a:buClr>
                <a:srgbClr val="C00000"/>
              </a:buClr>
            </a:pPr>
            <a:r>
              <a:rPr lang="en-US" sz="3000" dirty="0" smtClean="0">
                <a:solidFill>
                  <a:schemeClr val="accent2">
                    <a:lumMod val="50000"/>
                  </a:schemeClr>
                </a:solidFill>
              </a:rPr>
              <a:t>Handout of Budget Book Chapters</a:t>
            </a:r>
          </a:p>
          <a:p>
            <a:pPr marL="514350" indent="-514350">
              <a:lnSpc>
                <a:spcPct val="90000"/>
              </a:lnSpc>
              <a:spcBef>
                <a:spcPct val="40000"/>
              </a:spcBef>
              <a:buClr>
                <a:srgbClr val="C00000"/>
              </a:buClr>
            </a:pPr>
            <a:r>
              <a:rPr lang="en-US" sz="3000" dirty="0" smtClean="0">
                <a:solidFill>
                  <a:schemeClr val="accent2">
                    <a:lumMod val="50000"/>
                  </a:schemeClr>
                </a:solidFill>
              </a:rPr>
              <a:t>Commission Chair certifies budget and budget book on August 27</a:t>
            </a:r>
          </a:p>
          <a:p>
            <a:pPr marL="514350" indent="-514350">
              <a:lnSpc>
                <a:spcPct val="90000"/>
              </a:lnSpc>
              <a:spcBef>
                <a:spcPct val="40000"/>
              </a:spcBef>
              <a:buClr>
                <a:srgbClr val="C00000"/>
              </a:buClr>
            </a:pPr>
            <a:r>
              <a:rPr lang="en-US" sz="3000" dirty="0" smtClean="0">
                <a:solidFill>
                  <a:schemeClr val="accent2">
                    <a:lumMod val="50000"/>
                  </a:schemeClr>
                </a:solidFill>
              </a:rPr>
              <a:t>Budget book submittal due to DAS August 29</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2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36" dur="2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37" dur="2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a:solidFill>
                  <a:schemeClr val="tx2"/>
                </a:solidFill>
                <a:latin typeface="+mj-lt"/>
                <a:ea typeface="+mj-ea"/>
                <a:cs typeface="+mj-cs"/>
              </a:rPr>
              <a:t>Budget </a:t>
            </a:r>
            <a:r>
              <a:rPr lang="en-US" sz="4000" dirty="0" smtClean="0">
                <a:solidFill>
                  <a:schemeClr val="tx2"/>
                </a:solidFill>
                <a:latin typeface="+mj-lt"/>
                <a:ea typeface="+mj-ea"/>
                <a:cs typeface="+mj-cs"/>
              </a:rPr>
              <a:t>Book – Legislative Action</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828800"/>
            <a:ext cx="8229600" cy="2286000"/>
          </a:xfrm>
        </p:spPr>
        <p:txBody>
          <a:bodyPr/>
          <a:lstStyle/>
          <a:p>
            <a:pPr marL="514350" indent="-514350">
              <a:lnSpc>
                <a:spcPct val="90000"/>
              </a:lnSpc>
              <a:spcBef>
                <a:spcPct val="40000"/>
              </a:spcBef>
              <a:buClr>
                <a:srgbClr val="C00000"/>
              </a:buClr>
            </a:pPr>
            <a:r>
              <a:rPr lang="en-US" sz="3000" dirty="0" smtClean="0">
                <a:solidFill>
                  <a:schemeClr val="accent2">
                    <a:lumMod val="50000"/>
                  </a:schemeClr>
                </a:solidFill>
              </a:rPr>
              <a:t>Copies of all legislation affecting the 2013-15 Legislatively Approved Budget for developing the 2015-17 Agency Request</a:t>
            </a:r>
          </a:p>
          <a:p>
            <a:pPr marL="514350" indent="-514350">
              <a:lnSpc>
                <a:spcPct val="90000"/>
              </a:lnSpc>
              <a:spcBef>
                <a:spcPct val="40000"/>
              </a:spcBef>
              <a:buClr>
                <a:srgbClr val="C00000"/>
              </a:buClr>
            </a:pPr>
            <a:r>
              <a:rPr lang="en-US" sz="3000" dirty="0" smtClean="0">
                <a:solidFill>
                  <a:schemeClr val="accent2">
                    <a:lumMod val="50000"/>
                  </a:schemeClr>
                </a:solidFill>
              </a:rPr>
              <a:t>E-Board minutes affecting the budget</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Agency Summary Narrative  </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724400"/>
          </a:xfrm>
        </p:spPr>
        <p:txBody>
          <a:bodyPr/>
          <a:lstStyle/>
          <a:p>
            <a:pPr marL="514350" indent="-514350">
              <a:spcBef>
                <a:spcPts val="0"/>
              </a:spcBef>
              <a:buClr>
                <a:srgbClr val="C00000"/>
              </a:buClr>
            </a:pPr>
            <a:r>
              <a:rPr lang="en-US" sz="3000" dirty="0" smtClean="0">
                <a:solidFill>
                  <a:schemeClr val="accent2">
                    <a:lumMod val="50000"/>
                  </a:schemeClr>
                </a:solidFill>
              </a:rPr>
              <a:t>Budget Summary Graphics </a:t>
            </a:r>
          </a:p>
          <a:p>
            <a:pPr marL="514350" indent="-514350">
              <a:spcBef>
                <a:spcPts val="0"/>
              </a:spcBef>
              <a:buClr>
                <a:srgbClr val="C00000"/>
              </a:buClr>
            </a:pPr>
            <a:r>
              <a:rPr lang="en-US" sz="3000" dirty="0" smtClean="0">
                <a:solidFill>
                  <a:schemeClr val="accent2">
                    <a:lumMod val="50000"/>
                  </a:schemeClr>
                </a:solidFill>
              </a:rPr>
              <a:t>Mission Statement and Statutory Authority </a:t>
            </a:r>
          </a:p>
          <a:p>
            <a:pPr marL="514350" indent="-514350">
              <a:spcBef>
                <a:spcPts val="0"/>
              </a:spcBef>
              <a:buClr>
                <a:srgbClr val="C00000"/>
              </a:buClr>
            </a:pPr>
            <a:r>
              <a:rPr lang="en-US" sz="3000" dirty="0" smtClean="0">
                <a:solidFill>
                  <a:schemeClr val="accent2">
                    <a:lumMod val="50000"/>
                  </a:schemeClr>
                </a:solidFill>
              </a:rPr>
              <a:t>Agency two-year Plan </a:t>
            </a:r>
          </a:p>
          <a:p>
            <a:pPr marL="514350" indent="-514350">
              <a:spcBef>
                <a:spcPts val="0"/>
              </a:spcBef>
              <a:buClr>
                <a:srgbClr val="C00000"/>
              </a:buClr>
            </a:pPr>
            <a:r>
              <a:rPr lang="en-US" sz="3000" dirty="0" smtClean="0">
                <a:solidFill>
                  <a:schemeClr val="accent2">
                    <a:lumMod val="50000"/>
                  </a:schemeClr>
                </a:solidFill>
              </a:rPr>
              <a:t>Program Descriptions </a:t>
            </a:r>
          </a:p>
          <a:p>
            <a:pPr marL="514350" indent="-514350">
              <a:spcBef>
                <a:spcPts val="0"/>
              </a:spcBef>
              <a:buClr>
                <a:srgbClr val="C00000"/>
              </a:buClr>
            </a:pPr>
            <a:r>
              <a:rPr lang="en-US" sz="3000" dirty="0" smtClean="0">
                <a:solidFill>
                  <a:schemeClr val="accent2">
                    <a:lumMod val="50000"/>
                  </a:schemeClr>
                </a:solidFill>
              </a:rPr>
              <a:t>Environmental Factors </a:t>
            </a:r>
          </a:p>
          <a:p>
            <a:pPr marL="514350" indent="-514350">
              <a:spcBef>
                <a:spcPts val="0"/>
              </a:spcBef>
              <a:buClr>
                <a:srgbClr val="C00000"/>
              </a:buClr>
            </a:pPr>
            <a:r>
              <a:rPr lang="en-US" sz="3000" dirty="0" smtClean="0">
                <a:solidFill>
                  <a:schemeClr val="accent2">
                    <a:lumMod val="50000"/>
                  </a:schemeClr>
                </a:solidFill>
              </a:rPr>
              <a:t>Initiatives and Accomplishments </a:t>
            </a:r>
          </a:p>
          <a:p>
            <a:pPr marL="514350" indent="-514350">
              <a:spcBef>
                <a:spcPts val="0"/>
              </a:spcBef>
              <a:buClr>
                <a:srgbClr val="C00000"/>
              </a:buClr>
            </a:pPr>
            <a:r>
              <a:rPr lang="en-US" sz="3000" dirty="0" smtClean="0">
                <a:solidFill>
                  <a:schemeClr val="accent2">
                    <a:lumMod val="50000"/>
                  </a:schemeClr>
                </a:solidFill>
              </a:rPr>
              <a:t>Criteria for 2015-17 Budget Development </a:t>
            </a:r>
          </a:p>
          <a:p>
            <a:pPr marL="514350" indent="-514350">
              <a:spcBef>
                <a:spcPts val="0"/>
              </a:spcBef>
              <a:buClr>
                <a:srgbClr val="C00000"/>
              </a:buClr>
            </a:pPr>
            <a:r>
              <a:rPr lang="en-US" sz="3000" dirty="0" smtClean="0">
                <a:solidFill>
                  <a:schemeClr val="accent2">
                    <a:lumMod val="50000"/>
                  </a:schemeClr>
                </a:solidFill>
              </a:rPr>
              <a:t>Major Information Technology Projects/ Initiatives </a:t>
            </a:r>
          </a:p>
          <a:p>
            <a:pPr marL="514350" indent="-514350">
              <a:spcBef>
                <a:spcPts val="0"/>
              </a:spcBef>
              <a:buClr>
                <a:srgbClr val="C00000"/>
              </a:buClr>
            </a:pPr>
            <a:r>
              <a:rPr lang="en-US" sz="3000" dirty="0" smtClean="0">
                <a:solidFill>
                  <a:schemeClr val="accent2">
                    <a:lumMod val="50000"/>
                  </a:schemeClr>
                </a:solidFill>
              </a:rPr>
              <a:t>Other Considerations </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2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36" dur="2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37" dur="2000"/>
                                        <p:tgtEl>
                                          <p:spTgt spid="7">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xEl>
                                              <p:pRg st="5" end="5"/>
                                            </p:txEl>
                                          </p:spTgt>
                                        </p:tgtEl>
                                        <p:attrNameLst>
                                          <p:attrName>style.visibility</p:attrName>
                                        </p:attrNameLst>
                                      </p:cBhvr>
                                      <p:to>
                                        <p:strVal val="visible"/>
                                      </p:to>
                                    </p:set>
                                    <p:anim calcmode="lin" valueType="num">
                                      <p:cBhvr>
                                        <p:cTn id="42" dur="2000" fill="hold"/>
                                        <p:tgtEl>
                                          <p:spTgt spid="7">
                                            <p:txEl>
                                              <p:pRg st="5" end="5"/>
                                            </p:txEl>
                                          </p:spTgt>
                                        </p:tgtEl>
                                        <p:attrNameLst>
                                          <p:attrName>ppt_w</p:attrName>
                                        </p:attrNameLst>
                                      </p:cBhvr>
                                      <p:tavLst>
                                        <p:tav tm="0">
                                          <p:val>
                                            <p:strVal val="#ppt_w*0.70"/>
                                          </p:val>
                                        </p:tav>
                                        <p:tav tm="100000">
                                          <p:val>
                                            <p:strVal val="#ppt_w"/>
                                          </p:val>
                                        </p:tav>
                                      </p:tavLst>
                                    </p:anim>
                                    <p:anim calcmode="lin" valueType="num">
                                      <p:cBhvr>
                                        <p:cTn id="43" dur="2000" fill="hold"/>
                                        <p:tgtEl>
                                          <p:spTgt spid="7">
                                            <p:txEl>
                                              <p:pRg st="5" end="5"/>
                                            </p:txEl>
                                          </p:spTgt>
                                        </p:tgtEl>
                                        <p:attrNameLst>
                                          <p:attrName>ppt_h</p:attrName>
                                        </p:attrNameLst>
                                      </p:cBhvr>
                                      <p:tavLst>
                                        <p:tav tm="0">
                                          <p:val>
                                            <p:strVal val="#ppt_h"/>
                                          </p:val>
                                        </p:tav>
                                        <p:tav tm="100000">
                                          <p:val>
                                            <p:strVal val="#ppt_h"/>
                                          </p:val>
                                        </p:tav>
                                      </p:tavLst>
                                    </p:anim>
                                    <p:animEffect transition="in" filter="fade">
                                      <p:cBhvr>
                                        <p:cTn id="44" dur="2000"/>
                                        <p:tgtEl>
                                          <p:spTgt spid="7">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xEl>
                                              <p:pRg st="6" end="6"/>
                                            </p:txEl>
                                          </p:spTgt>
                                        </p:tgtEl>
                                        <p:attrNameLst>
                                          <p:attrName>style.visibility</p:attrName>
                                        </p:attrNameLst>
                                      </p:cBhvr>
                                      <p:to>
                                        <p:strVal val="visible"/>
                                      </p:to>
                                    </p:set>
                                    <p:anim calcmode="lin" valueType="num">
                                      <p:cBhvr>
                                        <p:cTn id="49" dur="2000" fill="hold"/>
                                        <p:tgtEl>
                                          <p:spTgt spid="7">
                                            <p:txEl>
                                              <p:pRg st="6" end="6"/>
                                            </p:txEl>
                                          </p:spTgt>
                                        </p:tgtEl>
                                        <p:attrNameLst>
                                          <p:attrName>ppt_w</p:attrName>
                                        </p:attrNameLst>
                                      </p:cBhvr>
                                      <p:tavLst>
                                        <p:tav tm="0">
                                          <p:val>
                                            <p:strVal val="#ppt_w*0.70"/>
                                          </p:val>
                                        </p:tav>
                                        <p:tav tm="100000">
                                          <p:val>
                                            <p:strVal val="#ppt_w"/>
                                          </p:val>
                                        </p:tav>
                                      </p:tavLst>
                                    </p:anim>
                                    <p:anim calcmode="lin" valueType="num">
                                      <p:cBhvr>
                                        <p:cTn id="50" dur="2000" fill="hold"/>
                                        <p:tgtEl>
                                          <p:spTgt spid="7">
                                            <p:txEl>
                                              <p:pRg st="6" end="6"/>
                                            </p:txEl>
                                          </p:spTgt>
                                        </p:tgtEl>
                                        <p:attrNameLst>
                                          <p:attrName>ppt_h</p:attrName>
                                        </p:attrNameLst>
                                      </p:cBhvr>
                                      <p:tavLst>
                                        <p:tav tm="0">
                                          <p:val>
                                            <p:strVal val="#ppt_h"/>
                                          </p:val>
                                        </p:tav>
                                        <p:tav tm="100000">
                                          <p:val>
                                            <p:strVal val="#ppt_h"/>
                                          </p:val>
                                        </p:tav>
                                      </p:tavLst>
                                    </p:anim>
                                    <p:animEffect transition="in" filter="fade">
                                      <p:cBhvr>
                                        <p:cTn id="51" dur="2000"/>
                                        <p:tgtEl>
                                          <p:spTgt spid="7">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7">
                                            <p:txEl>
                                              <p:pRg st="7" end="7"/>
                                            </p:txEl>
                                          </p:spTgt>
                                        </p:tgtEl>
                                        <p:attrNameLst>
                                          <p:attrName>style.visibility</p:attrName>
                                        </p:attrNameLst>
                                      </p:cBhvr>
                                      <p:to>
                                        <p:strVal val="visible"/>
                                      </p:to>
                                    </p:set>
                                    <p:anim calcmode="lin" valueType="num">
                                      <p:cBhvr>
                                        <p:cTn id="56" dur="2000" fill="hold"/>
                                        <p:tgtEl>
                                          <p:spTgt spid="7">
                                            <p:txEl>
                                              <p:pRg st="7" end="7"/>
                                            </p:txEl>
                                          </p:spTgt>
                                        </p:tgtEl>
                                        <p:attrNameLst>
                                          <p:attrName>ppt_w</p:attrName>
                                        </p:attrNameLst>
                                      </p:cBhvr>
                                      <p:tavLst>
                                        <p:tav tm="0">
                                          <p:val>
                                            <p:strVal val="#ppt_w*0.70"/>
                                          </p:val>
                                        </p:tav>
                                        <p:tav tm="100000">
                                          <p:val>
                                            <p:strVal val="#ppt_w"/>
                                          </p:val>
                                        </p:tav>
                                      </p:tavLst>
                                    </p:anim>
                                    <p:anim calcmode="lin" valueType="num">
                                      <p:cBhvr>
                                        <p:cTn id="57" dur="2000" fill="hold"/>
                                        <p:tgtEl>
                                          <p:spTgt spid="7">
                                            <p:txEl>
                                              <p:pRg st="7" end="7"/>
                                            </p:txEl>
                                          </p:spTgt>
                                        </p:tgtEl>
                                        <p:attrNameLst>
                                          <p:attrName>ppt_h</p:attrName>
                                        </p:attrNameLst>
                                      </p:cBhvr>
                                      <p:tavLst>
                                        <p:tav tm="0">
                                          <p:val>
                                            <p:strVal val="#ppt_h"/>
                                          </p:val>
                                        </p:tav>
                                        <p:tav tm="100000">
                                          <p:val>
                                            <p:strVal val="#ppt_h"/>
                                          </p:val>
                                        </p:tav>
                                      </p:tavLst>
                                    </p:anim>
                                    <p:animEffect transition="in" filter="fade">
                                      <p:cBhvr>
                                        <p:cTn id="58" dur="2000"/>
                                        <p:tgtEl>
                                          <p:spTgt spid="7">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7">
                                            <p:txEl>
                                              <p:pRg st="8" end="8"/>
                                            </p:txEl>
                                          </p:spTgt>
                                        </p:tgtEl>
                                        <p:attrNameLst>
                                          <p:attrName>style.visibility</p:attrName>
                                        </p:attrNameLst>
                                      </p:cBhvr>
                                      <p:to>
                                        <p:strVal val="visible"/>
                                      </p:to>
                                    </p:set>
                                    <p:anim calcmode="lin" valueType="num">
                                      <p:cBhvr>
                                        <p:cTn id="63" dur="2000" fill="hold"/>
                                        <p:tgtEl>
                                          <p:spTgt spid="7">
                                            <p:txEl>
                                              <p:pRg st="8" end="8"/>
                                            </p:txEl>
                                          </p:spTgt>
                                        </p:tgtEl>
                                        <p:attrNameLst>
                                          <p:attrName>ppt_w</p:attrName>
                                        </p:attrNameLst>
                                      </p:cBhvr>
                                      <p:tavLst>
                                        <p:tav tm="0">
                                          <p:val>
                                            <p:strVal val="#ppt_w*0.70"/>
                                          </p:val>
                                        </p:tav>
                                        <p:tav tm="100000">
                                          <p:val>
                                            <p:strVal val="#ppt_w"/>
                                          </p:val>
                                        </p:tav>
                                      </p:tavLst>
                                    </p:anim>
                                    <p:anim calcmode="lin" valueType="num">
                                      <p:cBhvr>
                                        <p:cTn id="64" dur="2000" fill="hold"/>
                                        <p:tgtEl>
                                          <p:spTgt spid="7">
                                            <p:txEl>
                                              <p:pRg st="8" end="8"/>
                                            </p:txEl>
                                          </p:spTgt>
                                        </p:tgtEl>
                                        <p:attrNameLst>
                                          <p:attrName>ppt_h</p:attrName>
                                        </p:attrNameLst>
                                      </p:cBhvr>
                                      <p:tavLst>
                                        <p:tav tm="0">
                                          <p:val>
                                            <p:strVal val="#ppt_h"/>
                                          </p:val>
                                        </p:tav>
                                        <p:tav tm="100000">
                                          <p:val>
                                            <p:strVal val="#ppt_h"/>
                                          </p:val>
                                        </p:tav>
                                      </p:tavLst>
                                    </p:anim>
                                    <p:animEffect transition="in" filter="fade">
                                      <p:cBhvr>
                                        <p:cTn id="65" dur="20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Agency Summary Sections  </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724400"/>
          </a:xfrm>
        </p:spPr>
        <p:txBody>
          <a:bodyPr/>
          <a:lstStyle/>
          <a:p>
            <a:pPr marL="514350" indent="-514350">
              <a:spcBef>
                <a:spcPts val="600"/>
              </a:spcBef>
              <a:spcAft>
                <a:spcPts val="600"/>
              </a:spcAft>
              <a:buClr>
                <a:srgbClr val="C00000"/>
              </a:buClr>
            </a:pPr>
            <a:r>
              <a:rPr lang="en-US" sz="3000" dirty="0" smtClean="0">
                <a:solidFill>
                  <a:schemeClr val="accent2">
                    <a:lumMod val="50000"/>
                  </a:schemeClr>
                </a:solidFill>
              </a:rPr>
              <a:t>Summary of 2015-17 Budget (Agency-wide and Program Unit levels) (ORBITS Reports) </a:t>
            </a:r>
          </a:p>
          <a:p>
            <a:pPr marL="514350" indent="-514350">
              <a:spcBef>
                <a:spcPts val="600"/>
              </a:spcBef>
              <a:spcAft>
                <a:spcPts val="600"/>
              </a:spcAft>
              <a:buClr>
                <a:srgbClr val="C00000"/>
              </a:buClr>
            </a:pPr>
            <a:r>
              <a:rPr lang="en-US" sz="3000" dirty="0" smtClean="0">
                <a:solidFill>
                  <a:schemeClr val="accent2">
                    <a:lumMod val="50000"/>
                  </a:schemeClr>
                </a:solidFill>
              </a:rPr>
              <a:t>Program Prioritization for 2015-17 (107BF23) </a:t>
            </a:r>
          </a:p>
          <a:p>
            <a:pPr marL="514350" indent="-514350">
              <a:spcBef>
                <a:spcPts val="600"/>
              </a:spcBef>
              <a:spcAft>
                <a:spcPts val="600"/>
              </a:spcAft>
              <a:buClr>
                <a:srgbClr val="C00000"/>
              </a:buClr>
            </a:pPr>
            <a:r>
              <a:rPr lang="en-US" sz="3000" dirty="0" smtClean="0">
                <a:solidFill>
                  <a:schemeClr val="accent2">
                    <a:lumMod val="50000"/>
                  </a:schemeClr>
                </a:solidFill>
              </a:rPr>
              <a:t>Reduction Options (107BF02 and 107BF17) </a:t>
            </a:r>
          </a:p>
          <a:p>
            <a:pPr marL="514350" indent="-514350">
              <a:spcBef>
                <a:spcPts val="600"/>
              </a:spcBef>
              <a:spcAft>
                <a:spcPts val="600"/>
              </a:spcAft>
              <a:buClr>
                <a:srgbClr val="C00000"/>
              </a:buClr>
            </a:pPr>
            <a:r>
              <a:rPr lang="en-US" sz="3000" dirty="0" smtClean="0">
                <a:solidFill>
                  <a:schemeClr val="accent2">
                    <a:lumMod val="50000"/>
                  </a:schemeClr>
                </a:solidFill>
              </a:rPr>
              <a:t>2013-15 Organization Chart </a:t>
            </a:r>
          </a:p>
          <a:p>
            <a:pPr marL="514350" indent="-514350">
              <a:spcBef>
                <a:spcPts val="600"/>
              </a:spcBef>
              <a:spcAft>
                <a:spcPts val="600"/>
              </a:spcAft>
              <a:buClr>
                <a:srgbClr val="C00000"/>
              </a:buClr>
            </a:pPr>
            <a:r>
              <a:rPr lang="en-US" sz="3000" dirty="0" smtClean="0">
                <a:solidFill>
                  <a:schemeClr val="accent2">
                    <a:lumMod val="50000"/>
                  </a:schemeClr>
                </a:solidFill>
              </a:rPr>
              <a:t>2015-17 Organization Chart (with proposed changes) </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2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36" dur="2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37" dur="2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Revenues  </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3962400"/>
          </a:xfrm>
        </p:spPr>
        <p:txBody>
          <a:bodyPr/>
          <a:lstStyle/>
          <a:p>
            <a:pPr marL="514350" indent="-514350">
              <a:spcBef>
                <a:spcPts val="600"/>
              </a:spcBef>
              <a:spcAft>
                <a:spcPts val="600"/>
              </a:spcAft>
              <a:buClr>
                <a:srgbClr val="C00000"/>
              </a:buClr>
            </a:pPr>
            <a:r>
              <a:rPr lang="en-US" sz="3000" dirty="0" smtClean="0">
                <a:solidFill>
                  <a:schemeClr val="accent2">
                    <a:lumMod val="50000"/>
                  </a:schemeClr>
                </a:solidFill>
              </a:rPr>
              <a:t>Revenue Forecast Narrative/Graphics (107BF02) </a:t>
            </a:r>
          </a:p>
          <a:p>
            <a:pPr marL="514350" indent="-514350">
              <a:spcBef>
                <a:spcPts val="600"/>
              </a:spcBef>
              <a:spcAft>
                <a:spcPts val="600"/>
              </a:spcAft>
              <a:buClr>
                <a:srgbClr val="C00000"/>
              </a:buClr>
            </a:pPr>
            <a:r>
              <a:rPr lang="en-US" sz="3000" dirty="0" smtClean="0">
                <a:solidFill>
                  <a:schemeClr val="accent2">
                    <a:lumMod val="50000"/>
                  </a:schemeClr>
                </a:solidFill>
              </a:rPr>
              <a:t>Detail of Fee, License, or Assessment Revenue Proposed for Increase (107BF08) </a:t>
            </a:r>
          </a:p>
          <a:p>
            <a:pPr marL="514350" indent="-514350">
              <a:spcBef>
                <a:spcPts val="600"/>
              </a:spcBef>
              <a:spcAft>
                <a:spcPts val="600"/>
              </a:spcAft>
              <a:buClr>
                <a:srgbClr val="C00000"/>
              </a:buClr>
            </a:pPr>
            <a:r>
              <a:rPr lang="en-US" sz="3000" dirty="0" smtClean="0">
                <a:solidFill>
                  <a:schemeClr val="accent2">
                    <a:lumMod val="50000"/>
                  </a:schemeClr>
                </a:solidFill>
              </a:rPr>
              <a:t>Detail of Lottery Funds, Other Funds, and Federal Funds Revenue (Agency-wide level)</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Program Unit Chapters</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724400"/>
          </a:xfrm>
        </p:spPr>
        <p:txBody>
          <a:bodyPr/>
          <a:lstStyle/>
          <a:p>
            <a:pPr marL="514350" indent="-514350">
              <a:spcBef>
                <a:spcPts val="600"/>
              </a:spcBef>
              <a:spcAft>
                <a:spcPts val="600"/>
              </a:spcAft>
              <a:buClr>
                <a:srgbClr val="C00000"/>
              </a:buClr>
            </a:pPr>
            <a:r>
              <a:rPr lang="en-US" sz="3000" dirty="0" smtClean="0">
                <a:solidFill>
                  <a:schemeClr val="accent2">
                    <a:lumMod val="50000"/>
                  </a:schemeClr>
                </a:solidFill>
              </a:rPr>
              <a:t>Program Unit Organization Chart(s) </a:t>
            </a:r>
          </a:p>
          <a:p>
            <a:pPr marL="514350" indent="-514350">
              <a:spcBef>
                <a:spcPts val="600"/>
              </a:spcBef>
              <a:spcAft>
                <a:spcPts val="600"/>
              </a:spcAft>
              <a:buClr>
                <a:srgbClr val="C00000"/>
              </a:buClr>
            </a:pPr>
            <a:r>
              <a:rPr lang="en-US" sz="3000" dirty="0" smtClean="0">
                <a:solidFill>
                  <a:schemeClr val="accent2">
                    <a:lumMod val="50000"/>
                  </a:schemeClr>
                </a:solidFill>
              </a:rPr>
              <a:t>Program Unit Executive Summary </a:t>
            </a:r>
          </a:p>
          <a:p>
            <a:pPr marL="514350" indent="-514350">
              <a:spcBef>
                <a:spcPts val="600"/>
              </a:spcBef>
              <a:spcAft>
                <a:spcPts val="600"/>
              </a:spcAft>
              <a:buClr>
                <a:srgbClr val="C00000"/>
              </a:buClr>
            </a:pPr>
            <a:r>
              <a:rPr lang="en-US" sz="3000" dirty="0" smtClean="0">
                <a:solidFill>
                  <a:schemeClr val="accent2">
                    <a:lumMod val="50000"/>
                  </a:schemeClr>
                </a:solidFill>
              </a:rPr>
              <a:t>Program Unit Narrative (107BF02) </a:t>
            </a:r>
          </a:p>
          <a:p>
            <a:pPr marL="514350" indent="-514350">
              <a:spcBef>
                <a:spcPts val="600"/>
              </a:spcBef>
              <a:spcAft>
                <a:spcPts val="600"/>
              </a:spcAft>
              <a:buClr>
                <a:srgbClr val="C00000"/>
              </a:buClr>
            </a:pPr>
            <a:r>
              <a:rPr lang="en-US" sz="3000" dirty="0" smtClean="0">
                <a:solidFill>
                  <a:schemeClr val="accent2">
                    <a:lumMod val="50000"/>
                  </a:schemeClr>
                </a:solidFill>
              </a:rPr>
              <a:t>Essential and Policy Package Narrative and Fiscal Impact Summary (ORBITS BPR013)</a:t>
            </a:r>
          </a:p>
          <a:p>
            <a:pPr marL="514350" indent="-514350">
              <a:spcBef>
                <a:spcPts val="600"/>
              </a:spcBef>
              <a:spcAft>
                <a:spcPts val="600"/>
              </a:spcAft>
              <a:buClr>
                <a:srgbClr val="C00000"/>
              </a:buClr>
            </a:pPr>
            <a:r>
              <a:rPr lang="en-US" sz="3000" dirty="0" smtClean="0">
                <a:solidFill>
                  <a:schemeClr val="accent2">
                    <a:lumMod val="50000"/>
                  </a:schemeClr>
                </a:solidFill>
              </a:rPr>
              <a:t>2015-17 Organization Chart (if changes proposed) </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49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2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36" dur="2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37" dur="2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3"/>
          <p:cNvSpPr>
            <a:spLocks noGrp="1" noChangeArrowheads="1"/>
          </p:cNvSpPr>
          <p:nvPr>
            <p:ph idx="1"/>
          </p:nvPr>
        </p:nvSpPr>
        <p:spPr>
          <a:xfrm>
            <a:off x="457200" y="1935163"/>
            <a:ext cx="8229600" cy="4541837"/>
          </a:xfrm>
        </p:spPr>
        <p:txBody>
          <a:bodyPr/>
          <a:lstStyle/>
          <a:p>
            <a:pPr eaLnBrk="1" hangingPunct="1">
              <a:spcBef>
                <a:spcPct val="40000"/>
              </a:spcBef>
              <a:buClr>
                <a:srgbClr val="C00000"/>
              </a:buClr>
            </a:pPr>
            <a:r>
              <a:rPr lang="en-US" sz="3200" dirty="0" smtClean="0">
                <a:solidFill>
                  <a:schemeClr val="accent1">
                    <a:lumMod val="50000"/>
                  </a:schemeClr>
                </a:solidFill>
              </a:rPr>
              <a:t>State Budget Systems (ORBITS) allows for 4 levels of budget detail </a:t>
            </a:r>
          </a:p>
          <a:p>
            <a:pPr lvl="1">
              <a:spcBef>
                <a:spcPct val="40000"/>
              </a:spcBef>
              <a:buClr>
                <a:srgbClr val="C00000"/>
              </a:buClr>
            </a:pPr>
            <a:r>
              <a:rPr lang="en-US" dirty="0" smtClean="0">
                <a:solidFill>
                  <a:schemeClr val="accent1">
                    <a:lumMod val="50000"/>
                  </a:schemeClr>
                </a:solidFill>
              </a:rPr>
              <a:t>Agencies can use system as budget development tool</a:t>
            </a:r>
          </a:p>
          <a:p>
            <a:pPr lvl="1">
              <a:spcBef>
                <a:spcPct val="40000"/>
              </a:spcBef>
              <a:buClr>
                <a:srgbClr val="C00000"/>
              </a:buClr>
            </a:pPr>
            <a:r>
              <a:rPr lang="en-US" dirty="0" smtClean="0">
                <a:solidFill>
                  <a:schemeClr val="accent1">
                    <a:lumMod val="50000"/>
                  </a:schemeClr>
                </a:solidFill>
              </a:rPr>
              <a:t>DEQ uses own tools, loads data into first two levels </a:t>
            </a:r>
          </a:p>
          <a:p>
            <a:pPr eaLnBrk="1" hangingPunct="1">
              <a:spcBef>
                <a:spcPct val="40000"/>
              </a:spcBef>
              <a:buClr>
                <a:srgbClr val="C00000"/>
              </a:buClr>
            </a:pPr>
            <a:r>
              <a:rPr lang="en-US" sz="3200" dirty="0" smtClean="0">
                <a:solidFill>
                  <a:schemeClr val="accent1">
                    <a:lumMod val="50000"/>
                  </a:schemeClr>
                </a:solidFill>
              </a:rPr>
              <a:t>Decision Making Level (SCR)</a:t>
            </a:r>
          </a:p>
          <a:p>
            <a:pPr lvl="1">
              <a:spcBef>
                <a:spcPct val="40000"/>
              </a:spcBef>
              <a:buClr>
                <a:srgbClr val="C00000"/>
              </a:buClr>
            </a:pPr>
            <a:r>
              <a:rPr lang="en-US" dirty="0" smtClean="0">
                <a:solidFill>
                  <a:schemeClr val="accent1">
                    <a:lumMod val="50000"/>
                  </a:schemeClr>
                </a:solidFill>
              </a:rPr>
              <a:t>Legislation and Appropriation Accounts set at the Decision Making, Summary Level</a:t>
            </a:r>
          </a:p>
          <a:p>
            <a:pPr lvl="1">
              <a:spcBef>
                <a:spcPct val="40000"/>
              </a:spcBef>
              <a:buClr>
                <a:srgbClr val="C00000"/>
              </a:buClr>
            </a:pPr>
            <a:r>
              <a:rPr lang="en-US" dirty="0" smtClean="0">
                <a:solidFill>
                  <a:schemeClr val="accent1">
                    <a:lumMod val="50000"/>
                  </a:schemeClr>
                </a:solidFill>
              </a:rPr>
              <a:t>For DEQ, these are our Programs</a:t>
            </a:r>
          </a:p>
        </p:txBody>
      </p:sp>
      <p:sp>
        <p:nvSpPr>
          <p:cNvPr id="11266" name="Slide Number Placeholder 5"/>
          <p:cNvSpPr>
            <a:spLocks noGrp="1"/>
          </p:cNvSpPr>
          <p:nvPr>
            <p:ph type="sldNum" sz="quarter" idx="12"/>
          </p:nvPr>
        </p:nvSpPr>
        <p:spPr>
          <a:noFill/>
        </p:spPr>
        <p:txBody>
          <a:bodyPr/>
          <a:lstStyle/>
          <a:p>
            <a:fld id="{813510A2-C99B-4C40-B510-7E23C73FA4B7}" type="slidenum">
              <a:rPr lang="en-US"/>
              <a:pPr/>
              <a:t>5</a:t>
            </a:fld>
            <a:endParaRPr lang="en-US"/>
          </a:p>
        </p:txBody>
      </p:sp>
      <p:sp>
        <p:nvSpPr>
          <p:cNvPr id="6" name="Rectangle 2"/>
          <p:cNvSpPr txBox="1">
            <a:spLocks noChangeArrowheads="1"/>
          </p:cNvSpPr>
          <p:nvPr/>
        </p:nvSpPr>
        <p:spPr bwMode="auto">
          <a:xfrm>
            <a:off x="609600" y="609600"/>
            <a:ext cx="8229600" cy="868363"/>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z="4800" dirty="0" smtClean="0">
                <a:solidFill>
                  <a:schemeClr val="tx2"/>
                </a:solidFill>
                <a:latin typeface="+mj-lt"/>
                <a:ea typeface="+mj-ea"/>
                <a:cs typeface="+mj-cs"/>
              </a:rPr>
              <a:t>Basic State Budget Structures</a:t>
            </a:r>
            <a:endParaRPr kumimoji="0" lang="en-US" sz="4800" b="0" i="0" u="none" strike="noStrike" kern="1200" cap="none" spc="0" normalizeH="0" baseline="0" noProof="0" dirty="0" smtClean="0">
              <a:ln>
                <a:noFill/>
              </a:ln>
              <a:solidFill>
                <a:srgbClr val="515B2D"/>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Effect transition="in" filter="fade">
                                      <p:cBhvr>
                                        <p:cTn id="7" dur="2000"/>
                                        <p:tgtEl>
                                          <p:spTgt spid="112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8">
                                            <p:txEl>
                                              <p:pRg st="1" end="1"/>
                                            </p:txEl>
                                          </p:spTgt>
                                        </p:tgtEl>
                                        <p:attrNameLst>
                                          <p:attrName>style.visibility</p:attrName>
                                        </p:attrNameLst>
                                      </p:cBhvr>
                                      <p:to>
                                        <p:strVal val="visible"/>
                                      </p:to>
                                    </p:set>
                                    <p:animEffect transition="in" filter="fade">
                                      <p:cBhvr>
                                        <p:cTn id="12" dur="2000"/>
                                        <p:tgtEl>
                                          <p:spTgt spid="1126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8">
                                            <p:txEl>
                                              <p:pRg st="2" end="2"/>
                                            </p:txEl>
                                          </p:spTgt>
                                        </p:tgtEl>
                                        <p:attrNameLst>
                                          <p:attrName>style.visibility</p:attrName>
                                        </p:attrNameLst>
                                      </p:cBhvr>
                                      <p:to>
                                        <p:strVal val="visible"/>
                                      </p:to>
                                    </p:set>
                                    <p:animEffect transition="in" filter="fade">
                                      <p:cBhvr>
                                        <p:cTn id="17" dur="2000"/>
                                        <p:tgtEl>
                                          <p:spTgt spid="1126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268">
                                            <p:txEl>
                                              <p:pRg st="3" end="3"/>
                                            </p:txEl>
                                          </p:spTgt>
                                        </p:tgtEl>
                                        <p:attrNameLst>
                                          <p:attrName>style.visibility</p:attrName>
                                        </p:attrNameLst>
                                      </p:cBhvr>
                                      <p:to>
                                        <p:strVal val="visible"/>
                                      </p:to>
                                    </p:set>
                                    <p:animEffect transition="in" filter="fade">
                                      <p:cBhvr>
                                        <p:cTn id="22" dur="2000"/>
                                        <p:tgtEl>
                                          <p:spTgt spid="1126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268">
                                            <p:txEl>
                                              <p:pRg st="4" end="4"/>
                                            </p:txEl>
                                          </p:spTgt>
                                        </p:tgtEl>
                                        <p:attrNameLst>
                                          <p:attrName>style.visibility</p:attrName>
                                        </p:attrNameLst>
                                      </p:cBhvr>
                                      <p:to>
                                        <p:strVal val="visible"/>
                                      </p:to>
                                    </p:set>
                                    <p:animEffect transition="in" filter="fade">
                                      <p:cBhvr>
                                        <p:cTn id="27" dur="2000"/>
                                        <p:tgtEl>
                                          <p:spTgt spid="1126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268">
                                            <p:txEl>
                                              <p:pRg st="5" end="5"/>
                                            </p:txEl>
                                          </p:spTgt>
                                        </p:tgtEl>
                                        <p:attrNameLst>
                                          <p:attrName>style.visibility</p:attrName>
                                        </p:attrNameLst>
                                      </p:cBhvr>
                                      <p:to>
                                        <p:strVal val="visible"/>
                                      </p:to>
                                    </p:set>
                                    <p:animEffect transition="in" filter="fade">
                                      <p:cBhvr>
                                        <p:cTn id="32" dur="2000"/>
                                        <p:tgtEl>
                                          <p:spTgt spid="1126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Program Unit Narrative</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724400"/>
          </a:xfrm>
        </p:spPr>
        <p:txBody>
          <a:bodyPr/>
          <a:lstStyle/>
          <a:p>
            <a:pPr marL="514350" indent="-514350">
              <a:spcBef>
                <a:spcPts val="600"/>
              </a:spcBef>
              <a:spcAft>
                <a:spcPts val="600"/>
              </a:spcAft>
              <a:buClr>
                <a:srgbClr val="C00000"/>
              </a:buClr>
            </a:pPr>
            <a:r>
              <a:rPr lang="en-US" sz="3000" dirty="0" smtClean="0">
                <a:solidFill>
                  <a:schemeClr val="accent2">
                    <a:lumMod val="50000"/>
                  </a:schemeClr>
                </a:solidFill>
              </a:rPr>
              <a:t>Program Overview </a:t>
            </a:r>
          </a:p>
          <a:p>
            <a:pPr marL="514350" indent="-514350">
              <a:spcBef>
                <a:spcPts val="600"/>
              </a:spcBef>
              <a:spcAft>
                <a:spcPts val="600"/>
              </a:spcAft>
              <a:buClr>
                <a:srgbClr val="C00000"/>
              </a:buClr>
            </a:pPr>
            <a:r>
              <a:rPr lang="en-US" sz="3000" dirty="0" smtClean="0">
                <a:solidFill>
                  <a:schemeClr val="accent2">
                    <a:lumMod val="50000"/>
                  </a:schemeClr>
                </a:solidFill>
              </a:rPr>
              <a:t>Key Factors</a:t>
            </a:r>
          </a:p>
          <a:p>
            <a:pPr marL="514350" indent="-514350">
              <a:spcBef>
                <a:spcPts val="600"/>
              </a:spcBef>
              <a:spcAft>
                <a:spcPts val="600"/>
              </a:spcAft>
              <a:buClr>
                <a:srgbClr val="C00000"/>
              </a:buClr>
            </a:pPr>
            <a:r>
              <a:rPr lang="en-US" sz="3000" dirty="0" smtClean="0">
                <a:solidFill>
                  <a:schemeClr val="accent2">
                    <a:lumMod val="50000"/>
                  </a:schemeClr>
                </a:solidFill>
              </a:rPr>
              <a:t>Federal and state laws </a:t>
            </a:r>
          </a:p>
          <a:p>
            <a:pPr marL="514350" indent="-514350">
              <a:spcBef>
                <a:spcPts val="600"/>
              </a:spcBef>
              <a:spcAft>
                <a:spcPts val="600"/>
              </a:spcAft>
              <a:buClr>
                <a:srgbClr val="C00000"/>
              </a:buClr>
            </a:pPr>
            <a:r>
              <a:rPr lang="en-US" sz="3000" dirty="0" smtClean="0">
                <a:solidFill>
                  <a:schemeClr val="accent2">
                    <a:lumMod val="50000"/>
                  </a:schemeClr>
                </a:solidFill>
              </a:rPr>
              <a:t>Activities, programs, efforts</a:t>
            </a:r>
          </a:p>
          <a:p>
            <a:pPr marL="514350" indent="-514350">
              <a:spcBef>
                <a:spcPts val="600"/>
              </a:spcBef>
              <a:spcAft>
                <a:spcPts val="600"/>
              </a:spcAft>
              <a:buClr>
                <a:srgbClr val="C00000"/>
              </a:buClr>
            </a:pPr>
            <a:r>
              <a:rPr lang="en-US" sz="3000" dirty="0" smtClean="0">
                <a:solidFill>
                  <a:schemeClr val="accent2">
                    <a:lumMod val="50000"/>
                  </a:schemeClr>
                </a:solidFill>
              </a:rPr>
              <a:t>Accomplishments &amp; results (2013-15 </a:t>
            </a:r>
            <a:r>
              <a:rPr lang="en-US" sz="3000" dirty="0" err="1" smtClean="0">
                <a:solidFill>
                  <a:schemeClr val="accent2">
                    <a:lumMod val="50000"/>
                  </a:schemeClr>
                </a:solidFill>
              </a:rPr>
              <a:t>actuals</a:t>
            </a:r>
            <a:r>
              <a:rPr lang="en-US" sz="3000" dirty="0" smtClean="0">
                <a:solidFill>
                  <a:schemeClr val="accent2">
                    <a:lumMod val="50000"/>
                  </a:schemeClr>
                </a:solidFill>
              </a:rPr>
              <a:t> and 2015-17 expected)</a:t>
            </a:r>
          </a:p>
          <a:p>
            <a:pPr marL="514350" indent="-514350">
              <a:spcBef>
                <a:spcPts val="600"/>
              </a:spcBef>
              <a:spcAft>
                <a:spcPts val="600"/>
              </a:spcAft>
              <a:buClr>
                <a:srgbClr val="C00000"/>
              </a:buClr>
            </a:pPr>
            <a:r>
              <a:rPr lang="en-US" sz="3000" dirty="0" smtClean="0">
                <a:solidFill>
                  <a:schemeClr val="accent2">
                    <a:lumMod val="50000"/>
                  </a:schemeClr>
                </a:solidFill>
              </a:rPr>
              <a:t>Lottery, Other, and Federal Fund Narratives </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50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2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36" dur="2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37" dur="2000"/>
                                        <p:tgtEl>
                                          <p:spTgt spid="7">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xEl>
                                              <p:pRg st="5" end="5"/>
                                            </p:txEl>
                                          </p:spTgt>
                                        </p:tgtEl>
                                        <p:attrNameLst>
                                          <p:attrName>style.visibility</p:attrName>
                                        </p:attrNameLst>
                                      </p:cBhvr>
                                      <p:to>
                                        <p:strVal val="visible"/>
                                      </p:to>
                                    </p:set>
                                    <p:anim calcmode="lin" valueType="num">
                                      <p:cBhvr>
                                        <p:cTn id="42" dur="2000" fill="hold"/>
                                        <p:tgtEl>
                                          <p:spTgt spid="7">
                                            <p:txEl>
                                              <p:pRg st="5" end="5"/>
                                            </p:txEl>
                                          </p:spTgt>
                                        </p:tgtEl>
                                        <p:attrNameLst>
                                          <p:attrName>ppt_w</p:attrName>
                                        </p:attrNameLst>
                                      </p:cBhvr>
                                      <p:tavLst>
                                        <p:tav tm="0">
                                          <p:val>
                                            <p:strVal val="#ppt_w*0.70"/>
                                          </p:val>
                                        </p:tav>
                                        <p:tav tm="100000">
                                          <p:val>
                                            <p:strVal val="#ppt_w"/>
                                          </p:val>
                                        </p:tav>
                                      </p:tavLst>
                                    </p:anim>
                                    <p:anim calcmode="lin" valueType="num">
                                      <p:cBhvr>
                                        <p:cTn id="43" dur="2000" fill="hold"/>
                                        <p:tgtEl>
                                          <p:spTgt spid="7">
                                            <p:txEl>
                                              <p:pRg st="5" end="5"/>
                                            </p:txEl>
                                          </p:spTgt>
                                        </p:tgtEl>
                                        <p:attrNameLst>
                                          <p:attrName>ppt_h</p:attrName>
                                        </p:attrNameLst>
                                      </p:cBhvr>
                                      <p:tavLst>
                                        <p:tav tm="0">
                                          <p:val>
                                            <p:strVal val="#ppt_h"/>
                                          </p:val>
                                        </p:tav>
                                        <p:tav tm="100000">
                                          <p:val>
                                            <p:strVal val="#ppt_h"/>
                                          </p:val>
                                        </p:tav>
                                      </p:tavLst>
                                    </p:anim>
                                    <p:animEffect transition="in" filter="fade">
                                      <p:cBhvr>
                                        <p:cTn id="44" dur="20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Program Chapters</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724400"/>
          </a:xfrm>
        </p:spPr>
        <p:txBody>
          <a:bodyPr/>
          <a:lstStyle/>
          <a:p>
            <a:pPr marL="514350" indent="-514350">
              <a:spcBef>
                <a:spcPts val="600"/>
              </a:spcBef>
              <a:spcAft>
                <a:spcPts val="600"/>
              </a:spcAft>
              <a:buClr>
                <a:srgbClr val="C00000"/>
              </a:buClr>
            </a:pPr>
            <a:r>
              <a:rPr lang="en-US" sz="3000" dirty="0" smtClean="0">
                <a:solidFill>
                  <a:schemeClr val="accent2">
                    <a:lumMod val="50000"/>
                  </a:schemeClr>
                </a:solidFill>
              </a:rPr>
              <a:t>Air Quality </a:t>
            </a:r>
          </a:p>
          <a:p>
            <a:pPr marL="514350" indent="-514350">
              <a:spcBef>
                <a:spcPts val="600"/>
              </a:spcBef>
              <a:spcAft>
                <a:spcPts val="600"/>
              </a:spcAft>
              <a:buClr>
                <a:srgbClr val="C00000"/>
              </a:buClr>
            </a:pPr>
            <a:r>
              <a:rPr lang="en-US" sz="3000" dirty="0" smtClean="0">
                <a:solidFill>
                  <a:schemeClr val="accent2">
                    <a:lumMod val="50000"/>
                  </a:schemeClr>
                </a:solidFill>
              </a:rPr>
              <a:t>Water Quality</a:t>
            </a:r>
          </a:p>
          <a:p>
            <a:pPr marL="514350" indent="-514350">
              <a:spcBef>
                <a:spcPts val="600"/>
              </a:spcBef>
              <a:spcAft>
                <a:spcPts val="600"/>
              </a:spcAft>
              <a:buClr>
                <a:srgbClr val="C00000"/>
              </a:buClr>
            </a:pPr>
            <a:r>
              <a:rPr lang="en-US" sz="3000" dirty="0" smtClean="0">
                <a:solidFill>
                  <a:schemeClr val="accent2">
                    <a:lumMod val="50000"/>
                  </a:schemeClr>
                </a:solidFill>
              </a:rPr>
              <a:t>Land Quality</a:t>
            </a:r>
          </a:p>
          <a:p>
            <a:pPr marL="514350" indent="-514350">
              <a:spcBef>
                <a:spcPts val="600"/>
              </a:spcBef>
              <a:spcAft>
                <a:spcPts val="600"/>
              </a:spcAft>
              <a:buClr>
                <a:srgbClr val="C00000"/>
              </a:buClr>
            </a:pPr>
            <a:r>
              <a:rPr lang="en-US" sz="3000" dirty="0" smtClean="0">
                <a:solidFill>
                  <a:schemeClr val="accent2">
                    <a:lumMod val="50000"/>
                  </a:schemeClr>
                </a:solidFill>
              </a:rPr>
              <a:t>Cross Program (Deactivate)</a:t>
            </a:r>
          </a:p>
          <a:p>
            <a:pPr marL="514350" indent="-514350">
              <a:spcBef>
                <a:spcPts val="600"/>
              </a:spcBef>
              <a:spcAft>
                <a:spcPts val="600"/>
              </a:spcAft>
              <a:buClr>
                <a:srgbClr val="C00000"/>
              </a:buClr>
            </a:pPr>
            <a:r>
              <a:rPr lang="en-US" sz="3000" dirty="0" smtClean="0">
                <a:solidFill>
                  <a:schemeClr val="accent2">
                    <a:lumMod val="50000"/>
                  </a:schemeClr>
                </a:solidFill>
              </a:rPr>
              <a:t>Agency Management (CSD plus Office of Director)</a:t>
            </a:r>
          </a:p>
          <a:p>
            <a:pPr marL="514350" indent="-514350">
              <a:spcBef>
                <a:spcPts val="600"/>
              </a:spcBef>
              <a:spcAft>
                <a:spcPts val="600"/>
              </a:spcAft>
              <a:buClr>
                <a:srgbClr val="C00000"/>
              </a:buClr>
            </a:pPr>
            <a:r>
              <a:rPr lang="en-US" sz="3000" dirty="0" smtClean="0">
                <a:solidFill>
                  <a:schemeClr val="accent2">
                    <a:lumMod val="50000"/>
                  </a:schemeClr>
                </a:solidFill>
              </a:rPr>
              <a:t>Debt Service</a:t>
            </a:r>
          </a:p>
          <a:p>
            <a:pPr marL="514350" indent="-514350">
              <a:spcBef>
                <a:spcPts val="600"/>
              </a:spcBef>
              <a:spcAft>
                <a:spcPts val="600"/>
              </a:spcAft>
              <a:buClr>
                <a:srgbClr val="C00000"/>
              </a:buClr>
            </a:pPr>
            <a:r>
              <a:rPr lang="en-US" sz="3000" dirty="0" smtClean="0">
                <a:solidFill>
                  <a:schemeClr val="accent2">
                    <a:lumMod val="50000"/>
                  </a:schemeClr>
                </a:solidFill>
              </a:rPr>
              <a:t>Non Limited</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51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2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36" dur="2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37" dur="2000"/>
                                        <p:tgtEl>
                                          <p:spTgt spid="7">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xEl>
                                              <p:pRg st="5" end="5"/>
                                            </p:txEl>
                                          </p:spTgt>
                                        </p:tgtEl>
                                        <p:attrNameLst>
                                          <p:attrName>style.visibility</p:attrName>
                                        </p:attrNameLst>
                                      </p:cBhvr>
                                      <p:to>
                                        <p:strVal val="visible"/>
                                      </p:to>
                                    </p:set>
                                    <p:anim calcmode="lin" valueType="num">
                                      <p:cBhvr>
                                        <p:cTn id="42" dur="2000" fill="hold"/>
                                        <p:tgtEl>
                                          <p:spTgt spid="7">
                                            <p:txEl>
                                              <p:pRg st="5" end="5"/>
                                            </p:txEl>
                                          </p:spTgt>
                                        </p:tgtEl>
                                        <p:attrNameLst>
                                          <p:attrName>ppt_w</p:attrName>
                                        </p:attrNameLst>
                                      </p:cBhvr>
                                      <p:tavLst>
                                        <p:tav tm="0">
                                          <p:val>
                                            <p:strVal val="#ppt_w*0.70"/>
                                          </p:val>
                                        </p:tav>
                                        <p:tav tm="100000">
                                          <p:val>
                                            <p:strVal val="#ppt_w"/>
                                          </p:val>
                                        </p:tav>
                                      </p:tavLst>
                                    </p:anim>
                                    <p:anim calcmode="lin" valueType="num">
                                      <p:cBhvr>
                                        <p:cTn id="43" dur="2000" fill="hold"/>
                                        <p:tgtEl>
                                          <p:spTgt spid="7">
                                            <p:txEl>
                                              <p:pRg st="5" end="5"/>
                                            </p:txEl>
                                          </p:spTgt>
                                        </p:tgtEl>
                                        <p:attrNameLst>
                                          <p:attrName>ppt_h</p:attrName>
                                        </p:attrNameLst>
                                      </p:cBhvr>
                                      <p:tavLst>
                                        <p:tav tm="0">
                                          <p:val>
                                            <p:strVal val="#ppt_h"/>
                                          </p:val>
                                        </p:tav>
                                        <p:tav tm="100000">
                                          <p:val>
                                            <p:strVal val="#ppt_h"/>
                                          </p:val>
                                        </p:tav>
                                      </p:tavLst>
                                    </p:anim>
                                    <p:animEffect transition="in" filter="fade">
                                      <p:cBhvr>
                                        <p:cTn id="44" dur="2000"/>
                                        <p:tgtEl>
                                          <p:spTgt spid="7">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xEl>
                                              <p:pRg st="6" end="6"/>
                                            </p:txEl>
                                          </p:spTgt>
                                        </p:tgtEl>
                                        <p:attrNameLst>
                                          <p:attrName>style.visibility</p:attrName>
                                        </p:attrNameLst>
                                      </p:cBhvr>
                                      <p:to>
                                        <p:strVal val="visible"/>
                                      </p:to>
                                    </p:set>
                                    <p:anim calcmode="lin" valueType="num">
                                      <p:cBhvr>
                                        <p:cTn id="49" dur="2000" fill="hold"/>
                                        <p:tgtEl>
                                          <p:spTgt spid="7">
                                            <p:txEl>
                                              <p:pRg st="6" end="6"/>
                                            </p:txEl>
                                          </p:spTgt>
                                        </p:tgtEl>
                                        <p:attrNameLst>
                                          <p:attrName>ppt_w</p:attrName>
                                        </p:attrNameLst>
                                      </p:cBhvr>
                                      <p:tavLst>
                                        <p:tav tm="0">
                                          <p:val>
                                            <p:strVal val="#ppt_w*0.70"/>
                                          </p:val>
                                        </p:tav>
                                        <p:tav tm="100000">
                                          <p:val>
                                            <p:strVal val="#ppt_w"/>
                                          </p:val>
                                        </p:tav>
                                      </p:tavLst>
                                    </p:anim>
                                    <p:anim calcmode="lin" valueType="num">
                                      <p:cBhvr>
                                        <p:cTn id="50" dur="2000" fill="hold"/>
                                        <p:tgtEl>
                                          <p:spTgt spid="7">
                                            <p:txEl>
                                              <p:pRg st="6" end="6"/>
                                            </p:txEl>
                                          </p:spTgt>
                                        </p:tgtEl>
                                        <p:attrNameLst>
                                          <p:attrName>ppt_h</p:attrName>
                                        </p:attrNameLst>
                                      </p:cBhvr>
                                      <p:tavLst>
                                        <p:tav tm="0">
                                          <p:val>
                                            <p:strVal val="#ppt_h"/>
                                          </p:val>
                                        </p:tav>
                                        <p:tav tm="100000">
                                          <p:val>
                                            <p:strVal val="#ppt_h"/>
                                          </p:val>
                                        </p:tav>
                                      </p:tavLst>
                                    </p:anim>
                                    <p:animEffect transition="in" filter="fade">
                                      <p:cBhvr>
                                        <p:cTn id="51" dur="20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Capital Budgeting Section</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2971800"/>
          </a:xfrm>
        </p:spPr>
        <p:txBody>
          <a:bodyPr/>
          <a:lstStyle/>
          <a:p>
            <a:pPr marL="514350" indent="-514350">
              <a:spcBef>
                <a:spcPts val="600"/>
              </a:spcBef>
              <a:spcAft>
                <a:spcPts val="600"/>
              </a:spcAft>
              <a:buClr>
                <a:srgbClr val="C00000"/>
              </a:buClr>
            </a:pPr>
            <a:r>
              <a:rPr lang="en-US" sz="3000" dirty="0" smtClean="0">
                <a:solidFill>
                  <a:schemeClr val="accent2">
                    <a:lumMod val="50000"/>
                  </a:schemeClr>
                </a:solidFill>
              </a:rPr>
              <a:t>Financing Agreements and COPs. </a:t>
            </a:r>
          </a:p>
          <a:p>
            <a:pPr marL="514350" indent="-514350">
              <a:spcBef>
                <a:spcPts val="600"/>
              </a:spcBef>
              <a:spcAft>
                <a:spcPts val="600"/>
              </a:spcAft>
              <a:buClr>
                <a:srgbClr val="C00000"/>
              </a:buClr>
            </a:pPr>
            <a:r>
              <a:rPr lang="en-US" sz="3000" dirty="0" smtClean="0">
                <a:solidFill>
                  <a:schemeClr val="accent2">
                    <a:lumMod val="50000"/>
                  </a:schemeClr>
                </a:solidFill>
              </a:rPr>
              <a:t>Capital Improvement. </a:t>
            </a:r>
          </a:p>
          <a:p>
            <a:pPr marL="881063" lvl="1" indent="-514350">
              <a:spcBef>
                <a:spcPts val="0"/>
              </a:spcBef>
              <a:spcAft>
                <a:spcPts val="0"/>
              </a:spcAft>
              <a:buClr>
                <a:srgbClr val="C00000"/>
              </a:buClr>
            </a:pPr>
            <a:r>
              <a:rPr lang="en-US" sz="2800" dirty="0" smtClean="0">
                <a:solidFill>
                  <a:schemeClr val="accent2">
                    <a:lumMod val="50000"/>
                  </a:schemeClr>
                </a:solidFill>
              </a:rPr>
              <a:t>Capital Improvement Narrative</a:t>
            </a:r>
          </a:p>
          <a:p>
            <a:pPr marL="881063" lvl="1" indent="-514350">
              <a:spcBef>
                <a:spcPts val="0"/>
              </a:spcBef>
              <a:spcAft>
                <a:spcPts val="0"/>
              </a:spcAft>
              <a:buClr>
                <a:srgbClr val="C00000"/>
              </a:buClr>
            </a:pPr>
            <a:r>
              <a:rPr lang="en-US" sz="2800" dirty="0" smtClean="0">
                <a:solidFill>
                  <a:schemeClr val="accent2">
                    <a:lumMod val="50000"/>
                  </a:schemeClr>
                </a:solidFill>
              </a:rPr>
              <a:t>Detail of Lottery, Other , and Federal Funds Revenue  </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52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par>
                                <p:cTn id="17" presetID="55" presetClass="entr" presetSubtype="0" fill="hold" grpId="0" nodeType="with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p:cTn id="19"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0"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1" dur="2000"/>
                                        <p:tgtEl>
                                          <p:spTgt spid="7">
                                            <p:txEl>
                                              <p:pRg st="2" end="2"/>
                                            </p:txEl>
                                          </p:spTgt>
                                        </p:tgtEl>
                                      </p:cBhvr>
                                    </p:animEffect>
                                  </p:childTnLst>
                                </p:cTn>
                              </p:par>
                              <p:par>
                                <p:cTn id="22" presetID="55" presetClass="entr" presetSubtype="0" fill="hold" grpId="0" nodeType="withEffect">
                                  <p:stCondLst>
                                    <p:cond delay="0"/>
                                  </p:stCondLst>
                                  <p:childTnLst>
                                    <p:set>
                                      <p:cBhvr>
                                        <p:cTn id="23" dur="1" fill="hold">
                                          <p:stCondLst>
                                            <p:cond delay="0"/>
                                          </p:stCondLst>
                                        </p:cTn>
                                        <p:tgtEl>
                                          <p:spTgt spid="7">
                                            <p:txEl>
                                              <p:pRg st="3" end="3"/>
                                            </p:txEl>
                                          </p:spTgt>
                                        </p:tgtEl>
                                        <p:attrNameLst>
                                          <p:attrName>style.visibility</p:attrName>
                                        </p:attrNameLst>
                                      </p:cBhvr>
                                      <p:to>
                                        <p:strVal val="visible"/>
                                      </p:to>
                                    </p:set>
                                    <p:anim calcmode="lin" valueType="num">
                                      <p:cBhvr>
                                        <p:cTn id="24"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5"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26" dur="2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Capital Budgeting Section</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724400"/>
          </a:xfrm>
        </p:spPr>
        <p:txBody>
          <a:bodyPr/>
          <a:lstStyle/>
          <a:p>
            <a:pPr marL="514350" indent="-514350">
              <a:spcBef>
                <a:spcPts val="600"/>
              </a:spcBef>
              <a:spcAft>
                <a:spcPts val="600"/>
              </a:spcAft>
              <a:buClr>
                <a:srgbClr val="C00000"/>
              </a:buClr>
            </a:pPr>
            <a:r>
              <a:rPr lang="en-US" sz="3000" dirty="0" smtClean="0">
                <a:solidFill>
                  <a:schemeClr val="accent2">
                    <a:lumMod val="50000"/>
                  </a:schemeClr>
                </a:solidFill>
              </a:rPr>
              <a:t>Capital Construction (Major Construction/ Acquisition) </a:t>
            </a:r>
          </a:p>
          <a:p>
            <a:pPr marL="881063" lvl="1" indent="-514350">
              <a:spcBef>
                <a:spcPts val="600"/>
              </a:spcBef>
              <a:spcAft>
                <a:spcPts val="0"/>
              </a:spcAft>
              <a:buClr>
                <a:srgbClr val="C00000"/>
              </a:buClr>
            </a:pPr>
            <a:r>
              <a:rPr lang="en-US" sz="2800" dirty="0" smtClean="0">
                <a:solidFill>
                  <a:schemeClr val="accent2">
                    <a:lumMod val="50000"/>
                  </a:schemeClr>
                </a:solidFill>
              </a:rPr>
              <a:t>Major Construction/Acquisition Narrative</a:t>
            </a:r>
          </a:p>
          <a:p>
            <a:pPr marL="881063" lvl="1" indent="-514350">
              <a:spcBef>
                <a:spcPts val="600"/>
              </a:spcBef>
              <a:spcAft>
                <a:spcPts val="0"/>
              </a:spcAft>
              <a:buClr>
                <a:srgbClr val="C00000"/>
              </a:buClr>
            </a:pPr>
            <a:r>
              <a:rPr lang="en-US" sz="2800" dirty="0" smtClean="0">
                <a:solidFill>
                  <a:schemeClr val="accent2">
                    <a:lumMod val="50000"/>
                  </a:schemeClr>
                </a:solidFill>
              </a:rPr>
              <a:t>Major Construction/Acquisition Six-Year Plan  </a:t>
            </a:r>
            <a:endParaRPr lang="en-US" sz="3000" dirty="0" smtClean="0">
              <a:solidFill>
                <a:schemeClr val="accent2">
                  <a:lumMod val="50000"/>
                </a:schemeClr>
              </a:solidFill>
            </a:endParaRPr>
          </a:p>
          <a:p>
            <a:pPr marL="881063" lvl="1" indent="-514350">
              <a:spcBef>
                <a:spcPts val="600"/>
              </a:spcBef>
              <a:spcAft>
                <a:spcPts val="0"/>
              </a:spcAft>
              <a:buClr>
                <a:srgbClr val="C00000"/>
              </a:buClr>
            </a:pPr>
            <a:r>
              <a:rPr lang="en-US" sz="2800" b="1" dirty="0" smtClean="0">
                <a:solidFill>
                  <a:schemeClr val="accent2">
                    <a:lumMod val="50000"/>
                  </a:schemeClr>
                </a:solidFill>
              </a:rPr>
              <a:t>Capital Financing Six-Year Forecast Summary (107BF12). </a:t>
            </a:r>
          </a:p>
          <a:p>
            <a:pPr marL="881063" lvl="1" indent="-514350">
              <a:spcBef>
                <a:spcPts val="600"/>
              </a:spcBef>
              <a:spcAft>
                <a:spcPts val="0"/>
              </a:spcAft>
              <a:buClr>
                <a:srgbClr val="C00000"/>
              </a:buClr>
            </a:pPr>
            <a:r>
              <a:rPr lang="en-US" sz="2800" dirty="0" smtClean="0">
                <a:solidFill>
                  <a:schemeClr val="accent2">
                    <a:lumMod val="50000"/>
                  </a:schemeClr>
                </a:solidFill>
              </a:rPr>
              <a:t>Project Narrative. </a:t>
            </a:r>
          </a:p>
          <a:p>
            <a:pPr marL="881063" lvl="1" indent="-514350">
              <a:spcBef>
                <a:spcPts val="600"/>
              </a:spcBef>
              <a:spcAft>
                <a:spcPts val="0"/>
              </a:spcAft>
              <a:buClr>
                <a:srgbClr val="C00000"/>
              </a:buClr>
            </a:pPr>
            <a:r>
              <a:rPr lang="en-US" sz="2800" dirty="0" smtClean="0">
                <a:solidFill>
                  <a:schemeClr val="accent2">
                    <a:lumMod val="50000"/>
                  </a:schemeClr>
                </a:solidFill>
              </a:rPr>
              <a:t>Detail of Lottery Funds, Other Funds and Federal Funds Revenue  </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53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 calcmode="lin" valueType="num">
                                      <p:cBhvr>
                                        <p:cTn id="12"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3"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4" dur="2000"/>
                                        <p:tgtEl>
                                          <p:spTgt spid="7">
                                            <p:txEl>
                                              <p:pRg st="1" end="1"/>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p:cTn id="17"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18"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19" dur="2000"/>
                                        <p:tgtEl>
                                          <p:spTgt spid="7">
                                            <p:txEl>
                                              <p:pRg st="2" end="2"/>
                                            </p:txEl>
                                          </p:spTgt>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 calcmode="lin" valueType="num">
                                      <p:cBhvr>
                                        <p:cTn id="22"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3"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24" dur="2000"/>
                                        <p:tgtEl>
                                          <p:spTgt spid="7">
                                            <p:txEl>
                                              <p:pRg st="3" end="3"/>
                                            </p:txEl>
                                          </p:spTgt>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 calcmode="lin" valueType="num">
                                      <p:cBhvr>
                                        <p:cTn id="27" dur="2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28" dur="2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29" dur="2000"/>
                                        <p:tgtEl>
                                          <p:spTgt spid="7">
                                            <p:txEl>
                                              <p:pRg st="4" end="4"/>
                                            </p:txEl>
                                          </p:spTgt>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 calcmode="lin" valueType="num">
                                      <p:cBhvr>
                                        <p:cTn id="32" dur="2000" fill="hold"/>
                                        <p:tgtEl>
                                          <p:spTgt spid="7">
                                            <p:txEl>
                                              <p:pRg st="5" end="5"/>
                                            </p:txEl>
                                          </p:spTgt>
                                        </p:tgtEl>
                                        <p:attrNameLst>
                                          <p:attrName>ppt_w</p:attrName>
                                        </p:attrNameLst>
                                      </p:cBhvr>
                                      <p:tavLst>
                                        <p:tav tm="0">
                                          <p:val>
                                            <p:strVal val="#ppt_w*0.70"/>
                                          </p:val>
                                        </p:tav>
                                        <p:tav tm="100000">
                                          <p:val>
                                            <p:strVal val="#ppt_w"/>
                                          </p:val>
                                        </p:tav>
                                      </p:tavLst>
                                    </p:anim>
                                    <p:anim calcmode="lin" valueType="num">
                                      <p:cBhvr>
                                        <p:cTn id="33" dur="2000" fill="hold"/>
                                        <p:tgtEl>
                                          <p:spTgt spid="7">
                                            <p:txEl>
                                              <p:pRg st="5" end="5"/>
                                            </p:txEl>
                                          </p:spTgt>
                                        </p:tgtEl>
                                        <p:attrNameLst>
                                          <p:attrName>ppt_h</p:attrName>
                                        </p:attrNameLst>
                                      </p:cBhvr>
                                      <p:tavLst>
                                        <p:tav tm="0">
                                          <p:val>
                                            <p:strVal val="#ppt_h"/>
                                          </p:val>
                                        </p:tav>
                                        <p:tav tm="100000">
                                          <p:val>
                                            <p:strVal val="#ppt_h"/>
                                          </p:val>
                                        </p:tav>
                                      </p:tavLst>
                                    </p:anim>
                                    <p:animEffect transition="in" filter="fade">
                                      <p:cBhvr>
                                        <p:cTn id="34" dur="20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Capital Budgeting Section</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724400"/>
          </a:xfrm>
        </p:spPr>
        <p:txBody>
          <a:bodyPr/>
          <a:lstStyle/>
          <a:p>
            <a:pPr marL="514350" indent="-514350">
              <a:spcBef>
                <a:spcPts val="600"/>
              </a:spcBef>
              <a:spcAft>
                <a:spcPts val="600"/>
              </a:spcAft>
              <a:buClr>
                <a:srgbClr val="C00000"/>
              </a:buClr>
            </a:pPr>
            <a:r>
              <a:rPr lang="en-US" sz="3000" dirty="0" smtClean="0">
                <a:solidFill>
                  <a:schemeClr val="accent2">
                    <a:lumMod val="50000"/>
                  </a:schemeClr>
                </a:solidFill>
              </a:rPr>
              <a:t>Facilities Maintenance and Management </a:t>
            </a:r>
          </a:p>
          <a:p>
            <a:pPr marL="881063" lvl="1" indent="-514350">
              <a:spcBef>
                <a:spcPts val="600"/>
              </a:spcBef>
              <a:spcAft>
                <a:spcPts val="600"/>
              </a:spcAft>
              <a:buClr>
                <a:srgbClr val="C00000"/>
              </a:buClr>
            </a:pPr>
            <a:r>
              <a:rPr lang="en-US" sz="2800" dirty="0" smtClean="0">
                <a:solidFill>
                  <a:schemeClr val="accent2">
                    <a:lumMod val="50000"/>
                  </a:schemeClr>
                </a:solidFill>
              </a:rPr>
              <a:t>Facilities Maintenance Narrative (107BF02). </a:t>
            </a:r>
          </a:p>
          <a:p>
            <a:pPr marL="881063" lvl="1" indent="-514350">
              <a:spcBef>
                <a:spcPts val="600"/>
              </a:spcBef>
              <a:spcAft>
                <a:spcPts val="600"/>
              </a:spcAft>
              <a:buClr>
                <a:srgbClr val="C00000"/>
              </a:buClr>
            </a:pPr>
            <a:r>
              <a:rPr lang="en-US" sz="2800" dirty="0" smtClean="0">
                <a:solidFill>
                  <a:schemeClr val="accent2">
                    <a:lumMod val="50000"/>
                  </a:schemeClr>
                </a:solidFill>
              </a:rPr>
              <a:t>Facilities Maintenance Summary Report (107BF16a). </a:t>
            </a:r>
          </a:p>
          <a:p>
            <a:pPr marL="881063" lvl="1" indent="-514350">
              <a:spcBef>
                <a:spcPts val="600"/>
              </a:spcBef>
              <a:spcAft>
                <a:spcPts val="600"/>
              </a:spcAft>
              <a:buClr>
                <a:srgbClr val="C00000"/>
              </a:buClr>
            </a:pPr>
            <a:r>
              <a:rPr lang="en-US" sz="2800" dirty="0" smtClean="0">
                <a:solidFill>
                  <a:schemeClr val="accent2">
                    <a:lumMod val="50000"/>
                  </a:schemeClr>
                </a:solidFill>
              </a:rPr>
              <a:t>Facilities Operations and Maintenance Report (107BF16b). </a:t>
            </a:r>
          </a:p>
          <a:p>
            <a:pPr marL="881063" lvl="1" indent="-514350">
              <a:spcBef>
                <a:spcPts val="600"/>
              </a:spcBef>
              <a:spcAft>
                <a:spcPts val="600"/>
              </a:spcAft>
              <a:buClr>
                <a:srgbClr val="C00000"/>
              </a:buClr>
            </a:pPr>
            <a:r>
              <a:rPr lang="en-US" sz="2800" dirty="0" smtClean="0">
                <a:solidFill>
                  <a:schemeClr val="accent2">
                    <a:lumMod val="50000"/>
                  </a:schemeClr>
                </a:solidFill>
              </a:rPr>
              <a:t>Facilities Deferred Maintenance Detail Report (107BF16c).</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54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 calcmode="lin" valueType="num">
                                      <p:cBhvr>
                                        <p:cTn id="12"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3"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4" dur="2000"/>
                                        <p:tgtEl>
                                          <p:spTgt spid="7">
                                            <p:txEl>
                                              <p:pRg st="1" end="1"/>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p:cTn id="17"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18"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19" dur="2000"/>
                                        <p:tgtEl>
                                          <p:spTgt spid="7">
                                            <p:txEl>
                                              <p:pRg st="2" end="2"/>
                                            </p:txEl>
                                          </p:spTgt>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 calcmode="lin" valueType="num">
                                      <p:cBhvr>
                                        <p:cTn id="22"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3"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24" dur="2000"/>
                                        <p:tgtEl>
                                          <p:spTgt spid="7">
                                            <p:txEl>
                                              <p:pRg st="3" end="3"/>
                                            </p:txEl>
                                          </p:spTgt>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 calcmode="lin" valueType="num">
                                      <p:cBhvr>
                                        <p:cTn id="27" dur="2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28" dur="2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29" dur="2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Special Reports</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495800"/>
          </a:xfrm>
        </p:spPr>
        <p:txBody>
          <a:bodyPr/>
          <a:lstStyle/>
          <a:p>
            <a:pPr marL="514350" indent="-514350">
              <a:spcBef>
                <a:spcPts val="1200"/>
              </a:spcBef>
              <a:spcAft>
                <a:spcPts val="600"/>
              </a:spcAft>
              <a:buClr>
                <a:srgbClr val="C00000"/>
              </a:buClr>
            </a:pPr>
            <a:r>
              <a:rPr lang="en-US" sz="3000" dirty="0" smtClean="0">
                <a:solidFill>
                  <a:schemeClr val="accent2">
                    <a:lumMod val="50000"/>
                  </a:schemeClr>
                </a:solidFill>
              </a:rPr>
              <a:t>Information Technology-related Projects/ Initiatives. </a:t>
            </a:r>
          </a:p>
          <a:p>
            <a:pPr marL="514350" indent="-514350">
              <a:spcBef>
                <a:spcPts val="1200"/>
              </a:spcBef>
              <a:spcAft>
                <a:spcPts val="600"/>
              </a:spcAft>
              <a:buClr>
                <a:srgbClr val="C00000"/>
              </a:buClr>
            </a:pPr>
            <a:r>
              <a:rPr lang="en-US" sz="3000" dirty="0" smtClean="0">
                <a:solidFill>
                  <a:schemeClr val="accent2">
                    <a:lumMod val="50000"/>
                  </a:schemeClr>
                </a:solidFill>
              </a:rPr>
              <a:t>Annual Performance Progress Report (not required for ARB, include in GRB/LAB) </a:t>
            </a:r>
          </a:p>
          <a:p>
            <a:pPr marL="514350" indent="-514350">
              <a:spcBef>
                <a:spcPts val="1200"/>
              </a:spcBef>
              <a:spcAft>
                <a:spcPts val="600"/>
              </a:spcAft>
              <a:buClr>
                <a:srgbClr val="C00000"/>
              </a:buClr>
            </a:pPr>
            <a:r>
              <a:rPr lang="en-US" sz="3000" dirty="0" smtClean="0">
                <a:solidFill>
                  <a:schemeClr val="accent2">
                    <a:lumMod val="50000"/>
                  </a:schemeClr>
                </a:solidFill>
              </a:rPr>
              <a:t>Audit Response Report. </a:t>
            </a:r>
          </a:p>
          <a:p>
            <a:pPr marL="514350" indent="-514350">
              <a:spcBef>
                <a:spcPts val="1200"/>
              </a:spcBef>
              <a:spcAft>
                <a:spcPts val="600"/>
              </a:spcAft>
              <a:buClr>
                <a:srgbClr val="C00000"/>
              </a:buClr>
            </a:pPr>
            <a:r>
              <a:rPr lang="en-US" sz="3000" dirty="0" smtClean="0">
                <a:solidFill>
                  <a:schemeClr val="accent2">
                    <a:lumMod val="50000"/>
                  </a:schemeClr>
                </a:solidFill>
              </a:rPr>
              <a:t>Affirmative Action Report. </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55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2000" fill="hold"/>
                                        <p:tgtEl>
                                          <p:spTgt spid="7">
                                            <p:txEl>
                                              <p:pRg st="3" end="3"/>
                                            </p:txEl>
                                          </p:spTgt>
                                        </p:tgtEl>
                                        <p:attrNameLst>
                                          <p:attrName>ppt_w</p:attrName>
                                        </p:attrNameLst>
                                      </p:cBhvr>
                                      <p:tavLst>
                                        <p:tav tm="0">
                                          <p:val>
                                            <p:strVal val="#ppt_w*0.70"/>
                                          </p:val>
                                        </p:tav>
                                        <p:tav tm="100000">
                                          <p:val>
                                            <p:strVal val="#ppt_w"/>
                                          </p:val>
                                        </p:tav>
                                      </p:tavLst>
                                    </p:anim>
                                    <p:anim calcmode="lin" valueType="num">
                                      <p:cBhvr>
                                        <p:cTn id="29" dur="2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30" dur="2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533401"/>
            <a:ext cx="8229600" cy="762000"/>
          </a:xfrm>
          <a:prstGeom prst="rect">
            <a:avLst/>
          </a:prstGeom>
        </p:spPr>
        <p:txBody>
          <a:bodyPr lIns="0" rIns="0" bIns="0" anchor="b">
            <a:normAutofit/>
          </a:bodyPr>
          <a:lstStyle/>
          <a:p>
            <a:pPr fontAlgn="auto">
              <a:spcAft>
                <a:spcPts val="0"/>
              </a:spcAft>
              <a:defRPr/>
            </a:pPr>
            <a:r>
              <a:rPr lang="en-US" sz="4000" dirty="0" smtClean="0">
                <a:solidFill>
                  <a:schemeClr val="tx2"/>
                </a:solidFill>
                <a:latin typeface="+mj-lt"/>
                <a:ea typeface="+mj-ea"/>
                <a:cs typeface="+mj-cs"/>
              </a:rPr>
              <a:t>PICS/ORBITS Budget Reports</a:t>
            </a:r>
            <a:endParaRPr lang="en-US" sz="3200" dirty="0">
              <a:solidFill>
                <a:schemeClr val="tx2"/>
              </a:solidFill>
              <a:latin typeface="+mj-lt"/>
              <a:ea typeface="+mj-ea"/>
              <a:cs typeface="+mj-cs"/>
            </a:endParaRPr>
          </a:p>
        </p:txBody>
      </p:sp>
      <p:sp>
        <p:nvSpPr>
          <p:cNvPr id="7" name="Rectangle 3"/>
          <p:cNvSpPr>
            <a:spLocks noGrp="1" noChangeArrowheads="1"/>
          </p:cNvSpPr>
          <p:nvPr>
            <p:ph idx="1"/>
          </p:nvPr>
        </p:nvSpPr>
        <p:spPr>
          <a:xfrm>
            <a:off x="381000" y="1600200"/>
            <a:ext cx="8229600" cy="4495800"/>
          </a:xfrm>
        </p:spPr>
        <p:txBody>
          <a:bodyPr/>
          <a:lstStyle/>
          <a:p>
            <a:pPr marL="514350" indent="-514350">
              <a:spcBef>
                <a:spcPts val="1200"/>
              </a:spcBef>
              <a:spcAft>
                <a:spcPts val="600"/>
              </a:spcAft>
              <a:buClr>
                <a:srgbClr val="C00000"/>
              </a:buClr>
            </a:pPr>
            <a:r>
              <a:rPr lang="en-US" sz="3000" b="1" dirty="0" smtClean="0">
                <a:solidFill>
                  <a:schemeClr val="accent2">
                    <a:lumMod val="50000"/>
                  </a:schemeClr>
                </a:solidFill>
              </a:rPr>
              <a:t>563 Pages </a:t>
            </a:r>
            <a:r>
              <a:rPr lang="en-US" sz="3000" dirty="0" smtClean="0">
                <a:solidFill>
                  <a:schemeClr val="accent2">
                    <a:lumMod val="50000"/>
                  </a:schemeClr>
                </a:solidFill>
              </a:rPr>
              <a:t>of standardized detailed budget and position reports</a:t>
            </a:r>
          </a:p>
          <a:p>
            <a:pPr marL="514350" indent="-514350">
              <a:spcBef>
                <a:spcPts val="1200"/>
              </a:spcBef>
              <a:spcAft>
                <a:spcPts val="600"/>
              </a:spcAft>
              <a:buClr>
                <a:srgbClr val="C00000"/>
              </a:buClr>
            </a:pPr>
            <a:r>
              <a:rPr lang="en-US" sz="3000" dirty="0" smtClean="0">
                <a:solidFill>
                  <a:schemeClr val="accent2">
                    <a:lumMod val="50000"/>
                  </a:schemeClr>
                </a:solidFill>
              </a:rPr>
              <a:t>Not produced until after Agency passes audit for budget submittal</a:t>
            </a:r>
          </a:p>
          <a:p>
            <a:pPr marL="514350" indent="-514350">
              <a:spcBef>
                <a:spcPts val="1200"/>
              </a:spcBef>
              <a:spcAft>
                <a:spcPts val="600"/>
              </a:spcAft>
              <a:buClr>
                <a:srgbClr val="C00000"/>
              </a:buClr>
            </a:pPr>
            <a:r>
              <a:rPr lang="en-US" sz="3000" dirty="0" smtClean="0">
                <a:solidFill>
                  <a:schemeClr val="accent2">
                    <a:lumMod val="50000"/>
                  </a:schemeClr>
                </a:solidFill>
              </a:rPr>
              <a:t>Audit complete 7/23/14 , reports produced</a:t>
            </a:r>
          </a:p>
        </p:txBody>
      </p:sp>
      <p:sp>
        <p:nvSpPr>
          <p:cNvPr id="6"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56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7">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2000" fill="hold"/>
                                        <p:tgtEl>
                                          <p:spTgt spid="7">
                                            <p:txEl>
                                              <p:pRg st="1" end="1"/>
                                            </p:txEl>
                                          </p:spTgt>
                                        </p:tgtEl>
                                        <p:attrNameLst>
                                          <p:attrName>ppt_w</p:attrName>
                                        </p:attrNameLst>
                                      </p:cBhvr>
                                      <p:tavLst>
                                        <p:tav tm="0">
                                          <p:val>
                                            <p:strVal val="#ppt_w*0.70"/>
                                          </p:val>
                                        </p:tav>
                                        <p:tav tm="100000">
                                          <p:val>
                                            <p:strVal val="#ppt_w"/>
                                          </p:val>
                                        </p:tav>
                                      </p:tavLst>
                                    </p:anim>
                                    <p:anim calcmode="lin" valueType="num">
                                      <p:cBhvr>
                                        <p:cTn id="15" dur="2000" fill="hold"/>
                                        <p:tgtEl>
                                          <p:spTgt spid="7">
                                            <p:txEl>
                                              <p:pRg st="1" end="1"/>
                                            </p:txEl>
                                          </p:spTgt>
                                        </p:tgtEl>
                                        <p:attrNameLst>
                                          <p:attrName>ppt_h</p:attrName>
                                        </p:attrNameLst>
                                      </p:cBhvr>
                                      <p:tavLst>
                                        <p:tav tm="0">
                                          <p:val>
                                            <p:strVal val="#ppt_h"/>
                                          </p:val>
                                        </p:tav>
                                        <p:tav tm="100000">
                                          <p:val>
                                            <p:strVal val="#ppt_h"/>
                                          </p:val>
                                        </p:tav>
                                      </p:tavLst>
                                    </p:anim>
                                    <p:animEffect transition="in" filter="fade">
                                      <p:cBhvr>
                                        <p:cTn id="16" dur="20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2000" fill="hold"/>
                                        <p:tgtEl>
                                          <p:spTgt spid="7">
                                            <p:txEl>
                                              <p:pRg st="2" end="2"/>
                                            </p:txEl>
                                          </p:spTgt>
                                        </p:tgtEl>
                                        <p:attrNameLst>
                                          <p:attrName>ppt_w</p:attrName>
                                        </p:attrNameLst>
                                      </p:cBhvr>
                                      <p:tavLst>
                                        <p:tav tm="0">
                                          <p:val>
                                            <p:strVal val="#ppt_w*0.70"/>
                                          </p:val>
                                        </p:tav>
                                        <p:tav tm="100000">
                                          <p:val>
                                            <p:strVal val="#ppt_w"/>
                                          </p:val>
                                        </p:tav>
                                      </p:tavLst>
                                    </p:anim>
                                    <p:anim calcmode="lin" valueType="num">
                                      <p:cBhvr>
                                        <p:cTn id="22" dur="2000" fill="hold"/>
                                        <p:tgtEl>
                                          <p:spTgt spid="7">
                                            <p:txEl>
                                              <p:pRg st="2" end="2"/>
                                            </p:txEl>
                                          </p:spTgt>
                                        </p:tgtEl>
                                        <p:attrNameLst>
                                          <p:attrName>ppt_h</p:attrName>
                                        </p:attrNameLst>
                                      </p:cBhvr>
                                      <p:tavLst>
                                        <p:tav tm="0">
                                          <p:val>
                                            <p:strVal val="#ppt_h"/>
                                          </p:val>
                                        </p:tav>
                                        <p:tav tm="100000">
                                          <p:val>
                                            <p:strVal val="#ppt_h"/>
                                          </p:val>
                                        </p:tav>
                                      </p:tavLst>
                                    </p:anim>
                                    <p:animEffect transition="in" filter="fade">
                                      <p:cBhvr>
                                        <p:cTn id="23" dur="2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914400"/>
          </a:xfrm>
        </p:spPr>
        <p:txBody>
          <a:bodyPr/>
          <a:lstStyle/>
          <a:p>
            <a:r>
              <a:rPr lang="en-US" dirty="0" smtClean="0"/>
              <a:t>Wrap Up</a:t>
            </a:r>
          </a:p>
        </p:txBody>
      </p:sp>
      <p:sp>
        <p:nvSpPr>
          <p:cNvPr id="4" name="Rectangle 3"/>
          <p:cNvSpPr txBox="1">
            <a:spLocks noChangeArrowheads="1"/>
          </p:cNvSpPr>
          <p:nvPr/>
        </p:nvSpPr>
        <p:spPr bwMode="auto">
          <a:xfrm>
            <a:off x="381000" y="1600200"/>
            <a:ext cx="87630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lvl="0" indent="-514350">
              <a:spcBef>
                <a:spcPts val="1200"/>
              </a:spcBef>
              <a:spcAft>
                <a:spcPts val="600"/>
              </a:spcAft>
              <a:buClr>
                <a:srgbClr val="C00000"/>
              </a:buClr>
              <a:buSzPct val="80000"/>
              <a:buFont typeface="Wingdings" pitchFamily="2" charset="2"/>
              <a:buChar char="l"/>
            </a:pPr>
            <a:r>
              <a:rPr lang="en-US" sz="3000" noProof="0" dirty="0" smtClean="0">
                <a:solidFill>
                  <a:schemeClr val="accent2">
                    <a:lumMod val="50000"/>
                  </a:schemeClr>
                </a:solidFill>
                <a:latin typeface="+mn-lt"/>
              </a:rPr>
              <a:t>In prep for </a:t>
            </a:r>
            <a:r>
              <a:rPr lang="en-US" sz="3000" dirty="0" smtClean="0">
                <a:solidFill>
                  <a:schemeClr val="accent2">
                    <a:lumMod val="50000"/>
                  </a:schemeClr>
                </a:solidFill>
                <a:latin typeface="+mn-lt"/>
              </a:rPr>
              <a:t>8/27 DEQ 2015-17 ARB </a:t>
            </a:r>
            <a:r>
              <a:rPr lang="en-US" sz="3000" noProof="0" dirty="0" smtClean="0">
                <a:solidFill>
                  <a:schemeClr val="accent2">
                    <a:lumMod val="50000"/>
                  </a:schemeClr>
                </a:solidFill>
                <a:latin typeface="+mn-lt"/>
              </a:rPr>
              <a:t>Certification</a:t>
            </a:r>
            <a:r>
              <a:rPr lang="en-US" sz="3200" noProof="0" dirty="0" smtClean="0">
                <a:solidFill>
                  <a:schemeClr val="accent2">
                    <a:lumMod val="50000"/>
                  </a:schemeClr>
                </a:solidFill>
                <a:latin typeface="+mn-lt"/>
              </a:rPr>
              <a:t>:</a:t>
            </a:r>
          </a:p>
          <a:p>
            <a:pPr marL="971550" lvl="1" indent="-514350">
              <a:spcBef>
                <a:spcPts val="0"/>
              </a:spcBef>
              <a:spcAft>
                <a:spcPts val="0"/>
              </a:spcAft>
              <a:buClr>
                <a:srgbClr val="C00000"/>
              </a:buClr>
              <a:buSzPct val="95000"/>
              <a:buFont typeface="Wingdings" pitchFamily="2" charset="2"/>
              <a:buChar char="§"/>
            </a:pPr>
            <a:r>
              <a:rPr lang="en-US" sz="2800" noProof="0" dirty="0" smtClean="0">
                <a:solidFill>
                  <a:schemeClr val="accent2">
                    <a:lumMod val="50000"/>
                  </a:schemeClr>
                </a:solidFill>
                <a:latin typeface="+mn-lt"/>
              </a:rPr>
              <a:t>DEQ 2015-17 CSL and modified CSL</a:t>
            </a:r>
          </a:p>
          <a:p>
            <a:pPr marL="971550" lvl="1" indent="-514350">
              <a:spcBef>
                <a:spcPts val="0"/>
              </a:spcBef>
              <a:spcAft>
                <a:spcPts val="0"/>
              </a:spcAft>
              <a:buClr>
                <a:srgbClr val="C00000"/>
              </a:buClr>
              <a:buSzPct val="95000"/>
              <a:buFont typeface="Wingdings" pitchFamily="2" charset="2"/>
              <a:buChar char="§"/>
            </a:pPr>
            <a:r>
              <a:rPr lang="en-US" sz="2800" dirty="0" smtClean="0">
                <a:solidFill>
                  <a:schemeClr val="accent2">
                    <a:lumMod val="50000"/>
                  </a:schemeClr>
                </a:solidFill>
                <a:latin typeface="+mn-lt"/>
              </a:rPr>
              <a:t>Policy Packages</a:t>
            </a:r>
          </a:p>
          <a:p>
            <a:pPr marL="971550" lvl="1" indent="-514350">
              <a:spcBef>
                <a:spcPts val="0"/>
              </a:spcBef>
              <a:spcAft>
                <a:spcPts val="0"/>
              </a:spcAft>
              <a:buClr>
                <a:srgbClr val="C00000"/>
              </a:buClr>
              <a:buSzPct val="95000"/>
              <a:buFont typeface="Wingdings" pitchFamily="2" charset="2"/>
              <a:buChar char="§"/>
            </a:pPr>
            <a:r>
              <a:rPr lang="en-US" sz="2800" noProof="0" dirty="0" err="1" smtClean="0">
                <a:solidFill>
                  <a:schemeClr val="accent2">
                    <a:lumMod val="50000"/>
                  </a:schemeClr>
                </a:solidFill>
                <a:latin typeface="+mn-lt"/>
              </a:rPr>
              <a:t>Redu</a:t>
            </a:r>
            <a:r>
              <a:rPr lang="en-US" sz="2800" dirty="0" err="1" smtClean="0">
                <a:solidFill>
                  <a:schemeClr val="accent2">
                    <a:lumMod val="50000"/>
                  </a:schemeClr>
                </a:solidFill>
                <a:latin typeface="+mn-lt"/>
              </a:rPr>
              <a:t>ction</a:t>
            </a:r>
            <a:r>
              <a:rPr lang="en-US" sz="2800" dirty="0" smtClean="0">
                <a:solidFill>
                  <a:schemeClr val="accent2">
                    <a:lumMod val="50000"/>
                  </a:schemeClr>
                </a:solidFill>
                <a:latin typeface="+mn-lt"/>
              </a:rPr>
              <a:t> Options</a:t>
            </a:r>
          </a:p>
          <a:p>
            <a:pPr marL="971550" lvl="1" indent="-514350">
              <a:spcBef>
                <a:spcPts val="0"/>
              </a:spcBef>
              <a:spcAft>
                <a:spcPts val="0"/>
              </a:spcAft>
              <a:buClr>
                <a:srgbClr val="C00000"/>
              </a:buClr>
              <a:buSzPct val="95000"/>
              <a:buFont typeface="Wingdings" pitchFamily="2" charset="2"/>
              <a:buChar char="§"/>
            </a:pPr>
            <a:r>
              <a:rPr lang="en-US" sz="2800" noProof="0" dirty="0" smtClean="0">
                <a:solidFill>
                  <a:schemeClr val="accent2">
                    <a:lumMod val="50000"/>
                  </a:schemeClr>
                </a:solidFill>
                <a:latin typeface="+mn-lt"/>
              </a:rPr>
              <a:t>Budget Book Structure</a:t>
            </a:r>
            <a:endParaRPr kumimoji="0" lang="en-US" sz="3000" b="0" i="0" u="none" strike="noStrike" kern="1200" cap="none" spc="0" normalizeH="0" baseline="0" noProof="0" dirty="0" smtClean="0">
              <a:ln>
                <a:noFill/>
              </a:ln>
              <a:solidFill>
                <a:schemeClr val="accent2">
                  <a:lumMod val="50000"/>
                </a:schemeClr>
              </a:solidFill>
              <a:effectLst/>
              <a:uLnTx/>
              <a:uFillTx/>
              <a:latin typeface="+mn-lt"/>
              <a:ea typeface="+mn-ea"/>
              <a:cs typeface="+mn-cs"/>
            </a:endParaRPr>
          </a:p>
          <a:p>
            <a:pPr marL="514350" marR="0" lvl="0" indent="-514350" algn="l" defTabSz="914400" rtl="0" eaLnBrk="1" fontAlgn="base" latinLnBrk="0" hangingPunct="1">
              <a:lnSpc>
                <a:spcPct val="100000"/>
              </a:lnSpc>
              <a:spcBef>
                <a:spcPts val="1800"/>
              </a:spcBef>
              <a:spcAft>
                <a:spcPts val="600"/>
              </a:spcAft>
              <a:buClr>
                <a:srgbClr val="C00000"/>
              </a:buClr>
              <a:buSzPct val="80000"/>
              <a:buFont typeface="Wingdings" pitchFamily="2" charset="2"/>
              <a:buChar char="l"/>
              <a:tabLst/>
              <a:defRPr/>
            </a:pPr>
            <a:r>
              <a:rPr kumimoji="0" lang="en-US" sz="3000" b="0" i="0" u="none" strike="noStrike" kern="1200" cap="none" spc="0" normalizeH="0" baseline="0" noProof="0" dirty="0" smtClean="0">
                <a:ln>
                  <a:noFill/>
                </a:ln>
                <a:solidFill>
                  <a:schemeClr val="accent2">
                    <a:lumMod val="50000"/>
                  </a:schemeClr>
                </a:solidFill>
                <a:effectLst/>
                <a:uLnTx/>
                <a:uFillTx/>
                <a:latin typeface="+mn-lt"/>
                <a:ea typeface="+mn-ea"/>
                <a:cs typeface="+mn-cs"/>
              </a:rPr>
              <a:t>Agency busily</a:t>
            </a:r>
            <a:r>
              <a:rPr kumimoji="0" lang="en-US" sz="3000" b="0" i="0" u="none" strike="noStrike" kern="1200" cap="none" spc="0" normalizeH="0" noProof="0" dirty="0" smtClean="0">
                <a:ln>
                  <a:noFill/>
                </a:ln>
                <a:solidFill>
                  <a:schemeClr val="accent2">
                    <a:lumMod val="50000"/>
                  </a:schemeClr>
                </a:solidFill>
                <a:effectLst/>
                <a:uLnTx/>
                <a:uFillTx/>
                <a:latin typeface="+mn-lt"/>
                <a:ea typeface="+mn-ea"/>
                <a:cs typeface="+mn-cs"/>
              </a:rPr>
              <a:t> producing budget book content, targeting  1 week prior to meeting to provide draft to commission</a:t>
            </a:r>
            <a:endParaRPr kumimoji="0" lang="en-US" sz="3000" b="0" i="0" u="none" strike="noStrike" kern="1200" cap="none" spc="0" normalizeH="0" baseline="0" noProof="0" dirty="0" smtClean="0">
              <a:ln>
                <a:noFill/>
              </a:ln>
              <a:solidFill>
                <a:schemeClr val="accent2">
                  <a:lumMod val="50000"/>
                </a:schemeClr>
              </a:solidFill>
              <a:effectLst/>
              <a:uLnTx/>
              <a:uFillTx/>
              <a:latin typeface="+mn-lt"/>
              <a:ea typeface="+mn-ea"/>
              <a:cs typeface="+mn-cs"/>
            </a:endParaRPr>
          </a:p>
          <a:p>
            <a:pPr marL="514350" marR="0" lvl="0" indent="-514350" algn="l" defTabSz="914400" rtl="0" eaLnBrk="1" fontAlgn="base" latinLnBrk="0" hangingPunct="1">
              <a:lnSpc>
                <a:spcPct val="100000"/>
              </a:lnSpc>
              <a:spcBef>
                <a:spcPts val="1200"/>
              </a:spcBef>
              <a:spcAft>
                <a:spcPts val="600"/>
              </a:spcAft>
              <a:buClr>
                <a:srgbClr val="C00000"/>
              </a:buClr>
              <a:buSzPct val="80000"/>
              <a:buFont typeface="Wingdings" pitchFamily="2" charset="2"/>
              <a:buChar char="l"/>
              <a:tabLst/>
              <a:defRPr/>
            </a:pPr>
            <a:r>
              <a:rPr kumimoji="0" lang="en-US" sz="3000" b="0" i="0" u="none" strike="noStrike" kern="1200" cap="none" spc="0" normalizeH="0" baseline="0" noProof="0" dirty="0" smtClean="0">
                <a:ln>
                  <a:noFill/>
                </a:ln>
                <a:solidFill>
                  <a:schemeClr val="accent2">
                    <a:lumMod val="50000"/>
                  </a:schemeClr>
                </a:solidFill>
                <a:effectLst/>
                <a:uLnTx/>
                <a:uFillTx/>
                <a:latin typeface="+mn-lt"/>
                <a:ea typeface="+mn-ea"/>
                <a:cs typeface="+mn-cs"/>
              </a:rPr>
              <a:t>Any other </a:t>
            </a:r>
            <a:r>
              <a:rPr lang="en-US" sz="3000" dirty="0" smtClean="0">
                <a:solidFill>
                  <a:schemeClr val="accent2">
                    <a:lumMod val="50000"/>
                  </a:schemeClr>
                </a:solidFill>
                <a:latin typeface="+mn-lt"/>
                <a:ea typeface="+mn-ea"/>
              </a:rPr>
              <a:t>questions or information needed?</a:t>
            </a:r>
            <a:endParaRPr kumimoji="0" lang="en-US" sz="3000" b="0" i="0" u="none" strike="noStrike" kern="1200" cap="none" spc="0" normalizeH="0" baseline="0" noProof="0" dirty="0" smtClean="0">
              <a:ln>
                <a:noFill/>
              </a:ln>
              <a:solidFill>
                <a:schemeClr val="accent2">
                  <a:lumMod val="50000"/>
                </a:schemeClr>
              </a:solidFill>
              <a:effectLst/>
              <a:uLnTx/>
              <a:uFillTx/>
              <a:latin typeface="+mn-lt"/>
              <a:ea typeface="+mn-ea"/>
              <a:cs typeface="+mn-cs"/>
            </a:endParaRP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57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2000" fill="hold"/>
                                        <p:tgtEl>
                                          <p:spTgt spid="4">
                                            <p:txEl>
                                              <p:pRg st="0" end="0"/>
                                            </p:txEl>
                                          </p:spTgt>
                                        </p:tgtEl>
                                        <p:attrNameLst>
                                          <p:attrName>ppt_w</p:attrName>
                                        </p:attrNameLst>
                                      </p:cBhvr>
                                      <p:tavLst>
                                        <p:tav tm="0">
                                          <p:val>
                                            <p:strVal val="#ppt_w*0.70"/>
                                          </p:val>
                                        </p:tav>
                                        <p:tav tm="100000">
                                          <p:val>
                                            <p:strVal val="#ppt_w"/>
                                          </p:val>
                                        </p:tav>
                                      </p:tavLst>
                                    </p:anim>
                                    <p:anim calcmode="lin" valueType="num">
                                      <p:cBhvr>
                                        <p:cTn id="8" dur="20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9" dur="2000"/>
                                        <p:tgtEl>
                                          <p:spTgt spid="4">
                                            <p:txEl>
                                              <p:pRg st="0" end="0"/>
                                            </p:txEl>
                                          </p:spTgt>
                                        </p:tgtEl>
                                      </p:cBhvr>
                                    </p:animEffect>
                                  </p:childTnLst>
                                </p:cTn>
                              </p:par>
                            </p:childTnLst>
                          </p:cTn>
                        </p:par>
                        <p:par>
                          <p:cTn id="10" fill="hold">
                            <p:stCondLst>
                              <p:cond delay="2000"/>
                            </p:stCondLst>
                            <p:childTnLst>
                              <p:par>
                                <p:cTn id="11" presetID="55" presetClass="entr" presetSubtype="0" fill="hold" grpId="0" nodeType="afterEffect">
                                  <p:stCondLst>
                                    <p:cond delay="250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2000" fill="hold"/>
                                        <p:tgtEl>
                                          <p:spTgt spid="4">
                                            <p:txEl>
                                              <p:pRg st="1" end="1"/>
                                            </p:txEl>
                                          </p:spTgt>
                                        </p:tgtEl>
                                        <p:attrNameLst>
                                          <p:attrName>ppt_w</p:attrName>
                                        </p:attrNameLst>
                                      </p:cBhvr>
                                      <p:tavLst>
                                        <p:tav tm="0">
                                          <p:val>
                                            <p:strVal val="#ppt_w*0.70"/>
                                          </p:val>
                                        </p:tav>
                                        <p:tav tm="100000">
                                          <p:val>
                                            <p:strVal val="#ppt_w"/>
                                          </p:val>
                                        </p:tav>
                                      </p:tavLst>
                                    </p:anim>
                                    <p:anim calcmode="lin" valueType="num">
                                      <p:cBhvr>
                                        <p:cTn id="14" dur="2000" fill="hold"/>
                                        <p:tgtEl>
                                          <p:spTgt spid="4">
                                            <p:txEl>
                                              <p:pRg st="1" end="1"/>
                                            </p:txEl>
                                          </p:spTgt>
                                        </p:tgtEl>
                                        <p:attrNameLst>
                                          <p:attrName>ppt_h</p:attrName>
                                        </p:attrNameLst>
                                      </p:cBhvr>
                                      <p:tavLst>
                                        <p:tav tm="0">
                                          <p:val>
                                            <p:strVal val="#ppt_h"/>
                                          </p:val>
                                        </p:tav>
                                        <p:tav tm="100000">
                                          <p:val>
                                            <p:strVal val="#ppt_h"/>
                                          </p:val>
                                        </p:tav>
                                      </p:tavLst>
                                    </p:anim>
                                    <p:animEffect transition="in" filter="fade">
                                      <p:cBhvr>
                                        <p:cTn id="15" dur="2000"/>
                                        <p:tgtEl>
                                          <p:spTgt spid="4">
                                            <p:txEl>
                                              <p:pRg st="1" end="1"/>
                                            </p:txEl>
                                          </p:spTgt>
                                        </p:tgtEl>
                                      </p:cBhvr>
                                    </p:animEffect>
                                  </p:childTnLst>
                                </p:cTn>
                              </p:par>
                            </p:childTnLst>
                          </p:cTn>
                        </p:par>
                        <p:par>
                          <p:cTn id="16" fill="hold">
                            <p:stCondLst>
                              <p:cond delay="6500"/>
                            </p:stCondLst>
                            <p:childTnLst>
                              <p:par>
                                <p:cTn id="17" presetID="55" presetClass="entr" presetSubtype="0" fill="hold" grpId="0" nodeType="afterEffect">
                                  <p:stCondLst>
                                    <p:cond delay="250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2000" fill="hold"/>
                                        <p:tgtEl>
                                          <p:spTgt spid="4">
                                            <p:txEl>
                                              <p:pRg st="2" end="2"/>
                                            </p:txEl>
                                          </p:spTgt>
                                        </p:tgtEl>
                                        <p:attrNameLst>
                                          <p:attrName>ppt_w</p:attrName>
                                        </p:attrNameLst>
                                      </p:cBhvr>
                                      <p:tavLst>
                                        <p:tav tm="0">
                                          <p:val>
                                            <p:strVal val="#ppt_w*0.70"/>
                                          </p:val>
                                        </p:tav>
                                        <p:tav tm="100000">
                                          <p:val>
                                            <p:strVal val="#ppt_w"/>
                                          </p:val>
                                        </p:tav>
                                      </p:tavLst>
                                    </p:anim>
                                    <p:anim calcmode="lin" valueType="num">
                                      <p:cBhvr>
                                        <p:cTn id="20" dur="2000" fill="hold"/>
                                        <p:tgtEl>
                                          <p:spTgt spid="4">
                                            <p:txEl>
                                              <p:pRg st="2" end="2"/>
                                            </p:txEl>
                                          </p:spTgt>
                                        </p:tgtEl>
                                        <p:attrNameLst>
                                          <p:attrName>ppt_h</p:attrName>
                                        </p:attrNameLst>
                                      </p:cBhvr>
                                      <p:tavLst>
                                        <p:tav tm="0">
                                          <p:val>
                                            <p:strVal val="#ppt_h"/>
                                          </p:val>
                                        </p:tav>
                                        <p:tav tm="100000">
                                          <p:val>
                                            <p:strVal val="#ppt_h"/>
                                          </p:val>
                                        </p:tav>
                                      </p:tavLst>
                                    </p:anim>
                                    <p:animEffect transition="in" filter="fade">
                                      <p:cBhvr>
                                        <p:cTn id="21" dur="2000"/>
                                        <p:tgtEl>
                                          <p:spTgt spid="4">
                                            <p:txEl>
                                              <p:pRg st="2" end="2"/>
                                            </p:txEl>
                                          </p:spTgt>
                                        </p:tgtEl>
                                      </p:cBhvr>
                                    </p:animEffect>
                                  </p:childTnLst>
                                </p:cTn>
                              </p:par>
                            </p:childTnLst>
                          </p:cTn>
                        </p:par>
                        <p:par>
                          <p:cTn id="22" fill="hold">
                            <p:stCondLst>
                              <p:cond delay="11000"/>
                            </p:stCondLst>
                            <p:childTnLst>
                              <p:par>
                                <p:cTn id="23" presetID="55" presetClass="entr" presetSubtype="0" fill="hold" grpId="0" nodeType="afterEffect">
                                  <p:stCondLst>
                                    <p:cond delay="250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p:cTn id="25" dur="2000" fill="hold"/>
                                        <p:tgtEl>
                                          <p:spTgt spid="4">
                                            <p:txEl>
                                              <p:pRg st="3" end="3"/>
                                            </p:txEl>
                                          </p:spTgt>
                                        </p:tgtEl>
                                        <p:attrNameLst>
                                          <p:attrName>ppt_w</p:attrName>
                                        </p:attrNameLst>
                                      </p:cBhvr>
                                      <p:tavLst>
                                        <p:tav tm="0">
                                          <p:val>
                                            <p:strVal val="#ppt_w*0.70"/>
                                          </p:val>
                                        </p:tav>
                                        <p:tav tm="100000">
                                          <p:val>
                                            <p:strVal val="#ppt_w"/>
                                          </p:val>
                                        </p:tav>
                                      </p:tavLst>
                                    </p:anim>
                                    <p:anim calcmode="lin" valueType="num">
                                      <p:cBhvr>
                                        <p:cTn id="26" dur="2000" fill="hold"/>
                                        <p:tgtEl>
                                          <p:spTgt spid="4">
                                            <p:txEl>
                                              <p:pRg st="3" end="3"/>
                                            </p:txEl>
                                          </p:spTgt>
                                        </p:tgtEl>
                                        <p:attrNameLst>
                                          <p:attrName>ppt_h</p:attrName>
                                        </p:attrNameLst>
                                      </p:cBhvr>
                                      <p:tavLst>
                                        <p:tav tm="0">
                                          <p:val>
                                            <p:strVal val="#ppt_h"/>
                                          </p:val>
                                        </p:tav>
                                        <p:tav tm="100000">
                                          <p:val>
                                            <p:strVal val="#ppt_h"/>
                                          </p:val>
                                        </p:tav>
                                      </p:tavLst>
                                    </p:anim>
                                    <p:animEffect transition="in" filter="fade">
                                      <p:cBhvr>
                                        <p:cTn id="27" dur="2000"/>
                                        <p:tgtEl>
                                          <p:spTgt spid="4">
                                            <p:txEl>
                                              <p:pRg st="3" end="3"/>
                                            </p:txEl>
                                          </p:spTgt>
                                        </p:tgtEl>
                                      </p:cBhvr>
                                    </p:animEffect>
                                  </p:childTnLst>
                                </p:cTn>
                              </p:par>
                            </p:childTnLst>
                          </p:cTn>
                        </p:par>
                        <p:par>
                          <p:cTn id="28" fill="hold">
                            <p:stCondLst>
                              <p:cond delay="15500"/>
                            </p:stCondLst>
                            <p:childTnLst>
                              <p:par>
                                <p:cTn id="29" presetID="55" presetClass="entr" presetSubtype="0" fill="hold" grpId="0" nodeType="afterEffect">
                                  <p:stCondLst>
                                    <p:cond delay="250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p:cTn id="31" dur="2000" fill="hold"/>
                                        <p:tgtEl>
                                          <p:spTgt spid="4">
                                            <p:txEl>
                                              <p:pRg st="4" end="4"/>
                                            </p:txEl>
                                          </p:spTgt>
                                        </p:tgtEl>
                                        <p:attrNameLst>
                                          <p:attrName>ppt_w</p:attrName>
                                        </p:attrNameLst>
                                      </p:cBhvr>
                                      <p:tavLst>
                                        <p:tav tm="0">
                                          <p:val>
                                            <p:strVal val="#ppt_w*0.70"/>
                                          </p:val>
                                        </p:tav>
                                        <p:tav tm="100000">
                                          <p:val>
                                            <p:strVal val="#ppt_w"/>
                                          </p:val>
                                        </p:tav>
                                      </p:tavLst>
                                    </p:anim>
                                    <p:anim calcmode="lin" valueType="num">
                                      <p:cBhvr>
                                        <p:cTn id="32" dur="2000" fill="hold"/>
                                        <p:tgtEl>
                                          <p:spTgt spid="4">
                                            <p:txEl>
                                              <p:pRg st="4" end="4"/>
                                            </p:txEl>
                                          </p:spTgt>
                                        </p:tgtEl>
                                        <p:attrNameLst>
                                          <p:attrName>ppt_h</p:attrName>
                                        </p:attrNameLst>
                                      </p:cBhvr>
                                      <p:tavLst>
                                        <p:tav tm="0">
                                          <p:val>
                                            <p:strVal val="#ppt_h"/>
                                          </p:val>
                                        </p:tav>
                                        <p:tav tm="100000">
                                          <p:val>
                                            <p:strVal val="#ppt_h"/>
                                          </p:val>
                                        </p:tav>
                                      </p:tavLst>
                                    </p:anim>
                                    <p:animEffect transition="in" filter="fade">
                                      <p:cBhvr>
                                        <p:cTn id="33" dur="2000"/>
                                        <p:tgtEl>
                                          <p:spTgt spid="4">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5" presetClass="entr" presetSubtype="0" fill="hold" grpId="0" nodeType="clickEffect">
                                  <p:stCondLst>
                                    <p:cond delay="0"/>
                                  </p:stCondLst>
                                  <p:childTnLst>
                                    <p:set>
                                      <p:cBhvr>
                                        <p:cTn id="37" dur="1" fill="hold">
                                          <p:stCondLst>
                                            <p:cond delay="0"/>
                                          </p:stCondLst>
                                        </p:cTn>
                                        <p:tgtEl>
                                          <p:spTgt spid="4">
                                            <p:txEl>
                                              <p:pRg st="5" end="5"/>
                                            </p:txEl>
                                          </p:spTgt>
                                        </p:tgtEl>
                                        <p:attrNameLst>
                                          <p:attrName>style.visibility</p:attrName>
                                        </p:attrNameLst>
                                      </p:cBhvr>
                                      <p:to>
                                        <p:strVal val="visible"/>
                                      </p:to>
                                    </p:set>
                                    <p:anim calcmode="lin" valueType="num">
                                      <p:cBhvr>
                                        <p:cTn id="38" dur="2000" fill="hold"/>
                                        <p:tgtEl>
                                          <p:spTgt spid="4">
                                            <p:txEl>
                                              <p:pRg st="5" end="5"/>
                                            </p:txEl>
                                          </p:spTgt>
                                        </p:tgtEl>
                                        <p:attrNameLst>
                                          <p:attrName>ppt_w</p:attrName>
                                        </p:attrNameLst>
                                      </p:cBhvr>
                                      <p:tavLst>
                                        <p:tav tm="0">
                                          <p:val>
                                            <p:strVal val="#ppt_w*0.70"/>
                                          </p:val>
                                        </p:tav>
                                        <p:tav tm="100000">
                                          <p:val>
                                            <p:strVal val="#ppt_w"/>
                                          </p:val>
                                        </p:tav>
                                      </p:tavLst>
                                    </p:anim>
                                    <p:anim calcmode="lin" valueType="num">
                                      <p:cBhvr>
                                        <p:cTn id="39" dur="2000" fill="hold"/>
                                        <p:tgtEl>
                                          <p:spTgt spid="4">
                                            <p:txEl>
                                              <p:pRg st="5" end="5"/>
                                            </p:txEl>
                                          </p:spTgt>
                                        </p:tgtEl>
                                        <p:attrNameLst>
                                          <p:attrName>ppt_h</p:attrName>
                                        </p:attrNameLst>
                                      </p:cBhvr>
                                      <p:tavLst>
                                        <p:tav tm="0">
                                          <p:val>
                                            <p:strVal val="#ppt_h"/>
                                          </p:val>
                                        </p:tav>
                                        <p:tav tm="100000">
                                          <p:val>
                                            <p:strVal val="#ppt_h"/>
                                          </p:val>
                                        </p:tav>
                                      </p:tavLst>
                                    </p:anim>
                                    <p:animEffect transition="in" filter="fade">
                                      <p:cBhvr>
                                        <p:cTn id="40" dur="2000"/>
                                        <p:tgtEl>
                                          <p:spTgt spid="4">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5" presetClass="entr" presetSubtype="0" fill="hold" grpId="0" nodeType="clickEffect">
                                  <p:stCondLst>
                                    <p:cond delay="0"/>
                                  </p:stCondLst>
                                  <p:childTnLst>
                                    <p:set>
                                      <p:cBhvr>
                                        <p:cTn id="44" dur="1" fill="hold">
                                          <p:stCondLst>
                                            <p:cond delay="0"/>
                                          </p:stCondLst>
                                        </p:cTn>
                                        <p:tgtEl>
                                          <p:spTgt spid="4">
                                            <p:txEl>
                                              <p:pRg st="6" end="6"/>
                                            </p:txEl>
                                          </p:spTgt>
                                        </p:tgtEl>
                                        <p:attrNameLst>
                                          <p:attrName>style.visibility</p:attrName>
                                        </p:attrNameLst>
                                      </p:cBhvr>
                                      <p:to>
                                        <p:strVal val="visible"/>
                                      </p:to>
                                    </p:set>
                                    <p:anim calcmode="lin" valueType="num">
                                      <p:cBhvr>
                                        <p:cTn id="45" dur="2000" fill="hold"/>
                                        <p:tgtEl>
                                          <p:spTgt spid="4">
                                            <p:txEl>
                                              <p:pRg st="6" end="6"/>
                                            </p:txEl>
                                          </p:spTgt>
                                        </p:tgtEl>
                                        <p:attrNameLst>
                                          <p:attrName>ppt_w</p:attrName>
                                        </p:attrNameLst>
                                      </p:cBhvr>
                                      <p:tavLst>
                                        <p:tav tm="0">
                                          <p:val>
                                            <p:strVal val="#ppt_w*0.70"/>
                                          </p:val>
                                        </p:tav>
                                        <p:tav tm="100000">
                                          <p:val>
                                            <p:strVal val="#ppt_w"/>
                                          </p:val>
                                        </p:tav>
                                      </p:tavLst>
                                    </p:anim>
                                    <p:anim calcmode="lin" valueType="num">
                                      <p:cBhvr>
                                        <p:cTn id="46" dur="2000" fill="hold"/>
                                        <p:tgtEl>
                                          <p:spTgt spid="4">
                                            <p:txEl>
                                              <p:pRg st="6" end="6"/>
                                            </p:txEl>
                                          </p:spTgt>
                                        </p:tgtEl>
                                        <p:attrNameLst>
                                          <p:attrName>ppt_h</p:attrName>
                                        </p:attrNameLst>
                                      </p:cBhvr>
                                      <p:tavLst>
                                        <p:tav tm="0">
                                          <p:val>
                                            <p:strVal val="#ppt_h"/>
                                          </p:val>
                                        </p:tav>
                                        <p:tav tm="100000">
                                          <p:val>
                                            <p:strVal val="#ppt_h"/>
                                          </p:val>
                                        </p:tav>
                                      </p:tavLst>
                                    </p:anim>
                                    <p:animEffect transition="in" filter="fade">
                                      <p:cBhvr>
                                        <p:cTn id="4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609600"/>
            <a:ext cx="8229600" cy="868363"/>
          </a:xfrm>
        </p:spPr>
        <p:txBody>
          <a:bodyPr/>
          <a:lstStyle/>
          <a:p>
            <a:r>
              <a:rPr lang="en-US" dirty="0" smtClean="0"/>
              <a:t>Impact of Budget Structures</a:t>
            </a:r>
            <a:endParaRPr lang="en-US" dirty="0" smtClean="0">
              <a:solidFill>
                <a:srgbClr val="515B2D"/>
              </a:solidFill>
            </a:endParaRPr>
          </a:p>
        </p:txBody>
      </p:sp>
      <p:sp>
        <p:nvSpPr>
          <p:cNvPr id="36867" name="Rectangle 3"/>
          <p:cNvSpPr>
            <a:spLocks noGrp="1" noChangeArrowheads="1"/>
          </p:cNvSpPr>
          <p:nvPr>
            <p:ph idx="1"/>
          </p:nvPr>
        </p:nvSpPr>
        <p:spPr>
          <a:xfrm>
            <a:off x="609600" y="1600200"/>
            <a:ext cx="8153400" cy="4953000"/>
          </a:xfrm>
        </p:spPr>
        <p:txBody>
          <a:bodyPr/>
          <a:lstStyle/>
          <a:p>
            <a:pPr>
              <a:spcBef>
                <a:spcPct val="40000"/>
              </a:spcBef>
              <a:buFont typeface="Arial" pitchFamily="34" charset="0"/>
              <a:buChar char="•"/>
            </a:pPr>
            <a:r>
              <a:rPr lang="en-US" sz="2800" dirty="0" smtClean="0"/>
              <a:t>Each block is a separate appropriation account</a:t>
            </a:r>
          </a:p>
          <a:p>
            <a:pPr>
              <a:spcBef>
                <a:spcPct val="40000"/>
              </a:spcBef>
              <a:buFont typeface="Arial" pitchFamily="34" charset="0"/>
              <a:buChar char="•"/>
            </a:pPr>
            <a:r>
              <a:rPr lang="en-US" sz="2800" dirty="0" smtClean="0"/>
              <a:t>Only General Fund (GF) has funding commitment</a:t>
            </a:r>
          </a:p>
          <a:p>
            <a:pPr>
              <a:spcBef>
                <a:spcPct val="40000"/>
              </a:spcBef>
              <a:buFont typeface="Arial" pitchFamily="34" charset="0"/>
              <a:buChar char="•"/>
            </a:pPr>
            <a:r>
              <a:rPr lang="en-US" sz="2800" dirty="0" smtClean="0"/>
              <a:t>Non GF budget is “Limitation”, a legal ceiling on spending, regardless of fund availability</a:t>
            </a:r>
          </a:p>
          <a:p>
            <a:pPr>
              <a:spcBef>
                <a:spcPct val="40000"/>
              </a:spcBef>
              <a:buFont typeface="Arial" pitchFamily="34" charset="0"/>
              <a:buChar char="•"/>
            </a:pPr>
            <a:r>
              <a:rPr lang="en-US" sz="2800" dirty="0" smtClean="0"/>
              <a:t>Limitation cannot be moved between accounts without Legislative authorization</a:t>
            </a:r>
          </a:p>
          <a:p>
            <a:pPr>
              <a:spcBef>
                <a:spcPct val="40000"/>
              </a:spcBef>
              <a:buFont typeface="Arial" pitchFamily="34" charset="0"/>
              <a:buChar char="•"/>
            </a:pPr>
            <a:r>
              <a:rPr lang="en-US" sz="2800" dirty="0" smtClean="0"/>
              <a:t>Budget shifts (including positions) between program units require Legislative approval</a:t>
            </a:r>
          </a:p>
        </p:txBody>
      </p:sp>
      <p:sp>
        <p:nvSpPr>
          <p:cNvPr id="5" name="Slide Number Placeholder 3"/>
          <p:cNvSpPr>
            <a:spLocks noGrp="1"/>
          </p:cNvSpPr>
          <p:nvPr>
            <p:ph type="sldNum" sz="quarter" idx="12"/>
          </p:nvPr>
        </p:nvSpPr>
        <p:spPr>
          <a:xfrm>
            <a:off x="7924800" y="6416675"/>
            <a:ext cx="762000" cy="365125"/>
          </a:xfrm>
          <a:noFill/>
        </p:spPr>
        <p:txBody>
          <a:bodyPr/>
          <a:lstStyle/>
          <a:p>
            <a:fld id="{B23B9423-79F8-43C4-83DE-0CA4D40E5E13}" type="slidenum">
              <a:rPr lang="en-US"/>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533400"/>
            <a:ext cx="8229600" cy="914400"/>
          </a:xfrm>
        </p:spPr>
        <p:txBody>
          <a:bodyPr/>
          <a:lstStyle/>
          <a:p>
            <a:r>
              <a:rPr lang="en-US" dirty="0" smtClean="0"/>
              <a:t>Budget Development 2015-17</a:t>
            </a:r>
          </a:p>
        </p:txBody>
      </p:sp>
      <p:sp>
        <p:nvSpPr>
          <p:cNvPr id="53251" name="Rectangle 3"/>
          <p:cNvSpPr>
            <a:spLocks noGrp="1" noChangeArrowheads="1"/>
          </p:cNvSpPr>
          <p:nvPr>
            <p:ph idx="1"/>
          </p:nvPr>
        </p:nvSpPr>
        <p:spPr>
          <a:xfrm>
            <a:off x="457200" y="1524000"/>
            <a:ext cx="8229600" cy="5105400"/>
          </a:xfrm>
        </p:spPr>
        <p:txBody>
          <a:bodyPr>
            <a:noAutofit/>
          </a:bodyPr>
          <a:lstStyle/>
          <a:p>
            <a:pPr marL="609600" indent="-609600" fontAlgn="auto">
              <a:lnSpc>
                <a:spcPct val="80000"/>
              </a:lnSpc>
              <a:spcBef>
                <a:spcPct val="40000"/>
              </a:spcBef>
              <a:spcAft>
                <a:spcPts val="0"/>
              </a:spcAft>
              <a:buClr>
                <a:schemeClr val="accent3"/>
              </a:buClr>
              <a:buFontTx/>
              <a:buNone/>
              <a:defRPr/>
            </a:pPr>
            <a:r>
              <a:rPr lang="en-US" sz="3200" dirty="0" smtClean="0"/>
              <a:t>Three Major Stages:</a:t>
            </a:r>
          </a:p>
          <a:p>
            <a:pPr marL="609600" indent="-609600" fontAlgn="auto">
              <a:lnSpc>
                <a:spcPct val="80000"/>
              </a:lnSpc>
              <a:spcBef>
                <a:spcPct val="50000"/>
              </a:spcBef>
              <a:spcAft>
                <a:spcPts val="0"/>
              </a:spcAft>
              <a:buClr>
                <a:schemeClr val="accent3"/>
              </a:buClr>
              <a:buFontTx/>
              <a:buAutoNum type="arabicPeriod"/>
              <a:defRPr/>
            </a:pPr>
            <a:r>
              <a:rPr lang="en-US" sz="3200" dirty="0" smtClean="0"/>
              <a:t>Agency Request Budget(ARB)             April-August 2014</a:t>
            </a:r>
          </a:p>
          <a:p>
            <a:pPr marL="609600" indent="-609600" fontAlgn="auto">
              <a:lnSpc>
                <a:spcPct val="80000"/>
              </a:lnSpc>
              <a:spcBef>
                <a:spcPct val="50000"/>
              </a:spcBef>
              <a:spcAft>
                <a:spcPts val="0"/>
              </a:spcAft>
              <a:buClr>
                <a:schemeClr val="accent3"/>
              </a:buClr>
              <a:buFontTx/>
              <a:buAutoNum type="arabicPeriod"/>
              <a:defRPr/>
            </a:pPr>
            <a:r>
              <a:rPr lang="en-US" sz="3200" dirty="0" smtClean="0"/>
              <a:t>Governor’s Recommended Budget(GRB) November2014-January 2015</a:t>
            </a:r>
          </a:p>
          <a:p>
            <a:pPr marL="609600" indent="-609600" fontAlgn="auto">
              <a:lnSpc>
                <a:spcPct val="80000"/>
              </a:lnSpc>
              <a:spcBef>
                <a:spcPct val="50000"/>
              </a:spcBef>
              <a:spcAft>
                <a:spcPts val="0"/>
              </a:spcAft>
              <a:buClr>
                <a:schemeClr val="accent3"/>
              </a:buClr>
              <a:buFontTx/>
              <a:buAutoNum type="arabicPeriod"/>
              <a:defRPr/>
            </a:pPr>
            <a:r>
              <a:rPr lang="en-US" sz="3200" dirty="0" smtClean="0"/>
              <a:t>Legislatively </a:t>
            </a:r>
            <a:r>
              <a:rPr lang="en-US" sz="3200" u="sng" dirty="0" smtClean="0"/>
              <a:t>Adopted</a:t>
            </a:r>
            <a:r>
              <a:rPr lang="en-US" sz="3200" dirty="0" smtClean="0"/>
              <a:t> Budget (LAB) June/July 2015</a:t>
            </a:r>
          </a:p>
          <a:p>
            <a:pPr marL="609600" indent="-609600" fontAlgn="auto">
              <a:lnSpc>
                <a:spcPct val="80000"/>
              </a:lnSpc>
              <a:spcBef>
                <a:spcPct val="50000"/>
              </a:spcBef>
              <a:spcAft>
                <a:spcPts val="0"/>
              </a:spcAft>
              <a:buClr>
                <a:schemeClr val="accent3"/>
              </a:buClr>
              <a:buFont typeface="Wingdings 2" charset="2"/>
              <a:buNone/>
              <a:defRPr/>
            </a:pPr>
            <a:r>
              <a:rPr lang="en-US" sz="3200" dirty="0" smtClean="0"/>
              <a:t>	Legislatively </a:t>
            </a:r>
            <a:r>
              <a:rPr lang="en-US" sz="3200" u="sng" dirty="0" smtClean="0"/>
              <a:t>Approved</a:t>
            </a:r>
            <a:r>
              <a:rPr lang="en-US" sz="3200" dirty="0" smtClean="0"/>
              <a:t> Budget (also LAB) April-June 2016</a:t>
            </a: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533400"/>
            <a:ext cx="8229600" cy="914400"/>
          </a:xfrm>
        </p:spPr>
        <p:txBody>
          <a:bodyPr/>
          <a:lstStyle/>
          <a:p>
            <a:r>
              <a:rPr lang="en-US" dirty="0" smtClean="0"/>
              <a:t>Budget Development 2015-17</a:t>
            </a:r>
          </a:p>
        </p:txBody>
      </p:sp>
      <p:sp>
        <p:nvSpPr>
          <p:cNvPr id="53251" name="Rectangle 3"/>
          <p:cNvSpPr>
            <a:spLocks noGrp="1" noChangeArrowheads="1"/>
          </p:cNvSpPr>
          <p:nvPr>
            <p:ph idx="1"/>
          </p:nvPr>
        </p:nvSpPr>
        <p:spPr>
          <a:xfrm>
            <a:off x="457200" y="1524000"/>
            <a:ext cx="8229600" cy="1143000"/>
          </a:xfrm>
        </p:spPr>
        <p:txBody>
          <a:bodyPr>
            <a:noAutofit/>
          </a:bodyPr>
          <a:lstStyle/>
          <a:p>
            <a:pPr marL="609600" indent="-609600" fontAlgn="auto">
              <a:lnSpc>
                <a:spcPct val="80000"/>
              </a:lnSpc>
              <a:spcBef>
                <a:spcPct val="40000"/>
              </a:spcBef>
              <a:spcAft>
                <a:spcPts val="0"/>
              </a:spcAft>
              <a:buClr>
                <a:schemeClr val="accent3"/>
              </a:buClr>
              <a:buFontTx/>
              <a:buNone/>
              <a:defRPr/>
            </a:pPr>
            <a:r>
              <a:rPr lang="en-US" sz="3200" dirty="0" smtClean="0"/>
              <a:t>Timeline Handout – Greg Aldrich</a:t>
            </a: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457200"/>
            <a:ext cx="8229600" cy="1249363"/>
          </a:xfrm>
        </p:spPr>
        <p:txBody>
          <a:bodyPr/>
          <a:lstStyle/>
          <a:p>
            <a:r>
              <a:rPr lang="en-US" sz="4000" dirty="0" smtClean="0"/>
              <a:t>Building a New Budget </a:t>
            </a:r>
            <a:endParaRPr lang="en-US" sz="3200" dirty="0" smtClean="0"/>
          </a:p>
        </p:txBody>
      </p:sp>
      <p:sp>
        <p:nvSpPr>
          <p:cNvPr id="53251" name="Rectangle 3"/>
          <p:cNvSpPr>
            <a:spLocks noGrp="1" noChangeArrowheads="1"/>
          </p:cNvSpPr>
          <p:nvPr>
            <p:ph idx="1"/>
          </p:nvPr>
        </p:nvSpPr>
        <p:spPr>
          <a:xfrm>
            <a:off x="457200" y="1905000"/>
            <a:ext cx="8229600" cy="4525963"/>
          </a:xfrm>
        </p:spPr>
        <p:txBody>
          <a:bodyPr/>
          <a:lstStyle/>
          <a:p>
            <a:pPr>
              <a:lnSpc>
                <a:spcPct val="90000"/>
              </a:lnSpc>
              <a:spcBef>
                <a:spcPct val="40000"/>
              </a:spcBef>
            </a:pPr>
            <a:r>
              <a:rPr lang="en-US" sz="2800" dirty="0" smtClean="0"/>
              <a:t>These slides will guide us through the Summary Charts section of the budget document  (Handout)</a:t>
            </a:r>
          </a:p>
        </p:txBody>
      </p:sp>
      <p:sp>
        <p:nvSpPr>
          <p:cNvPr id="5" name="Slide Number Placeholder 3"/>
          <p:cNvSpPr>
            <a:spLocks noGrp="1"/>
          </p:cNvSpPr>
          <p:nvPr>
            <p:ph type="sldNum" sz="quarter" idx="12"/>
          </p:nvPr>
        </p:nvSpPr>
        <p:spPr>
          <a:xfrm>
            <a:off x="7924800" y="6356350"/>
            <a:ext cx="762000" cy="365125"/>
          </a:xfrm>
          <a:noFill/>
        </p:spPr>
        <p:txBody>
          <a:bodyPr/>
          <a:lstStyle/>
          <a:p>
            <a:fld id="{B23B9423-79F8-43C4-83DE-0CA4D40E5E13}" type="slidenum">
              <a:rPr lang="en-US"/>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p:cTn id="7" dur="1000" fill="hold"/>
                                        <p:tgtEl>
                                          <p:spTgt spid="5325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325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32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4873</TotalTime>
  <Words>3520</Words>
  <Application>Microsoft Office PowerPoint</Application>
  <PresentationFormat>On-screen Show (4:3)</PresentationFormat>
  <Paragraphs>556</Paragraphs>
  <Slides>57</Slides>
  <Notes>56</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Flow</vt:lpstr>
      <vt:lpstr>BUDGET DEVELOPMENT</vt:lpstr>
      <vt:lpstr>Purpose</vt:lpstr>
      <vt:lpstr>Biennial Budgeting/Accounting</vt:lpstr>
      <vt:lpstr>Slide 4</vt:lpstr>
      <vt:lpstr>Slide 5</vt:lpstr>
      <vt:lpstr>Impact of Budget Structures</vt:lpstr>
      <vt:lpstr>Budget Development 2015-17</vt:lpstr>
      <vt:lpstr>Budget Development 2015-17</vt:lpstr>
      <vt:lpstr>Building a New Budget </vt:lpstr>
      <vt:lpstr>Slide 10</vt:lpstr>
      <vt:lpstr>Building a New Budget  Agency Request</vt:lpstr>
      <vt:lpstr> Salary &amp; Benefit Increases</vt:lpstr>
      <vt:lpstr>Slide 13</vt:lpstr>
      <vt:lpstr>Slide 14</vt:lpstr>
      <vt:lpstr>Slide 15</vt:lpstr>
      <vt:lpstr>Slide 16</vt:lpstr>
      <vt:lpstr>Slide 17</vt:lpstr>
      <vt:lpstr>Slide 18</vt:lpstr>
      <vt:lpstr>Policy Option Packages (#100 &amp; Above)</vt:lpstr>
      <vt:lpstr>Slide 20</vt:lpstr>
      <vt:lpstr>Policy Option Packages (#100 &amp; Above)</vt:lpstr>
      <vt:lpstr>Slide 22</vt:lpstr>
      <vt:lpstr>Knowledge Check</vt:lpstr>
      <vt:lpstr>Slide 24</vt:lpstr>
      <vt:lpstr>Slide 25</vt:lpstr>
      <vt:lpstr>Slide 26</vt:lpstr>
      <vt:lpstr>Slide 27</vt:lpstr>
      <vt:lpstr>Slide 28</vt:lpstr>
      <vt:lpstr>Slide 29</vt:lpstr>
      <vt:lpstr>Slide 30</vt:lpstr>
      <vt:lpstr>Slide 31</vt:lpstr>
      <vt:lpstr>Slide 32</vt:lpstr>
      <vt:lpstr>Slide 33</vt:lpstr>
      <vt:lpstr>Reduction Options</vt:lpstr>
      <vt:lpstr>Reduction Options</vt:lpstr>
      <vt:lpstr>Reduction Options - Handout</vt:lpstr>
      <vt:lpstr>Reduction Options - Communication</vt:lpstr>
      <vt:lpstr>Stakeholder Communications - Handout</vt:lpstr>
      <vt:lpstr>Slide 39</vt:lpstr>
      <vt:lpstr>Slide 40</vt:lpstr>
      <vt:lpstr>Slide 41</vt:lpstr>
      <vt:lpstr>Purpose</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Wrap Up</vt:lpstr>
    </vt:vector>
  </TitlesOfParts>
  <Company>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jroys</dc:creator>
  <cp:lastModifiedBy>JROYS</cp:lastModifiedBy>
  <cp:revision>391</cp:revision>
  <dcterms:created xsi:type="dcterms:W3CDTF">2010-11-30T03:37:14Z</dcterms:created>
  <dcterms:modified xsi:type="dcterms:W3CDTF">2014-08-07T15:02:04Z</dcterms:modified>
</cp:coreProperties>
</file>