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xls" ContentType="application/vnd.ms-exce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93" r:id="rId1"/>
  </p:sldMasterIdLst>
  <p:notesMasterIdLst>
    <p:notesMasterId r:id="rId58"/>
  </p:notesMasterIdLst>
  <p:handoutMasterIdLst>
    <p:handoutMasterId r:id="rId59"/>
  </p:handoutMasterIdLst>
  <p:sldIdLst>
    <p:sldId id="265" r:id="rId2"/>
    <p:sldId id="336" r:id="rId3"/>
    <p:sldId id="457" r:id="rId4"/>
    <p:sldId id="283" r:id="rId5"/>
    <p:sldId id="420" r:id="rId6"/>
    <p:sldId id="278" r:id="rId7"/>
    <p:sldId id="329" r:id="rId8"/>
    <p:sldId id="421" r:id="rId9"/>
    <p:sldId id="389" r:id="rId10"/>
    <p:sldId id="392" r:id="rId11"/>
    <p:sldId id="460" r:id="rId12"/>
    <p:sldId id="458" r:id="rId13"/>
    <p:sldId id="459" r:id="rId14"/>
    <p:sldId id="466" r:id="rId15"/>
    <p:sldId id="461" r:id="rId16"/>
    <p:sldId id="284" r:id="rId17"/>
    <p:sldId id="456" r:id="rId18"/>
    <p:sldId id="355" r:id="rId19"/>
    <p:sldId id="270" r:id="rId20"/>
    <p:sldId id="391" r:id="rId21"/>
    <p:sldId id="462" r:id="rId22"/>
    <p:sldId id="426" r:id="rId23"/>
    <p:sldId id="410" r:id="rId24"/>
    <p:sldId id="411" r:id="rId25"/>
    <p:sldId id="416" r:id="rId26"/>
    <p:sldId id="463" r:id="rId27"/>
    <p:sldId id="422" r:id="rId28"/>
    <p:sldId id="443" r:id="rId29"/>
    <p:sldId id="453" r:id="rId30"/>
    <p:sldId id="454" r:id="rId31"/>
    <p:sldId id="452" r:id="rId32"/>
    <p:sldId id="467" r:id="rId33"/>
    <p:sldId id="444" r:id="rId34"/>
    <p:sldId id="425" r:id="rId35"/>
    <p:sldId id="468" r:id="rId36"/>
    <p:sldId id="427" r:id="rId37"/>
    <p:sldId id="428" r:id="rId38"/>
    <p:sldId id="429" r:id="rId39"/>
    <p:sldId id="430" r:id="rId40"/>
    <p:sldId id="432" r:id="rId41"/>
    <p:sldId id="434" r:id="rId42"/>
    <p:sldId id="435" r:id="rId43"/>
    <p:sldId id="436" r:id="rId44"/>
    <p:sldId id="437" r:id="rId45"/>
    <p:sldId id="438" r:id="rId46"/>
    <p:sldId id="439" r:id="rId47"/>
    <p:sldId id="440" r:id="rId48"/>
    <p:sldId id="442" r:id="rId49"/>
    <p:sldId id="465" r:id="rId50"/>
    <p:sldId id="445" r:id="rId51"/>
    <p:sldId id="450" r:id="rId52"/>
    <p:sldId id="447" r:id="rId53"/>
    <p:sldId id="448" r:id="rId54"/>
    <p:sldId id="449" r:id="rId55"/>
    <p:sldId id="451" r:id="rId56"/>
    <p:sldId id="470" r:id="rId5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FAF"/>
    <a:srgbClr val="FF3300"/>
    <a:srgbClr val="00CC00"/>
    <a:srgbClr val="99CCFF"/>
    <a:srgbClr val="00FF00"/>
    <a:srgbClr val="66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45" autoAdjust="0"/>
    <p:restoredTop sz="78372" autoAdjust="0"/>
  </p:normalViewPr>
  <p:slideViewPr>
    <p:cSldViewPr>
      <p:cViewPr>
        <p:scale>
          <a:sx n="66" d="100"/>
          <a:sy n="66" d="100"/>
        </p:scale>
        <p:origin x="-1134" y="-498"/>
      </p:cViewPr>
      <p:guideLst>
        <p:guide orient="horz" pos="2160"/>
        <p:guide pos="2880"/>
      </p:guideLst>
    </p:cSldViewPr>
  </p:slideViewPr>
  <p:notesTextViewPr>
    <p:cViewPr>
      <p:scale>
        <a:sx n="75" d="100"/>
        <a:sy n="75" d="100"/>
      </p:scale>
      <p:origin x="24" y="18"/>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67587"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algn="r" defTabSz="907271">
              <a:defRPr sz="1200">
                <a:latin typeface="Arial" charset="0"/>
                <a:ea typeface="+mn-ea"/>
              </a:defRPr>
            </a:lvl1pPr>
          </a:lstStyle>
          <a:p>
            <a:pPr>
              <a:defRPr/>
            </a:pPr>
            <a:endParaRPr lang="en-US"/>
          </a:p>
        </p:txBody>
      </p:sp>
      <p:sp>
        <p:nvSpPr>
          <p:cNvPr id="67588"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67589"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algn="r" defTabSz="906463">
              <a:defRPr sz="1200">
                <a:latin typeface="Arial" charset="0"/>
                <a:ea typeface="ＭＳ Ｐゴシック" charset="-128"/>
              </a:defRPr>
            </a:lvl1pPr>
          </a:lstStyle>
          <a:p>
            <a:pPr>
              <a:defRPr/>
            </a:pPr>
            <a:fld id="{392E1F9F-6788-48C9-BA63-F5248D61B643}" type="slidenum">
              <a:rPr lang="en-US"/>
              <a:pPr>
                <a:defRPr/>
              </a:pPr>
              <a:t>‹#›</a:t>
            </a:fld>
            <a:endParaRPr lang="en-US"/>
          </a:p>
        </p:txBody>
      </p:sp>
    </p:spTree>
    <p:extLst>
      <p:ext uri="{BB962C8B-B14F-4D97-AF65-F5344CB8AC3E}">
        <p14:creationId xmlns:p14="http://schemas.microsoft.com/office/powerpoint/2010/main" xmlns="" val="3214083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1843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algn="r" defTabSz="907271">
              <a:defRPr sz="1200">
                <a:latin typeface="Arial" charset="0"/>
                <a:ea typeface="+mn-ea"/>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81100" y="698500"/>
            <a:ext cx="4645025" cy="3484563"/>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1843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algn="r" defTabSz="906463">
              <a:defRPr sz="1200">
                <a:latin typeface="Arial" charset="0"/>
                <a:ea typeface="ＭＳ Ｐゴシック" charset="-128"/>
              </a:defRPr>
            </a:lvl1pPr>
          </a:lstStyle>
          <a:p>
            <a:pPr>
              <a:defRPr/>
            </a:pPr>
            <a:fld id="{5C6A3089-2B39-4CEA-A138-B3623A0FE140}" type="slidenum">
              <a:rPr lang="en-US"/>
              <a:pPr>
                <a:defRPr/>
              </a:pPr>
              <a:t>‹#›</a:t>
            </a:fld>
            <a:endParaRPr lang="en-US"/>
          </a:p>
        </p:txBody>
      </p:sp>
    </p:spTree>
    <p:extLst>
      <p:ext uri="{BB962C8B-B14F-4D97-AF65-F5344CB8AC3E}">
        <p14:creationId xmlns:p14="http://schemas.microsoft.com/office/powerpoint/2010/main" xmlns="" val="9596326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0C05333-7023-43B7-8117-B34116F2C41D}" type="slidenum">
              <a:rPr lang="en-US" smtClean="0">
                <a:latin typeface="Arial" pitchFamily="34" charset="0"/>
                <a:ea typeface="ＭＳ Ｐゴシック" pitchFamily="34" charset="-128"/>
              </a:rPr>
              <a:pPr/>
              <a:t>1</a:t>
            </a:fld>
            <a:endParaRPr lang="en-US" smtClean="0">
              <a:latin typeface="Arial" pitchFamily="34" charset="0"/>
              <a:ea typeface="ＭＳ Ｐゴシック" pitchFamily="34" charset="-128"/>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WELCOME</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This is the first of two presentations</a:t>
            </a:r>
            <a:r>
              <a:rPr lang="en-US" sz="1400" baseline="0" dirty="0" smtClean="0">
                <a:latin typeface="Arial" pitchFamily="34" charset="0"/>
                <a:ea typeface="ＭＳ Ｐゴシック" pitchFamily="34" charset="-128"/>
              </a:rPr>
              <a:t> today, covering </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1. day to day Budget and Finance basics at DEQ</a:t>
            </a:r>
            <a:endParaRPr lang="en-US" sz="1400" dirty="0" smtClean="0">
              <a:latin typeface="Arial" pitchFamily="34" charset="0"/>
              <a:ea typeface="ＭＳ Ｐゴシック" pitchFamily="34" charset="-128"/>
            </a:endParaRPr>
          </a:p>
          <a:p>
            <a:pPr eaLnBrk="1" hangingPunct="1">
              <a:buFontTx/>
              <a:buNone/>
            </a:pPr>
            <a:endParaRPr lang="en-US" sz="1400" dirty="0" smtClean="0">
              <a:latin typeface="Arial" pitchFamily="34" charset="0"/>
              <a:ea typeface="ＭＳ Ｐゴシック" pitchFamily="34" charset="-128"/>
            </a:endParaRPr>
          </a:p>
          <a:p>
            <a:pPr eaLnBrk="1" hangingPunct="1">
              <a:buFontTx/>
              <a:buNone/>
            </a:pPr>
            <a:r>
              <a:rPr lang="en-US" sz="1400" dirty="0" smtClean="0">
                <a:latin typeface="Arial" pitchFamily="34" charset="0"/>
                <a:ea typeface="ＭＳ Ｐゴシック" pitchFamily="34" charset="-128"/>
              </a:rPr>
              <a:t>2.</a:t>
            </a:r>
            <a:r>
              <a:rPr lang="en-US" sz="1400" baseline="0" dirty="0" smtClean="0">
                <a:latin typeface="Arial" pitchFamily="34" charset="0"/>
                <a:ea typeface="ＭＳ Ｐゴシック" pitchFamily="34" charset="-128"/>
              </a:rPr>
              <a:t> Budget development in preparation for the EQC certification at the next regular commission meeting on 8/27</a:t>
            </a:r>
          </a:p>
          <a:p>
            <a:pPr eaLnBrk="1" hangingPunct="1">
              <a:buFontTx/>
              <a:buNone/>
            </a:pPr>
            <a:endParaRPr lang="en-US" sz="1400" dirty="0" smtClean="0">
              <a:latin typeface="Arial" pitchFamily="34" charset="0"/>
              <a:ea typeface="ＭＳ Ｐゴシック" pitchFamily="34" charset="-128"/>
            </a:endParaRPr>
          </a:p>
          <a:p>
            <a:pPr eaLnBrk="1" hangingPunct="1">
              <a:buFontTx/>
              <a:buAutoNum type="arabicPeriod"/>
            </a:pPr>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Due</a:t>
            </a:r>
            <a:r>
              <a:rPr lang="en-US" sz="1400" baseline="0" dirty="0" smtClean="0">
                <a:latin typeface="Arial" pitchFamily="34" charset="0"/>
                <a:ea typeface="ＭＳ Ｐゴシック" pitchFamily="34" charset="-128"/>
              </a:rPr>
              <a:t> to the length of the presentations and the topics, I’d like to ask the Chair’s permission to run this presentation in a less formal manner than most agency presentations to the commission.  I hope that will improve the process.   Please as</a:t>
            </a:r>
            <a:r>
              <a:rPr lang="en-US" sz="1400" dirty="0" smtClean="0">
                <a:latin typeface="Arial" pitchFamily="34" charset="0"/>
                <a:ea typeface="ＭＳ Ｐゴシック" pitchFamily="34" charset="-128"/>
              </a:rPr>
              <a:t>k questions throughout.  We have scheduled</a:t>
            </a:r>
            <a:r>
              <a:rPr lang="en-US" sz="1400" baseline="0" dirty="0" smtClean="0">
                <a:latin typeface="Arial" pitchFamily="34" charset="0"/>
                <a:ea typeface="ＭＳ Ｐゴシック" pitchFamily="34" charset="-128"/>
              </a:rPr>
              <a:t> a </a:t>
            </a:r>
            <a:r>
              <a:rPr lang="en-US" sz="1400" dirty="0" smtClean="0">
                <a:latin typeface="Arial" pitchFamily="34" charset="0"/>
                <a:ea typeface="ＭＳ Ｐゴシック" pitchFamily="34" charset="-128"/>
              </a:rPr>
              <a:t>break</a:t>
            </a:r>
            <a:r>
              <a:rPr lang="en-US" sz="1400" baseline="0" dirty="0" smtClean="0">
                <a:latin typeface="Arial" pitchFamily="34" charset="0"/>
                <a:ea typeface="ＭＳ Ｐゴシック" pitchFamily="34" charset="-128"/>
              </a:rPr>
              <a:t> in between presentations.</a:t>
            </a:r>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2438109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A quick review -  click through</a:t>
            </a:r>
            <a:endParaRPr lang="en-US" sz="1400" dirty="0"/>
          </a:p>
        </p:txBody>
      </p:sp>
      <p:sp>
        <p:nvSpPr>
          <p:cNvPr id="4" name="Slide Number Placeholder 3"/>
          <p:cNvSpPr>
            <a:spLocks noGrp="1"/>
          </p:cNvSpPr>
          <p:nvPr>
            <p:ph type="sldNum" sz="quarter" idx="10"/>
          </p:nvPr>
        </p:nvSpPr>
        <p:spPr/>
        <p:txBody>
          <a:bodyPr/>
          <a:lstStyle/>
          <a:p>
            <a:pPr>
              <a:defRPr/>
            </a:pPr>
            <a:fld id="{5C6A3089-2B39-4CEA-A138-B3623A0FE140}" type="slidenum">
              <a:rPr lang="en-US" smtClean="0"/>
              <a:pPr>
                <a:defRPr/>
              </a:pPr>
              <a:t>10</a:t>
            </a:fld>
            <a:endParaRPr lang="en-US"/>
          </a:p>
        </p:txBody>
      </p:sp>
    </p:spTree>
    <p:extLst>
      <p:ext uri="{BB962C8B-B14F-4D97-AF65-F5344CB8AC3E}">
        <p14:creationId xmlns:p14="http://schemas.microsoft.com/office/powerpoint/2010/main" xmlns="" val="1156886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11</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23118856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C7BFC91-1668-4B90-A4D3-FCEAEFBA3F38}" type="slidenum">
              <a:rPr lang="en-US"/>
              <a:pPr/>
              <a:t>12</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lnSpc>
                <a:spcPct val="90000"/>
              </a:lnSpc>
              <a:spcBef>
                <a:spcPct val="40000"/>
              </a:spcBef>
              <a:buFont typeface="Arial" charset="0"/>
              <a:buChar char="•"/>
            </a:pPr>
            <a:r>
              <a:rPr lang="en-US" sz="1400" baseline="0" dirty="0" smtClean="0"/>
              <a:t>The 2013-15 LAB provides the spending authority, but that budget is based on assumptions made up to 18 months prior to start of the current biennium on 7/1/13.</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As I’ve discussed with the commission during prior meetings, in the fall of the new biennium, DEQ creates a budget implementation plan, called the Operating Budget.  We target October for completion of that plan, although this biennium we completed a tentative plan in October 2013, then revisited the plan in April 2014 after much of the state budget and federal sequestration uncertainty had subsided.</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The operating budget normally</a:t>
            </a:r>
          </a:p>
          <a:p>
            <a:pPr eaLnBrk="1" hangingPunct="1">
              <a:lnSpc>
                <a:spcPct val="90000"/>
              </a:lnSpc>
              <a:spcBef>
                <a:spcPct val="40000"/>
              </a:spcBef>
              <a:buFont typeface="Arial" charset="0"/>
              <a:buChar char="•"/>
            </a:pPr>
            <a:endParaRPr lang="en-US" sz="1400" baseline="0" dirty="0" smtClean="0"/>
          </a:p>
          <a:p>
            <a:pPr lvl="1" eaLnBrk="1" hangingPunct="1">
              <a:lnSpc>
                <a:spcPct val="90000"/>
              </a:lnSpc>
              <a:spcBef>
                <a:spcPct val="40000"/>
              </a:spcBef>
              <a:buFont typeface="Arial" charset="0"/>
              <a:buChar char="•"/>
            </a:pPr>
            <a:r>
              <a:rPr lang="en-US" sz="1400" baseline="0" dirty="0" smtClean="0"/>
              <a:t>Updates revenue</a:t>
            </a:r>
          </a:p>
          <a:p>
            <a:pPr lvl="1" eaLnBrk="1" hangingPunct="1">
              <a:lnSpc>
                <a:spcPct val="90000"/>
              </a:lnSpc>
              <a:spcBef>
                <a:spcPct val="40000"/>
              </a:spcBef>
              <a:buFont typeface="Arial" charset="0"/>
              <a:buChar char="•"/>
            </a:pPr>
            <a:r>
              <a:rPr lang="en-US" sz="1400" baseline="0" dirty="0" smtClean="0"/>
              <a:t>Updates fund balance to amount actually carried</a:t>
            </a:r>
          </a:p>
          <a:p>
            <a:pPr lvl="1" eaLnBrk="1" hangingPunct="1">
              <a:lnSpc>
                <a:spcPct val="90000"/>
              </a:lnSpc>
              <a:spcBef>
                <a:spcPct val="40000"/>
              </a:spcBef>
              <a:buFont typeface="Arial" charset="0"/>
              <a:buChar char="•"/>
            </a:pPr>
            <a:r>
              <a:rPr lang="en-US" sz="1400" baseline="0" dirty="0" smtClean="0"/>
              <a:t>Cost Structure </a:t>
            </a:r>
          </a:p>
          <a:p>
            <a:pPr lvl="1" eaLnBrk="1" hangingPunct="1">
              <a:lnSpc>
                <a:spcPct val="90000"/>
              </a:lnSpc>
              <a:spcBef>
                <a:spcPct val="40000"/>
              </a:spcBef>
              <a:buFont typeface="Arial" charset="0"/>
              <a:buChar char="•"/>
            </a:pPr>
            <a:r>
              <a:rPr lang="en-US" sz="1400" baseline="0" dirty="0" smtClean="0"/>
              <a:t>Set target ending balance for day to day operational cash flow needs, or funding to maintain a multiple biennium level load of FTE</a:t>
            </a:r>
          </a:p>
          <a:p>
            <a:pPr lvl="1" eaLnBrk="1" hangingPunct="1">
              <a:lnSpc>
                <a:spcPct val="90000"/>
              </a:lnSpc>
              <a:spcBef>
                <a:spcPct val="40000"/>
              </a:spcBef>
              <a:buFont typeface="Arial" charset="0"/>
              <a:buChar char="•"/>
            </a:pPr>
            <a:endParaRPr lang="en-US" sz="1400" baseline="0" dirty="0" smtClean="0"/>
          </a:p>
        </p:txBody>
      </p:sp>
    </p:spTree>
    <p:extLst>
      <p:ext uri="{BB962C8B-B14F-4D97-AF65-F5344CB8AC3E}">
        <p14:creationId xmlns:p14="http://schemas.microsoft.com/office/powerpoint/2010/main" xmlns="" val="13947471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C7BFC91-1668-4B90-A4D3-FCEAEFBA3F38}" type="slidenum">
              <a:rPr lang="en-US"/>
              <a:pPr/>
              <a:t>13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lnSpc>
                <a:spcPct val="90000"/>
              </a:lnSpc>
              <a:spcBef>
                <a:spcPct val="40000"/>
              </a:spcBef>
              <a:buFont typeface="Arial" charset="0"/>
              <a:buChar char="•"/>
            </a:pPr>
            <a:r>
              <a:rPr lang="en-US" sz="1400" baseline="0" dirty="0" smtClean="0"/>
              <a:t>Click through</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The operating budgets are prepared by program (consistent with our legislative authorization), at an Operating Subprogram and fund level.  I’ll described these further in the next section.</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The development is an iterative process with program section managers, budget and program financial/policy team staff working to make the budget as accurate as possible to reflect the updated implementation plan.</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   The leadership team reviews  proposals to fund emergent work, needed changes to balance work activity budgets, such as keeping positions vacant, and the allocations of our General Fund and large EPA Performance Partnership Grants to the operating subprogram activities.</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Because we reviewed the current operating budget with the commission at prior meetings, I will not go into detail here, other than to point out that once the Operating Budget is finalized, positions that have been selected to be held vacant can not be requested to be filled without Leadership Team approval.  All other positions are effectively authorized for fill if vacated.  </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endParaRPr lang="en-US" sz="1400" baseline="0" dirty="0" smtClean="0"/>
          </a:p>
        </p:txBody>
      </p:sp>
    </p:spTree>
    <p:extLst>
      <p:ext uri="{BB962C8B-B14F-4D97-AF65-F5344CB8AC3E}">
        <p14:creationId xmlns:p14="http://schemas.microsoft.com/office/powerpoint/2010/main" xmlns="" val="4250698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C7BFC91-1668-4B90-A4D3-FCEAEFBA3F38}" type="slidenum">
              <a:rPr lang="en-US"/>
              <a:pPr/>
              <a:t>14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lnSpc>
                <a:spcPct val="90000"/>
              </a:lnSpc>
              <a:spcBef>
                <a:spcPct val="40000"/>
              </a:spcBef>
              <a:buFont typeface="Arial" charset="0"/>
              <a:buChar char="•"/>
            </a:pPr>
            <a:r>
              <a:rPr lang="en-US" sz="1400" baseline="0" dirty="0" smtClean="0"/>
              <a:t>Click through</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After production of the operating budget, the agency performs forecasts using actual staffing and cost data at the 6 month, 12 month, and 18 month points in the biennium</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Adjust for changing revenue conditions, expected FTE work load, and other cost changes.  An example of cost changes would be the recent announcement to move the next COLA increase in salaries forward from 12/1/14 up to 9/1/14 as a result of health care insurance cost reductions and a provision in the CBA to share any savings by advancing COLA implementation.</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   The leadership team reviews forecasts on a stoplight basis, including detailed corrective action plans for any “red” indicating activity </a:t>
            </a:r>
            <a:r>
              <a:rPr lang="en-US" sz="1400" baseline="0" dirty="0" smtClean="0"/>
              <a:t>(</a:t>
            </a:r>
            <a:r>
              <a:rPr lang="en-US" sz="1400" b="1" baseline="0" dirty="0" smtClean="0"/>
              <a:t>handout </a:t>
            </a:r>
            <a:r>
              <a:rPr lang="en-US" sz="1400" b="1" kern="1200" baseline="0" dirty="0" smtClean="0">
                <a:solidFill>
                  <a:schemeClr val="tx1"/>
                </a:solidFill>
                <a:latin typeface="Arial" charset="0"/>
                <a:ea typeface="ＭＳ Ｐゴシック" charset="-128"/>
                <a:cs typeface="ＭＳ Ｐゴシック" charset="-128"/>
              </a:rPr>
              <a:t>Part 1 000001)</a:t>
            </a:r>
            <a:r>
              <a:rPr lang="en-US" sz="1400" baseline="0" dirty="0" smtClean="0"/>
              <a:t>example </a:t>
            </a:r>
            <a:r>
              <a:rPr lang="en-US" sz="1400" baseline="0" dirty="0" smtClean="0"/>
              <a:t>from last biennium)</a:t>
            </a:r>
          </a:p>
          <a:p>
            <a:pPr eaLnBrk="1" hangingPunct="1">
              <a:lnSpc>
                <a:spcPct val="90000"/>
              </a:lnSpc>
              <a:spcBef>
                <a:spcPct val="40000"/>
              </a:spcBef>
              <a:buFont typeface="Arial" charset="0"/>
              <a:buChar char="•"/>
            </a:pPr>
            <a:r>
              <a:rPr lang="en-US" sz="1400" baseline="0" dirty="0" smtClean="0"/>
              <a:t>   I share the forecast results with the commission once during the biennium as part of the Annual Financial Report in odd numbered years.  I could share the forecast stoplight charts for each of the three main forecasts if the commission desires.</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r>
              <a:rPr lang="en-US" sz="1400" baseline="0" dirty="0" smtClean="0"/>
              <a:t>  Note that the implementation of vacancy savings as part of a corrective action plan requires identifying specific positions to flag as “no fill”.</a:t>
            </a:r>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endParaRPr lang="en-US" sz="1400" baseline="0" dirty="0" smtClean="0"/>
          </a:p>
          <a:p>
            <a:pPr eaLnBrk="1" hangingPunct="1">
              <a:lnSpc>
                <a:spcPct val="90000"/>
              </a:lnSpc>
              <a:spcBef>
                <a:spcPct val="40000"/>
              </a:spcBef>
              <a:buFont typeface="Arial" charset="0"/>
              <a:buChar char="•"/>
            </a:pPr>
            <a:endParaRPr lang="en-US" sz="1400" baseline="0" dirty="0" smtClean="0"/>
          </a:p>
        </p:txBody>
      </p:sp>
    </p:spTree>
    <p:extLst>
      <p:ext uri="{BB962C8B-B14F-4D97-AF65-F5344CB8AC3E}">
        <p14:creationId xmlns:p14="http://schemas.microsoft.com/office/powerpoint/2010/main" xmlns="" val="4051761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15</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782638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23F2C843-0AA7-4A12-BDA6-B3E349D16BE7}" type="slidenum">
              <a:rPr lang="en-US" smtClean="0">
                <a:latin typeface="Arial" pitchFamily="34" charset="0"/>
                <a:ea typeface="ＭＳ Ｐゴシック" pitchFamily="34" charset="-128"/>
              </a:rPr>
              <a:pPr/>
              <a:t>16</a:t>
            </a:fld>
            <a:endParaRPr lang="en-US" smtClean="0">
              <a:latin typeface="Arial" pitchFamily="34" charset="0"/>
              <a:ea typeface="ＭＳ Ｐゴシック" pitchFamily="34" charset="-128"/>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An operating subprogram is a grouping of like activities, frequently with some level of </a:t>
            </a:r>
            <a:r>
              <a:rPr lang="en-US" sz="1400" dirty="0" err="1" smtClean="0">
                <a:latin typeface="Arial" pitchFamily="34" charset="0"/>
                <a:ea typeface="ＭＳ Ｐゴシック" pitchFamily="34" charset="-128"/>
              </a:rPr>
              <a:t>fungibility</a:t>
            </a:r>
            <a:r>
              <a:rPr lang="en-US" sz="1400" dirty="0" smtClean="0">
                <a:latin typeface="Arial" pitchFamily="34" charset="0"/>
                <a:ea typeface="ＭＳ Ｐゴシック" pitchFamily="34" charset="-128"/>
              </a:rPr>
              <a:t> between the different funding sources,</a:t>
            </a:r>
            <a:r>
              <a:rPr lang="en-US" sz="1400" baseline="0" dirty="0" smtClean="0">
                <a:latin typeface="Arial" pitchFamily="34" charset="0"/>
                <a:ea typeface="ＭＳ Ｐゴシック" pitchFamily="34" charset="-128"/>
              </a:rPr>
              <a:t> if its funded by multiple funding source.  Activities within an operating subprogram often also exhibit </a:t>
            </a:r>
            <a:r>
              <a:rPr lang="en-US" sz="1400" baseline="0" dirty="0" err="1" smtClean="0">
                <a:latin typeface="Arial" pitchFamily="34" charset="0"/>
                <a:ea typeface="ＭＳ Ｐゴシック" pitchFamily="34" charset="-128"/>
              </a:rPr>
              <a:t>fungibility</a:t>
            </a:r>
            <a:r>
              <a:rPr lang="en-US" sz="1400" baseline="0" dirty="0" smtClean="0">
                <a:latin typeface="Arial" pitchFamily="34" charset="0"/>
                <a:ea typeface="ＭＳ Ｐゴシック" pitchFamily="34" charset="-128"/>
              </a:rPr>
              <a:t> in terms of the use of staff skills/  An example would be wastewater permitting, which has municipal, industrial, and </a:t>
            </a:r>
            <a:r>
              <a:rPr lang="en-US" sz="1400" baseline="0" dirty="0" err="1" smtClean="0">
                <a:latin typeface="Arial" pitchFamily="34" charset="0"/>
                <a:ea typeface="ＭＳ Ｐゴシック" pitchFamily="34" charset="-128"/>
              </a:rPr>
              <a:t>stormwater</a:t>
            </a:r>
            <a:r>
              <a:rPr lang="en-US" sz="1400" baseline="0" dirty="0" smtClean="0">
                <a:latin typeface="Arial" pitchFamily="34" charset="0"/>
                <a:ea typeface="ＭＳ Ｐゴシック" pitchFamily="34" charset="-128"/>
              </a:rPr>
              <a:t> fees, federal grant funding, and General Fund.</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There is no exact prescription for what makes up an Operating Subprogram – these are self designed by DEQ. </a:t>
            </a:r>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2778598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23F2C843-0AA7-4A12-BDA6-B3E349D16BE7}" type="slidenum">
              <a:rPr lang="en-US" smtClean="0">
                <a:latin typeface="Arial" pitchFamily="34" charset="0"/>
                <a:ea typeface="ＭＳ Ｐゴシック" pitchFamily="34" charset="-128"/>
              </a:rPr>
              <a:pPr/>
              <a:t>17</a:t>
            </a:fld>
            <a:endParaRPr lang="en-US" smtClean="0">
              <a:latin typeface="Arial" pitchFamily="34" charset="0"/>
              <a:ea typeface="ＭＳ Ｐゴシック" pitchFamily="34" charset="-128"/>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In you </a:t>
            </a:r>
            <a:r>
              <a:rPr lang="en-US" sz="1400" dirty="0" smtClean="0">
                <a:latin typeface="Arial" pitchFamily="34" charset="0"/>
                <a:ea typeface="ＭＳ Ｐゴシック" pitchFamily="34" charset="-128"/>
              </a:rPr>
              <a:t>packets  </a:t>
            </a:r>
            <a:r>
              <a:rPr lang="en-US" sz="1400" b="1" kern="1200" baseline="0" dirty="0" smtClean="0">
                <a:solidFill>
                  <a:schemeClr val="tx1"/>
                </a:solidFill>
                <a:latin typeface="Arial" charset="0"/>
                <a:ea typeface="ＭＳ Ｐゴシック" charset="-128"/>
                <a:cs typeface="ＭＳ Ｐゴシック" charset="-128"/>
              </a:rPr>
              <a:t>Part 1 000002 - 5</a:t>
            </a:r>
            <a:r>
              <a:rPr lang="en-US" sz="1400" baseline="0" dirty="0" smtClean="0">
                <a:latin typeface="Arial" pitchFamily="34" charset="0"/>
                <a:ea typeface="ＭＳ Ｐゴシック" pitchFamily="34" charset="-128"/>
              </a:rPr>
              <a:t>, </a:t>
            </a:r>
            <a:r>
              <a:rPr lang="en-US" sz="1400" baseline="0" dirty="0" smtClean="0">
                <a:latin typeface="Arial" pitchFamily="34" charset="0"/>
                <a:ea typeface="ＭＳ Ｐゴシック" pitchFamily="34" charset="-128"/>
              </a:rPr>
              <a:t>you’ll find a list of the 138 funds DEQ budgets, by program area.  Although provided principally for a list of funds, the handouts do contain 2015-17 ARB data.</a:t>
            </a: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34454179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54640AB8-CB1C-42E0-A86D-6AE13406C3ED}" type="slidenum">
              <a:rPr lang="en-US" smtClean="0">
                <a:latin typeface="Arial" pitchFamily="34" charset="0"/>
                <a:ea typeface="ＭＳ Ｐゴシック" pitchFamily="34" charset="-128"/>
              </a:rPr>
              <a:pPr/>
              <a:t>18</a:t>
            </a:fld>
            <a:endParaRPr lang="en-US" smtClean="0">
              <a:latin typeface="Arial" pitchFamily="34" charset="0"/>
              <a:ea typeface="ＭＳ Ｐゴシック" pitchFamily="34" charset="-128"/>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Click Through</a:t>
            </a: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Bullet 2 – Process is invisible to managers and staff.  </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Budget analysts update  DEQ time accounting system  (called Q-time), which calculates Q-Time hours calculate payroll costs, Payroll costs directed at an appropriate fund</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Remember limits on the legal uses of funds significant limits flexibility and much of our cash management can be</a:t>
            </a:r>
            <a:r>
              <a:rPr lang="en-US" sz="1400" baseline="0" dirty="0" smtClean="0">
                <a:latin typeface="Arial" pitchFamily="34" charset="0"/>
                <a:ea typeface="ＭＳ Ｐゴシック" pitchFamily="34" charset="-128"/>
              </a:rPr>
              <a:t> planned out in the long term</a:t>
            </a:r>
            <a:r>
              <a:rPr lang="en-US" sz="1400" dirty="0" smtClean="0">
                <a:latin typeface="Arial" pitchFamily="34" charset="0"/>
                <a:ea typeface="ＭＳ Ｐゴシック" pitchFamily="34" charset="-128"/>
              </a:rPr>
              <a:t>, but there are times when </a:t>
            </a:r>
            <a:r>
              <a:rPr lang="en-US" sz="1400" baseline="0" dirty="0" smtClean="0">
                <a:latin typeface="Arial" pitchFamily="34" charset="0"/>
                <a:ea typeface="ＭＳ Ｐゴシック" pitchFamily="34" charset="-128"/>
              </a:rPr>
              <a:t> adjustments must be made.  The award of our federal grants is often uncertain, and the  normal timing has been impacted in the past by short term federal budget continuing resolutions and the federal sequestration/budget negotiations</a:t>
            </a:r>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9293836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603B38DC-8397-47E8-A484-2A9DD8BECAA3}" type="slidenum">
              <a:rPr lang="en-US" smtClean="0">
                <a:latin typeface="Arial" pitchFamily="34" charset="0"/>
                <a:ea typeface="ＭＳ Ｐゴシック" pitchFamily="34" charset="-128"/>
              </a:rPr>
              <a:pPr/>
              <a:t>19</a:t>
            </a:fld>
            <a:endParaRPr lang="en-US" smtClean="0">
              <a:latin typeface="Arial" pitchFamily="34" charset="0"/>
              <a:ea typeface="ＭＳ Ｐゴシック" pitchFamily="34" charset="-128"/>
            </a:endParaRPr>
          </a:p>
        </p:txBody>
      </p:sp>
      <p:sp>
        <p:nvSpPr>
          <p:cNvPr id="76803" name="Rectangle 2"/>
          <p:cNvSpPr>
            <a:spLocks noGrp="1" noRot="1" noChangeAspect="1" noChangeArrowheads="1" noTextEdit="1"/>
          </p:cNvSpPr>
          <p:nvPr>
            <p:ph type="sldImg"/>
          </p:nvPr>
        </p:nvSpPr>
        <p:spPr>
          <a:xfrm>
            <a:off x="1181100" y="696913"/>
            <a:ext cx="4645025" cy="3484562"/>
          </a:xfrm>
          <a:ln/>
        </p:spPr>
      </p:sp>
      <p:sp>
        <p:nvSpPr>
          <p:cNvPr id="76804" name="Rectangle 3"/>
          <p:cNvSpPr>
            <a:spLocks noGrp="1" noChangeArrowheads="1"/>
          </p:cNvSpPr>
          <p:nvPr>
            <p:ph type="body" idx="1"/>
          </p:nvPr>
        </p:nvSpPr>
        <p:spPr>
          <a:xfrm>
            <a:off x="936625" y="4416425"/>
            <a:ext cx="5137150" cy="4183063"/>
          </a:xfrm>
          <a:noFill/>
          <a:ln/>
        </p:spPr>
        <p:txBody>
          <a:bodyPr/>
          <a:lstStyle/>
          <a:p>
            <a:pPr eaLnBrk="1" hangingPunct="1"/>
            <a:r>
              <a:rPr lang="en-US" sz="1600" b="1" dirty="0" smtClean="0">
                <a:latin typeface="Arial" pitchFamily="34" charset="0"/>
                <a:ea typeface="ＭＳ Ｐゴシック" pitchFamily="34" charset="-128"/>
              </a:rPr>
              <a:t>Navajo Rug Chart</a:t>
            </a:r>
          </a:p>
          <a:p>
            <a:pPr eaLnBrk="1" hangingPunct="1"/>
            <a:endParaRPr lang="en-US" sz="1600" b="1" dirty="0" smtClean="0">
              <a:latin typeface="Arial" pitchFamily="34" charset="0"/>
              <a:ea typeface="ＭＳ Ｐゴシック" pitchFamily="34" charset="-128"/>
            </a:endParaRPr>
          </a:p>
          <a:p>
            <a:pPr eaLnBrk="1" hangingPunct="1"/>
            <a:r>
              <a:rPr lang="en-US" sz="1600" b="1" dirty="0" smtClean="0">
                <a:latin typeface="Arial" pitchFamily="34" charset="0"/>
                <a:ea typeface="ＭＳ Ｐゴシック" pitchFamily="34" charset="-128"/>
              </a:rPr>
              <a:t>This is an old chart including</a:t>
            </a:r>
            <a:r>
              <a:rPr lang="en-US" sz="1600" b="1" baseline="0" dirty="0" smtClean="0">
                <a:latin typeface="Arial" pitchFamily="34" charset="0"/>
                <a:ea typeface="ＭＳ Ｐゴシック" pitchFamily="34" charset="-128"/>
              </a:rPr>
              <a:t> Cross Media that demonstrates that  e</a:t>
            </a:r>
            <a:r>
              <a:rPr lang="en-US" sz="1600" b="1" dirty="0" smtClean="0">
                <a:latin typeface="Arial" pitchFamily="34" charset="0"/>
                <a:ea typeface="ＭＳ Ｐゴシック" pitchFamily="34" charset="-128"/>
              </a:rPr>
              <a:t>ach color block on this chart has constraints placed on what activities it can fund.  </a:t>
            </a:r>
          </a:p>
          <a:p>
            <a:pPr eaLnBrk="1" hangingPunct="1"/>
            <a:endParaRPr lang="en-US" sz="1600" b="1" dirty="0" smtClean="0">
              <a:latin typeface="Arial" pitchFamily="34" charset="0"/>
              <a:ea typeface="ＭＳ Ｐゴシック" pitchFamily="34" charset="-128"/>
            </a:endParaRPr>
          </a:p>
          <a:p>
            <a:pPr eaLnBrk="1" hangingPunct="1"/>
            <a:r>
              <a:rPr lang="en-US" sz="1600" b="1" dirty="0" smtClean="0">
                <a:latin typeface="Arial" pitchFamily="34" charset="0"/>
                <a:ea typeface="ＭＳ Ｐゴシック" pitchFamily="34" charset="-128"/>
              </a:rPr>
              <a:t>For example,</a:t>
            </a:r>
            <a:r>
              <a:rPr lang="en-US" sz="1600" b="1" baseline="0" dirty="0" smtClean="0">
                <a:latin typeface="Arial" pitchFamily="34" charset="0"/>
                <a:ea typeface="ＭＳ Ｐゴシック" pitchFamily="34" charset="-128"/>
              </a:rPr>
              <a:t> the vary large light purple block in the AQ column represents Vehicle Inspection Program fees, which are limited in use to activities supporting the delivery of vehicle inspection services.</a:t>
            </a:r>
          </a:p>
          <a:p>
            <a:pPr eaLnBrk="1" hangingPunct="1"/>
            <a:endParaRPr lang="en-US" sz="1600" b="1" baseline="0" dirty="0" smtClean="0">
              <a:latin typeface="Arial" pitchFamily="34" charset="0"/>
              <a:ea typeface="ＭＳ Ｐゴシック" pitchFamily="34" charset="-128"/>
            </a:endParaRPr>
          </a:p>
          <a:p>
            <a:pPr eaLnBrk="1" hangingPunct="1"/>
            <a:r>
              <a:rPr lang="en-US" sz="1600" b="1" baseline="0" dirty="0" smtClean="0">
                <a:latin typeface="Arial" pitchFamily="34" charset="0"/>
                <a:ea typeface="ＭＳ Ｐゴシック" pitchFamily="34" charset="-128"/>
              </a:rPr>
              <a:t>The size of the block indicates only the dollar amounts, the controls and restrictions are typically not related to the $$ amounts, but rather the existence of the fund.</a:t>
            </a:r>
            <a:endParaRPr lang="en-US" sz="1600" b="1" dirty="0" smtClean="0">
              <a:latin typeface="Arial" pitchFamily="34" charset="0"/>
              <a:ea typeface="ＭＳ Ｐゴシック" pitchFamily="34" charset="-128"/>
            </a:endParaRPr>
          </a:p>
          <a:p>
            <a:pPr eaLnBrk="1" hangingPunct="1"/>
            <a:endParaRPr lang="en-US" sz="1600" b="1" dirty="0" smtClean="0">
              <a:latin typeface="Arial" pitchFamily="34" charset="0"/>
              <a:ea typeface="ＭＳ Ｐゴシック" pitchFamily="34" charset="-128"/>
            </a:endParaRPr>
          </a:p>
          <a:p>
            <a:pPr eaLnBrk="1" hangingPunct="1"/>
            <a:endParaRPr lang="en-US" sz="16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583622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2</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z="1400" baseline="0" dirty="0" smtClean="0">
                <a:latin typeface="Arial" pitchFamily="34" charset="0"/>
                <a:ea typeface="ＭＳ Ｐゴシック" pitchFamily="34" charset="-128"/>
              </a:rPr>
              <a:t>As I stated , the first se</a:t>
            </a:r>
            <a:r>
              <a:rPr lang="en-US" sz="1400" dirty="0" smtClean="0">
                <a:latin typeface="Arial" pitchFamily="34" charset="0"/>
                <a:ea typeface="ＭＳ Ｐゴシック" pitchFamily="34" charset="-128"/>
              </a:rPr>
              <a:t>ction will cover a range of topics mostly centered around the day to day operations of budget and finance at DEQ.</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Purpose of this section is to :</a:t>
            </a: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For 2013-15, DEQ has a budget of approx 1/3</a:t>
            </a:r>
            <a:r>
              <a:rPr lang="en-US" sz="1400" baseline="0" dirty="0" smtClean="0">
                <a:latin typeface="Arial" pitchFamily="34" charset="0"/>
                <a:ea typeface="ＭＳ Ｐゴシック" pitchFamily="34" charset="-128"/>
              </a:rPr>
              <a:t> billion dollars, of which $201M is for day to day operations and the remaining $131M is for CWSRF loans and debt service for bonds sold to support Orphan site work and CWSRF.</a:t>
            </a: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34935456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Click Through</a:t>
            </a:r>
          </a:p>
          <a:p>
            <a:endParaRPr lang="en-US" dirty="0"/>
          </a:p>
        </p:txBody>
      </p:sp>
      <p:sp>
        <p:nvSpPr>
          <p:cNvPr id="4" name="Slide Number Placeholder 3"/>
          <p:cNvSpPr>
            <a:spLocks noGrp="1"/>
          </p:cNvSpPr>
          <p:nvPr>
            <p:ph type="sldNum" sz="quarter" idx="10"/>
          </p:nvPr>
        </p:nvSpPr>
        <p:spPr/>
        <p:txBody>
          <a:bodyPr/>
          <a:lstStyle/>
          <a:p>
            <a:pPr>
              <a:defRPr/>
            </a:pPr>
            <a:fld id="{5C6A3089-2B39-4CEA-A138-B3623A0FE140}" type="slidenum">
              <a:rPr lang="en-US" smtClean="0"/>
              <a:pPr>
                <a:defRPr/>
              </a:pPr>
              <a:t>20</a:t>
            </a:fld>
            <a:endParaRPr lang="en-US"/>
          </a:p>
        </p:txBody>
      </p:sp>
    </p:spTree>
    <p:extLst>
      <p:ext uri="{BB962C8B-B14F-4D97-AF65-F5344CB8AC3E}">
        <p14:creationId xmlns:p14="http://schemas.microsoft.com/office/powerpoint/2010/main" xmlns="" val="33299155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21</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706468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74D1514C-408C-402E-940D-B6B79FECA41E}" type="slidenum">
              <a:rPr lang="en-US" smtClean="0">
                <a:latin typeface="Arial" pitchFamily="34" charset="0"/>
                <a:ea typeface="ＭＳ Ｐゴシック" pitchFamily="34" charset="-128"/>
              </a:rPr>
              <a:pPr/>
              <a:t>22</a:t>
            </a:fld>
            <a:endParaRPr lang="en-US" smtClean="0">
              <a:latin typeface="Arial" pitchFamily="34" charset="0"/>
              <a:ea typeface="ＭＳ Ｐゴシック" pitchFamily="34" charset="-128"/>
            </a:endParaRPr>
          </a:p>
        </p:txBody>
      </p:sp>
      <p:sp>
        <p:nvSpPr>
          <p:cNvPr id="99331"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r>
              <a:rPr lang="en-US" dirty="0" smtClean="0"/>
              <a:t>Click Through</a:t>
            </a:r>
          </a:p>
          <a:p>
            <a:pPr eaLnBrk="1" hangingPunct="1">
              <a:lnSpc>
                <a:spcPct val="90000"/>
              </a:lnSpc>
              <a:spcBef>
                <a:spcPct val="40000"/>
              </a:spcBef>
              <a:buFont typeface="Arial" charset="0"/>
              <a:buChar char="•"/>
              <a:defRPr/>
            </a:pPr>
            <a:endParaRPr lang="en-US" sz="1050" dirty="0" smtClean="0"/>
          </a:p>
        </p:txBody>
      </p:sp>
    </p:spTree>
    <p:extLst>
      <p:ext uri="{BB962C8B-B14F-4D97-AF65-F5344CB8AC3E}">
        <p14:creationId xmlns:p14="http://schemas.microsoft.com/office/powerpoint/2010/main" xmlns="" val="2245339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D3844E22-D1B9-431D-A007-75DC4AEB591B}" type="slidenum">
              <a:rPr lang="en-US" smtClean="0">
                <a:latin typeface="Arial" pitchFamily="34" charset="0"/>
                <a:ea typeface="ＭＳ Ｐゴシック" pitchFamily="34" charset="-128"/>
              </a:rPr>
              <a:pPr/>
              <a:t>23</a:t>
            </a:fld>
            <a:endParaRPr lang="en-US" smtClean="0">
              <a:latin typeface="Arial" pitchFamily="34" charset="0"/>
              <a:ea typeface="ＭＳ Ｐゴシック" pitchFamily="34" charset="-128"/>
            </a:endParaRPr>
          </a:p>
        </p:txBody>
      </p:sp>
      <p:sp>
        <p:nvSpPr>
          <p:cNvPr id="10035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endParaRPr lang="en-US" dirty="0" smtClean="0"/>
          </a:p>
          <a:p>
            <a:pPr eaLnBrk="1" hangingPunct="1">
              <a:lnSpc>
                <a:spcPct val="90000"/>
              </a:lnSpc>
              <a:spcBef>
                <a:spcPct val="40000"/>
              </a:spcBef>
              <a:buFont typeface="Arial" charset="0"/>
              <a:buChar char="•"/>
              <a:defRPr/>
            </a:pPr>
            <a:endParaRPr lang="en-US" dirty="0" smtClean="0"/>
          </a:p>
          <a:p>
            <a:pPr eaLnBrk="1" hangingPunct="1">
              <a:lnSpc>
                <a:spcPct val="90000"/>
              </a:lnSpc>
              <a:spcBef>
                <a:spcPct val="40000"/>
              </a:spcBef>
              <a:buFont typeface="Arial" charset="0"/>
              <a:buChar char="•"/>
              <a:defRPr/>
            </a:pPr>
            <a:endParaRPr lang="en-US" sz="1050" dirty="0" smtClean="0"/>
          </a:p>
        </p:txBody>
      </p:sp>
    </p:spTree>
    <p:extLst>
      <p:ext uri="{BB962C8B-B14F-4D97-AF65-F5344CB8AC3E}">
        <p14:creationId xmlns:p14="http://schemas.microsoft.com/office/powerpoint/2010/main" xmlns="" val="17037819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p:spPr>
        <p:txBody>
          <a:bodyPr/>
          <a:lstStyle/>
          <a:p>
            <a:r>
              <a:rPr lang="en-US" sz="1400" b="0" dirty="0" smtClean="0">
                <a:latin typeface="Arial" pitchFamily="34" charset="0"/>
                <a:ea typeface="ＭＳ Ｐゴシック" pitchFamily="34" charset="-128"/>
              </a:rPr>
              <a:t>Note NWR AQ manager (relative small</a:t>
            </a:r>
            <a:r>
              <a:rPr lang="en-US" sz="1400" b="0" baseline="0" dirty="0" smtClean="0">
                <a:latin typeface="Arial" pitchFamily="34" charset="0"/>
                <a:ea typeface="ＭＳ Ｐゴシック" pitchFamily="34" charset="-128"/>
              </a:rPr>
              <a:t> number)</a:t>
            </a:r>
            <a:r>
              <a:rPr lang="en-US" sz="1400" b="0" dirty="0" smtClean="0">
                <a:latin typeface="Arial" pitchFamily="34" charset="0"/>
                <a:ea typeface="ＭＳ Ｐゴシック" pitchFamily="34" charset="-128"/>
              </a:rPr>
              <a:t> or ER WQ manager column (larger number) selection, each color again represents funding with its own controls.</a:t>
            </a:r>
          </a:p>
          <a:p>
            <a:endParaRPr lang="en-US" sz="1400" b="0" dirty="0" smtClean="0">
              <a:latin typeface="Arial" pitchFamily="34" charset="0"/>
              <a:ea typeface="ＭＳ Ｐゴシック" pitchFamily="34" charset="-128"/>
            </a:endParaRPr>
          </a:p>
          <a:p>
            <a:r>
              <a:rPr lang="en-US" sz="1400" b="0" dirty="0" smtClean="0">
                <a:latin typeface="Arial" pitchFamily="34" charset="0"/>
                <a:ea typeface="ＭＳ Ｐゴシック" pitchFamily="34" charset="-128"/>
              </a:rPr>
              <a:t>Also</a:t>
            </a:r>
            <a:r>
              <a:rPr lang="en-US" sz="1400" b="0" baseline="0" dirty="0" smtClean="0">
                <a:latin typeface="Arial" pitchFamily="34" charset="0"/>
                <a:ea typeface="ＭＳ Ｐゴシック" pitchFamily="34" charset="-128"/>
              </a:rPr>
              <a:t> note that if a particular funding source needs an adjustment, multiple managers required to work through the issue.  If </a:t>
            </a:r>
            <a:r>
              <a:rPr lang="en-US" sz="1400" b="0" baseline="0" dirty="0" err="1" smtClean="0">
                <a:latin typeface="Arial" pitchFamily="34" charset="0"/>
                <a:ea typeface="ＭＳ Ｐゴシック" pitchFamily="34" charset="-128"/>
              </a:rPr>
              <a:t>fungibility</a:t>
            </a:r>
            <a:r>
              <a:rPr lang="en-US" sz="1400" b="0" baseline="0" dirty="0" smtClean="0">
                <a:latin typeface="Arial" pitchFamily="34" charset="0"/>
                <a:ea typeface="ＭＳ Ｐゴシック" pitchFamily="34" charset="-128"/>
              </a:rPr>
              <a:t> is available, even more managers.  With 60+ managers in the organization, the additional cost of parsing/managing budgets don’t merit the small potential gains.</a:t>
            </a:r>
            <a:endParaRPr lang="en-US" sz="1400" b="0" dirty="0" smtClean="0">
              <a:latin typeface="Arial" pitchFamily="34" charset="0"/>
              <a:ea typeface="ＭＳ Ｐゴシック" pitchFamily="34" charset="-128"/>
            </a:endParaRPr>
          </a:p>
          <a:p>
            <a:endParaRPr lang="en-US" sz="1400" b="0" dirty="0" smtClean="0">
              <a:latin typeface="Arial" pitchFamily="34" charset="0"/>
              <a:ea typeface="ＭＳ Ｐゴシック" pitchFamily="34" charset="-128"/>
            </a:endParaRPr>
          </a:p>
          <a:p>
            <a:endParaRPr lang="en-US" sz="1400" b="0" dirty="0" smtClean="0">
              <a:latin typeface="Arial" pitchFamily="34" charset="0"/>
              <a:ea typeface="ＭＳ Ｐゴシック" pitchFamily="34" charset="-128"/>
            </a:endParaRPr>
          </a:p>
          <a:p>
            <a:endParaRPr lang="en-US" sz="1400" b="0" dirty="0" smtClean="0">
              <a:latin typeface="Arial" pitchFamily="34" charset="0"/>
              <a:ea typeface="ＭＳ Ｐゴシック" pitchFamily="34" charset="-128"/>
            </a:endParaRPr>
          </a:p>
        </p:txBody>
      </p:sp>
      <p:sp>
        <p:nvSpPr>
          <p:cNvPr id="101380" name="Slide Number Placeholder 3"/>
          <p:cNvSpPr>
            <a:spLocks noGrp="1"/>
          </p:cNvSpPr>
          <p:nvPr>
            <p:ph type="sldNum" sz="quarter" idx="5"/>
          </p:nvPr>
        </p:nvSpPr>
        <p:spPr>
          <a:noFill/>
        </p:spPr>
        <p:txBody>
          <a:bodyPr/>
          <a:lstStyle/>
          <a:p>
            <a:fld id="{CC58675F-E346-4338-A5E0-7CE12A7BDE86}" type="slidenum">
              <a:rPr lang="en-US" smtClean="0">
                <a:latin typeface="Arial" pitchFamily="34" charset="0"/>
                <a:ea typeface="ＭＳ Ｐゴシック" pitchFamily="34" charset="-128"/>
              </a:rPr>
              <a:pPr/>
              <a:t>24</a:t>
            </a:fld>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16568731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216557A3-2CFE-491C-8D13-FEBEE6B1C90F}" type="slidenum">
              <a:rPr lang="en-US" smtClean="0">
                <a:latin typeface="Arial" pitchFamily="34" charset="0"/>
                <a:ea typeface="ＭＳ Ｐゴシック" pitchFamily="34" charset="-128"/>
              </a:rPr>
              <a:pPr/>
              <a:t>25</a:t>
            </a:fld>
            <a:endParaRPr lang="en-US" smtClean="0">
              <a:latin typeface="Arial" pitchFamily="34" charset="0"/>
              <a:ea typeface="ＭＳ Ｐゴシック" pitchFamily="34" charset="-128"/>
            </a:endParaRPr>
          </a:p>
        </p:txBody>
      </p:sp>
      <p:sp>
        <p:nvSpPr>
          <p:cNvPr id="104451"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r>
              <a:rPr lang="en-US" sz="1050" dirty="0" smtClean="0"/>
              <a:t>Click through</a:t>
            </a:r>
          </a:p>
          <a:p>
            <a:pPr eaLnBrk="1" hangingPunct="1">
              <a:lnSpc>
                <a:spcPct val="90000"/>
              </a:lnSpc>
              <a:spcBef>
                <a:spcPct val="40000"/>
              </a:spcBef>
              <a:buFont typeface="Arial" charset="0"/>
              <a:buChar char="•"/>
              <a:defRPr/>
            </a:pPr>
            <a:endParaRPr lang="en-US" sz="1050" dirty="0" smtClean="0"/>
          </a:p>
        </p:txBody>
      </p:sp>
    </p:spTree>
    <p:extLst>
      <p:ext uri="{BB962C8B-B14F-4D97-AF65-F5344CB8AC3E}">
        <p14:creationId xmlns:p14="http://schemas.microsoft.com/office/powerpoint/2010/main" xmlns="" val="3614062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26</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18619495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27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sz="1400" dirty="0" smtClean="0"/>
              <a:t>Click</a:t>
            </a:r>
          </a:p>
          <a:p>
            <a:pPr eaLnBrk="1" hangingPunct="1"/>
            <a:endParaRPr lang="en-US" sz="1400" dirty="0" smtClean="0"/>
          </a:p>
          <a:p>
            <a:pPr eaLnBrk="1" hangingPunct="1"/>
            <a:r>
              <a:rPr lang="en-US" sz="1400" dirty="0" smtClean="0"/>
              <a:t>Click-</a:t>
            </a:r>
          </a:p>
          <a:p>
            <a:pPr eaLnBrk="1" hangingPunct="1"/>
            <a:endParaRPr lang="en-US" sz="1400" dirty="0" smtClean="0"/>
          </a:p>
          <a:p>
            <a:pPr eaLnBrk="1" hangingPunct="1"/>
            <a:r>
              <a:rPr lang="en-US" sz="1400" dirty="0" smtClean="0"/>
              <a:t>The types of</a:t>
            </a:r>
            <a:r>
              <a:rPr lang="en-US" sz="1400" baseline="0" dirty="0" smtClean="0"/>
              <a:t> costs incurred are recorded in the state accounting system using a specific code for each cost type, so that DEQ can determine specific types of cost, such as out of state travel for training, specialized laboratory purchases, different types of salaries, overtime, pay differential, etc.  Literally hundreds of codes are used by accounting to characterize costs.  The state employs a structured hierarchy, where the agency codes are grouped together in categories for consistent statewide reporting.  These grouped codes are then once again grouped into budget categories that are used in the state budget system, allowing the state to automatically compare actual expenditures to budget, albeit at a very high level/ </a:t>
            </a:r>
          </a:p>
          <a:p>
            <a:pPr eaLnBrk="1" hangingPunct="1"/>
            <a:endParaRPr lang="en-US" sz="1400" baseline="0" dirty="0" smtClean="0"/>
          </a:p>
          <a:p>
            <a:pPr eaLnBrk="1" hangingPunct="1"/>
            <a:r>
              <a:rPr lang="en-US" sz="1400" baseline="0" dirty="0" smtClean="0"/>
              <a:t>Click</a:t>
            </a:r>
          </a:p>
          <a:p>
            <a:pPr eaLnBrk="1" hangingPunct="1"/>
            <a:r>
              <a:rPr lang="en-US" sz="1400" dirty="0" smtClean="0"/>
              <a:t>Where</a:t>
            </a:r>
            <a:r>
              <a:rPr lang="en-US" sz="1400" baseline="0" dirty="0" smtClean="0"/>
              <a:t> the costs occurs and which funds bear the cost are traditionally part of a cost center.</a:t>
            </a:r>
            <a:endParaRPr lang="en-US" sz="1400" dirty="0" smtClean="0"/>
          </a:p>
        </p:txBody>
      </p:sp>
    </p:spTree>
    <p:extLst>
      <p:ext uri="{BB962C8B-B14F-4D97-AF65-F5344CB8AC3E}">
        <p14:creationId xmlns:p14="http://schemas.microsoft.com/office/powerpoint/2010/main" xmlns="" val="3553461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solidFill>
                  <a:schemeClr val="accent1">
                    <a:lumMod val="50000"/>
                  </a:schemeClr>
                </a:solidFill>
              </a:rPr>
              <a:t>use of cost center structure </a:t>
            </a:r>
            <a:r>
              <a:rPr lang="en-US" sz="1400" baseline="0" dirty="0" smtClean="0">
                <a:solidFill>
                  <a:schemeClr val="accent1">
                    <a:lumMod val="50000"/>
                  </a:schemeClr>
                </a:solidFill>
              </a:rPr>
              <a:t>– </a:t>
            </a:r>
            <a:r>
              <a:rPr lang="en-US" sz="1400" b="1" baseline="0" dirty="0" smtClean="0">
                <a:solidFill>
                  <a:schemeClr val="accent1">
                    <a:lumMod val="50000"/>
                  </a:schemeClr>
                </a:solidFill>
              </a:rPr>
              <a:t>HANDOUT Part 1 00006</a:t>
            </a:r>
            <a:endParaRPr lang="en-US" sz="1400" b="1" baseline="0" dirty="0" smtClean="0">
              <a:solidFill>
                <a:schemeClr val="accent1">
                  <a:lumMod val="50000"/>
                </a:schemeClr>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solidFill>
                  <a:schemeClr val="accent1">
                    <a:lumMod val="50000"/>
                  </a:schemeClr>
                </a:solidFill>
              </a:rPr>
              <a:t>-click-</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Index – walk through</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400" dirty="0" smtClean="0">
              <a:solidFill>
                <a:schemeClr val="accent1">
                  <a:lumMod val="50000"/>
                </a:schemeClr>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You may be wondering</a:t>
            </a:r>
            <a:r>
              <a:rPr lang="en-US" sz="1400" baseline="0" dirty="0" smtClean="0">
                <a:solidFill>
                  <a:schemeClr val="accent1">
                    <a:lumMod val="50000"/>
                  </a:schemeClr>
                </a:solidFill>
              </a:rPr>
              <a:t> why we capture costs by manager, when we don’t budget by manager.  I’ll explain that further in the next section on cost allocations.</a:t>
            </a:r>
            <a:endParaRPr lang="en-US" sz="1400" dirty="0" smtClean="0">
              <a:solidFill>
                <a:schemeClr val="accent1">
                  <a:lumMod val="50000"/>
                </a:schemeClr>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-click-</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PCA (Program Cost</a:t>
            </a:r>
            <a:r>
              <a:rPr lang="en-US" sz="1400" baseline="0" dirty="0" smtClean="0">
                <a:solidFill>
                  <a:schemeClr val="accent1">
                    <a:lumMod val="50000"/>
                  </a:schemeClr>
                </a:solidFill>
              </a:rPr>
              <a:t> Account)</a:t>
            </a:r>
            <a:r>
              <a:rPr lang="en-US" sz="1400" dirty="0" smtClean="0">
                <a:solidFill>
                  <a:schemeClr val="accent1">
                    <a:lumMod val="50000"/>
                  </a:schemeClr>
                </a:solidFill>
              </a:rPr>
              <a:t> walk through, examples of activities</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-click-</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Project</a:t>
            </a:r>
            <a:r>
              <a:rPr lang="en-US" sz="1400" baseline="0" dirty="0" smtClean="0">
                <a:solidFill>
                  <a:schemeClr val="accent1">
                    <a:lumMod val="50000"/>
                  </a:schemeClr>
                </a:solidFill>
              </a:rPr>
              <a:t> – mostly not structured like the Index and PCA, but many have Alpha to start, which denotes family of activities or program, HW &amp; SW have structured project numbering system for all costs.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400" baseline="0" dirty="0" smtClean="0">
              <a:solidFill>
                <a:schemeClr val="accent1">
                  <a:lumMod val="50000"/>
                </a:schemeClr>
              </a:solidFill>
            </a:endParaRPr>
          </a:p>
          <a:p>
            <a:endParaRPr lang="en-US" sz="16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28</a:t>
            </a:fld>
            <a:endParaRPr lang="en-US"/>
          </a:p>
        </p:txBody>
      </p:sp>
    </p:spTree>
    <p:extLst>
      <p:ext uri="{BB962C8B-B14F-4D97-AF65-F5344CB8AC3E}">
        <p14:creationId xmlns:p14="http://schemas.microsoft.com/office/powerpoint/2010/main" xmlns="" val="32107859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29</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sz="1400" dirty="0" smtClean="0"/>
              <a:t>Detailed cost accounting has developed gradually at DEQ, and evolved in response to internal needs and external requirements</a:t>
            </a:r>
            <a:endParaRPr lang="en-US" sz="1400" baseline="0" dirty="0" smtClean="0"/>
          </a:p>
          <a:p>
            <a:pPr eaLnBrk="1" hangingPunct="1"/>
            <a:endParaRPr lang="en-US" sz="1400" baseline="0" dirty="0" smtClean="0"/>
          </a:p>
          <a:p>
            <a:pPr eaLnBrk="1" hangingPunct="1"/>
            <a:r>
              <a:rPr lang="en-US" sz="1400" dirty="0" smtClean="0"/>
              <a:t>Prior to 1994, the decentralization reorganization into regional offices created a need for location/manager cost centers</a:t>
            </a:r>
          </a:p>
          <a:p>
            <a:pPr eaLnBrk="1" hangingPunct="1"/>
            <a:endParaRPr lang="en-US" sz="1400" dirty="0" smtClean="0"/>
          </a:p>
          <a:p>
            <a:pPr eaLnBrk="1" hangingPunct="1"/>
            <a:r>
              <a:rPr lang="en-US" sz="1400" dirty="0" smtClean="0"/>
              <a:t>In the second half of that decade,</a:t>
            </a:r>
            <a:r>
              <a:rPr lang="en-US" sz="1400" baseline="0" dirty="0" smtClean="0"/>
              <a:t> the implementation of new state accounting and budgeting systems,, the implementation of program level budget controls,  along with internal interest in better management of funds led to increased use of activity codes and the development of an automated time accounting system.</a:t>
            </a:r>
          </a:p>
          <a:p>
            <a:pPr eaLnBrk="1" hangingPunct="1"/>
            <a:endParaRPr lang="en-US" sz="1400" baseline="0" dirty="0" smtClean="0"/>
          </a:p>
          <a:p>
            <a:pPr eaLnBrk="1" hangingPunct="1"/>
            <a:endParaRPr lang="en-US" sz="1400" dirty="0" smtClean="0"/>
          </a:p>
        </p:txBody>
      </p:sp>
    </p:spTree>
    <p:extLst>
      <p:ext uri="{BB962C8B-B14F-4D97-AF65-F5344CB8AC3E}">
        <p14:creationId xmlns:p14="http://schemas.microsoft.com/office/powerpoint/2010/main" xmlns="" val="314868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3</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These are the topics we</a:t>
            </a:r>
            <a:r>
              <a:rPr lang="en-US" sz="1400" baseline="0" dirty="0" smtClean="0">
                <a:latin typeface="Arial" pitchFamily="34" charset="0"/>
                <a:ea typeface="ＭＳ Ｐゴシック" pitchFamily="34" charset="-128"/>
              </a:rPr>
              <a:t> will cover.</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-Click-  Timed</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There will be considerable terminology during the briefing – I’ve provided an acronym decoder and will try to use the full name the first time I use the acronym, but please feel free to ask.</a:t>
            </a:r>
          </a:p>
          <a:p>
            <a:pPr eaLnBrk="1" hangingPunct="1"/>
            <a:endParaRPr lang="en-US" sz="1400" baseline="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20599761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30</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sz="1400" dirty="0" smtClean="0"/>
              <a:t>In the early 2000s, the </a:t>
            </a:r>
            <a:r>
              <a:rPr lang="en-US" sz="1400" b="1" kern="1200" dirty="0" smtClean="0">
                <a:solidFill>
                  <a:schemeClr val="tx1"/>
                </a:solidFill>
                <a:latin typeface="Arial" charset="0"/>
                <a:ea typeface="+mn-ea"/>
                <a:cs typeface="+mn-cs"/>
              </a:rPr>
              <a:t>Governmental Accounting Standards Board</a:t>
            </a:r>
            <a:r>
              <a:rPr lang="en-US" sz="1400" kern="1200" dirty="0" smtClean="0">
                <a:solidFill>
                  <a:schemeClr val="tx1"/>
                </a:solidFill>
                <a:latin typeface="Arial" charset="0"/>
                <a:ea typeface="+mn-ea"/>
                <a:cs typeface="+mn-cs"/>
              </a:rPr>
              <a:t> (</a:t>
            </a:r>
            <a:r>
              <a:rPr lang="en-US" sz="1400" b="1" kern="1200" dirty="0" smtClean="0">
                <a:solidFill>
                  <a:schemeClr val="tx1"/>
                </a:solidFill>
                <a:latin typeface="Arial" charset="0"/>
                <a:ea typeface="+mn-ea"/>
                <a:cs typeface="+mn-cs"/>
              </a:rPr>
              <a:t>GASB</a:t>
            </a:r>
            <a:r>
              <a:rPr lang="en-US" sz="1400" kern="1200" dirty="0" smtClean="0">
                <a:solidFill>
                  <a:schemeClr val="tx1"/>
                </a:solidFill>
                <a:latin typeface="Arial" charset="0"/>
                <a:ea typeface="+mn-ea"/>
                <a:cs typeface="+mn-cs"/>
              </a:rPr>
              <a:t>) began a shift to a more unified</a:t>
            </a:r>
            <a:r>
              <a:rPr lang="en-US" sz="1400" kern="1200" baseline="0" dirty="0" smtClean="0">
                <a:solidFill>
                  <a:schemeClr val="tx1"/>
                </a:solidFill>
                <a:latin typeface="Arial" charset="0"/>
                <a:ea typeface="+mn-ea"/>
                <a:cs typeface="+mn-cs"/>
              </a:rPr>
              <a:t> accounting model, </a:t>
            </a:r>
            <a:r>
              <a:rPr lang="en-US" sz="1400" kern="1200" dirty="0" smtClean="0">
                <a:solidFill>
                  <a:schemeClr val="tx1"/>
                </a:solidFill>
                <a:latin typeface="Arial" charset="0"/>
                <a:ea typeface="+mn-ea"/>
                <a:cs typeface="+mn-cs"/>
              </a:rPr>
              <a:t>and the Oregon Accounting Manual</a:t>
            </a:r>
            <a:r>
              <a:rPr lang="en-US" sz="1400" kern="1200" baseline="0" dirty="0" smtClean="0">
                <a:solidFill>
                  <a:schemeClr val="tx1"/>
                </a:solidFill>
                <a:latin typeface="Arial" charset="0"/>
                <a:ea typeface="+mn-ea"/>
                <a:cs typeface="+mn-cs"/>
              </a:rPr>
              <a:t> was </a:t>
            </a:r>
            <a:r>
              <a:rPr lang="en-US" sz="1400" kern="1200" dirty="0" smtClean="0">
                <a:solidFill>
                  <a:schemeClr val="tx1"/>
                </a:solidFill>
                <a:latin typeface="Arial" charset="0"/>
                <a:ea typeface="+mn-ea"/>
                <a:cs typeface="+mn-cs"/>
              </a:rPr>
              <a:t>updated</a:t>
            </a:r>
            <a:r>
              <a:rPr lang="en-US" sz="1400" kern="1200" baseline="0" dirty="0" smtClean="0">
                <a:solidFill>
                  <a:schemeClr val="tx1"/>
                </a:solidFill>
                <a:latin typeface="Arial" charset="0"/>
                <a:ea typeface="+mn-ea"/>
                <a:cs typeface="+mn-cs"/>
              </a:rPr>
              <a:t> to gradually require a more private sector, cost accounting approach to governmental accounting.  Fortunately, DEQ has already mostly made the transition independent of the GASB guidance.</a:t>
            </a:r>
          </a:p>
          <a:p>
            <a:pPr eaLnBrk="1" hangingPunct="1"/>
            <a:endParaRPr lang="en-US" sz="1400" kern="1200" baseline="0" dirty="0" smtClean="0">
              <a:solidFill>
                <a:schemeClr val="tx1"/>
              </a:solidFill>
              <a:latin typeface="Arial" charset="0"/>
              <a:ea typeface="+mn-ea"/>
              <a:cs typeface="+mn-cs"/>
            </a:endParaRPr>
          </a:p>
          <a:p>
            <a:pPr eaLnBrk="1" hangingPunct="1"/>
            <a:r>
              <a:rPr lang="en-US" sz="1400" kern="1200" baseline="0" dirty="0" smtClean="0">
                <a:solidFill>
                  <a:schemeClr val="tx1"/>
                </a:solidFill>
                <a:latin typeface="Arial" charset="0"/>
                <a:ea typeface="+mn-ea"/>
                <a:cs typeface="+mn-cs"/>
              </a:rPr>
              <a:t>From 2007 on, gradual changes have been required, mostly from external demands, that have effectively fully utilized our capacity in terms of cost center structure as it is currently designed.</a:t>
            </a:r>
            <a:endParaRPr lang="en-US" sz="1400" baseline="0" dirty="0" smtClean="0"/>
          </a:p>
          <a:p>
            <a:pPr eaLnBrk="1" hangingPunct="1"/>
            <a:endParaRPr lang="en-US" sz="1400" dirty="0" smtClean="0"/>
          </a:p>
        </p:txBody>
      </p:sp>
    </p:spTree>
    <p:extLst>
      <p:ext uri="{BB962C8B-B14F-4D97-AF65-F5344CB8AC3E}">
        <p14:creationId xmlns:p14="http://schemas.microsoft.com/office/powerpoint/2010/main" xmlns="" val="42540822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31</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sz="1400" baseline="0" dirty="0" smtClean="0"/>
              <a:t>Click through</a:t>
            </a:r>
          </a:p>
          <a:p>
            <a:pPr eaLnBrk="1" hangingPunct="1"/>
            <a:endParaRPr lang="en-US" sz="1400" baseline="0" dirty="0" smtClean="0"/>
          </a:p>
          <a:p>
            <a:pPr eaLnBrk="1" hangingPunct="1"/>
            <a:r>
              <a:rPr lang="en-US" sz="1400" baseline="0" dirty="0" smtClean="0"/>
              <a:t>With 75% of DEQ costs related to salary &amp; benefits, DEQ needs a front end process for capturing hours by cost centers to generated cost accounting data.</a:t>
            </a:r>
          </a:p>
          <a:p>
            <a:pPr eaLnBrk="1" hangingPunct="1"/>
            <a:endParaRPr lang="en-US" sz="1400" baseline="0" dirty="0" smtClean="0"/>
          </a:p>
          <a:p>
            <a:pPr eaLnBrk="1" hangingPunct="1"/>
            <a:r>
              <a:rPr lang="en-US" sz="1400" baseline="0" dirty="0" smtClean="0"/>
              <a:t>DEQ developed a system, called Q-time to capture the hours that people work on specific activities and each of those activities is directed at a specific cost center.  This helps DEQ ensure that only appropriate funds pay for activities, and meets the federal requirement that grant recipients can demonstrate that hours charged by staff to federal grants provided work supporting the grant activity.</a:t>
            </a:r>
          </a:p>
          <a:p>
            <a:pPr eaLnBrk="1" hangingPunct="1"/>
            <a:endParaRPr lang="en-US" sz="1400" baseline="0" dirty="0" smtClean="0"/>
          </a:p>
          <a:p>
            <a:pPr eaLnBrk="1" hangingPunct="1"/>
            <a:r>
              <a:rPr lang="en-US" sz="1400" baseline="0" dirty="0" smtClean="0"/>
              <a:t>Q-time also helps us capture FTE data in parallel with the accounting data, at the same level of cost center detail.</a:t>
            </a:r>
          </a:p>
          <a:p>
            <a:pPr eaLnBrk="1" hangingPunct="1"/>
            <a:endParaRPr lang="en-US" sz="1400" baseline="0" dirty="0" smtClean="0"/>
          </a:p>
          <a:p>
            <a:pPr eaLnBrk="1" hangingPunct="1"/>
            <a:r>
              <a:rPr lang="en-US" sz="1400" baseline="0" dirty="0" smtClean="0"/>
              <a:t>I would note that although Q-Time helps us determine and allocate staff costs, it is not a payroll system and all DEQ staff still fill out a paper payroll timesheet that is manually reconciled against the Q-Time each month, and the detailed payroll data is entered into the state payroll system by hand.</a:t>
            </a:r>
          </a:p>
          <a:p>
            <a:pPr eaLnBrk="1" hangingPunct="1"/>
            <a:endParaRPr lang="en-US" sz="1400" baseline="0" dirty="0" smtClean="0"/>
          </a:p>
          <a:p>
            <a:pPr eaLnBrk="1" hangingPunct="1"/>
            <a:r>
              <a:rPr lang="en-US" sz="1400" baseline="0" dirty="0" smtClean="0"/>
              <a:t>Q-Time was an in-house software application that has served DEQ well over a 15 year span, but maintenance has become increasingly difficult and its long term viable is in question.  On Tuesday of this week, I represented DEQ on the first steering committee meeting pursuing the purchase/customization of commercial off the shelf software for time and attendance, which provide a more integrating version of our time accounting process, including automated uploads into the state payroll system.  This project is spearheaded by ODOT, with DEQ and </a:t>
            </a:r>
            <a:r>
              <a:rPr lang="en-US" sz="1400" baseline="0" dirty="0" err="1" smtClean="0"/>
              <a:t>Dept</a:t>
            </a:r>
            <a:r>
              <a:rPr lang="en-US" sz="1400" baseline="0" dirty="0" smtClean="0"/>
              <a:t> of Ag as project partners.  As many as 7 other state agencies have expressed interest in participating once the project is complete, making it possibly the first enterprise solution for this particular process.</a:t>
            </a:r>
            <a:endParaRPr lang="en-US" sz="1400" dirty="0" smtClean="0"/>
          </a:p>
        </p:txBody>
      </p:sp>
    </p:spTree>
    <p:extLst>
      <p:ext uri="{BB962C8B-B14F-4D97-AF65-F5344CB8AC3E}">
        <p14:creationId xmlns:p14="http://schemas.microsoft.com/office/powerpoint/2010/main" xmlns="" val="39887974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32</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sz="1400" dirty="0" smtClean="0"/>
              <a:t>In developing accounting data,</a:t>
            </a:r>
            <a:r>
              <a:rPr lang="en-US" sz="1400" baseline="0" dirty="0" smtClean="0"/>
              <a:t> DEQ employs detailed cost center structure, used to support </a:t>
            </a:r>
          </a:p>
          <a:p>
            <a:pPr eaLnBrk="1" hangingPunct="1"/>
            <a:endParaRPr lang="en-US" sz="1400" baseline="0" dirty="0" smtClean="0"/>
          </a:p>
          <a:p>
            <a:pPr eaLnBrk="1" hangingPunct="1"/>
            <a:r>
              <a:rPr lang="en-US" sz="1400" baseline="0" dirty="0" smtClean="0"/>
              <a:t>Generally Accepted Accounting Principles as revised and updated by the </a:t>
            </a:r>
            <a:r>
              <a:rPr lang="en-US" sz="1400" b="1" kern="1200" dirty="0" smtClean="0">
                <a:solidFill>
                  <a:schemeClr val="tx1"/>
                </a:solidFill>
                <a:latin typeface="Arial" charset="0"/>
                <a:ea typeface="+mn-ea"/>
                <a:cs typeface="+mn-cs"/>
              </a:rPr>
              <a:t>Governmental Accounting Standards Board</a:t>
            </a:r>
            <a:r>
              <a:rPr lang="en-US" sz="1400" kern="1200" dirty="0" smtClean="0">
                <a:solidFill>
                  <a:schemeClr val="tx1"/>
                </a:solidFill>
                <a:latin typeface="Arial" charset="0"/>
                <a:ea typeface="+mn-ea"/>
                <a:cs typeface="+mn-cs"/>
              </a:rPr>
              <a:t> (</a:t>
            </a:r>
            <a:r>
              <a:rPr lang="en-US" sz="1400" b="1" kern="1200" dirty="0" smtClean="0">
                <a:solidFill>
                  <a:schemeClr val="tx1"/>
                </a:solidFill>
                <a:latin typeface="Arial" charset="0"/>
                <a:ea typeface="+mn-ea"/>
                <a:cs typeface="+mn-cs"/>
              </a:rPr>
              <a:t>GASB</a:t>
            </a:r>
            <a:r>
              <a:rPr lang="en-US" sz="1400" kern="1200" dirty="0" smtClean="0">
                <a:solidFill>
                  <a:schemeClr val="tx1"/>
                </a:solidFill>
                <a:latin typeface="Arial" charset="0"/>
                <a:ea typeface="+mn-ea"/>
                <a:cs typeface="+mn-cs"/>
              </a:rPr>
              <a:t>) and implemented in the Oregon Accounting Manual</a:t>
            </a:r>
            <a:endParaRPr lang="en-US" sz="1400" baseline="0" dirty="0" smtClean="0"/>
          </a:p>
          <a:p>
            <a:pPr eaLnBrk="1" hangingPunct="1"/>
            <a:endParaRPr lang="en-US" sz="1400" baseline="0" dirty="0" smtClean="0"/>
          </a:p>
          <a:p>
            <a:pPr eaLnBrk="1" hangingPunct="1"/>
            <a:endParaRPr lang="en-US" baseline="0" dirty="0" smtClean="0"/>
          </a:p>
          <a:p>
            <a:pPr eaLnBrk="1" hangingPunct="1"/>
            <a:endParaRPr lang="en-US" dirty="0" smtClean="0"/>
          </a:p>
        </p:txBody>
      </p:sp>
    </p:spTree>
    <p:extLst>
      <p:ext uri="{BB962C8B-B14F-4D97-AF65-F5344CB8AC3E}">
        <p14:creationId xmlns:p14="http://schemas.microsoft.com/office/powerpoint/2010/main" xmlns="" val="38089968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33</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a:spcBef>
                <a:spcPct val="40000"/>
              </a:spcBef>
              <a:buClr>
                <a:srgbClr val="C00000"/>
              </a:buClr>
            </a:pPr>
            <a:r>
              <a:rPr lang="en-US" sz="1400" dirty="0" smtClean="0">
                <a:solidFill>
                  <a:schemeClr val="bg2">
                    <a:lumMod val="50000"/>
                  </a:schemeClr>
                </a:solidFill>
              </a:rPr>
              <a:t>Each biennium, DEQ generates records containing cost center data:</a:t>
            </a:r>
          </a:p>
          <a:p>
            <a:pPr lvl="1">
              <a:spcBef>
                <a:spcPct val="40000"/>
              </a:spcBef>
              <a:buClr>
                <a:srgbClr val="C00000"/>
              </a:buClr>
            </a:pPr>
            <a:r>
              <a:rPr lang="en-US" sz="1400" dirty="0" smtClean="0">
                <a:solidFill>
                  <a:schemeClr val="bg2">
                    <a:lumMod val="50000"/>
                  </a:schemeClr>
                </a:solidFill>
              </a:rPr>
              <a:t>State accounting system SFMS - 5.2 </a:t>
            </a:r>
            <a:r>
              <a:rPr lang="en-US" sz="1400" u="sng" dirty="0" smtClean="0">
                <a:solidFill>
                  <a:schemeClr val="bg2">
                    <a:lumMod val="50000"/>
                  </a:schemeClr>
                </a:solidFill>
              </a:rPr>
              <a:t>million</a:t>
            </a:r>
          </a:p>
          <a:p>
            <a:pPr lvl="1">
              <a:spcBef>
                <a:spcPct val="40000"/>
              </a:spcBef>
              <a:buClr>
                <a:srgbClr val="C00000"/>
              </a:buClr>
            </a:pPr>
            <a:r>
              <a:rPr lang="en-US" sz="1400" dirty="0" smtClean="0">
                <a:solidFill>
                  <a:schemeClr val="bg2">
                    <a:lumMod val="50000"/>
                  </a:schemeClr>
                </a:solidFill>
              </a:rPr>
              <a:t>Payroll/FTE – 1.0 million</a:t>
            </a:r>
          </a:p>
          <a:p>
            <a:pPr lvl="1">
              <a:spcBef>
                <a:spcPct val="40000"/>
              </a:spcBef>
              <a:buClr>
                <a:srgbClr val="C00000"/>
              </a:buClr>
            </a:pPr>
            <a:r>
              <a:rPr lang="en-US" sz="1400" dirty="0" smtClean="0">
                <a:solidFill>
                  <a:schemeClr val="bg2">
                    <a:lumMod val="50000"/>
                  </a:schemeClr>
                </a:solidFill>
              </a:rPr>
              <a:t>Q-Time – DEQ</a:t>
            </a:r>
            <a:r>
              <a:rPr lang="en-US" sz="1400" baseline="0" dirty="0" smtClean="0">
                <a:solidFill>
                  <a:schemeClr val="bg2">
                    <a:lumMod val="50000"/>
                  </a:schemeClr>
                </a:solidFill>
              </a:rPr>
              <a:t> staff time accounting system</a:t>
            </a:r>
            <a:r>
              <a:rPr lang="en-US" sz="1400" dirty="0" smtClean="0">
                <a:solidFill>
                  <a:schemeClr val="bg2">
                    <a:lumMod val="50000"/>
                  </a:schemeClr>
                </a:solidFill>
              </a:rPr>
              <a:t> - 0.6 million</a:t>
            </a:r>
          </a:p>
          <a:p>
            <a:pPr>
              <a:spcBef>
                <a:spcPct val="40000"/>
              </a:spcBef>
              <a:buClr>
                <a:srgbClr val="C00000"/>
              </a:buClr>
            </a:pPr>
            <a:endParaRPr lang="en-US" sz="1400" dirty="0" smtClean="0">
              <a:solidFill>
                <a:schemeClr val="bg2">
                  <a:lumMod val="50000"/>
                </a:schemeClr>
              </a:solidFill>
            </a:endParaRPr>
          </a:p>
          <a:p>
            <a:pPr>
              <a:spcBef>
                <a:spcPct val="40000"/>
              </a:spcBef>
              <a:buClr>
                <a:srgbClr val="C00000"/>
              </a:buClr>
            </a:pPr>
            <a:r>
              <a:rPr lang="en-US" sz="1400" dirty="0" smtClean="0">
                <a:solidFill>
                  <a:schemeClr val="bg2">
                    <a:lumMod val="50000"/>
                  </a:schemeClr>
                </a:solidFill>
              </a:rPr>
              <a:t>DEQ use</a:t>
            </a:r>
            <a:r>
              <a:rPr lang="en-US" sz="1400" baseline="0" dirty="0" smtClean="0">
                <a:solidFill>
                  <a:schemeClr val="bg2">
                    <a:lumMod val="50000"/>
                  </a:schemeClr>
                </a:solidFill>
              </a:rPr>
              <a:t> of financial information comparable to much larger organizations, driven by large number of funds and accounting needs</a:t>
            </a:r>
          </a:p>
          <a:p>
            <a:pPr>
              <a:spcBef>
                <a:spcPct val="40000"/>
              </a:spcBef>
              <a:buClr>
                <a:srgbClr val="C00000"/>
              </a:buClr>
            </a:pPr>
            <a:endParaRPr lang="en-US" sz="1400" baseline="0" dirty="0" smtClean="0">
              <a:solidFill>
                <a:schemeClr val="bg2">
                  <a:lumMod val="50000"/>
                </a:schemeClr>
              </a:solidFill>
            </a:endParaRPr>
          </a:p>
          <a:p>
            <a:pPr eaLnBrk="1" hangingPunct="1">
              <a:spcBef>
                <a:spcPct val="40000"/>
              </a:spcBef>
              <a:buClr>
                <a:srgbClr val="C00000"/>
              </a:buClr>
            </a:pPr>
            <a:endParaRPr lang="en-US" sz="1400" dirty="0" smtClean="0">
              <a:solidFill>
                <a:schemeClr val="bg2">
                  <a:lumMod val="50000"/>
                </a:schemeClr>
              </a:solidFill>
            </a:endParaRPr>
          </a:p>
        </p:txBody>
      </p:sp>
    </p:spTree>
    <p:extLst>
      <p:ext uri="{BB962C8B-B14F-4D97-AF65-F5344CB8AC3E}">
        <p14:creationId xmlns:p14="http://schemas.microsoft.com/office/powerpoint/2010/main" xmlns="" val="29330049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ED374692-A182-4E55-BA82-0256BB14C122}" type="slidenum">
              <a:rPr lang="en-US"/>
              <a:pPr/>
              <a:t>34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a:spcBef>
                <a:spcPct val="40000"/>
              </a:spcBef>
              <a:buClr>
                <a:srgbClr val="C00000"/>
              </a:buClr>
            </a:pPr>
            <a:endParaRPr lang="en-US" sz="3200" baseline="0" dirty="0" smtClean="0">
              <a:solidFill>
                <a:schemeClr val="bg2">
                  <a:lumMod val="50000"/>
                </a:schemeClr>
              </a:solidFill>
            </a:endParaRPr>
          </a:p>
          <a:p>
            <a:pPr>
              <a:spcBef>
                <a:spcPct val="40000"/>
              </a:spcBef>
              <a:buClr>
                <a:srgbClr val="C00000"/>
              </a:buClr>
            </a:pPr>
            <a:endParaRPr lang="en-US" sz="3200" baseline="0" dirty="0" smtClean="0">
              <a:solidFill>
                <a:schemeClr val="bg2">
                  <a:lumMod val="50000"/>
                </a:schemeClr>
              </a:solidFill>
            </a:endParaRPr>
          </a:p>
          <a:p>
            <a:pPr eaLnBrk="1" hangingPunct="1">
              <a:spcBef>
                <a:spcPct val="40000"/>
              </a:spcBef>
              <a:buClr>
                <a:srgbClr val="C00000"/>
              </a:buClr>
            </a:pPr>
            <a:endParaRPr lang="en-US" sz="3200" dirty="0" smtClean="0">
              <a:solidFill>
                <a:schemeClr val="bg2">
                  <a:lumMod val="50000"/>
                </a:schemeClr>
              </a:solidFill>
            </a:endParaRPr>
          </a:p>
        </p:txBody>
      </p:sp>
    </p:spTree>
    <p:extLst>
      <p:ext uri="{BB962C8B-B14F-4D97-AF65-F5344CB8AC3E}">
        <p14:creationId xmlns:p14="http://schemas.microsoft.com/office/powerpoint/2010/main" xmlns="" val="12779953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35</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18619495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EBA83620-FCD5-4EAE-803B-4DAB485E7E71}" type="slidenum">
              <a:rPr lang="en-US"/>
              <a:pPr/>
              <a:t>36</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sz="1400" dirty="0" smtClean="0"/>
              <a:t>Click through</a:t>
            </a:r>
          </a:p>
          <a:p>
            <a:pPr eaLnBrk="1" hangingPunct="1"/>
            <a:endParaRPr lang="en-US" sz="1400" dirty="0" smtClean="0"/>
          </a:p>
          <a:p>
            <a:pPr eaLnBrk="1" hangingPunct="1"/>
            <a:endParaRPr lang="en-US" sz="1400" dirty="0" smtClean="0"/>
          </a:p>
          <a:p>
            <a:pPr eaLnBrk="1" hangingPunct="1"/>
            <a:r>
              <a:rPr lang="en-US" sz="1400" dirty="0" smtClean="0"/>
              <a:t>  Direct costs are those that support an activity directly, such as writing</a:t>
            </a:r>
            <a:r>
              <a:rPr lang="en-US" sz="1400" baseline="0" dirty="0" smtClean="0"/>
              <a:t> a permit, inspecting a facility, preparing a TMDL plan.  Those are charged directly to the appropriate program</a:t>
            </a:r>
            <a:endParaRPr lang="en-US" sz="1400" dirty="0" smtClean="0"/>
          </a:p>
        </p:txBody>
      </p:sp>
    </p:spTree>
    <p:extLst>
      <p:ext uri="{BB962C8B-B14F-4D97-AF65-F5344CB8AC3E}">
        <p14:creationId xmlns:p14="http://schemas.microsoft.com/office/powerpoint/2010/main" xmlns="" val="5340157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Slide shows some of the many names assigned to costs that differ</a:t>
            </a:r>
            <a:r>
              <a:rPr lang="en-US" sz="1400" baseline="0" dirty="0" smtClean="0"/>
              <a:t> from those that are directly related to a service or product.</a:t>
            </a:r>
          </a:p>
          <a:p>
            <a:endParaRPr lang="en-US" sz="1400" baseline="0" dirty="0" smtClean="0"/>
          </a:p>
          <a:p>
            <a:r>
              <a:rPr lang="en-US" sz="1400" baseline="0" dirty="0" smtClean="0"/>
              <a:t>For all of these items, I’ll use the term “Other than Direct”</a:t>
            </a:r>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37</a:t>
            </a:fld>
            <a:endParaRPr lang="en-US"/>
          </a:p>
        </p:txBody>
      </p:sp>
    </p:spTree>
    <p:extLst>
      <p:ext uri="{BB962C8B-B14F-4D97-AF65-F5344CB8AC3E}">
        <p14:creationId xmlns:p14="http://schemas.microsoft.com/office/powerpoint/2010/main" xmlns="" val="32708411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Click through</a:t>
            </a:r>
          </a:p>
          <a:p>
            <a:endParaRPr lang="en-US" sz="1400" dirty="0" smtClean="0"/>
          </a:p>
          <a:p>
            <a:r>
              <a:rPr lang="en-US" sz="1400" dirty="0" smtClean="0"/>
              <a:t>Notice</a:t>
            </a:r>
            <a:r>
              <a:rPr lang="en-US" sz="1400" baseline="0" dirty="0" smtClean="0"/>
              <a:t> that the other than direct services can support an office (location) or just a section.  The section manager and clerical support staff typically provide other than direct services to the direct services staff in the section.  For this reason, we include a manager code in the cost center structure, as a representation of an organization section.</a:t>
            </a:r>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38</a:t>
            </a:fld>
            <a:endParaRPr lang="en-US"/>
          </a:p>
        </p:txBody>
      </p:sp>
    </p:spTree>
    <p:extLst>
      <p:ext uri="{BB962C8B-B14F-4D97-AF65-F5344CB8AC3E}">
        <p14:creationId xmlns:p14="http://schemas.microsoft.com/office/powerpoint/2010/main" xmlns="" val="38505328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Click through</a:t>
            </a:r>
          </a:p>
          <a:p>
            <a:endParaRPr lang="en-US"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39</a:t>
            </a:fld>
            <a:endParaRPr lang="en-US"/>
          </a:p>
        </p:txBody>
      </p:sp>
    </p:spTree>
    <p:extLst>
      <p:ext uri="{BB962C8B-B14F-4D97-AF65-F5344CB8AC3E}">
        <p14:creationId xmlns:p14="http://schemas.microsoft.com/office/powerpoint/2010/main" xmlns="" val="3397653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11DA5C1B-17C8-4B7D-B266-50EC1FA6B316}" type="slidenum">
              <a:rPr lang="en-US" smtClean="0">
                <a:latin typeface="Arial" pitchFamily="34" charset="0"/>
                <a:ea typeface="ＭＳ Ｐゴシック" pitchFamily="34" charset="-128"/>
              </a:rPr>
              <a:pPr/>
              <a:t>4</a:t>
            </a:fld>
            <a:endParaRPr lang="en-US" smtClean="0">
              <a:latin typeface="Arial" pitchFamily="34" charset="0"/>
              <a:ea typeface="ＭＳ Ｐゴシック" pitchFamily="34" charset="-128"/>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smtClean="0">
                <a:latin typeface="Arial" pitchFamily="34" charset="0"/>
                <a:ea typeface="ＭＳ Ｐゴシック" pitchFamily="34" charset="-128"/>
              </a:rPr>
              <a:t>Click through</a:t>
            </a:r>
          </a:p>
        </p:txBody>
      </p:sp>
    </p:spTree>
    <p:extLst>
      <p:ext uri="{BB962C8B-B14F-4D97-AF65-F5344CB8AC3E}">
        <p14:creationId xmlns:p14="http://schemas.microsoft.com/office/powerpoint/2010/main" xmlns="" val="39303387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40</a:t>
            </a:fld>
            <a:endParaRPr lang="en-US"/>
          </a:p>
        </p:txBody>
      </p:sp>
    </p:spTree>
    <p:extLst>
      <p:ext uri="{BB962C8B-B14F-4D97-AF65-F5344CB8AC3E}">
        <p14:creationId xmlns:p14="http://schemas.microsoft.com/office/powerpoint/2010/main" xmlns="" val="41342906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-click-</a:t>
            </a:r>
          </a:p>
          <a:p>
            <a:endParaRPr lang="en-US" sz="1400" dirty="0" smtClean="0"/>
          </a:p>
          <a:p>
            <a:r>
              <a:rPr lang="en-US" sz="1400" dirty="0" smtClean="0"/>
              <a:t>General Accepted Accounting Principals</a:t>
            </a:r>
            <a:r>
              <a:rPr lang="en-US" sz="1400" baseline="0" dirty="0" smtClean="0"/>
              <a:t> (GAAP) apply to all entities within the U.S.</a:t>
            </a:r>
          </a:p>
          <a:p>
            <a:endParaRPr lang="en-US" sz="1400" baseline="0" dirty="0" smtClean="0"/>
          </a:p>
          <a:p>
            <a:r>
              <a:rPr lang="en-US" sz="1400" baseline="0" dirty="0" smtClean="0"/>
              <a:t>Click-</a:t>
            </a:r>
          </a:p>
          <a:p>
            <a:endParaRPr lang="en-US" sz="1400" baseline="0" dirty="0" smtClean="0"/>
          </a:p>
          <a:p>
            <a:r>
              <a:rPr lang="en-US" sz="1400" baseline="0" dirty="0" smtClean="0"/>
              <a:t>Government Accounting Standards Board (GASB) makes statements pronouncements on application of accounting principles to Gov’t entities</a:t>
            </a:r>
          </a:p>
          <a:p>
            <a:endParaRPr lang="en-US" sz="1400" baseline="0" dirty="0" smtClean="0"/>
          </a:p>
          <a:p>
            <a:r>
              <a:rPr lang="en-US" sz="1400" baseline="0" dirty="0" smtClean="0"/>
              <a:t>-click- Office of Management Budget Circular A-87 was guidance on allowable </a:t>
            </a:r>
            <a:r>
              <a:rPr lang="en-US" sz="1400" b="1" baseline="0" dirty="0" smtClean="0"/>
              <a:t>direct costs </a:t>
            </a:r>
            <a:r>
              <a:rPr lang="en-US" sz="1400" baseline="0" dirty="0" smtClean="0"/>
              <a:t>and </a:t>
            </a:r>
            <a:r>
              <a:rPr lang="en-US" sz="1400" b="1" baseline="0" dirty="0" smtClean="0"/>
              <a:t>allocation methods</a:t>
            </a:r>
            <a:r>
              <a:rPr lang="en-US" sz="1400" baseline="0" dirty="0" smtClean="0"/>
              <a:t>.</a:t>
            </a:r>
          </a:p>
          <a:p>
            <a:endParaRPr lang="en-US" sz="1400" baseline="0" dirty="0" smtClean="0"/>
          </a:p>
          <a:p>
            <a:r>
              <a:rPr lang="en-US" sz="1400" baseline="0" dirty="0" smtClean="0"/>
              <a:t>-click- Effective Aug 2005, OMB A-87 no longer an “advisory”, is part of the CFR</a:t>
            </a:r>
          </a:p>
          <a:p>
            <a:endParaRPr lang="en-US" sz="1400" baseline="0" dirty="0" smtClean="0"/>
          </a:p>
          <a:p>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41</a:t>
            </a:fld>
            <a:endParaRPr lang="en-US"/>
          </a:p>
        </p:txBody>
      </p:sp>
    </p:spTree>
    <p:extLst>
      <p:ext uri="{BB962C8B-B14F-4D97-AF65-F5344CB8AC3E}">
        <p14:creationId xmlns:p14="http://schemas.microsoft.com/office/powerpoint/2010/main" xmlns="" val="36390168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400" dirty="0" smtClean="0"/>
              <a:t>From the Objectives section, 2 CFR Part 200.</a:t>
            </a:r>
          </a:p>
          <a:p>
            <a:endParaRPr lang="en-US" sz="1400" dirty="0" smtClean="0"/>
          </a:p>
          <a:p>
            <a:r>
              <a:rPr lang="en-US" sz="1400" kern="1200" baseline="0" dirty="0" smtClean="0">
                <a:solidFill>
                  <a:schemeClr val="tx1"/>
                </a:solidFill>
                <a:latin typeface="Arial" charset="0"/>
                <a:ea typeface="+mn-ea"/>
                <a:cs typeface="+mn-cs"/>
              </a:rPr>
              <a:t>The next section – what comes under grant and agreements?</a:t>
            </a:r>
          </a:p>
          <a:p>
            <a:endParaRPr lang="en-US" sz="1400" kern="1200" baseline="0" dirty="0" smtClean="0">
              <a:solidFill>
                <a:schemeClr val="tx1"/>
              </a:solidFill>
              <a:latin typeface="Arial" charset="0"/>
              <a:ea typeface="+mn-ea"/>
              <a:cs typeface="+mn-cs"/>
            </a:endParaRPr>
          </a:p>
          <a:p>
            <a:r>
              <a:rPr lang="en-US" sz="1400" kern="1200" baseline="0" dirty="0" smtClean="0">
                <a:solidFill>
                  <a:schemeClr val="tx1"/>
                </a:solidFill>
                <a:latin typeface="Arial" charset="0"/>
                <a:ea typeface="+mn-ea"/>
                <a:cs typeface="+mn-cs"/>
              </a:rPr>
              <a:t>Will discuss further in later slide </a:t>
            </a:r>
          </a:p>
          <a:p>
            <a:r>
              <a:rPr lang="en-US" sz="1400" kern="1200" baseline="0" dirty="0" smtClean="0">
                <a:solidFill>
                  <a:schemeClr val="tx1"/>
                </a:solidFill>
                <a:latin typeface="Arial" charset="0"/>
                <a:ea typeface="+mn-ea"/>
                <a:cs typeface="+mn-cs"/>
              </a:rPr>
              <a:t>	</a:t>
            </a:r>
          </a:p>
          <a:p>
            <a:r>
              <a:rPr lang="en-US" sz="1400" kern="1200" baseline="0" dirty="0" smtClean="0">
                <a:solidFill>
                  <a:schemeClr val="tx1"/>
                </a:solidFill>
                <a:latin typeface="Arial" charset="0"/>
                <a:ea typeface="+mn-ea"/>
                <a:cs typeface="+mn-cs"/>
              </a:rPr>
              <a:t>Final piece – the fair share principle.</a:t>
            </a:r>
          </a:p>
          <a:p>
            <a:r>
              <a:rPr lang="en-US" sz="1400" kern="1200" baseline="0" dirty="0" smtClean="0">
                <a:solidFill>
                  <a:schemeClr val="tx1"/>
                </a:solidFill>
                <a:latin typeface="Arial" charset="0"/>
                <a:ea typeface="+mn-ea"/>
                <a:cs typeface="+mn-cs"/>
              </a:rPr>
              <a:t> </a:t>
            </a:r>
          </a:p>
          <a:p>
            <a:endParaRPr lang="en-US" sz="1400" dirty="0" smtClean="0"/>
          </a:p>
          <a:p>
            <a:endParaRPr lang="en-US" sz="1400" dirty="0" smtClean="0"/>
          </a:p>
          <a:p>
            <a:endParaRPr lang="en-US" sz="16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42</a:t>
            </a:fld>
            <a:endParaRPr lang="en-US"/>
          </a:p>
        </p:txBody>
      </p:sp>
    </p:spTree>
    <p:extLst>
      <p:ext uri="{BB962C8B-B14F-4D97-AF65-F5344CB8AC3E}">
        <p14:creationId xmlns:p14="http://schemas.microsoft.com/office/powerpoint/2010/main" xmlns="" val="14450212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t>-click-</a:t>
            </a:r>
          </a:p>
          <a:p>
            <a:r>
              <a:rPr lang="en-US" sz="1400" baseline="0" dirty="0" smtClean="0"/>
              <a:t>So 2 CFR Part 200 has rules regarding what costs are allowed and not allowed.  The requirements clearly apply to Federal Grants, but are other funding sources also affected?  Solicit answers</a:t>
            </a:r>
          </a:p>
          <a:p>
            <a:r>
              <a:rPr lang="en-US" sz="1400" baseline="0" dirty="0" smtClean="0"/>
              <a:t>So these rules apply to the Federal Grant – click -</a:t>
            </a:r>
          </a:p>
          <a:p>
            <a:r>
              <a:rPr lang="en-US" sz="1400" dirty="0" smtClean="0"/>
              <a:t>Go thru list</a:t>
            </a:r>
          </a:p>
          <a:p>
            <a:endParaRPr lang="en-US" sz="1400" dirty="0" smtClean="0"/>
          </a:p>
          <a:p>
            <a:r>
              <a:rPr lang="en-US" sz="1400" dirty="0" smtClean="0"/>
              <a:t>Associated Match – most federal grants come with a requirement for state participation in the activity funded</a:t>
            </a:r>
            <a:r>
              <a:rPr lang="en-US" sz="1400" baseline="0" dirty="0" smtClean="0"/>
              <a:t> by the grant – that participation is called </a:t>
            </a:r>
            <a:r>
              <a:rPr lang="en-US" sz="1400" b="1" baseline="0" dirty="0" smtClean="0"/>
              <a:t>match</a:t>
            </a:r>
            <a:endParaRPr lang="en-US" sz="1400" b="1"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4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dirty="0" smtClean="0"/>
              <a:t>All</a:t>
            </a:r>
            <a:r>
              <a:rPr lang="en-US" sz="1400" baseline="0" dirty="0" smtClean="0"/>
              <a:t> of these items impact somewhere in excess of 85% of DEQ’s total funding, and as a result we apply 2 CFR Part 200 to virtually all of our funding and costs.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4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t>So what sorts of expenses </a:t>
            </a:r>
            <a:r>
              <a:rPr lang="en-US" sz="1400" i="1" baseline="0" dirty="0" smtClean="0"/>
              <a:t>aren’t</a:t>
            </a:r>
            <a:r>
              <a:rPr lang="en-US" sz="1400" baseline="0" dirty="0" smtClean="0"/>
              <a:t> allowed?</a:t>
            </a:r>
            <a:endParaRPr lang="en-US" sz="1400" dirty="0" smtClean="0"/>
          </a:p>
          <a:p>
            <a:endParaRPr lang="en-US" sz="1400" baseline="0" dirty="0" smtClean="0"/>
          </a:p>
          <a:p>
            <a:r>
              <a:rPr lang="en-US" sz="1400" baseline="0" dirty="0" smtClean="0"/>
              <a:t>-Click-</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t>Lobbying prohibition is about lobbying for federal grant awards or budget.  DEQ director, OPA section, or other lobbying at the state level is not included in the prohibition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4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t>We pay a central government service charge (just over ½ million per biennium) to cover these areas, only Other Funds are assessed, and only non match dollars are used</a:t>
            </a:r>
            <a:endParaRPr lang="en-US" sz="14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400" baseline="0" dirty="0" smtClean="0"/>
          </a:p>
          <a:p>
            <a:endParaRPr lang="en-US" sz="1400" dirty="0" smtClean="0"/>
          </a:p>
          <a:p>
            <a:r>
              <a:rPr lang="en-US" sz="1400" dirty="0" smtClean="0"/>
              <a:t>Others include alcoholic beverages, entertainment, </a:t>
            </a:r>
            <a:r>
              <a:rPr lang="en-US" sz="1400" b="1" dirty="0" smtClean="0"/>
              <a:t>contributions/donations</a:t>
            </a:r>
            <a:r>
              <a:rPr lang="en-US" sz="1400" dirty="0" smtClean="0"/>
              <a:t>.</a:t>
            </a:r>
          </a:p>
          <a:p>
            <a:endParaRPr lang="en-US" sz="1400" dirty="0" smtClean="0"/>
          </a:p>
          <a:p>
            <a:r>
              <a:rPr lang="en-US" sz="1400" dirty="0" smtClean="0"/>
              <a:t>This is why we have to be careful in our agreements with organizations such as SOLV – if the arrangement</a:t>
            </a:r>
            <a:r>
              <a:rPr lang="en-US" sz="1400" baseline="0" dirty="0" smtClean="0"/>
              <a:t> is paying for services associated with grant eligible activities, its allowable - if a donation, it is not.</a:t>
            </a:r>
          </a:p>
          <a:p>
            <a:endParaRPr lang="en-US" sz="1400" baseline="0" dirty="0" smtClean="0"/>
          </a:p>
          <a:p>
            <a:endParaRPr lang="en-US" sz="1400" baseline="0" dirty="0" smtClean="0"/>
          </a:p>
          <a:p>
            <a:endParaRPr lang="en-US" sz="1400" dirty="0" smtClean="0"/>
          </a:p>
          <a:p>
            <a:endParaRPr lang="en-US" sz="16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43</a:t>
            </a:fld>
            <a:endParaRPr lang="en-US"/>
          </a:p>
        </p:txBody>
      </p:sp>
    </p:spTree>
    <p:extLst>
      <p:ext uri="{BB962C8B-B14F-4D97-AF65-F5344CB8AC3E}">
        <p14:creationId xmlns:p14="http://schemas.microsoft.com/office/powerpoint/2010/main" xmlns="" val="35608779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-click-</a:t>
            </a:r>
          </a:p>
          <a:p>
            <a:r>
              <a:rPr lang="en-US" sz="1400" dirty="0" smtClean="0"/>
              <a:t>Audits</a:t>
            </a:r>
            <a:endParaRPr lang="en-US" sz="1400" baseline="0" dirty="0" smtClean="0"/>
          </a:p>
          <a:p>
            <a:r>
              <a:rPr lang="en-US" sz="1400" baseline="0" dirty="0" smtClean="0"/>
              <a:t>-click-</a:t>
            </a:r>
          </a:p>
          <a:p>
            <a:r>
              <a:rPr lang="en-US" sz="1400" baseline="0" dirty="0" smtClean="0"/>
              <a:t>Non compliance</a:t>
            </a:r>
          </a:p>
          <a:p>
            <a:r>
              <a:rPr lang="en-US" sz="1400" baseline="0" dirty="0" smtClean="0"/>
              <a:t>-click-</a:t>
            </a:r>
          </a:p>
          <a:p>
            <a:r>
              <a:rPr lang="en-US" sz="1400" dirty="0" smtClean="0"/>
              <a:t>PEBB (health care premiums) are charged</a:t>
            </a:r>
            <a:r>
              <a:rPr lang="en-US" sz="1400" baseline="0" dirty="0" smtClean="0"/>
              <a:t> to each agency based on positions and are collected from all funding sources (including Federal and match).  Instead of returning assessments based on how they were collected, state decided to distribute excess to special appropriations.  I relay this event as a way of emphasizing the importance of compliance with 2 CFR Part 200 – DEQ is very careful to monitor compliance and had been particular careful in cases where a state wide adjustment to an assessment has resulted in a lump sum refund to the agency to ensure that our federal funds receive a fair share of that refund.</a:t>
            </a:r>
          </a:p>
          <a:p>
            <a:endParaRPr lang="en-US" sz="1400" baseline="0" dirty="0" smtClean="0"/>
          </a:p>
          <a:p>
            <a:endParaRPr lang="en-US" sz="1400" baseline="0" dirty="0" smtClean="0"/>
          </a:p>
          <a:p>
            <a:endParaRPr lang="en-US" sz="1400" baseline="0" dirty="0" smtClean="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44</a:t>
            </a:fld>
            <a:endParaRPr lang="en-US"/>
          </a:p>
        </p:txBody>
      </p:sp>
    </p:spTree>
    <p:extLst>
      <p:ext uri="{BB962C8B-B14F-4D97-AF65-F5344CB8AC3E}">
        <p14:creationId xmlns:p14="http://schemas.microsoft.com/office/powerpoint/2010/main" xmlns="" val="363901683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smtClean="0"/>
              <a:t>Walk through</a:t>
            </a:r>
            <a:r>
              <a:rPr lang="en-US" sz="1300" baseline="0" dirty="0" smtClean="0"/>
              <a:t> the steps –click-</a:t>
            </a:r>
          </a:p>
          <a:p>
            <a:r>
              <a:rPr lang="en-US" sz="1300" baseline="0" dirty="0" smtClean="0"/>
              <a:t>Item 1 – elicit examples of the pool benefited by </a:t>
            </a:r>
          </a:p>
          <a:p>
            <a:r>
              <a:rPr lang="en-US" sz="1300" baseline="0" dirty="0" smtClean="0"/>
              <a:t>	1.  office clerical</a:t>
            </a:r>
          </a:p>
          <a:p>
            <a:r>
              <a:rPr lang="en-US" sz="1300" baseline="0" dirty="0" smtClean="0"/>
              <a:t>	2.  regional administrator</a:t>
            </a:r>
          </a:p>
          <a:p>
            <a:r>
              <a:rPr lang="en-US" sz="1300" baseline="0" dirty="0" smtClean="0"/>
              <a:t>	3.  section clerical</a:t>
            </a:r>
          </a:p>
          <a:p>
            <a:r>
              <a:rPr lang="en-US" sz="1300" baseline="0" dirty="0" smtClean="0"/>
              <a:t>	4.  </a:t>
            </a:r>
            <a:r>
              <a:rPr lang="en-US" sz="1300" baseline="0" dirty="0" err="1" smtClean="0"/>
              <a:t>lan</a:t>
            </a:r>
            <a:r>
              <a:rPr lang="en-US" sz="1300" baseline="0" dirty="0" smtClean="0"/>
              <a:t> admin</a:t>
            </a:r>
          </a:p>
          <a:p>
            <a:r>
              <a:rPr lang="en-US" sz="1300" dirty="0" smtClean="0"/>
              <a:t>	5.  Project</a:t>
            </a:r>
          </a:p>
          <a:p>
            <a:r>
              <a:rPr lang="en-US" sz="1300" dirty="0" smtClean="0"/>
              <a:t>		a.  Permitting Breakthrough</a:t>
            </a:r>
          </a:p>
          <a:p>
            <a:r>
              <a:rPr lang="en-US" sz="1300" dirty="0" smtClean="0"/>
              <a:t>		b.  AQ permitting software</a:t>
            </a:r>
          </a:p>
          <a:p>
            <a:r>
              <a:rPr lang="en-US" sz="1300" dirty="0" smtClean="0"/>
              <a:t>		c.  ACES</a:t>
            </a:r>
          </a:p>
          <a:p>
            <a:r>
              <a:rPr lang="en-US" sz="1300" dirty="0" smtClean="0"/>
              <a:t>-click- </a:t>
            </a:r>
          </a:p>
          <a:p>
            <a:r>
              <a:rPr lang="en-US" sz="1300" dirty="0" smtClean="0"/>
              <a:t>Collect costs of the </a:t>
            </a:r>
            <a:r>
              <a:rPr lang="en-US" sz="1300" dirty="0" err="1" smtClean="0"/>
              <a:t>lan</a:t>
            </a:r>
            <a:r>
              <a:rPr lang="en-US" sz="1300" dirty="0" smtClean="0"/>
              <a:t> admin or section clerical</a:t>
            </a:r>
          </a:p>
          <a:p>
            <a:r>
              <a:rPr lang="en-US" sz="1300" dirty="0" smtClean="0"/>
              <a:t>	Note that these are functions, not people, per se</a:t>
            </a:r>
          </a:p>
          <a:p>
            <a:r>
              <a:rPr lang="en-US" sz="1300" dirty="0" smtClean="0"/>
              <a:t>	How would we collect the costs? Solicit</a:t>
            </a:r>
          </a:p>
          <a:p>
            <a:r>
              <a:rPr lang="en-US" sz="1300" dirty="0" smtClean="0"/>
              <a:t>		Q-Time</a:t>
            </a:r>
          </a:p>
          <a:p>
            <a:r>
              <a:rPr lang="en-US" sz="1300" dirty="0" smtClean="0"/>
              <a:t>-click-</a:t>
            </a:r>
          </a:p>
          <a:p>
            <a:r>
              <a:rPr lang="en-US" sz="1300" dirty="0" smtClean="0"/>
              <a:t>Determine the most appropriate indicator of benefit</a:t>
            </a:r>
          </a:p>
          <a:p>
            <a:r>
              <a:rPr lang="en-US" sz="1300" dirty="0" smtClean="0"/>
              <a:t>DEQ</a:t>
            </a:r>
            <a:r>
              <a:rPr lang="en-US" sz="1300" baseline="0" dirty="0" smtClean="0"/>
              <a:t> typically uses PS $ as its allocation baseline</a:t>
            </a:r>
          </a:p>
          <a:p>
            <a:r>
              <a:rPr lang="en-US" sz="1300" baseline="0" dirty="0" smtClean="0"/>
              <a:t>-click- </a:t>
            </a:r>
          </a:p>
          <a:p>
            <a:r>
              <a:rPr lang="en-US" sz="1300" baseline="0" dirty="0" smtClean="0"/>
              <a:t>Allocate the other than direct costs</a:t>
            </a:r>
            <a:endParaRPr lang="en-US" sz="13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45</a:t>
            </a:fld>
            <a:endParaRPr lang="en-US"/>
          </a:p>
        </p:txBody>
      </p:sp>
    </p:spTree>
    <p:extLst>
      <p:ext uri="{BB962C8B-B14F-4D97-AF65-F5344CB8AC3E}">
        <p14:creationId xmlns:p14="http://schemas.microsoft.com/office/powerpoint/2010/main" xmlns="" val="2760362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-click</a:t>
            </a:r>
            <a:r>
              <a:rPr lang="en-US" sz="1400" baseline="0" dirty="0" smtClean="0">
                <a:solidFill>
                  <a:schemeClr val="accent1">
                    <a:lumMod val="50000"/>
                  </a:schemeClr>
                </a:solidFill>
              </a:rPr>
              <a:t> – surcharge method</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400" baseline="0" dirty="0" smtClean="0">
              <a:solidFill>
                <a:schemeClr val="accent1">
                  <a:lumMod val="50000"/>
                </a:schemeClr>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baseline="0" dirty="0" smtClean="0">
                <a:solidFill>
                  <a:schemeClr val="accent1">
                    <a:lumMod val="50000"/>
                  </a:schemeClr>
                </a:solidFill>
              </a:rPr>
              <a:t>-click-</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Rate typically negotiated for a future fiscal year on a "fixed with carry-forward" basis, with adjustments for over/under collection made to following years.</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400" dirty="0" smtClean="0">
              <a:solidFill>
                <a:schemeClr val="accent1">
                  <a:lumMod val="50000"/>
                </a:schemeClr>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400" dirty="0" smtClean="0">
                <a:solidFill>
                  <a:schemeClr val="accent1">
                    <a:lumMod val="50000"/>
                  </a:schemeClr>
                </a:solidFill>
              </a:rPr>
              <a:t>This</a:t>
            </a:r>
            <a:r>
              <a:rPr lang="en-US" sz="1400" baseline="0" dirty="0" smtClean="0">
                <a:solidFill>
                  <a:schemeClr val="accent1">
                    <a:lumMod val="50000"/>
                  </a:schemeClr>
                </a:solidFill>
              </a:rPr>
              <a:t> approach typically reserved for large allocation pools, usually a central services pool used by the entire organization.</a:t>
            </a:r>
            <a:endParaRPr lang="en-US" sz="1400" dirty="0" smtClean="0">
              <a:solidFill>
                <a:schemeClr val="accent1">
                  <a:lumMod val="50000"/>
                </a:schemeClr>
              </a:solidFill>
            </a:endParaRPr>
          </a:p>
          <a:p>
            <a:endParaRPr lang="en-US" sz="16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46</a:t>
            </a:fld>
            <a:endParaRPr lang="en-US"/>
          </a:p>
        </p:txBody>
      </p:sp>
    </p:spTree>
    <p:extLst>
      <p:ext uri="{BB962C8B-B14F-4D97-AF65-F5344CB8AC3E}">
        <p14:creationId xmlns:p14="http://schemas.microsoft.com/office/powerpoint/2010/main" xmlns="" val="6148870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Click thru slowly</a:t>
            </a:r>
          </a:p>
          <a:p>
            <a:endParaRPr lang="en-US" sz="1400" dirty="0" smtClean="0"/>
          </a:p>
          <a:p>
            <a:r>
              <a:rPr lang="en-US" sz="1400" dirty="0" smtClean="0"/>
              <a:t>In this example, a $100</a:t>
            </a:r>
            <a:r>
              <a:rPr lang="en-US" sz="1400" baseline="0" dirty="0" smtClean="0"/>
              <a:t> allocation may be split 70, 30, 10 between three activities and each of those amounts are posted to the appropriate fund associated with the </a:t>
            </a:r>
            <a:r>
              <a:rPr lang="en-US" sz="1400" baseline="0" dirty="0" err="1" smtClean="0"/>
              <a:t>activiiy</a:t>
            </a:r>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47</a:t>
            </a:fld>
            <a:endParaRPr lang="en-US"/>
          </a:p>
        </p:txBody>
      </p:sp>
    </p:spTree>
    <p:extLst>
      <p:ext uri="{BB962C8B-B14F-4D97-AF65-F5344CB8AC3E}">
        <p14:creationId xmlns:p14="http://schemas.microsoft.com/office/powerpoint/2010/main" xmlns="" val="1981299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Click thru slowly</a:t>
            </a:r>
          </a:p>
          <a:p>
            <a:endParaRPr lang="en-US" sz="1400" dirty="0" smtClean="0"/>
          </a:p>
          <a:p>
            <a:r>
              <a:rPr lang="en-US" sz="1400" dirty="0" smtClean="0"/>
              <a:t>SGSC</a:t>
            </a:r>
            <a:r>
              <a:rPr lang="en-US" sz="1400" baseline="0" dirty="0" smtClean="0"/>
              <a:t> is approx $3.1M for the 2015-17 AR budget, up from $2.5M in the current biennium</a:t>
            </a:r>
          </a:p>
          <a:p>
            <a:endParaRPr lang="en-US" sz="1400" baseline="0" dirty="0" smtClean="0"/>
          </a:p>
          <a:p>
            <a:r>
              <a:rPr lang="en-US" sz="1400" baseline="0" dirty="0" smtClean="0"/>
              <a:t>CGSC is approximately 542K for the 2015-17 AR budget, relatively constant from biennia to biennia</a:t>
            </a:r>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48</a:t>
            </a:fld>
            <a:endParaRPr lang="en-US"/>
          </a:p>
        </p:txBody>
      </p:sp>
    </p:spTree>
    <p:extLst>
      <p:ext uri="{BB962C8B-B14F-4D97-AF65-F5344CB8AC3E}">
        <p14:creationId xmlns:p14="http://schemas.microsoft.com/office/powerpoint/2010/main" xmlns="" val="7289739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49</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extLst>
      <p:ext uri="{BB962C8B-B14F-4D97-AF65-F5344CB8AC3E}">
        <p14:creationId xmlns:p14="http://schemas.microsoft.com/office/powerpoint/2010/main" xmlns="" val="2759219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B024364-E324-4B90-92B7-C9FCDF7BBD84}" type="slidenum">
              <a:rPr lang="en-US"/>
              <a:pPr/>
              <a:t>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z="1400" dirty="0" smtClean="0"/>
              <a:t>Explain</a:t>
            </a:r>
            <a:r>
              <a:rPr lang="en-US" sz="1400" baseline="0" dirty="0" smtClean="0"/>
              <a:t> 005 removal – dispersed to other programs</a:t>
            </a:r>
            <a:endParaRPr lang="en-US" sz="1400" dirty="0" smtClean="0"/>
          </a:p>
          <a:p>
            <a:pPr eaLnBrk="1" hangingPunct="1"/>
            <a:endParaRPr lang="en-US" sz="1400" dirty="0" smtClean="0"/>
          </a:p>
          <a:p>
            <a:pPr eaLnBrk="1" hangingPunct="1"/>
            <a:r>
              <a:rPr lang="en-US" sz="1400" dirty="0" smtClean="0"/>
              <a:t>Basic Budget Structure Units in the main DEQ Budget Bill</a:t>
            </a:r>
          </a:p>
          <a:p>
            <a:pPr eaLnBrk="1" hangingPunct="1"/>
            <a:endParaRPr lang="en-US" sz="1400" dirty="0" smtClean="0"/>
          </a:p>
          <a:p>
            <a:pPr eaLnBrk="1" hangingPunct="1"/>
            <a:r>
              <a:rPr lang="en-US" sz="1400" dirty="0" smtClean="0"/>
              <a:t>Other</a:t>
            </a:r>
            <a:r>
              <a:rPr lang="en-US" sz="1400" baseline="0" dirty="0" smtClean="0"/>
              <a:t> Legislation requires separate structures (Example – SB 838, Suction Dredge Mining)</a:t>
            </a:r>
          </a:p>
          <a:p>
            <a:pPr eaLnBrk="1" hangingPunct="1"/>
            <a:endParaRPr lang="en-US" sz="1400" dirty="0" smtClean="0"/>
          </a:p>
          <a:p>
            <a:pPr eaLnBrk="1" hangingPunct="1">
              <a:spcBef>
                <a:spcPct val="40000"/>
              </a:spcBef>
              <a:buClr>
                <a:srgbClr val="C00000"/>
              </a:buClr>
            </a:pPr>
            <a:r>
              <a:rPr lang="en-US" sz="1400" dirty="0" smtClean="0">
                <a:solidFill>
                  <a:schemeClr val="bg2">
                    <a:lumMod val="50000"/>
                  </a:schemeClr>
                </a:solidFill>
              </a:rPr>
              <a:t>Each block is a separate appropriation account, DEQ submits quarterly plan for each account</a:t>
            </a:r>
          </a:p>
          <a:p>
            <a:pPr eaLnBrk="1" hangingPunct="1">
              <a:spcBef>
                <a:spcPct val="40000"/>
              </a:spcBef>
              <a:buClr>
                <a:srgbClr val="C00000"/>
              </a:buClr>
            </a:pPr>
            <a:endParaRPr lang="en-US" sz="1400" dirty="0" smtClean="0">
              <a:solidFill>
                <a:schemeClr val="bg2">
                  <a:lumMod val="50000"/>
                </a:schemeClr>
              </a:solidFill>
            </a:endParaRPr>
          </a:p>
          <a:p>
            <a:pPr eaLnBrk="1" hangingPunct="1">
              <a:spcBef>
                <a:spcPct val="40000"/>
              </a:spcBef>
              <a:buClr>
                <a:srgbClr val="C00000"/>
              </a:buClr>
            </a:pPr>
            <a:r>
              <a:rPr lang="en-US" sz="1400" dirty="0" smtClean="0">
                <a:solidFill>
                  <a:schemeClr val="bg2">
                    <a:lumMod val="50000"/>
                  </a:schemeClr>
                </a:solidFill>
              </a:rPr>
              <a:t>Limitation cannot be moved between accounts without Legislative authorization</a:t>
            </a:r>
          </a:p>
          <a:p>
            <a:pPr eaLnBrk="1" hangingPunct="1">
              <a:spcBef>
                <a:spcPct val="40000"/>
              </a:spcBef>
              <a:buClr>
                <a:srgbClr val="C00000"/>
              </a:buClr>
            </a:pPr>
            <a:endParaRPr lang="en-US" sz="1400" dirty="0" smtClean="0">
              <a:solidFill>
                <a:schemeClr val="bg2">
                  <a:lumMod val="50000"/>
                </a:schemeClr>
              </a:solidFill>
            </a:endParaRPr>
          </a:p>
          <a:p>
            <a:pPr eaLnBrk="1" hangingPunct="1">
              <a:spcBef>
                <a:spcPct val="40000"/>
              </a:spcBef>
              <a:buClr>
                <a:srgbClr val="C00000"/>
              </a:buClr>
            </a:pPr>
            <a:r>
              <a:rPr lang="en-US" sz="1400" dirty="0" smtClean="0">
                <a:solidFill>
                  <a:schemeClr val="bg2">
                    <a:lumMod val="50000"/>
                  </a:schemeClr>
                </a:solidFill>
              </a:rPr>
              <a:t>Budget (including positions) shifts between program units require legislative approval</a:t>
            </a:r>
          </a:p>
          <a:p>
            <a:pPr eaLnBrk="1" hangingPunct="1"/>
            <a:endParaRPr lang="en-US" sz="1400" dirty="0" smtClean="0"/>
          </a:p>
        </p:txBody>
      </p:sp>
    </p:spTree>
    <p:extLst>
      <p:ext uri="{BB962C8B-B14F-4D97-AF65-F5344CB8AC3E}">
        <p14:creationId xmlns:p14="http://schemas.microsoft.com/office/powerpoint/2010/main" xmlns="" val="18144105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T</a:t>
            </a:r>
            <a:r>
              <a:rPr lang="en-US" sz="1400" baseline="0" dirty="0" smtClean="0"/>
              <a:t>his chart represent how many people think budget execution works.</a:t>
            </a:r>
          </a:p>
          <a:p>
            <a:endParaRPr lang="en-US" sz="1400" baseline="0" dirty="0" smtClean="0"/>
          </a:p>
          <a:p>
            <a:r>
              <a:rPr lang="en-US" sz="1400" baseline="0" dirty="0" smtClean="0"/>
              <a:t>Under this model, a budget would pay for a position that does only specific programmatic work.</a:t>
            </a:r>
          </a:p>
          <a:p>
            <a:endParaRPr lang="en-US" sz="1400" baseline="0" dirty="0" smtClean="0"/>
          </a:p>
          <a:p>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50</a:t>
            </a:fld>
            <a:endParaRPr lang="en-US"/>
          </a:p>
        </p:txBody>
      </p:sp>
    </p:spTree>
    <p:extLst>
      <p:ext uri="{BB962C8B-B14F-4D97-AF65-F5344CB8AC3E}">
        <p14:creationId xmlns:p14="http://schemas.microsoft.com/office/powerpoint/2010/main" xmlns="" val="148384297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The prior slide budget execution approach seems intuitive because it’s the reverse of the budget development slide shown here:</a:t>
            </a:r>
          </a:p>
          <a:p>
            <a:endParaRPr lang="en-US" sz="1400" dirty="0" smtClean="0"/>
          </a:p>
          <a:p>
            <a:r>
              <a:rPr lang="en-US" sz="1400" dirty="0" smtClean="0"/>
              <a:t>Looking</a:t>
            </a:r>
            <a:r>
              <a:rPr lang="en-US" sz="1400" baseline="0" dirty="0" smtClean="0"/>
              <a:t> at our operating subprograms:</a:t>
            </a:r>
          </a:p>
          <a:p>
            <a:r>
              <a:rPr lang="en-US" sz="1400" baseline="0" dirty="0" smtClean="0"/>
              <a:t>-click-</a:t>
            </a:r>
          </a:p>
          <a:p>
            <a:r>
              <a:rPr lang="en-US" sz="1400" baseline="0" dirty="0" smtClean="0"/>
              <a:t>Positions</a:t>
            </a:r>
          </a:p>
          <a:p>
            <a:r>
              <a:rPr lang="en-US" sz="1400" baseline="0" dirty="0" smtClean="0"/>
              <a:t>Generate</a:t>
            </a:r>
          </a:p>
          <a:p>
            <a:r>
              <a:rPr lang="en-US" sz="1400" baseline="0" dirty="0" smtClean="0"/>
              <a:t>Salaries &amp; benefits</a:t>
            </a:r>
          </a:p>
          <a:p>
            <a:r>
              <a:rPr lang="en-US" sz="1400" baseline="0" dirty="0" smtClean="0"/>
              <a:t>Add Services &amp; Supplies, Capital Outlays, Special Payments and</a:t>
            </a:r>
          </a:p>
          <a:p>
            <a:endParaRPr lang="en-US" sz="1400" baseline="0" dirty="0" smtClean="0"/>
          </a:p>
          <a:p>
            <a:r>
              <a:rPr lang="en-US" sz="1400" baseline="0" dirty="0" smtClean="0"/>
              <a:t>You have a budget.</a:t>
            </a:r>
          </a:p>
          <a:p>
            <a:endParaRPr lang="en-US" sz="1400" baseline="0" dirty="0" smtClean="0"/>
          </a:p>
          <a:p>
            <a:r>
              <a:rPr lang="en-US" sz="1400" baseline="0" dirty="0" smtClean="0"/>
              <a:t>This is actually how the state system develops our budgets, but mostly at a programmatic level</a:t>
            </a:r>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51</a:t>
            </a:fld>
            <a:endParaRPr lang="en-US"/>
          </a:p>
        </p:txBody>
      </p:sp>
    </p:spTree>
    <p:extLst>
      <p:ext uri="{BB962C8B-B14F-4D97-AF65-F5344CB8AC3E}">
        <p14:creationId xmlns:p14="http://schemas.microsoft.com/office/powerpoint/2010/main" xmlns="" val="19833788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53FD5616-C6F5-4EAE-B0E1-30A34ECE5382}" type="slidenum">
              <a:rPr lang="en-US"/>
              <a:pPr/>
              <a:t>52</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sz="1400" dirty="0" smtClean="0"/>
              <a:t>Remember this slide??</a:t>
            </a:r>
          </a:p>
          <a:p>
            <a:pPr eaLnBrk="1" hangingPunct="1"/>
            <a:endParaRPr lang="en-US" sz="1400" dirty="0" smtClean="0"/>
          </a:p>
          <a:p>
            <a:pPr eaLnBrk="1" hangingPunct="1"/>
            <a:r>
              <a:rPr lang="en-US" sz="1400" dirty="0" smtClean="0"/>
              <a:t>Legislature</a:t>
            </a:r>
            <a:r>
              <a:rPr lang="en-US" sz="1400" baseline="0" dirty="0" smtClean="0"/>
              <a:t> puts limits on how much we can spend (by fund type &amp; program), but there are other restrictions</a:t>
            </a:r>
          </a:p>
          <a:p>
            <a:pPr eaLnBrk="1" hangingPunct="1"/>
            <a:endParaRPr lang="en-US" sz="1400" baseline="0" dirty="0" smtClean="0"/>
          </a:p>
          <a:p>
            <a:pPr eaLnBrk="1" hangingPunct="1"/>
            <a:r>
              <a:rPr lang="en-US" sz="1400" baseline="0" dirty="0" smtClean="0"/>
              <a:t>Fee statutes</a:t>
            </a:r>
          </a:p>
          <a:p>
            <a:pPr eaLnBrk="1" hangingPunct="1"/>
            <a:r>
              <a:rPr lang="en-US" sz="1400" baseline="0" dirty="0" smtClean="0"/>
              <a:t>Federal Grant Requirements (Grant terms)</a:t>
            </a:r>
          </a:p>
          <a:p>
            <a:pPr eaLnBrk="1" hangingPunct="1"/>
            <a:r>
              <a:rPr lang="en-US" sz="1400" baseline="0" dirty="0" smtClean="0"/>
              <a:t>Legislative instruction – usually associated with policy packages or potentially budget notes</a:t>
            </a:r>
            <a:endParaRPr lang="en-US" sz="1400" dirty="0" smtClean="0"/>
          </a:p>
          <a:p>
            <a:pPr eaLnBrk="1" hangingPunct="1"/>
            <a:endParaRPr lang="en-US" sz="1400" dirty="0" smtClean="0"/>
          </a:p>
          <a:p>
            <a:pPr eaLnBrk="1" hangingPunct="1"/>
            <a:r>
              <a:rPr lang="en-US" sz="1400" dirty="0" smtClean="0"/>
              <a:t>Result </a:t>
            </a:r>
            <a:r>
              <a:rPr lang="en-US" sz="1400" dirty="0" err="1" smtClean="0"/>
              <a:t>para</a:t>
            </a:r>
            <a:r>
              <a:rPr lang="en-US" sz="1400" dirty="0" smtClean="0"/>
              <a:t>:  </a:t>
            </a:r>
          </a:p>
          <a:p>
            <a:pPr eaLnBrk="1" hangingPunct="1"/>
            <a:r>
              <a:rPr lang="en-US" sz="1400" dirty="0" smtClean="0"/>
              <a:t>Legal uses would restrict us from using the Spills Budget to pay for a spills position unless the spills position worked solely on fund eligible work</a:t>
            </a:r>
            <a:endParaRPr lang="en-US" sz="1400" baseline="0" dirty="0" smtClean="0"/>
          </a:p>
          <a:p>
            <a:pPr eaLnBrk="1" hangingPunct="1"/>
            <a:endParaRPr lang="en-US" dirty="0" smtClean="0"/>
          </a:p>
        </p:txBody>
      </p:sp>
    </p:spTree>
    <p:extLst>
      <p:ext uri="{BB962C8B-B14F-4D97-AF65-F5344CB8AC3E}">
        <p14:creationId xmlns:p14="http://schemas.microsoft.com/office/powerpoint/2010/main" xmlns="" val="371211537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Budget</a:t>
            </a:r>
            <a:r>
              <a:rPr lang="en-US" sz="1400" baseline="0" dirty="0" smtClean="0"/>
              <a:t> reality, looking at activities</a:t>
            </a:r>
          </a:p>
          <a:p>
            <a:r>
              <a:rPr lang="en-US" sz="1400" baseline="0" dirty="0" smtClean="0"/>
              <a:t>-click-</a:t>
            </a:r>
          </a:p>
          <a:p>
            <a:r>
              <a:rPr lang="en-US" sz="1400" baseline="0" dirty="0" smtClean="0"/>
              <a:t>Dollars, not budget</a:t>
            </a:r>
          </a:p>
          <a:p>
            <a:r>
              <a:rPr lang="en-US" sz="1400" baseline="0" dirty="0" smtClean="0"/>
              <a:t>-click-</a:t>
            </a:r>
          </a:p>
          <a:p>
            <a:r>
              <a:rPr lang="en-US" sz="1400" baseline="0" dirty="0" smtClean="0"/>
              <a:t>Pay for </a:t>
            </a:r>
          </a:p>
          <a:p>
            <a:r>
              <a:rPr lang="en-US" sz="1400" baseline="0" dirty="0" smtClean="0"/>
              <a:t>-click-</a:t>
            </a:r>
          </a:p>
          <a:p>
            <a:r>
              <a:rPr lang="en-US" sz="1400" baseline="0" dirty="0" smtClean="0"/>
              <a:t>Services</a:t>
            </a:r>
          </a:p>
          <a:p>
            <a:endParaRPr lang="en-US" sz="1400" baseline="0" dirty="0" smtClean="0"/>
          </a:p>
          <a:p>
            <a:r>
              <a:rPr lang="en-US" sz="1400" baseline="0" dirty="0" smtClean="0"/>
              <a:t>This means it is actual dollars on hand or appropriated to DEQ that pay for services;</a:t>
            </a:r>
          </a:p>
          <a:p>
            <a:r>
              <a:rPr lang="en-US" sz="1400" baseline="0" dirty="0" smtClean="0"/>
              <a:t>-click-</a:t>
            </a:r>
          </a:p>
          <a:p>
            <a:r>
              <a:rPr lang="en-US" sz="1400" baseline="0" dirty="0" smtClean="0"/>
              <a:t>The legal limits on the uses of funds do not force a tie between budgeted positions and the services provided</a:t>
            </a:r>
          </a:p>
          <a:p>
            <a:endParaRPr lang="en-US" sz="1400" baseline="0" dirty="0" smtClean="0"/>
          </a:p>
          <a:p>
            <a:r>
              <a:rPr lang="en-US" sz="1400" baseline="0" dirty="0" smtClean="0"/>
              <a:t>Repeat.  A position in the budget reflects a level of effort, and generates budget data.  For GF, it generates appropriation (which is effectively cash).  For all other funding sources, the budget data generates limitation (authority to spend), we spend if we have cash.</a:t>
            </a:r>
          </a:p>
          <a:p>
            <a:endParaRPr lang="en-US" sz="1400" baseline="0" dirty="0" smtClean="0"/>
          </a:p>
          <a:p>
            <a:r>
              <a:rPr lang="en-US" sz="1400" baseline="0" dirty="0" smtClean="0"/>
              <a:t>Pause</a:t>
            </a:r>
          </a:p>
          <a:p>
            <a:endParaRPr lang="en-US" sz="1400" baseline="0" dirty="0" smtClean="0"/>
          </a:p>
          <a:p>
            <a:r>
              <a:rPr lang="en-US" sz="1400" baseline="0" dirty="0" smtClean="0"/>
              <a:t>-click-</a:t>
            </a:r>
          </a:p>
          <a:p>
            <a:endParaRPr lang="en-US" sz="1400" baseline="0" dirty="0" smtClean="0"/>
          </a:p>
          <a:p>
            <a:r>
              <a:rPr lang="en-US" sz="1400" baseline="0" dirty="0" smtClean="0"/>
              <a:t>Legal restrictions are on the use of funding, not on the use of positions</a:t>
            </a:r>
          </a:p>
          <a:p>
            <a:endParaRPr lang="en-US" sz="1400" baseline="0" dirty="0" smtClean="0"/>
          </a:p>
          <a:p>
            <a:endParaRPr lang="en-US" sz="1400" dirty="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53</a:t>
            </a:fld>
            <a:endParaRPr lang="en-US"/>
          </a:p>
        </p:txBody>
      </p:sp>
    </p:spTree>
    <p:extLst>
      <p:ext uri="{BB962C8B-B14F-4D97-AF65-F5344CB8AC3E}">
        <p14:creationId xmlns:p14="http://schemas.microsoft.com/office/powerpoint/2010/main" xmlns="" val="35365503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Chart represents the services (work)</a:t>
            </a:r>
            <a:r>
              <a:rPr lang="en-US" sz="1400" baseline="0" dirty="0" smtClean="0"/>
              <a:t> centric nature of Budget Execution </a:t>
            </a:r>
          </a:p>
          <a:p>
            <a:endParaRPr lang="en-US" sz="1400" baseline="0" dirty="0" smtClean="0"/>
          </a:p>
          <a:p>
            <a:r>
              <a:rPr lang="en-US" sz="1400" baseline="0" dirty="0" smtClean="0"/>
              <a:t>Here, -click- dollars not budgets pay for service</a:t>
            </a:r>
          </a:p>
          <a:p>
            <a:r>
              <a:rPr lang="en-US" sz="1400" baseline="0" dirty="0" smtClean="0"/>
              <a:t>-click- this maintains the fund use restrictions</a:t>
            </a:r>
          </a:p>
          <a:p>
            <a:r>
              <a:rPr lang="en-US" sz="1400" baseline="0" dirty="0" smtClean="0"/>
              <a:t>Then –click- we assign staff to provide the services</a:t>
            </a:r>
          </a:p>
          <a:p>
            <a:endParaRPr lang="en-US" sz="1400" baseline="0" dirty="0" smtClean="0"/>
          </a:p>
          <a:p>
            <a:r>
              <a:rPr lang="en-US" sz="1400" baseline="0" dirty="0" smtClean="0"/>
              <a:t>Notice that we may have staff that traditional provide services cross activities due to shared skill sets, varying workload levels throughout the year, insufficient work in one location to employ a full time “spills” person.</a:t>
            </a:r>
          </a:p>
          <a:p>
            <a:endParaRPr lang="en-US" sz="1400" baseline="0" dirty="0" smtClean="0"/>
          </a:p>
          <a:p>
            <a:r>
              <a:rPr lang="en-US" sz="1400" baseline="0" dirty="0" smtClean="0"/>
              <a:t>This assignment of staff skills is intended to maximize service delivery and lower costs – click –</a:t>
            </a:r>
          </a:p>
          <a:p>
            <a:endParaRPr lang="en-US" sz="1400" baseline="0" dirty="0" smtClean="0"/>
          </a:p>
          <a:p>
            <a:endParaRPr lang="en-US" sz="1400" baseline="0" dirty="0" smtClean="0"/>
          </a:p>
        </p:txBody>
      </p:sp>
      <p:sp>
        <p:nvSpPr>
          <p:cNvPr id="4" name="Slide Number Placeholder 3"/>
          <p:cNvSpPr>
            <a:spLocks noGrp="1"/>
          </p:cNvSpPr>
          <p:nvPr>
            <p:ph type="sldNum" sz="quarter" idx="10"/>
          </p:nvPr>
        </p:nvSpPr>
        <p:spPr/>
        <p:txBody>
          <a:bodyPr/>
          <a:lstStyle/>
          <a:p>
            <a:pPr>
              <a:defRPr/>
            </a:pPr>
            <a:fld id="{48DA1771-F066-4112-913F-78325CA35DF6}" type="slidenum">
              <a:rPr lang="en-US" smtClean="0"/>
              <a:pPr>
                <a:defRPr/>
              </a:pPr>
              <a:t>54</a:t>
            </a:fld>
            <a:endParaRPr lang="en-US"/>
          </a:p>
        </p:txBody>
      </p:sp>
    </p:spTree>
    <p:extLst>
      <p:ext uri="{BB962C8B-B14F-4D97-AF65-F5344CB8AC3E}">
        <p14:creationId xmlns:p14="http://schemas.microsoft.com/office/powerpoint/2010/main" xmlns="" val="299669164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C6A3089-2B39-4CEA-A138-B3623A0FE140}" type="slidenum">
              <a:rPr lang="en-US" smtClean="0"/>
              <a:pPr>
                <a:defRPr/>
              </a:pPr>
              <a:t>55</a:t>
            </a:fld>
            <a:endParaRPr lang="en-US"/>
          </a:p>
        </p:txBody>
      </p:sp>
    </p:spTree>
    <p:extLst>
      <p:ext uri="{BB962C8B-B14F-4D97-AF65-F5344CB8AC3E}">
        <p14:creationId xmlns:p14="http://schemas.microsoft.com/office/powerpoint/2010/main" xmlns="" val="40758588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56</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That covers a pretty broad spectrum of the day to day budget and financial workings at DEQ.  I’d like to recognized</a:t>
            </a:r>
            <a:r>
              <a:rPr lang="en-US" sz="1400" baseline="0" dirty="0" smtClean="0">
                <a:latin typeface="Arial" pitchFamily="34" charset="0"/>
                <a:ea typeface="ＭＳ Ｐゴシック" pitchFamily="34" charset="-128"/>
              </a:rPr>
              <a:t> that Financial Services staff in Budget, Accounting, and Procurements, as well as the Program Analysts from the Office of Policy and Analysis are all key players in the successful running of the financial infrastructure of DEQ.  The agency’s managers and staff are also partners in our ability to manage this aspect of our organization.</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I hope this presentation has given you a more in depth look at some of the processes and controls that we employ, beyond the basic audit and financial controls we discuss each year with the commission in the Annual Financial Summary.</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I’ll open it up to any questions.</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BREAK</a:t>
            </a:r>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3493545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FE4B31CC-DA7B-4744-9E0C-DB422F31E43D}" type="slidenum">
              <a:rPr lang="en-US" smtClean="0">
                <a:latin typeface="Arial" pitchFamily="34" charset="0"/>
                <a:ea typeface="ＭＳ Ｐゴシック" pitchFamily="34" charset="-128"/>
              </a:rPr>
              <a:pPr/>
              <a:t>6</a:t>
            </a:fld>
            <a:endParaRPr lang="en-US" smtClean="0">
              <a:latin typeface="Arial" pitchFamily="34" charset="0"/>
              <a:ea typeface="ＭＳ Ｐゴシック" pitchFamily="34" charset="-128"/>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Click through</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14 different blocks.</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Click</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Only GF is backed by the state.</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Click</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The rest is authority to spend, but not actual dollars to spend. </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Click</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 Cannot move limitation or positions among the boxes without DAS/legislative approval.</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Click</a:t>
            </a: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3654335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15436BF-21E0-4DFA-9ADF-428A9E2137BC}" type="slidenum">
              <a:rPr lang="en-US" smtClean="0">
                <a:latin typeface="Arial" pitchFamily="34" charset="0"/>
                <a:ea typeface="ＭＳ Ｐゴシック" pitchFamily="34" charset="-128"/>
              </a:rPr>
              <a:pPr/>
              <a:t>7</a:t>
            </a:fld>
            <a:endParaRPr lang="en-US" smtClean="0">
              <a:latin typeface="Arial" pitchFamily="34" charset="0"/>
              <a:ea typeface="ＭＳ Ｐゴシック" pitchFamily="34" charset="-128"/>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At the start</a:t>
            </a:r>
            <a:r>
              <a:rPr lang="en-US" sz="1400" baseline="0" dirty="0" smtClean="0">
                <a:latin typeface="Arial" pitchFamily="34" charset="0"/>
                <a:ea typeface="ＭＳ Ｐゴシック" pitchFamily="34" charset="-128"/>
              </a:rPr>
              <a:t> of the biennium, </a:t>
            </a:r>
            <a:r>
              <a:rPr lang="en-US" sz="1400" dirty="0" smtClean="0">
                <a:latin typeface="Arial" pitchFamily="34" charset="0"/>
                <a:ea typeface="ＭＳ Ｐゴシック" pitchFamily="34" charset="-128"/>
              </a:rPr>
              <a:t>DEQ is required</a:t>
            </a:r>
            <a:r>
              <a:rPr lang="en-US" sz="1400" baseline="0" dirty="0" smtClean="0">
                <a:latin typeface="Arial" pitchFamily="34" charset="0"/>
                <a:ea typeface="ＭＳ Ｐゴシック" pitchFamily="34" charset="-128"/>
              </a:rPr>
              <a:t> to create a spending plan for the entire biennium, split into 8 calendar quarters.   These plans are updated quarterly.</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Click</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Plans include</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Ck</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Timed</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Click</a:t>
            </a:r>
          </a:p>
          <a:p>
            <a:pPr eaLnBrk="1" hangingPunct="1"/>
            <a:endParaRPr lang="en-US" sz="1400" baseline="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3384284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B024364-E324-4B90-92B7-C9FCDF7BBD84}" type="slidenum">
              <a:rPr lang="en-US"/>
              <a:pPr/>
              <a:t>8</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So, back to the basic 14 boxes.  For GF, within a box is movable—not across a box.  Remember, people aren’t positions, so we can move or assign people to work across the boxes, but not positions and not funding UNLESS we get approval.</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Other legislation rolls up into Basic Bill in follow on Biennia</a:t>
            </a:r>
          </a:p>
          <a:p>
            <a:pPr eaLnBrk="1" hangingPunct="1"/>
            <a:endParaRPr lang="en-US" sz="1400" dirty="0" smtClean="0"/>
          </a:p>
        </p:txBody>
      </p:sp>
    </p:spTree>
    <p:extLst>
      <p:ext uri="{BB962C8B-B14F-4D97-AF65-F5344CB8AC3E}">
        <p14:creationId xmlns:p14="http://schemas.microsoft.com/office/powerpoint/2010/main" xmlns="" val="1596993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C185F921-EEC0-454A-95FA-2823A7B08535}" type="slidenum">
              <a:rPr lang="en-US" smtClean="0">
                <a:latin typeface="Arial" pitchFamily="34" charset="0"/>
                <a:ea typeface="ＭＳ Ｐゴシック" pitchFamily="34" charset="-128"/>
              </a:rPr>
              <a:pPr/>
              <a:t>9</a:t>
            </a:fld>
            <a:endParaRPr lang="en-US" smtClean="0">
              <a:latin typeface="Arial" pitchFamily="34" charset="0"/>
              <a:ea typeface="ＭＳ Ｐゴシック" pitchFamily="34" charset="-128"/>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Click through</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Talk about examples:</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Title V legally used for Title V only</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Solid Waste Tipping fee can be used only for activities specified in the fee statute</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Click</a:t>
            </a:r>
          </a:p>
          <a:p>
            <a:pPr eaLnBrk="1" hangingPunct="1"/>
            <a:endParaRPr lang="en-US" sz="1400" dirty="0" smtClean="0">
              <a:latin typeface="Arial" pitchFamily="34" charset="0"/>
              <a:ea typeface="ＭＳ Ｐゴシック" pitchFamily="34" charset="-128"/>
            </a:endParaRPr>
          </a:p>
          <a:p>
            <a:pPr eaLnBrk="1" hangingPunct="1"/>
            <a:endParaRPr lang="en-US" sz="1200" dirty="0" smtClean="0">
              <a:latin typeface="Arial" pitchFamily="34" charset="0"/>
              <a:ea typeface="ＭＳ Ｐゴシック" pitchFamily="34" charset="-128"/>
            </a:endParaRPr>
          </a:p>
          <a:p>
            <a:pPr eaLnBrk="1" hangingPunct="1"/>
            <a:r>
              <a:rPr lang="en-US" sz="1200" dirty="0" smtClean="0">
                <a:latin typeface="Arial" pitchFamily="34" charset="0"/>
                <a:ea typeface="ＭＳ Ｐゴシック" pitchFamily="34" charset="-128"/>
              </a:rPr>
              <a:t>Click</a:t>
            </a:r>
          </a:p>
          <a:p>
            <a:pPr eaLnBrk="1" hangingPunct="1"/>
            <a:endParaRPr lang="en-US" sz="1200" dirty="0" smtClean="0">
              <a:latin typeface="Arial" pitchFamily="34" charset="0"/>
              <a:ea typeface="ＭＳ Ｐゴシック" pitchFamily="34" charset="-128"/>
            </a:endParaRPr>
          </a:p>
          <a:p>
            <a:pPr eaLnBrk="1" hangingPunct="1"/>
            <a:r>
              <a:rPr lang="en-US" sz="1200" dirty="0" smtClean="0">
                <a:latin typeface="Arial" pitchFamily="34" charset="0"/>
                <a:ea typeface="ＭＳ Ｐゴシック" pitchFamily="34" charset="-128"/>
              </a:rPr>
              <a:t>When funds </a:t>
            </a:r>
            <a:r>
              <a:rPr lang="en-US" sz="1200" i="1" dirty="0" smtClean="0">
                <a:latin typeface="Arial" pitchFamily="34" charset="0"/>
                <a:ea typeface="ＭＳ Ｐゴシック" pitchFamily="34" charset="-128"/>
              </a:rPr>
              <a:t>can</a:t>
            </a:r>
            <a:r>
              <a:rPr lang="en-US" sz="1200" dirty="0" smtClean="0">
                <a:latin typeface="Arial" pitchFamily="34" charset="0"/>
                <a:ea typeface="ＭＳ Ｐゴシック" pitchFamily="34" charset="-128"/>
              </a:rPr>
              <a:t> be used for multiple purposes, we call that </a:t>
            </a:r>
            <a:r>
              <a:rPr lang="en-US" sz="1200" dirty="0" err="1" smtClean="0">
                <a:latin typeface="Arial" pitchFamily="34" charset="0"/>
                <a:ea typeface="ＭＳ Ｐゴシック" pitchFamily="34" charset="-128"/>
              </a:rPr>
              <a:t>Fungibility</a:t>
            </a:r>
            <a:r>
              <a:rPr lang="en-US" sz="1200" dirty="0" smtClean="0">
                <a:latin typeface="Arial" pitchFamily="34" charset="0"/>
                <a:ea typeface="ＭＳ Ｐゴシック" pitchFamily="34" charset="-128"/>
              </a:rPr>
              <a:t>.  For DEQ,</a:t>
            </a:r>
            <a:r>
              <a:rPr lang="en-US" sz="1200" baseline="0" dirty="0" smtClean="0">
                <a:latin typeface="Arial" pitchFamily="34" charset="0"/>
                <a:ea typeface="ＭＳ Ｐゴシック" pitchFamily="34" charset="-128"/>
              </a:rPr>
              <a:t> </a:t>
            </a:r>
            <a:r>
              <a:rPr lang="en-US" sz="1200" baseline="0" dirty="0" err="1" smtClean="0">
                <a:latin typeface="Arial" pitchFamily="34" charset="0"/>
                <a:ea typeface="ＭＳ Ｐゴシック" pitchFamily="34" charset="-128"/>
              </a:rPr>
              <a:t>fungibility</a:t>
            </a:r>
            <a:r>
              <a:rPr lang="en-US" sz="1200" baseline="0" dirty="0" smtClean="0">
                <a:latin typeface="Arial" pitchFamily="34" charset="0"/>
                <a:ea typeface="ＭＳ Ｐゴシック" pitchFamily="34" charset="-128"/>
              </a:rPr>
              <a:t> is somewhat limited, mainly to our GF within each program (but not across programs), and to our major program federal grants, which we receive in the form of a Performance Partnership grant.  While this grant is designed to be technically  fungible among all the activities it funds, DEQ must negotiate deliverables with EPA, reducing some of the inherent flexibility.</a:t>
            </a:r>
            <a:endParaRPr lang="en-US" sz="1200" dirty="0" smtClean="0">
              <a:latin typeface="Arial" pitchFamily="34" charset="0"/>
              <a:ea typeface="ＭＳ Ｐゴシック" pitchFamily="34" charset="-128"/>
            </a:endParaRPr>
          </a:p>
          <a:p>
            <a:pPr eaLnBrk="1" hangingPunct="1"/>
            <a:endParaRPr 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12062694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smtClean="0"/>
            </a:lvl1pPr>
          </a:lstStyle>
          <a:p>
            <a:pPr>
              <a:defRPr/>
            </a:pPr>
            <a:fld id="{1E07F64B-D1D8-4DC1-8BFB-D6E36F52F786}" type="datetime1">
              <a:rPr lang="en-US"/>
              <a:pPr>
                <a:defRPr/>
              </a:pPr>
              <a:t>8/7/2014</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68851B7-7711-45F5-A51B-A89B33EA509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5D8DDF3-048A-4D1A-98D4-05EA4ED225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957A74E-AF13-4301-B5E0-8F376FF1224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1108BE3D-9161-454F-B6A2-CA4E43AABD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08F65B-33A4-4489-963D-02C2FA781E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pPr>
              <a:defRPr/>
            </a:pPr>
            <a:fld id="{B5B0E857-143B-43CE-B19D-66D10B2366BC}" type="datetime1">
              <a:rPr lang="en-US"/>
              <a:pPr>
                <a:defRPr/>
              </a:pPr>
              <a:t>8/7/2014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2D507F-DAF1-4474-A4C2-B994EEE39CC2}" type="slidenum">
              <a:rPr lang="en-US"/>
              <a:pPr>
                <a:defRPr/>
              </a:pPr>
              <a:t>‹#›</a:t>
            </a:fld>
            <a:endParaRPr lang="en-US" sz="240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17C552B-07CD-43C0-BD62-36344BC3793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4A0E7004-80DC-4C04-9FE8-7BE7A1CCB2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A5997D9-09F4-4B12-9B7C-C6569EE3A0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B8B5345-A3A3-4C96-8358-FE2155CC56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E78F6B5-F355-4A5B-A565-F489EC45C4F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59523FB-0467-466E-B8DE-A3A8B77A10E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4100"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4101"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ＭＳ Ｐゴシック" charset="-128"/>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ＭＳ Ｐゴシック" charset="-128"/>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latin typeface="Arial" charset="0"/>
                <a:ea typeface="ＭＳ Ｐゴシック" charset="-128"/>
              </a:defRPr>
            </a:lvl1pPr>
          </a:lstStyle>
          <a:p>
            <a:pPr>
              <a:defRPr/>
            </a:pPr>
            <a:fld id="{41E0CDF5-3573-4A2A-A1A5-B1BD94F05ADB}" type="slidenum">
              <a:rPr lang="en-US"/>
              <a:pPr>
                <a:defRPr/>
              </a:pPr>
              <a:t>‹#›</a:t>
            </a:fld>
            <a:endParaRPr lang="en-US"/>
          </a:p>
        </p:txBody>
      </p:sp>
      <p:grpSp>
        <p:nvGrpSpPr>
          <p:cNvPr id="4105"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ＭＳ Ｐゴシック" charset="-128"/>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ＭＳ Ｐゴシック" charset="-128"/>
              </a:endParaRPr>
            </a:p>
          </p:txBody>
        </p:sp>
      </p:grpSp>
    </p:spTree>
  </p:cSld>
  <p:clrMap bg1="lt1" tx1="dk1" bg2="lt2" tx2="dk2" accent1="accent1" accent2="accent2" accent3="accent3" accent4="accent4" accent5="accent5" accent6="accent6" hlink="hlink" folHlink="folHlink"/>
  <p:sldLayoutIdLst>
    <p:sldLayoutId id="2147484418" r:id="rId1"/>
    <p:sldLayoutId id="2147484409" r:id="rId2"/>
    <p:sldLayoutId id="2147484419" r:id="rId3"/>
    <p:sldLayoutId id="2147484410" r:id="rId4"/>
    <p:sldLayoutId id="2147484411" r:id="rId5"/>
    <p:sldLayoutId id="2147484412" r:id="rId6"/>
    <p:sldLayoutId id="2147484413" r:id="rId7"/>
    <p:sldLayoutId id="2147484414" r:id="rId8"/>
    <p:sldLayoutId id="2147484420" r:id="rId9"/>
    <p:sldLayoutId id="2147484415" r:id="rId10"/>
    <p:sldLayoutId id="2147484416" r:id="rId11"/>
    <p:sldLayoutId id="2147484417" r:id="rId12"/>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noChangeArrowheads="1"/>
          </p:cNvSpPr>
          <p:nvPr>
            <p:ph type="ctrTitle"/>
          </p:nvPr>
        </p:nvSpPr>
        <p:spPr>
          <a:xfrm>
            <a:off x="609600" y="1828800"/>
            <a:ext cx="7696200" cy="1447800"/>
          </a:xfrm>
        </p:spPr>
        <p:txBody>
          <a:bodyPr>
            <a:normAutofit fontScale="90000"/>
          </a:bodyPr>
          <a:lstStyle/>
          <a:p>
            <a:pPr fontAlgn="auto">
              <a:spcAft>
                <a:spcPts val="0"/>
              </a:spcAft>
              <a:defRPr/>
            </a:pPr>
            <a:r>
              <a:rPr lang="en-US" sz="6000" dirty="0" smtClean="0">
                <a:ea typeface="ＭＳ Ｐゴシック" charset="-128"/>
              </a:rPr>
              <a:t>BUDGET &amp; FINANCE BASICS</a:t>
            </a:r>
            <a:endParaRPr lang="en-US" sz="5400" i="1" dirty="0" smtClean="0">
              <a:solidFill>
                <a:srgbClr val="515B2D"/>
              </a:solidFill>
              <a:effectLst>
                <a:outerShdw blurRad="38100" dist="38100" dir="2700000" algn="tl">
                  <a:srgbClr val="FFFFFF"/>
                </a:outerShdw>
              </a:effectLst>
              <a:ea typeface="ＭＳ Ｐゴシック" charset="-128"/>
            </a:endParaRPr>
          </a:p>
        </p:txBody>
      </p:sp>
      <p:sp>
        <p:nvSpPr>
          <p:cNvPr id="5" name="Rectangle 4"/>
          <p:cNvSpPr txBox="1">
            <a:spLocks noChangeArrowheads="1"/>
          </p:cNvSpPr>
          <p:nvPr/>
        </p:nvSpPr>
        <p:spPr>
          <a:xfrm>
            <a:off x="914400" y="4648200"/>
            <a:ext cx="7696200" cy="1371600"/>
          </a:xfrm>
          <a:prstGeom prst="rect">
            <a:avLst/>
          </a:prstGeom>
        </p:spPr>
        <p:txBody>
          <a:bodyPr lIns="45720" tIns="0" rIns="45720" bIns="0" anchor="b">
            <a:scene3d>
              <a:camera prst="orthographicFront"/>
              <a:lightRig rig="soft" dir="t">
                <a:rot lat="0" lon="0" rev="17220000"/>
              </a:lightRig>
            </a:scene3d>
            <a:sp3d prstMaterial="softEdge">
              <a:bevelT w="38100" h="38100"/>
            </a:sp3d>
          </a:bodyPr>
          <a:lstStyle/>
          <a:p>
            <a:pPr algn="ctr" fontAlgn="auto">
              <a:spcAft>
                <a:spcPts val="0"/>
              </a:spcAft>
              <a:defRPr/>
            </a:pPr>
            <a:endParaRPr lang="en-US" sz="2800" b="1" cap="all" dirty="0">
              <a:ln w="6350">
                <a:noFill/>
              </a:ln>
              <a:solidFill>
                <a:schemeClr val="accent1">
                  <a:lumMod val="60000"/>
                  <a:lumOff val="40000"/>
                </a:schemeClr>
              </a:solidFill>
              <a:effectLst>
                <a:outerShdw blurRad="127000" dist="200000" dir="2700000" algn="tl" rotWithShape="0">
                  <a:srgbClr val="000000">
                    <a:alpha val="30000"/>
                  </a:srgbClr>
                </a:outerShdw>
              </a:effectLst>
              <a:latin typeface="+mj-lt"/>
              <a:ea typeface="+mj-ea"/>
              <a:cs typeface="+mj-cs"/>
            </a:endParaRPr>
          </a:p>
        </p:txBody>
      </p:sp>
      <p:sp>
        <p:nvSpPr>
          <p:cNvPr id="6" name="Rectangle 4"/>
          <p:cNvSpPr txBox="1">
            <a:spLocks noChangeArrowheads="1"/>
          </p:cNvSpPr>
          <p:nvPr/>
        </p:nvSpPr>
        <p:spPr bwMode="auto">
          <a:xfrm>
            <a:off x="762000" y="3657600"/>
            <a:ext cx="7696200" cy="2133600"/>
          </a:xfrm>
          <a:prstGeom prst="rect">
            <a:avLst/>
          </a:prstGeom>
          <a:noFill/>
          <a:ln w="9525">
            <a:noFill/>
            <a:miter lim="800000"/>
            <a:headEnd/>
            <a:tailEnd/>
          </a:ln>
        </p:spPr>
        <p:txBody>
          <a:bodyPr vert="horz" wrap="square" lIns="0" tIns="0" rIns="18288" bIns="0" numCol="1" anchor="b" anchorCtr="0" compatLnSpc="1">
            <a:prstTxWarp prst="textNoShape">
              <a:avLst/>
            </a:prstTxWarp>
            <a:normAutofit fontScale="975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ＭＳ Ｐゴシック" charset="-128"/>
                <a:cs typeface="+mj-cs"/>
              </a:rPr>
              <a:t>Presentation to the Oregon Environmental Quality Commission</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ＭＳ Ｐゴシック" charset="-128"/>
                <a:cs typeface="+mj-cs"/>
              </a:rPr>
              <a:t>August 07, 2014</a:t>
            </a:r>
            <a:endParaRPr kumimoji="0" lang="en-US" sz="5400" b="1" i="1" u="none" strike="noStrike" kern="1200" cap="none" spc="0" normalizeH="0" baseline="0" noProof="0" dirty="0" smtClean="0">
              <a:ln>
                <a:noFill/>
              </a:ln>
              <a:solidFill>
                <a:srgbClr val="515B2D"/>
              </a:solidFill>
              <a:effectLst>
                <a:outerShdw blurRad="38100" dist="38100" dir="2700000" algn="tl">
                  <a:srgbClr val="FFFFFF"/>
                </a:outerShdw>
              </a:effectLst>
              <a:uLnTx/>
              <a:uFillTx/>
              <a:latin typeface="+mj-lt"/>
              <a:ea typeface="ＭＳ Ｐゴシック" charset="-128"/>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704850"/>
            <a:ext cx="8229600" cy="895350"/>
          </a:xfrm>
        </p:spPr>
        <p:txBody>
          <a:bodyPr/>
          <a:lstStyle/>
          <a:p>
            <a:r>
              <a:rPr lang="en-US" dirty="0" smtClean="0"/>
              <a:t>Review</a:t>
            </a:r>
          </a:p>
        </p:txBody>
      </p:sp>
      <p:sp>
        <p:nvSpPr>
          <p:cNvPr id="3" name="Content Placeholder 2"/>
          <p:cNvSpPr>
            <a:spLocks noGrp="1"/>
          </p:cNvSpPr>
          <p:nvPr>
            <p:ph idx="1"/>
          </p:nvPr>
        </p:nvSpPr>
        <p:spPr>
          <a:xfrm>
            <a:off x="457200" y="2133600"/>
            <a:ext cx="8229600" cy="4419600"/>
          </a:xfrm>
        </p:spPr>
        <p:txBody>
          <a:bodyPr>
            <a:normAutofit/>
          </a:bodyPr>
          <a:lstStyle/>
          <a:p>
            <a:pPr marL="274320" indent="-274320" fontAlgn="auto">
              <a:lnSpc>
                <a:spcPct val="90000"/>
              </a:lnSpc>
              <a:spcBef>
                <a:spcPts val="1800"/>
              </a:spcBef>
              <a:spcAft>
                <a:spcPts val="1200"/>
              </a:spcAft>
              <a:buClr>
                <a:srgbClr val="C00000"/>
              </a:buClr>
              <a:buFont typeface="Wingdings 2"/>
              <a:buChar char=""/>
              <a:defRPr/>
            </a:pPr>
            <a:r>
              <a:rPr lang="en-US" sz="3200" dirty="0" smtClean="0">
                <a:solidFill>
                  <a:schemeClr val="accent1">
                    <a:lumMod val="50000"/>
                  </a:schemeClr>
                </a:solidFill>
              </a:rPr>
              <a:t>What fiscal year are we in?</a:t>
            </a:r>
          </a:p>
          <a:p>
            <a:pPr marL="274320" indent="-274320" fontAlgn="auto">
              <a:lnSpc>
                <a:spcPct val="90000"/>
              </a:lnSpc>
              <a:spcBef>
                <a:spcPts val="1800"/>
              </a:spcBef>
              <a:spcAft>
                <a:spcPts val="1200"/>
              </a:spcAft>
              <a:buClr>
                <a:srgbClr val="C00000"/>
              </a:buClr>
              <a:buFont typeface="Wingdings 2"/>
              <a:buChar char=""/>
              <a:defRPr/>
            </a:pPr>
            <a:r>
              <a:rPr lang="en-US" sz="3200" dirty="0" smtClean="0">
                <a:solidFill>
                  <a:schemeClr val="accent1">
                    <a:lumMod val="50000"/>
                  </a:schemeClr>
                </a:solidFill>
              </a:rPr>
              <a:t>Name one of the four major expenditures categories</a:t>
            </a:r>
          </a:p>
          <a:p>
            <a:pPr marL="274320" indent="-274320" fontAlgn="auto">
              <a:lnSpc>
                <a:spcPct val="90000"/>
              </a:lnSpc>
              <a:spcBef>
                <a:spcPts val="1800"/>
              </a:spcBef>
              <a:spcAft>
                <a:spcPts val="1200"/>
              </a:spcAft>
              <a:buClr>
                <a:srgbClr val="C00000"/>
              </a:buClr>
              <a:buFont typeface="Wingdings 2"/>
              <a:buChar char=""/>
              <a:defRPr/>
            </a:pPr>
            <a:r>
              <a:rPr lang="en-US" sz="3200" dirty="0" smtClean="0">
                <a:solidFill>
                  <a:schemeClr val="accent1">
                    <a:lumMod val="50000"/>
                  </a:schemeClr>
                </a:solidFill>
              </a:rPr>
              <a:t>General Fund is completely fungible.  T or F?</a:t>
            </a:r>
          </a:p>
          <a:p>
            <a:pPr marL="274320" indent="-274320" fontAlgn="auto">
              <a:lnSpc>
                <a:spcPct val="90000"/>
              </a:lnSpc>
              <a:spcBef>
                <a:spcPts val="1800"/>
              </a:spcBef>
              <a:spcAft>
                <a:spcPts val="0"/>
              </a:spcAft>
              <a:buClr>
                <a:srgbClr val="C00000"/>
              </a:buClr>
              <a:buFont typeface="Wingdings" charset="2"/>
              <a:buNone/>
              <a:defRPr/>
            </a:pPr>
            <a:endParaRPr lang="en-US" dirty="0" smtClean="0"/>
          </a:p>
          <a:p>
            <a:pPr marL="274320" indent="-274320" fontAlgn="auto">
              <a:lnSpc>
                <a:spcPct val="90000"/>
              </a:lnSpc>
              <a:spcAft>
                <a:spcPts val="0"/>
              </a:spcAft>
              <a:buClr>
                <a:schemeClr val="accent3"/>
              </a:buClr>
              <a:buFont typeface="Wingdings 2"/>
              <a:buChar char=""/>
              <a:defRPr/>
            </a:pPr>
            <a:endParaRPr lang="en-US" dirty="0" smtClean="0"/>
          </a:p>
        </p:txBody>
      </p:sp>
      <p:sp>
        <p:nvSpPr>
          <p:cNvPr id="5" name="Slide Number Placeholder 3"/>
          <p:cNvSpPr txBox="1">
            <a:spLocks noGrp="1"/>
          </p:cNvSpPr>
          <p:nvPr>
            <p:ph type="sldNum" sz="quarter" idx="12"/>
          </p:nvPr>
        </p:nvSpPr>
        <p:spPr>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b="1"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5" name="Slide Number Placeholder 3"/>
          <p:cNvSpPr txBox="1">
            <a:spLocks noGrp="1"/>
          </p:cNvSpPr>
          <p:nvPr>
            <p:ph type="sldNum" sz="quarter" idx="12"/>
          </p:nvPr>
        </p:nvSpPr>
        <p:spPr>
          <a:xfrm>
            <a:off x="7924800" y="635635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685800"/>
          </a:xfrm>
          <a:prstGeom prst="rect">
            <a:avLst/>
          </a:prstGeom>
        </p:spPr>
        <p:txBody>
          <a:bodyPr vert="horz" lIns="0" rIns="0" bIns="0" anchor="b">
            <a:normAutofit fontScale="85000" lnSpcReduction="10000"/>
          </a:bodyPr>
          <a:lstStyle/>
          <a:p>
            <a:pPr lvl="0" fontAlgn="auto">
              <a:spcAft>
                <a:spcPts val="0"/>
              </a:spcAft>
            </a:pPr>
            <a:r>
              <a:rPr lang="en-US" sz="4400" dirty="0" smtClean="0">
                <a:solidFill>
                  <a:schemeClr val="tx2"/>
                </a:solidFill>
              </a:rPr>
              <a:t>Budget Implementation &amp; Execution</a:t>
            </a:r>
          </a:p>
        </p:txBody>
      </p:sp>
      <p:sp>
        <p:nvSpPr>
          <p:cNvPr id="6" name="Rectangle 3"/>
          <p:cNvSpPr>
            <a:spLocks noGrp="1" noChangeArrowheads="1"/>
          </p:cNvSpPr>
          <p:nvPr>
            <p:ph idx="1"/>
          </p:nvPr>
        </p:nvSpPr>
        <p:spPr>
          <a:xfrm>
            <a:off x="381000" y="1828800"/>
            <a:ext cx="8229600" cy="4724400"/>
          </a:xfrm>
        </p:spPr>
        <p:txBody>
          <a:bodyPr>
            <a:normAutofit fontScale="85000" lnSpcReduction="10000"/>
          </a:bodyPr>
          <a:lstStyle/>
          <a:p>
            <a:pPr>
              <a:spcBef>
                <a:spcPct val="40000"/>
              </a:spcBef>
              <a:buClr>
                <a:srgbClr val="C00000"/>
              </a:buClr>
            </a:pPr>
            <a:r>
              <a:rPr lang="en-US" sz="3000" dirty="0" smtClean="0">
                <a:solidFill>
                  <a:schemeClr val="accent1">
                    <a:lumMod val="50000"/>
                  </a:schemeClr>
                </a:solidFill>
              </a:rPr>
              <a:t>Legislatively Adopted Budget (LAB)provides DEQ with position authority and spending ceilings for 2013-15</a:t>
            </a:r>
          </a:p>
          <a:p>
            <a:pPr>
              <a:spcBef>
                <a:spcPct val="40000"/>
              </a:spcBef>
              <a:buClr>
                <a:srgbClr val="C00000"/>
              </a:buClr>
            </a:pPr>
            <a:r>
              <a:rPr lang="en-US" sz="3000" dirty="0" smtClean="0">
                <a:solidFill>
                  <a:schemeClr val="accent1">
                    <a:lumMod val="50000"/>
                  </a:schemeClr>
                </a:solidFill>
              </a:rPr>
              <a:t>DEQ develops a plan to execute the LAB budget, called the Operating Budget:</a:t>
            </a:r>
          </a:p>
          <a:p>
            <a:pPr lvl="1">
              <a:lnSpc>
                <a:spcPct val="90000"/>
              </a:lnSpc>
              <a:spcBef>
                <a:spcPct val="40000"/>
              </a:spcBef>
              <a:buClr>
                <a:srgbClr val="C00000"/>
              </a:buClr>
            </a:pPr>
            <a:r>
              <a:rPr lang="en-US" sz="2800" dirty="0" smtClean="0">
                <a:solidFill>
                  <a:schemeClr val="accent1">
                    <a:lumMod val="50000"/>
                  </a:schemeClr>
                </a:solidFill>
              </a:rPr>
              <a:t>Updates revenue forecasts for Other/Federal funds</a:t>
            </a:r>
          </a:p>
          <a:p>
            <a:pPr lvl="1">
              <a:lnSpc>
                <a:spcPct val="90000"/>
              </a:lnSpc>
              <a:spcBef>
                <a:spcPct val="40000"/>
              </a:spcBef>
              <a:buClr>
                <a:srgbClr val="C00000"/>
              </a:buClr>
            </a:pPr>
            <a:r>
              <a:rPr lang="en-US" sz="2800" dirty="0" smtClean="0">
                <a:solidFill>
                  <a:schemeClr val="accent1">
                    <a:lumMod val="50000"/>
                  </a:schemeClr>
                </a:solidFill>
              </a:rPr>
              <a:t>Updates fee fund balances carried from 2011-13</a:t>
            </a:r>
          </a:p>
          <a:p>
            <a:pPr lvl="1">
              <a:lnSpc>
                <a:spcPct val="90000"/>
              </a:lnSpc>
              <a:spcBef>
                <a:spcPct val="40000"/>
              </a:spcBef>
              <a:buClr>
                <a:srgbClr val="C00000"/>
              </a:buClr>
            </a:pPr>
            <a:r>
              <a:rPr lang="en-US" sz="2800" dirty="0" smtClean="0">
                <a:solidFill>
                  <a:schemeClr val="accent1">
                    <a:lumMod val="50000"/>
                  </a:schemeClr>
                </a:solidFill>
              </a:rPr>
              <a:t>Updates cost structures for bargaining results</a:t>
            </a:r>
          </a:p>
          <a:p>
            <a:pPr lvl="1">
              <a:lnSpc>
                <a:spcPct val="90000"/>
              </a:lnSpc>
              <a:spcBef>
                <a:spcPct val="40000"/>
              </a:spcBef>
              <a:buClr>
                <a:srgbClr val="C00000"/>
              </a:buClr>
            </a:pPr>
            <a:r>
              <a:rPr lang="en-US" sz="2800" dirty="0" smtClean="0">
                <a:solidFill>
                  <a:schemeClr val="accent1">
                    <a:lumMod val="50000"/>
                  </a:schemeClr>
                </a:solidFill>
              </a:rPr>
              <a:t>Sets fund balance targets to end 2013-15</a:t>
            </a:r>
          </a:p>
          <a:p>
            <a:pPr lvl="1">
              <a:lnSpc>
                <a:spcPct val="90000"/>
              </a:lnSpc>
              <a:spcBef>
                <a:spcPct val="40000"/>
              </a:spcBef>
              <a:buClr>
                <a:srgbClr val="C00000"/>
              </a:buClr>
            </a:pPr>
            <a:r>
              <a:rPr lang="en-US" sz="2800" dirty="0" smtClean="0">
                <a:solidFill>
                  <a:schemeClr val="accent1">
                    <a:lumMod val="50000"/>
                  </a:schemeClr>
                </a:solidFill>
              </a:rPr>
              <a:t>Estimates contracts, special payments, S&amp;S spending </a:t>
            </a:r>
          </a:p>
          <a:p>
            <a:pPr lvl="1">
              <a:lnSpc>
                <a:spcPct val="90000"/>
              </a:lnSpc>
              <a:spcBef>
                <a:spcPct val="40000"/>
              </a:spcBef>
              <a:buClr>
                <a:srgbClr val="C00000"/>
              </a:buClr>
            </a:pPr>
            <a:r>
              <a:rPr lang="en-US" sz="2800" dirty="0" smtClean="0">
                <a:solidFill>
                  <a:schemeClr val="accent1">
                    <a:lumMod val="50000"/>
                  </a:schemeClr>
                </a:solidFill>
              </a:rPr>
              <a:t>Determines which positions can be filled or must remain vacant</a:t>
            </a:r>
          </a:p>
        </p:txBody>
      </p:sp>
      <p:sp>
        <p:nvSpPr>
          <p:cNvPr id="7" name="Slide Number Placeholder 3"/>
          <p:cNvSpPr txBox="1">
            <a:spLocks noGrp="1"/>
          </p:cNvSpPr>
          <p:nvPr>
            <p:ph type="sldNum" sz="quarter" idx="12"/>
          </p:nvPr>
        </p:nvSpPr>
        <p:spPr>
          <a:xfrm>
            <a:off x="7924800" y="63246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3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childTnLst>
                                </p:cTn>
                              </p:par>
                            </p:childTnLst>
                          </p:cTn>
                        </p:par>
                        <p:par>
                          <p:cTn id="16" fill="hold">
                            <p:stCondLst>
                              <p:cond delay="0"/>
                            </p:stCondLst>
                            <p:childTnLst>
                              <p:par>
                                <p:cTn id="17" presetID="55" presetClass="entr" presetSubtype="0" fill="hold" grpId="0" nodeType="afterEffect">
                                  <p:stCondLst>
                                    <p:cond delay="300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6">
                                            <p:txEl>
                                              <p:pRg st="2" end="2"/>
                                            </p:txEl>
                                          </p:spTgt>
                                        </p:tgtEl>
                                      </p:cBhvr>
                                    </p:animEffect>
                                  </p:childTnLst>
                                </p:cTn>
                              </p:par>
                            </p:childTnLst>
                          </p:cTn>
                        </p:par>
                        <p:par>
                          <p:cTn id="22" fill="hold">
                            <p:stCondLst>
                              <p:cond delay="4000"/>
                            </p:stCondLst>
                            <p:childTnLst>
                              <p:par>
                                <p:cTn id="23" presetID="55" presetClass="entr" presetSubtype="0" fill="hold" grpId="0" nodeType="afterEffect">
                                  <p:stCondLst>
                                    <p:cond delay="300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6">
                                            <p:txEl>
                                              <p:pRg st="3" end="3"/>
                                            </p:txEl>
                                          </p:spTgt>
                                        </p:tgtEl>
                                      </p:cBhvr>
                                    </p:animEffect>
                                  </p:childTnLst>
                                </p:cTn>
                              </p:par>
                            </p:childTnLst>
                          </p:cTn>
                        </p:par>
                        <p:par>
                          <p:cTn id="28" fill="hold">
                            <p:stCondLst>
                              <p:cond delay="8000"/>
                            </p:stCondLst>
                            <p:childTnLst>
                              <p:par>
                                <p:cTn id="29" presetID="55" presetClass="entr" presetSubtype="0" fill="hold" grpId="0" nodeType="afterEffect">
                                  <p:stCondLst>
                                    <p:cond delay="300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p:cTn id="31"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6">
                                            <p:txEl>
                                              <p:pRg st="4" end="4"/>
                                            </p:txEl>
                                          </p:spTgt>
                                        </p:tgtEl>
                                      </p:cBhvr>
                                    </p:animEffect>
                                  </p:childTnLst>
                                </p:cTn>
                              </p:par>
                            </p:childTnLst>
                          </p:cTn>
                        </p:par>
                        <p:par>
                          <p:cTn id="34" fill="hold">
                            <p:stCondLst>
                              <p:cond delay="12000"/>
                            </p:stCondLst>
                            <p:childTnLst>
                              <p:par>
                                <p:cTn id="35" presetID="55" presetClass="entr" presetSubtype="0" fill="hold" grpId="0" nodeType="afterEffect">
                                  <p:stCondLst>
                                    <p:cond delay="300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p:cTn id="37"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8"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9" dur="1000"/>
                                        <p:tgtEl>
                                          <p:spTgt spid="6">
                                            <p:txEl>
                                              <p:pRg st="5" end="5"/>
                                            </p:txEl>
                                          </p:spTgt>
                                        </p:tgtEl>
                                      </p:cBhvr>
                                    </p:animEffect>
                                  </p:childTnLst>
                                </p:cTn>
                              </p:par>
                            </p:childTnLst>
                          </p:cTn>
                        </p:par>
                        <p:par>
                          <p:cTn id="40" fill="hold">
                            <p:stCondLst>
                              <p:cond delay="16000"/>
                            </p:stCondLst>
                            <p:childTnLst>
                              <p:par>
                                <p:cTn id="41" presetID="55" presetClass="entr" presetSubtype="0" fill="hold" grpId="0" nodeType="afterEffect">
                                  <p:stCondLst>
                                    <p:cond delay="300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p:cTn id="43" dur="10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44" dur="10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45" dur="1000"/>
                                        <p:tgtEl>
                                          <p:spTgt spid="6">
                                            <p:txEl>
                                              <p:pRg st="6" end="6"/>
                                            </p:txEl>
                                          </p:spTgt>
                                        </p:tgtEl>
                                      </p:cBhvr>
                                    </p:animEffect>
                                  </p:childTnLst>
                                </p:cTn>
                              </p:par>
                            </p:childTnLst>
                          </p:cTn>
                        </p:par>
                        <p:par>
                          <p:cTn id="46" fill="hold">
                            <p:stCondLst>
                              <p:cond delay="20000"/>
                            </p:stCondLst>
                            <p:childTnLst>
                              <p:par>
                                <p:cTn id="47" presetID="55" presetClass="entr" presetSubtype="0" fill="hold" grpId="0" nodeType="afterEffect">
                                  <p:stCondLst>
                                    <p:cond delay="300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p:cTn id="49" dur="10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0" dur="10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1" dur="1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1143000"/>
          </a:xfrm>
          <a:prstGeom prst="rect">
            <a:avLst/>
          </a:prstGeom>
        </p:spPr>
        <p:txBody>
          <a:bodyPr vert="horz" lIns="0" rIns="0" bIns="0" anchor="b">
            <a:normAutofit/>
          </a:bodyPr>
          <a:lstStyle/>
          <a:p>
            <a:pPr lvl="0" fontAlgn="auto">
              <a:spcAft>
                <a:spcPts val="0"/>
              </a:spcAft>
            </a:pPr>
            <a:r>
              <a:rPr kumimoji="0" lang="en-US" sz="4400" b="0" i="0" u="none" strike="noStrike" kern="1200" cap="none" spc="0" normalizeH="0" baseline="0" noProof="0" dirty="0" smtClean="0">
                <a:ln>
                  <a:noFill/>
                </a:ln>
                <a:solidFill>
                  <a:schemeClr val="tx2"/>
                </a:solidFill>
                <a:effectLst/>
                <a:uLnTx/>
                <a:uFillTx/>
                <a:latin typeface="+mj-lt"/>
                <a:ea typeface="+mj-ea"/>
                <a:cs typeface="+mj-cs"/>
              </a:rPr>
              <a:t>Operating Budget Development</a:t>
            </a:r>
          </a:p>
          <a:p>
            <a:pPr lvl="0" fontAlgn="auto">
              <a:spcAft>
                <a:spcPts val="0"/>
              </a:spcAft>
            </a:pPr>
            <a:endParaRPr kumimoji="0" lang="en-US" sz="32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6" name="Rectangle 3"/>
          <p:cNvSpPr>
            <a:spLocks noGrp="1" noChangeArrowheads="1"/>
          </p:cNvSpPr>
          <p:nvPr>
            <p:ph idx="1"/>
          </p:nvPr>
        </p:nvSpPr>
        <p:spPr>
          <a:xfrm>
            <a:off x="381000" y="1828800"/>
            <a:ext cx="8229600" cy="4572000"/>
          </a:xfrm>
        </p:spPr>
        <p:txBody>
          <a:bodyPr>
            <a:normAutofit/>
          </a:bodyPr>
          <a:lstStyle/>
          <a:p>
            <a:pPr>
              <a:lnSpc>
                <a:spcPct val="90000"/>
              </a:lnSpc>
              <a:spcBef>
                <a:spcPct val="40000"/>
              </a:spcBef>
              <a:buClr>
                <a:srgbClr val="C00000"/>
              </a:buClr>
            </a:pPr>
            <a:r>
              <a:rPr lang="en-US" sz="3000" dirty="0" smtClean="0">
                <a:solidFill>
                  <a:schemeClr val="accent1">
                    <a:lumMod val="50000"/>
                  </a:schemeClr>
                </a:solidFill>
              </a:rPr>
              <a:t>Prepared at Operating Subprogram/funding level</a:t>
            </a:r>
          </a:p>
          <a:p>
            <a:pPr>
              <a:lnSpc>
                <a:spcPct val="90000"/>
              </a:lnSpc>
              <a:spcBef>
                <a:spcPct val="40000"/>
              </a:spcBef>
              <a:buClr>
                <a:srgbClr val="C00000"/>
              </a:buClr>
            </a:pPr>
            <a:r>
              <a:rPr lang="en-US" sz="3000" dirty="0" smtClean="0">
                <a:solidFill>
                  <a:schemeClr val="accent1">
                    <a:lumMod val="50000"/>
                  </a:schemeClr>
                </a:solidFill>
              </a:rPr>
              <a:t>Program managers provide inputs on FTE and contracts using program/regional priorities</a:t>
            </a:r>
          </a:p>
          <a:p>
            <a:pPr>
              <a:lnSpc>
                <a:spcPct val="90000"/>
              </a:lnSpc>
              <a:spcBef>
                <a:spcPct val="40000"/>
              </a:spcBef>
              <a:buClr>
                <a:srgbClr val="C00000"/>
              </a:buClr>
            </a:pPr>
            <a:r>
              <a:rPr lang="en-US" sz="3000" dirty="0" smtClean="0">
                <a:solidFill>
                  <a:schemeClr val="accent1">
                    <a:lumMod val="50000"/>
                  </a:schemeClr>
                </a:solidFill>
              </a:rPr>
              <a:t>Budget office runs operating budget updates</a:t>
            </a:r>
          </a:p>
          <a:p>
            <a:pPr>
              <a:lnSpc>
                <a:spcPct val="90000"/>
              </a:lnSpc>
              <a:spcBef>
                <a:spcPct val="40000"/>
              </a:spcBef>
              <a:buClr>
                <a:srgbClr val="C00000"/>
              </a:buClr>
            </a:pPr>
            <a:r>
              <a:rPr lang="en-US" sz="3000" dirty="0" smtClean="0">
                <a:solidFill>
                  <a:schemeClr val="accent1">
                    <a:lumMod val="50000"/>
                  </a:schemeClr>
                </a:solidFill>
              </a:rPr>
              <a:t>Program managers review results and tune proposed FTE and contracts</a:t>
            </a:r>
          </a:p>
          <a:p>
            <a:pPr>
              <a:lnSpc>
                <a:spcPct val="90000"/>
              </a:lnSpc>
              <a:spcBef>
                <a:spcPct val="40000"/>
              </a:spcBef>
              <a:buClr>
                <a:srgbClr val="C00000"/>
              </a:buClr>
            </a:pPr>
            <a:r>
              <a:rPr lang="en-US" sz="3000" dirty="0" err="1" smtClean="0">
                <a:solidFill>
                  <a:schemeClr val="accent1">
                    <a:lumMod val="50000"/>
                  </a:schemeClr>
                </a:solidFill>
              </a:rPr>
              <a:t>OpBud</a:t>
            </a:r>
            <a:r>
              <a:rPr lang="en-US" sz="3000" dirty="0" smtClean="0">
                <a:solidFill>
                  <a:schemeClr val="accent1">
                    <a:lumMod val="50000"/>
                  </a:schemeClr>
                </a:solidFill>
              </a:rPr>
              <a:t> finalized by the Leadership Team and Director</a:t>
            </a:r>
            <a:endParaRPr lang="en-US" sz="3000" dirty="0" smtClean="0"/>
          </a:p>
          <a:p>
            <a:pPr lvl="1">
              <a:lnSpc>
                <a:spcPct val="90000"/>
              </a:lnSpc>
              <a:spcBef>
                <a:spcPct val="40000"/>
              </a:spcBef>
              <a:buFont typeface="Arial" charset="0"/>
              <a:buChar char="•"/>
            </a:pPr>
            <a:endParaRPr lang="en-US" sz="2800" dirty="0" smtClean="0"/>
          </a:p>
        </p:txBody>
      </p:sp>
      <p:sp>
        <p:nvSpPr>
          <p:cNvPr id="7" name="Slide Number Placeholder 3"/>
          <p:cNvSpPr txBox="1">
            <a:spLocks noGrp="1"/>
          </p:cNvSpPr>
          <p:nvPr>
            <p:ph type="sldNum" sz="quarter" idx="12"/>
          </p:nvPr>
        </p:nvSpPr>
        <p:spPr>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685800"/>
          </a:xfrm>
          <a:prstGeom prst="rect">
            <a:avLst/>
          </a:prstGeom>
        </p:spPr>
        <p:txBody>
          <a:bodyPr vert="horz" lIns="0" rIns="0" bIns="0" anchor="b">
            <a:normAutofit lnSpcReduction="10000"/>
          </a:bodyPr>
          <a:lstStyle/>
          <a:p>
            <a:pPr lvl="0" fontAlgn="auto">
              <a:spcAft>
                <a:spcPts val="0"/>
              </a:spcAft>
            </a:pPr>
            <a:r>
              <a:rPr kumimoji="0" lang="en-US" sz="4400" b="0" i="0" u="none" strike="noStrike" kern="1200" cap="none" spc="0" normalizeH="0" baseline="0" noProof="0" dirty="0" smtClean="0">
                <a:ln>
                  <a:noFill/>
                </a:ln>
                <a:solidFill>
                  <a:schemeClr val="tx2"/>
                </a:solidFill>
                <a:effectLst/>
                <a:uLnTx/>
                <a:uFillTx/>
                <a:latin typeface="+mj-lt"/>
                <a:ea typeface="+mj-ea"/>
                <a:cs typeface="+mj-cs"/>
              </a:rPr>
              <a:t>Forecasts</a:t>
            </a:r>
            <a:endParaRPr kumimoji="0" lang="en-US" sz="32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6" name="Rectangle 3"/>
          <p:cNvSpPr>
            <a:spLocks noGrp="1" noChangeArrowheads="1"/>
          </p:cNvSpPr>
          <p:nvPr>
            <p:ph idx="1"/>
          </p:nvPr>
        </p:nvSpPr>
        <p:spPr>
          <a:xfrm>
            <a:off x="381000" y="1600200"/>
            <a:ext cx="8229600" cy="4876800"/>
          </a:xfrm>
        </p:spPr>
        <p:txBody>
          <a:bodyPr>
            <a:normAutofit lnSpcReduction="10000"/>
          </a:bodyPr>
          <a:lstStyle/>
          <a:p>
            <a:pPr>
              <a:lnSpc>
                <a:spcPct val="90000"/>
              </a:lnSpc>
              <a:spcBef>
                <a:spcPct val="40000"/>
              </a:spcBef>
              <a:buClr>
                <a:srgbClr val="C00000"/>
              </a:buClr>
            </a:pPr>
            <a:r>
              <a:rPr lang="en-US" sz="3000" dirty="0" smtClean="0">
                <a:solidFill>
                  <a:schemeClr val="accent1">
                    <a:lumMod val="50000"/>
                  </a:schemeClr>
                </a:solidFill>
              </a:rPr>
              <a:t>Operating Subprogram/funding level</a:t>
            </a:r>
          </a:p>
          <a:p>
            <a:pPr>
              <a:lnSpc>
                <a:spcPct val="90000"/>
              </a:lnSpc>
              <a:spcBef>
                <a:spcPct val="40000"/>
              </a:spcBef>
              <a:buClr>
                <a:srgbClr val="C00000"/>
              </a:buClr>
            </a:pPr>
            <a:r>
              <a:rPr lang="en-US" sz="3000" dirty="0" smtClean="0">
                <a:solidFill>
                  <a:schemeClr val="accent1">
                    <a:lumMod val="50000"/>
                  </a:schemeClr>
                </a:solidFill>
              </a:rPr>
              <a:t>Based on 6 month, 12 month, and 18 month actual data during the biennium. </a:t>
            </a:r>
          </a:p>
          <a:p>
            <a:pPr>
              <a:lnSpc>
                <a:spcPct val="90000"/>
              </a:lnSpc>
              <a:spcBef>
                <a:spcPct val="40000"/>
              </a:spcBef>
              <a:buClr>
                <a:srgbClr val="C00000"/>
              </a:buClr>
            </a:pPr>
            <a:r>
              <a:rPr lang="en-US" sz="3000" dirty="0" smtClean="0">
                <a:solidFill>
                  <a:schemeClr val="accent1">
                    <a:lumMod val="50000"/>
                  </a:schemeClr>
                </a:solidFill>
              </a:rPr>
              <a:t>Continuing adjustments based on actual implementation  and financial conditions</a:t>
            </a:r>
          </a:p>
          <a:p>
            <a:pPr>
              <a:lnSpc>
                <a:spcPct val="90000"/>
              </a:lnSpc>
              <a:spcBef>
                <a:spcPct val="40000"/>
              </a:spcBef>
              <a:buClr>
                <a:srgbClr val="C00000"/>
              </a:buClr>
            </a:pPr>
            <a:r>
              <a:rPr lang="en-US" sz="3000" dirty="0" smtClean="0">
                <a:solidFill>
                  <a:schemeClr val="accent1">
                    <a:lumMod val="50000"/>
                  </a:schemeClr>
                </a:solidFill>
              </a:rPr>
              <a:t>Stoplight chart assessment of each Operating Subprogram to Leadership Team and Director</a:t>
            </a:r>
          </a:p>
          <a:p>
            <a:pPr>
              <a:lnSpc>
                <a:spcPct val="90000"/>
              </a:lnSpc>
              <a:spcBef>
                <a:spcPct val="40000"/>
              </a:spcBef>
              <a:buClr>
                <a:srgbClr val="C00000"/>
              </a:buClr>
            </a:pPr>
            <a:r>
              <a:rPr lang="en-US" sz="3000" dirty="0" smtClean="0">
                <a:solidFill>
                  <a:schemeClr val="accent1">
                    <a:lumMod val="50000"/>
                  </a:schemeClr>
                </a:solidFill>
              </a:rPr>
              <a:t>Any “red” light activity receives interim forecast </a:t>
            </a:r>
          </a:p>
          <a:p>
            <a:pPr>
              <a:lnSpc>
                <a:spcPct val="90000"/>
              </a:lnSpc>
              <a:spcBef>
                <a:spcPct val="40000"/>
              </a:spcBef>
              <a:buClr>
                <a:srgbClr val="C00000"/>
              </a:buClr>
            </a:pPr>
            <a:r>
              <a:rPr lang="en-US" sz="3000" dirty="0" smtClean="0">
                <a:solidFill>
                  <a:schemeClr val="accent1">
                    <a:lumMod val="50000"/>
                  </a:schemeClr>
                </a:solidFill>
              </a:rPr>
              <a:t>Vacancy savings will result in position authorization update </a:t>
            </a:r>
          </a:p>
          <a:p>
            <a:pPr eaLnBrk="1" hangingPunct="1">
              <a:lnSpc>
                <a:spcPct val="90000"/>
              </a:lnSpc>
              <a:spcBef>
                <a:spcPct val="40000"/>
              </a:spcBef>
              <a:buFont typeface="Arial" charset="0"/>
              <a:buChar char="•"/>
            </a:pPr>
            <a:endParaRPr lang="en-US" sz="3000" dirty="0" smtClean="0"/>
          </a:p>
          <a:p>
            <a:pPr lvl="1">
              <a:lnSpc>
                <a:spcPct val="90000"/>
              </a:lnSpc>
              <a:spcBef>
                <a:spcPct val="40000"/>
              </a:spcBef>
              <a:buFont typeface="Arial" charset="0"/>
              <a:buChar char="•"/>
            </a:pPr>
            <a:endParaRPr lang="en-US" sz="2800" dirty="0" smtClean="0"/>
          </a:p>
        </p:txBody>
      </p:sp>
      <p:sp>
        <p:nvSpPr>
          <p:cNvPr id="7" name="Slide Number Placeholder 3"/>
          <p:cNvSpPr txBox="1">
            <a:spLocks noGrp="1"/>
          </p:cNvSpPr>
          <p:nvPr>
            <p:ph type="sldNum" sz="quarter" idx="12"/>
          </p:nvPr>
        </p:nvSpPr>
        <p:spPr>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p:cTn id="42"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b="1"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04800" y="685800"/>
            <a:ext cx="8229600" cy="868362"/>
          </a:xfrm>
          <a:prstGeom prst="rect">
            <a:avLst/>
          </a:prstGeom>
          <a:noFill/>
          <a:ln>
            <a:noFill/>
          </a:ln>
        </p:spPr>
        <p:txBody>
          <a:bodyPr>
            <a:normAutofit/>
          </a:bodyPr>
          <a:lstStyle/>
          <a:p>
            <a:pPr fontAlgn="auto">
              <a:spcAft>
                <a:spcPts val="0"/>
              </a:spcAft>
              <a:defRPr/>
            </a:pPr>
            <a:r>
              <a:rPr lang="en-US" sz="4100" dirty="0">
                <a:solidFill>
                  <a:schemeClr val="tx2"/>
                </a:solidFill>
                <a:latin typeface="+mj-lt"/>
                <a:ea typeface="+mj-ea"/>
                <a:cs typeface="+mj-cs"/>
              </a:rPr>
              <a:t>Operating Subprograms</a:t>
            </a:r>
          </a:p>
          <a:p>
            <a:pPr algn="ctr" fontAlgn="auto">
              <a:spcAft>
                <a:spcPts val="0"/>
              </a:spcAft>
              <a:defRPr/>
            </a:pPr>
            <a:endParaRPr lang="en-US" sz="4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endParaRPr>
          </a:p>
        </p:txBody>
      </p:sp>
      <p:sp>
        <p:nvSpPr>
          <p:cNvPr id="25605" name="TextBox 7"/>
          <p:cNvSpPr txBox="1">
            <a:spLocks noChangeArrowheads="1"/>
          </p:cNvSpPr>
          <p:nvPr/>
        </p:nvSpPr>
        <p:spPr bwMode="auto">
          <a:xfrm>
            <a:off x="304800" y="5715000"/>
            <a:ext cx="8584401" cy="461665"/>
          </a:xfrm>
          <a:prstGeom prst="rect">
            <a:avLst/>
          </a:prstGeom>
          <a:noFill/>
          <a:ln w="9525">
            <a:noFill/>
            <a:miter lim="800000"/>
            <a:headEnd/>
            <a:tailEnd/>
          </a:ln>
        </p:spPr>
        <p:txBody>
          <a:bodyPr wrap="none">
            <a:spAutoFit/>
          </a:bodyPr>
          <a:lstStyle/>
          <a:p>
            <a:r>
              <a:rPr lang="en-US" sz="2400" dirty="0" smtClean="0"/>
              <a:t>45 </a:t>
            </a:r>
            <a:r>
              <a:rPr lang="en-US" sz="2400" dirty="0"/>
              <a:t>Operating Subprograms		</a:t>
            </a:r>
            <a:r>
              <a:rPr lang="en-US" sz="2400" dirty="0" smtClean="0"/>
              <a:t>138 </a:t>
            </a:r>
            <a:r>
              <a:rPr lang="en-US" sz="2400" dirty="0"/>
              <a:t>Budgeted Funds</a:t>
            </a:r>
          </a:p>
        </p:txBody>
      </p:sp>
      <p:pic>
        <p:nvPicPr>
          <p:cNvPr id="7170" name="Picture 2"/>
          <p:cNvPicPr>
            <a:picLocks noChangeAspect="1" noChangeArrowheads="1"/>
          </p:cNvPicPr>
          <p:nvPr/>
        </p:nvPicPr>
        <p:blipFill>
          <a:blip r:embed="rId3" cstate="print"/>
          <a:srcRect/>
          <a:stretch>
            <a:fillRect/>
          </a:stretch>
        </p:blipFill>
        <p:spPr bwMode="auto">
          <a:xfrm>
            <a:off x="228600" y="1752600"/>
            <a:ext cx="8710349" cy="3705225"/>
          </a:xfrm>
          <a:prstGeom prst="rect">
            <a:avLst/>
          </a:prstGeom>
          <a:noFill/>
          <a:ln w="9525">
            <a:noFill/>
            <a:miter lim="800000"/>
            <a:headEnd/>
            <a:tailEnd/>
          </a:ln>
          <a:effectLst/>
        </p:spPr>
      </p:pic>
      <p:sp>
        <p:nvSpPr>
          <p:cNvPr id="6"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p:cNvSpPr>
            <a:spLocks noGrp="1"/>
          </p:cNvSpPr>
          <p:nvPr>
            <p:ph type="sldNum" sz="quarter" idx="12"/>
          </p:nvPr>
        </p:nvSpPr>
        <p:spPr bwMode="auto">
          <a:ln>
            <a:miter lim="800000"/>
            <a:headEnd/>
            <a:tailEnd/>
          </a:ln>
        </p:spPr>
        <p:txBody>
          <a:bodyPr/>
          <a:lstStyle/>
          <a:p>
            <a:pPr>
              <a:defRPr/>
            </a:pPr>
            <a:endParaRPr lang="en-US" dirty="0"/>
          </a:p>
        </p:txBody>
      </p:sp>
      <p:sp>
        <p:nvSpPr>
          <p:cNvPr id="9" name="Rectangle 2"/>
          <p:cNvSpPr txBox="1">
            <a:spLocks noChangeArrowheads="1"/>
          </p:cNvSpPr>
          <p:nvPr/>
        </p:nvSpPr>
        <p:spPr>
          <a:xfrm>
            <a:off x="381000" y="838200"/>
            <a:ext cx="8229600" cy="685800"/>
          </a:xfrm>
          <a:prstGeom prst="rect">
            <a:avLst/>
          </a:prstGeom>
          <a:noFill/>
          <a:ln>
            <a:noFill/>
          </a:ln>
        </p:spPr>
        <p:txBody>
          <a:bodyPr>
            <a:normAutofit lnSpcReduction="10000"/>
          </a:bodyPr>
          <a:lstStyle/>
          <a:p>
            <a:pPr fontAlgn="auto">
              <a:spcAft>
                <a:spcPts val="0"/>
              </a:spcAft>
              <a:defRPr/>
            </a:pPr>
            <a:r>
              <a:rPr lang="en-US" sz="4100" dirty="0" smtClean="0">
                <a:solidFill>
                  <a:schemeClr val="tx2"/>
                </a:solidFill>
                <a:latin typeface="+mj-lt"/>
                <a:ea typeface="+mj-ea"/>
                <a:cs typeface="+mj-cs"/>
              </a:rPr>
              <a:t>Funds - Handout</a:t>
            </a:r>
            <a:endParaRPr lang="en-US" sz="4100" dirty="0">
              <a:solidFill>
                <a:schemeClr val="tx2"/>
              </a:solidFill>
              <a:latin typeface="+mj-lt"/>
              <a:ea typeface="+mj-ea"/>
              <a:cs typeface="+mj-cs"/>
            </a:endParaRPr>
          </a:p>
          <a:p>
            <a:pPr algn="ctr" fontAlgn="auto">
              <a:spcAft>
                <a:spcPts val="0"/>
              </a:spcAft>
              <a:defRPr/>
            </a:pPr>
            <a:endParaRPr lang="en-US" sz="41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849"/>
          <p:cNvSpPr>
            <a:spLocks noGrp="1" noChangeArrowheads="1"/>
          </p:cNvSpPr>
          <p:nvPr>
            <p:ph idx="1"/>
          </p:nvPr>
        </p:nvSpPr>
        <p:spPr/>
        <p:txBody>
          <a:bodyPr>
            <a:normAutofit/>
          </a:bodyPr>
          <a:lstStyle/>
          <a:p>
            <a:pPr marL="274320" indent="-274320" fontAlgn="auto">
              <a:spcBef>
                <a:spcPts val="1800"/>
              </a:spcBef>
              <a:spcAft>
                <a:spcPts val="0"/>
              </a:spcAft>
              <a:buClr>
                <a:srgbClr val="C00000"/>
              </a:buClr>
              <a:buSzPct val="100000"/>
              <a:defRPr/>
            </a:pPr>
            <a:r>
              <a:rPr lang="en-US" sz="2800" dirty="0" smtClean="0">
                <a:solidFill>
                  <a:schemeClr val="accent1">
                    <a:lumMod val="50000"/>
                  </a:schemeClr>
                </a:solidFill>
              </a:rPr>
              <a:t>Budget Office projects cash flows for each fund by Operating Subprogram </a:t>
            </a:r>
          </a:p>
          <a:p>
            <a:pPr marL="274320" indent="-274320" fontAlgn="auto">
              <a:spcBef>
                <a:spcPts val="1800"/>
              </a:spcBef>
              <a:spcAft>
                <a:spcPts val="0"/>
              </a:spcAft>
              <a:buClr>
                <a:srgbClr val="C00000"/>
              </a:buClr>
              <a:buSzPct val="100000"/>
              <a:defRPr/>
            </a:pPr>
            <a:r>
              <a:rPr lang="en-US" sz="2800" dirty="0" smtClean="0">
                <a:solidFill>
                  <a:schemeClr val="accent1">
                    <a:lumMod val="50000"/>
                  </a:schemeClr>
                </a:solidFill>
              </a:rPr>
              <a:t>Each month, analysts decide which legal funding source to use for payroll or to pay bills:</a:t>
            </a:r>
          </a:p>
          <a:p>
            <a:pPr marL="640080" lvl="1" indent="-246888" fontAlgn="auto">
              <a:spcBef>
                <a:spcPts val="1800"/>
              </a:spcBef>
              <a:spcAft>
                <a:spcPts val="0"/>
              </a:spcAft>
              <a:buClr>
                <a:srgbClr val="C00000"/>
              </a:buClr>
              <a:buSzPct val="100000"/>
              <a:buFont typeface="Wingdings" pitchFamily="2" charset="2"/>
              <a:buChar char="§"/>
              <a:defRPr/>
            </a:pPr>
            <a:r>
              <a:rPr lang="en-US" sz="2800" dirty="0" smtClean="0">
                <a:solidFill>
                  <a:schemeClr val="accent1">
                    <a:lumMod val="50000"/>
                  </a:schemeClr>
                </a:solidFill>
              </a:rPr>
              <a:t>Cash must be available at time of payment</a:t>
            </a:r>
          </a:p>
          <a:p>
            <a:pPr marL="640080" lvl="1" indent="-246888" fontAlgn="auto">
              <a:spcBef>
                <a:spcPts val="1800"/>
              </a:spcBef>
              <a:spcAft>
                <a:spcPts val="0"/>
              </a:spcAft>
              <a:buClr>
                <a:srgbClr val="C00000"/>
              </a:buClr>
              <a:buSzPct val="100000"/>
              <a:buFont typeface="Wingdings" pitchFamily="2" charset="2"/>
              <a:buChar char="§"/>
              <a:defRPr/>
            </a:pPr>
            <a:r>
              <a:rPr lang="en-US" sz="2800" dirty="0" smtClean="0">
                <a:solidFill>
                  <a:schemeClr val="accent1">
                    <a:lumMod val="50000"/>
                  </a:schemeClr>
                </a:solidFill>
              </a:rPr>
              <a:t>Quarterly Allotment Limitation must be available</a:t>
            </a:r>
          </a:p>
          <a:p>
            <a:pPr marL="274320" indent="-274320" fontAlgn="auto">
              <a:spcBef>
                <a:spcPct val="40000"/>
              </a:spcBef>
              <a:spcAft>
                <a:spcPts val="0"/>
              </a:spcAft>
              <a:buClr>
                <a:schemeClr val="accent3"/>
              </a:buClr>
              <a:buSzPct val="100000"/>
              <a:defRPr/>
            </a:pPr>
            <a:endParaRPr lang="en-US" dirty="0" smtClean="0">
              <a:solidFill>
                <a:srgbClr val="FF3300"/>
              </a:solidFill>
            </a:endParaRPr>
          </a:p>
        </p:txBody>
      </p:sp>
      <p:sp>
        <p:nvSpPr>
          <p:cNvPr id="56323" name="Slide Number Placeholder 5"/>
          <p:cNvSpPr>
            <a:spLocks noGrp="1"/>
          </p:cNvSpPr>
          <p:nvPr>
            <p:ph type="sldNum" sz="quarter" idx="12"/>
          </p:nvPr>
        </p:nvSpPr>
        <p:spPr bwMode="auto">
          <a:ln>
            <a:miter lim="800000"/>
            <a:headEnd/>
            <a:tailEnd/>
          </a:ln>
        </p:spPr>
        <p:txBody>
          <a:bodyPr/>
          <a:lstStyle/>
          <a:p>
            <a:pPr>
              <a:defRPr/>
            </a:pPr>
            <a:endParaRPr lang="en-US" dirty="0"/>
          </a:p>
        </p:txBody>
      </p:sp>
      <p:sp>
        <p:nvSpPr>
          <p:cNvPr id="5" name="Rectangle 2"/>
          <p:cNvSpPr txBox="1">
            <a:spLocks noChangeArrowheads="1"/>
          </p:cNvSpPr>
          <p:nvPr/>
        </p:nvSpPr>
        <p:spPr>
          <a:xfrm>
            <a:off x="609600" y="685800"/>
            <a:ext cx="8229600" cy="868363"/>
          </a:xfrm>
          <a:prstGeom prst="rect">
            <a:avLst/>
          </a:prstGeom>
          <a:noFill/>
          <a:ln>
            <a:noFill/>
          </a:ln>
        </p:spPr>
        <p:txBody>
          <a:bodyPr>
            <a:normAutofit/>
          </a:bodyPr>
          <a:lstStyle/>
          <a:p>
            <a:pPr>
              <a:defRPr/>
            </a:pPr>
            <a:r>
              <a:rPr lang="en-US" sz="4400" dirty="0">
                <a:solidFill>
                  <a:schemeClr val="tx2"/>
                </a:solidFill>
                <a:latin typeface="+mj-lt"/>
                <a:ea typeface="ＭＳ Ｐゴシック" charset="-128"/>
              </a:rPr>
              <a:t>Funds – Cash Flow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uiExpand="1"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Slide Number Placeholder 3"/>
          <p:cNvSpPr>
            <a:spLocks noGrp="1"/>
          </p:cNvSpPr>
          <p:nvPr>
            <p:ph type="sldNum" sz="quarter" idx="12"/>
          </p:nvPr>
        </p:nvSpPr>
        <p:spPr bwMode="auto">
          <a:ln>
            <a:miter lim="800000"/>
            <a:headEnd/>
            <a:tailEnd/>
          </a:ln>
        </p:spPr>
        <p:txBody>
          <a:bodyPr/>
          <a:lstStyle/>
          <a:p>
            <a:pPr>
              <a:defRPr/>
            </a:pPr>
            <a:fld id="{3D543CC7-1F54-42E2-B586-209C6DF0E011}" type="slidenum">
              <a:rPr lang="en-US"/>
              <a:pPr>
                <a:defRPr/>
              </a:pPr>
              <a:t>19</a:t>
            </a:fld>
            <a:endParaRPr lang="en-US"/>
          </a:p>
        </p:txBody>
      </p:sp>
      <p:graphicFrame>
        <p:nvGraphicFramePr>
          <p:cNvPr id="1026" name="Object 3"/>
          <p:cNvGraphicFramePr>
            <a:graphicFrameLocks noChangeAspect="1"/>
          </p:cNvGraphicFramePr>
          <p:nvPr/>
        </p:nvGraphicFramePr>
        <p:xfrm>
          <a:off x="533400" y="1524000"/>
          <a:ext cx="8129588" cy="5043488"/>
        </p:xfrm>
        <a:graphic>
          <a:graphicData uri="http://schemas.openxmlformats.org/presentationml/2006/ole">
            <p:oleObj spid="_x0000_s1031" name="Worksheet" r:id="rId4" imgW="14822969" imgH="9678751" progId="Excel.Sheet.8">
              <p:embed/>
            </p:oleObj>
          </a:graphicData>
        </a:graphic>
      </p:graphicFrame>
      <p:sp>
        <p:nvSpPr>
          <p:cNvPr id="5" name="Rectangle 2"/>
          <p:cNvSpPr txBox="1">
            <a:spLocks noChangeArrowheads="1"/>
          </p:cNvSpPr>
          <p:nvPr/>
        </p:nvSpPr>
        <p:spPr>
          <a:xfrm>
            <a:off x="609600" y="762000"/>
            <a:ext cx="8229600" cy="868363"/>
          </a:xfrm>
          <a:prstGeom prst="rect">
            <a:avLst/>
          </a:prstGeom>
          <a:noFill/>
          <a:ln>
            <a:noFill/>
          </a:ln>
        </p:spPr>
        <p:txBody>
          <a:bodyPr>
            <a:normAutofit/>
          </a:bodyPr>
          <a:lstStyle/>
          <a:p>
            <a:pPr fontAlgn="auto">
              <a:spcAft>
                <a:spcPts val="0"/>
              </a:spcAft>
              <a:defRPr/>
            </a:pPr>
            <a:r>
              <a:rPr lang="en-US" sz="4100" dirty="0">
                <a:solidFill>
                  <a:schemeClr val="tx2"/>
                </a:solidFill>
                <a:latin typeface="+mj-lt"/>
                <a:ea typeface="+mj-ea"/>
                <a:cs typeface="+mj-cs"/>
              </a:rPr>
              <a:t>Applying All Constraints</a:t>
            </a:r>
          </a:p>
        </p:txBody>
      </p:sp>
      <p:sp>
        <p:nvSpPr>
          <p:cNvPr id="1029" name="TextBox 7"/>
          <p:cNvSpPr txBox="1">
            <a:spLocks noChangeArrowheads="1"/>
          </p:cNvSpPr>
          <p:nvPr/>
        </p:nvSpPr>
        <p:spPr bwMode="auto">
          <a:xfrm>
            <a:off x="4708634" y="5638800"/>
            <a:ext cx="1295400" cy="584200"/>
          </a:xfrm>
          <a:prstGeom prst="rect">
            <a:avLst/>
          </a:prstGeom>
          <a:solidFill>
            <a:schemeClr val="bg1"/>
          </a:solidFill>
          <a:ln w="9525">
            <a:noFill/>
            <a:miter lim="800000"/>
            <a:headEnd/>
            <a:tailEnd/>
          </a:ln>
        </p:spPr>
        <p:txBody>
          <a:bodyPr>
            <a:spAutoFit/>
          </a:bodyPr>
          <a:lstStyle/>
          <a:p>
            <a:pPr algn="ctr"/>
            <a:r>
              <a:rPr lang="en-US" sz="1600" b="1" dirty="0">
                <a:latin typeface="Arial Black" pitchFamily="34" charset="0"/>
                <a:cs typeface="Times New Roman" pitchFamily="18" charset="0"/>
              </a:rPr>
              <a:t>Land Quality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Purpose</a:t>
            </a:r>
          </a:p>
        </p:txBody>
      </p:sp>
      <p:sp>
        <p:nvSpPr>
          <p:cNvPr id="18435" name="Rectangle 3"/>
          <p:cNvSpPr>
            <a:spLocks noGrp="1" noChangeArrowheads="1"/>
          </p:cNvSpPr>
          <p:nvPr>
            <p:ph idx="1"/>
          </p:nvPr>
        </p:nvSpPr>
        <p:spPr>
          <a:xfrm>
            <a:off x="533400" y="1676400"/>
            <a:ext cx="8229600" cy="4648200"/>
          </a:xfrm>
        </p:spPr>
        <p:txBody>
          <a:bodyPr/>
          <a:lstStyle/>
          <a:p>
            <a:pPr>
              <a:spcBef>
                <a:spcPct val="50000"/>
              </a:spcBef>
              <a:buClr>
                <a:srgbClr val="C00000"/>
              </a:buClr>
            </a:pPr>
            <a:r>
              <a:rPr lang="en-US" sz="3200" dirty="0" smtClean="0">
                <a:solidFill>
                  <a:schemeClr val="accent1">
                    <a:lumMod val="50000"/>
                  </a:schemeClr>
                </a:solidFill>
              </a:rPr>
              <a:t>Inform Commission for their self assessment measures: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commission periodically reviews key financial information and audit findings.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commission is appropriately accounting for resources.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agency adheres to accounting rules and other relevant financial controls.</a:t>
            </a:r>
          </a:p>
          <a:p>
            <a:pPr>
              <a:spcBef>
                <a:spcPct val="50000"/>
              </a:spcBef>
              <a:buClr>
                <a:srgbClr val="C00000"/>
              </a:buClr>
            </a:pPr>
            <a:r>
              <a:rPr lang="en-US" sz="3200" dirty="0" smtClean="0">
                <a:solidFill>
                  <a:schemeClr val="accent1">
                    <a:lumMod val="50000"/>
                  </a:schemeClr>
                </a:solidFill>
              </a:rPr>
              <a:t>Annual Financial Report</a:t>
            </a:r>
            <a:endParaRPr lang="en-US" sz="32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4"/>
          <p:cNvSpPr>
            <a:spLocks noGrp="1"/>
          </p:cNvSpPr>
          <p:nvPr>
            <p:ph type="title"/>
          </p:nvPr>
        </p:nvSpPr>
        <p:spPr>
          <a:xfrm>
            <a:off x="457200" y="533400"/>
            <a:ext cx="8229600" cy="1143000"/>
          </a:xfrm>
        </p:spPr>
        <p:txBody>
          <a:bodyPr/>
          <a:lstStyle/>
          <a:p>
            <a:r>
              <a:rPr lang="en-US" dirty="0" smtClean="0"/>
              <a:t>Review</a:t>
            </a:r>
          </a:p>
        </p:txBody>
      </p:sp>
      <p:sp>
        <p:nvSpPr>
          <p:cNvPr id="6" name="Content Placeholder 5"/>
          <p:cNvSpPr>
            <a:spLocks noGrp="1"/>
          </p:cNvSpPr>
          <p:nvPr>
            <p:ph idx="1"/>
          </p:nvPr>
        </p:nvSpPr>
        <p:spPr/>
        <p:txBody>
          <a:bodyPr/>
          <a:lstStyle/>
          <a:p>
            <a:pPr>
              <a:spcBef>
                <a:spcPts val="1800"/>
              </a:spcBef>
              <a:spcAft>
                <a:spcPts val="600"/>
              </a:spcAft>
              <a:buClr>
                <a:srgbClr val="C00000"/>
              </a:buClr>
            </a:pPr>
            <a:r>
              <a:rPr lang="en-US" sz="2800" dirty="0" smtClean="0"/>
              <a:t>How many different operating sub-programs does DEQ track?</a:t>
            </a:r>
          </a:p>
          <a:p>
            <a:pPr>
              <a:spcBef>
                <a:spcPts val="1800"/>
              </a:spcBef>
              <a:spcAft>
                <a:spcPts val="600"/>
              </a:spcAft>
              <a:buClr>
                <a:srgbClr val="C00000"/>
              </a:buClr>
            </a:pPr>
            <a:r>
              <a:rPr lang="en-US" sz="2800" dirty="0" smtClean="0"/>
              <a:t>How many separate funds does DEQ manage?</a:t>
            </a:r>
          </a:p>
          <a:p>
            <a:pPr>
              <a:spcBef>
                <a:spcPts val="1800"/>
              </a:spcBef>
              <a:spcAft>
                <a:spcPts val="600"/>
              </a:spcAft>
              <a:buClr>
                <a:srgbClr val="C00000"/>
              </a:buClr>
            </a:pPr>
            <a:r>
              <a:rPr lang="en-US" sz="2800" dirty="0" smtClean="0"/>
              <a:t>What two things have to be in place for DEQ to pay any bills?</a:t>
            </a:r>
          </a:p>
          <a:p>
            <a:endParaRPr lang="en-US" dirty="0" smtClean="0"/>
          </a:p>
          <a:p>
            <a:endParaRPr lang="en-US" dirty="0" smtClean="0"/>
          </a:p>
          <a:p>
            <a:endParaRPr lang="en-US" dirty="0" smtClean="0"/>
          </a:p>
          <a:p>
            <a:endParaRPr lang="en-US" dirty="0" smtClean="0"/>
          </a:p>
          <a:p>
            <a:endParaRPr lang="en-US" dirty="0" smtClean="0"/>
          </a:p>
        </p:txBody>
      </p:sp>
      <p:sp>
        <p:nvSpPr>
          <p:cNvPr id="5"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b="1"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762000"/>
          </a:xfrm>
          <a:prstGeom prst="rect">
            <a:avLst/>
          </a:prstGeom>
        </p:spPr>
        <p:txBody>
          <a:bodyPr lIns="0" rIns="0" bIns="0" anchor="b">
            <a:normAutofit/>
          </a:bodyPr>
          <a:lstStyle/>
          <a:p>
            <a:pPr fontAlgn="auto">
              <a:spcAft>
                <a:spcPts val="0"/>
              </a:spcAft>
              <a:defRPr/>
            </a:pPr>
            <a:r>
              <a:rPr lang="en-US" sz="4400" dirty="0" smtClean="0">
                <a:solidFill>
                  <a:schemeClr val="tx2"/>
                </a:solidFill>
                <a:latin typeface="+mj-lt"/>
                <a:ea typeface="+mj-ea"/>
                <a:cs typeface="+mj-cs"/>
              </a:rPr>
              <a:t>Manager Budgets?</a:t>
            </a:r>
            <a:endParaRPr lang="en-US" sz="44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3962400"/>
          </a:xfrm>
        </p:spPr>
        <p:txBody>
          <a:bodyPr/>
          <a:lstStyle/>
          <a:p>
            <a:pPr>
              <a:lnSpc>
                <a:spcPct val="90000"/>
              </a:lnSpc>
              <a:spcBef>
                <a:spcPts val="1800"/>
              </a:spcBef>
              <a:buClr>
                <a:srgbClr val="C00000"/>
              </a:buClr>
            </a:pPr>
            <a:r>
              <a:rPr lang="en-US" sz="3000" dirty="0" smtClean="0"/>
              <a:t>DEQ does not prepare budgets at the manager level</a:t>
            </a:r>
          </a:p>
          <a:p>
            <a:pPr>
              <a:lnSpc>
                <a:spcPct val="90000"/>
              </a:lnSpc>
              <a:spcBef>
                <a:spcPts val="1800"/>
              </a:spcBef>
              <a:buClr>
                <a:srgbClr val="C00000"/>
              </a:buClr>
            </a:pPr>
            <a:r>
              <a:rPr lang="en-US" sz="3000" dirty="0" smtClean="0"/>
              <a:t>Budget execution and management occurs at Program level.</a:t>
            </a:r>
          </a:p>
          <a:p>
            <a:pPr>
              <a:lnSpc>
                <a:spcPct val="90000"/>
              </a:lnSpc>
              <a:spcBef>
                <a:spcPts val="1800"/>
              </a:spcBef>
              <a:buClr>
                <a:srgbClr val="C00000"/>
              </a:buClr>
            </a:pPr>
            <a:r>
              <a:rPr lang="en-US" sz="3000" dirty="0" smtClean="0"/>
              <a:t>Staff/PS costs make up about ¾ of our expenses</a:t>
            </a:r>
          </a:p>
          <a:p>
            <a:pPr>
              <a:lnSpc>
                <a:spcPct val="90000"/>
              </a:lnSpc>
              <a:spcBef>
                <a:spcPts val="1800"/>
              </a:spcBef>
              <a:buClr>
                <a:srgbClr val="C00000"/>
              </a:buClr>
            </a:pPr>
            <a:r>
              <a:rPr lang="en-US" sz="3000" dirty="0" smtClean="0"/>
              <a:t>Program Managers use FTE to plan inputs to </a:t>
            </a:r>
            <a:r>
              <a:rPr lang="en-US" sz="3000" dirty="0" err="1" smtClean="0"/>
              <a:t>OpBud</a:t>
            </a:r>
            <a:r>
              <a:rPr lang="en-US" sz="3000" dirty="0" smtClean="0"/>
              <a:t> and check performance to plan</a:t>
            </a:r>
          </a:p>
        </p:txBody>
      </p:sp>
      <p:sp>
        <p:nvSpPr>
          <p:cNvPr id="7"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1143000"/>
          </a:xfrm>
          <a:prstGeom prst="rect">
            <a:avLst/>
          </a:prstGeom>
        </p:spPr>
        <p:txBody>
          <a:bodyPr lIns="0" rIns="0" bIns="0" anchor="b">
            <a:normAutofit/>
          </a:bodyPr>
          <a:lstStyle/>
          <a:p>
            <a:pPr fontAlgn="auto">
              <a:spcAft>
                <a:spcPts val="0"/>
              </a:spcAft>
              <a:defRPr/>
            </a:pPr>
            <a:r>
              <a:rPr lang="en-US" sz="4400" dirty="0">
                <a:solidFill>
                  <a:schemeClr val="tx2"/>
                </a:solidFill>
                <a:latin typeface="+mj-lt"/>
                <a:ea typeface="+mj-ea"/>
                <a:cs typeface="+mj-cs"/>
              </a:rPr>
              <a:t>Why No Manager Budgets?</a:t>
            </a:r>
          </a:p>
          <a:p>
            <a:pPr fontAlgn="auto">
              <a:spcAft>
                <a:spcPts val="0"/>
              </a:spcAft>
              <a:defRPr/>
            </a:pP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3962400"/>
          </a:xfrm>
        </p:spPr>
        <p:txBody>
          <a:bodyPr>
            <a:noAutofit/>
          </a:bodyPr>
          <a:lstStyle/>
          <a:p>
            <a:pPr marL="274320" indent="-274320" fontAlgn="auto">
              <a:lnSpc>
                <a:spcPct val="90000"/>
              </a:lnSpc>
              <a:spcBef>
                <a:spcPct val="40000"/>
              </a:spcBef>
              <a:spcAft>
                <a:spcPts val="0"/>
              </a:spcAft>
              <a:buClr>
                <a:srgbClr val="C00000"/>
              </a:buClr>
              <a:defRPr/>
            </a:pPr>
            <a:r>
              <a:rPr lang="en-US" sz="2800" dirty="0" smtClean="0"/>
              <a:t>Manager Budgets traditionally provided as a single budget, unless working in a matrix, project oriented environment</a:t>
            </a:r>
          </a:p>
          <a:p>
            <a:pPr marL="274320" indent="-274320" fontAlgn="auto">
              <a:lnSpc>
                <a:spcPct val="90000"/>
              </a:lnSpc>
              <a:spcAft>
                <a:spcPts val="0"/>
              </a:spcAft>
              <a:buClr>
                <a:srgbClr val="C00000"/>
              </a:buClr>
              <a:defRPr/>
            </a:pPr>
            <a:r>
              <a:rPr lang="en-US" sz="2800" dirty="0" smtClean="0"/>
              <a:t>Remember, legal uses of funds controlled by:</a:t>
            </a:r>
          </a:p>
          <a:p>
            <a:pPr marL="640080" lvl="1" indent="-246888" fontAlgn="auto">
              <a:lnSpc>
                <a:spcPct val="90000"/>
              </a:lnSpc>
              <a:spcAft>
                <a:spcPts val="0"/>
              </a:spcAft>
              <a:buClr>
                <a:srgbClr val="C00000"/>
              </a:buClr>
              <a:buFont typeface="Wingdings" pitchFamily="2" charset="2"/>
              <a:buChar char="§"/>
              <a:defRPr/>
            </a:pPr>
            <a:r>
              <a:rPr lang="en-US" sz="2800" dirty="0" smtClean="0"/>
              <a:t>	Fee Statutes</a:t>
            </a:r>
          </a:p>
          <a:p>
            <a:pPr marL="640080" lvl="1" indent="-246888" fontAlgn="auto">
              <a:lnSpc>
                <a:spcPct val="90000"/>
              </a:lnSpc>
              <a:spcAft>
                <a:spcPts val="0"/>
              </a:spcAft>
              <a:buClr>
                <a:srgbClr val="C00000"/>
              </a:buClr>
              <a:buFont typeface="Wingdings" pitchFamily="2" charset="2"/>
              <a:buChar char="§"/>
              <a:defRPr/>
            </a:pPr>
            <a:r>
              <a:rPr lang="en-US" sz="2800" dirty="0" smtClean="0"/>
              <a:t>	Federal Grant Requirements</a:t>
            </a:r>
          </a:p>
          <a:p>
            <a:pPr marL="640080" lvl="1" indent="-246888" fontAlgn="auto">
              <a:lnSpc>
                <a:spcPct val="90000"/>
              </a:lnSpc>
              <a:spcAft>
                <a:spcPts val="0"/>
              </a:spcAft>
              <a:buClr>
                <a:srgbClr val="C00000"/>
              </a:buClr>
              <a:buFont typeface="Wingdings" pitchFamily="2" charset="2"/>
              <a:buChar char="§"/>
              <a:defRPr/>
            </a:pPr>
            <a:r>
              <a:rPr lang="en-US" sz="2800" dirty="0" smtClean="0"/>
              <a:t>	Legislative Instruction (GF)</a:t>
            </a:r>
          </a:p>
          <a:p>
            <a:pPr marL="274320" indent="-274320" fontAlgn="auto">
              <a:lnSpc>
                <a:spcPct val="90000"/>
              </a:lnSpc>
              <a:spcBef>
                <a:spcPct val="40000"/>
              </a:spcBef>
              <a:spcAft>
                <a:spcPts val="0"/>
              </a:spcAft>
              <a:buClr>
                <a:srgbClr val="C00000"/>
              </a:buClr>
              <a:defRPr/>
            </a:pPr>
            <a:r>
              <a:rPr lang="en-US" sz="2800" dirty="0" smtClean="0">
                <a:solidFill>
                  <a:srgbClr val="C00000"/>
                </a:solidFill>
              </a:rPr>
              <a:t>Most manager budgets would actually be multiple budgets</a:t>
            </a:r>
          </a:p>
        </p:txBody>
      </p:sp>
      <p:sp>
        <p:nvSpPr>
          <p:cNvPr id="7"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par>
                          <p:cTn id="17" fill="hold">
                            <p:stCondLst>
                              <p:cond delay="1000"/>
                            </p:stCondLst>
                            <p:childTnLst>
                              <p:par>
                                <p:cTn id="18" presetID="2" presetClass="entr" presetSubtype="8" fill="hold" grpId="0" nodeType="afterEffect">
                                  <p:stCondLst>
                                    <p:cond delay="250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additive="base">
                                        <p:cTn id="20" dur="10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1" dur="10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par>
                          <p:cTn id="22" fill="hold">
                            <p:stCondLst>
                              <p:cond delay="4500"/>
                            </p:stCondLst>
                            <p:childTnLst>
                              <p:par>
                                <p:cTn id="23" presetID="2" presetClass="entr" presetSubtype="8" fill="hold" grpId="0" nodeType="afterEffect">
                                  <p:stCondLst>
                                    <p:cond delay="250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10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par>
                          <p:cTn id="27" fill="hold">
                            <p:stCondLst>
                              <p:cond delay="8000"/>
                            </p:stCondLst>
                            <p:childTnLst>
                              <p:par>
                                <p:cTn id="28" presetID="2" presetClass="entr" presetSubtype="8" fill="hold" grpId="0" nodeType="afterEffect">
                                  <p:stCondLst>
                                    <p:cond delay="2500"/>
                                  </p:stCondLst>
                                  <p:childTnLst>
                                    <p:set>
                                      <p:cBhvr>
                                        <p:cTn id="29" dur="1" fill="hold">
                                          <p:stCondLst>
                                            <p:cond delay="0"/>
                                          </p:stCondLst>
                                        </p:cTn>
                                        <p:tgtEl>
                                          <p:spTgt spid="6">
                                            <p:txEl>
                                              <p:pRg st="4" end="4"/>
                                            </p:txEl>
                                          </p:spTgt>
                                        </p:tgtEl>
                                        <p:attrNameLst>
                                          <p:attrName>style.visibility</p:attrName>
                                        </p:attrNameLst>
                                      </p:cBhvr>
                                      <p:to>
                                        <p:strVal val="visible"/>
                                      </p:to>
                                    </p:set>
                                    <p:anim calcmode="lin" valueType="num">
                                      <p:cBhvr additive="base">
                                        <p:cTn id="30" dur="1000" fill="hold"/>
                                        <p:tgtEl>
                                          <p:spTgt spid="6">
                                            <p:txEl>
                                              <p:pRg st="4" end="4"/>
                                            </p:txEl>
                                          </p:spTgt>
                                        </p:tgtEl>
                                        <p:attrNameLst>
                                          <p:attrName>ppt_x</p:attrName>
                                        </p:attrNameLst>
                                      </p:cBhvr>
                                      <p:tavLst>
                                        <p:tav tm="0">
                                          <p:val>
                                            <p:strVal val="0-#ppt_w/2"/>
                                          </p:val>
                                        </p:tav>
                                        <p:tav tm="100000">
                                          <p:val>
                                            <p:strVal val="#ppt_x"/>
                                          </p:val>
                                        </p:tav>
                                      </p:tavLst>
                                    </p:anim>
                                    <p:anim calcmode="lin" valueType="num">
                                      <p:cBhvr additive="base">
                                        <p:cTn id="31" dur="10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6">
                                            <p:txEl>
                                              <p:pRg st="5" end="5"/>
                                            </p:txEl>
                                          </p:spTgt>
                                        </p:tgtEl>
                                        <p:attrNameLst>
                                          <p:attrName>style.visibility</p:attrName>
                                        </p:attrNameLst>
                                      </p:cBhvr>
                                      <p:to>
                                        <p:strVal val="visible"/>
                                      </p:to>
                                    </p:set>
                                    <p:anim calcmode="lin" valueType="num">
                                      <p:cBhvr>
                                        <p:cTn id="36"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7"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30AE809D-A8B9-4F72-AB79-355B2D414173}" type="slidenum">
              <a:rPr lang="en-US"/>
              <a:pPr>
                <a:defRPr/>
              </a:pPr>
              <a:t>24</a:t>
            </a:fld>
            <a:endParaRPr lang="en-US"/>
          </a:p>
        </p:txBody>
      </p:sp>
      <p:graphicFrame>
        <p:nvGraphicFramePr>
          <p:cNvPr id="135170" name="Object 2"/>
          <p:cNvGraphicFramePr>
            <a:graphicFrameLocks noChangeAspect="1"/>
          </p:cNvGraphicFramePr>
          <p:nvPr>
            <p:extLst>
              <p:ext uri="{D42A27DB-BD31-4B8C-83A1-F6EECF244321}">
                <p14:modId xmlns:p14="http://schemas.microsoft.com/office/powerpoint/2010/main" xmlns="" val="2432528861"/>
              </p:ext>
            </p:extLst>
          </p:nvPr>
        </p:nvGraphicFramePr>
        <p:xfrm>
          <a:off x="633509" y="1371600"/>
          <a:ext cx="7877124" cy="4495800"/>
        </p:xfrm>
        <a:graphic>
          <a:graphicData uri="http://schemas.openxmlformats.org/presentationml/2006/ole">
            <p:oleObj spid="_x0000_s2056" name="Worksheet" r:id="rId4" imgW="8515485" imgH="5715000" progId="Excel.Sheet.8">
              <p:embed/>
            </p:oleObj>
          </a:graphicData>
        </a:graphic>
      </p:graphicFrame>
      <p:sp>
        <p:nvSpPr>
          <p:cNvPr id="6" name="Rectangle 3"/>
          <p:cNvSpPr>
            <a:spLocks noGrp="1" noChangeArrowheads="1"/>
          </p:cNvSpPr>
          <p:nvPr>
            <p:ph idx="1"/>
          </p:nvPr>
        </p:nvSpPr>
        <p:spPr>
          <a:xfrm>
            <a:off x="609600" y="914400"/>
            <a:ext cx="8229600" cy="533400"/>
          </a:xfrm>
        </p:spPr>
        <p:txBody>
          <a:bodyPr/>
          <a:lstStyle/>
          <a:p>
            <a:pPr>
              <a:lnSpc>
                <a:spcPct val="90000"/>
              </a:lnSpc>
              <a:spcBef>
                <a:spcPct val="40000"/>
              </a:spcBef>
              <a:buFont typeface="Wingdings 2" pitchFamily="18" charset="2"/>
              <a:buNone/>
            </a:pPr>
            <a:r>
              <a:rPr lang="en-US" sz="2800" i="1" smtClean="0">
                <a:solidFill>
                  <a:srgbClr val="C00000"/>
                </a:solidFill>
              </a:rPr>
              <a:t>Managers would have multiple activities to manage</a:t>
            </a:r>
          </a:p>
        </p:txBody>
      </p:sp>
      <p:sp>
        <p:nvSpPr>
          <p:cNvPr id="7" name="Rectangle 3"/>
          <p:cNvSpPr txBox="1">
            <a:spLocks noChangeArrowheads="1"/>
          </p:cNvSpPr>
          <p:nvPr/>
        </p:nvSpPr>
        <p:spPr>
          <a:xfrm>
            <a:off x="0" y="5410200"/>
            <a:ext cx="8915400" cy="914400"/>
          </a:xfrm>
          <a:prstGeom prst="rect">
            <a:avLst/>
          </a:prstGeom>
        </p:spPr>
        <p:txBody>
          <a:bodyPr/>
          <a:lstStyle/>
          <a:p>
            <a:pPr marL="274320" indent="-274320" algn="ctr" fontAlgn="auto">
              <a:lnSpc>
                <a:spcPct val="90000"/>
              </a:lnSpc>
              <a:spcBef>
                <a:spcPts val="600"/>
              </a:spcBef>
              <a:spcAft>
                <a:spcPts val="0"/>
              </a:spcAft>
              <a:buClr>
                <a:schemeClr val="accent3"/>
              </a:buClr>
              <a:buSzPct val="95000"/>
              <a:buFont typeface="Wingdings 2"/>
              <a:buNone/>
              <a:defRPr/>
            </a:pPr>
            <a:r>
              <a:rPr lang="en-US" sz="2800" i="1" dirty="0">
                <a:solidFill>
                  <a:srgbClr val="002060"/>
                </a:solidFill>
                <a:latin typeface="+mn-lt"/>
                <a:ea typeface="+mn-ea"/>
              </a:rPr>
              <a:t>  . . . and problems with one activity</a:t>
            </a:r>
          </a:p>
          <a:p>
            <a:pPr marL="274320" indent="-274320" algn="ctr" fontAlgn="auto">
              <a:lnSpc>
                <a:spcPct val="90000"/>
              </a:lnSpc>
              <a:spcBef>
                <a:spcPts val="600"/>
              </a:spcBef>
              <a:spcAft>
                <a:spcPts val="0"/>
              </a:spcAft>
              <a:buClr>
                <a:schemeClr val="accent3"/>
              </a:buClr>
              <a:buSzPct val="95000"/>
              <a:buFont typeface="Wingdings 2"/>
              <a:buNone/>
              <a:defRPr/>
            </a:pPr>
            <a:r>
              <a:rPr lang="en-US" sz="2800" i="1" dirty="0">
                <a:solidFill>
                  <a:srgbClr val="002060"/>
                </a:solidFill>
                <a:latin typeface="+mn-lt"/>
                <a:ea typeface="+mn-ea"/>
              </a:rPr>
              <a:t> would affect multiple managers</a:t>
            </a:r>
          </a:p>
        </p:txBody>
      </p:sp>
      <p:sp>
        <p:nvSpPr>
          <p:cNvPr id="8" name="Oval 7"/>
          <p:cNvSpPr/>
          <p:nvPr/>
        </p:nvSpPr>
        <p:spPr>
          <a:xfrm>
            <a:off x="2117834" y="4343400"/>
            <a:ext cx="381000" cy="838200"/>
          </a:xfrm>
          <a:prstGeom prst="ellipse">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p:cNvSpPr/>
          <p:nvPr/>
        </p:nvSpPr>
        <p:spPr>
          <a:xfrm rot="1685075">
            <a:off x="4979917" y="3984702"/>
            <a:ext cx="1828800" cy="1219200"/>
          </a:xfrm>
          <a:prstGeom prst="ellipse">
            <a:avLst/>
          </a:prstGeom>
          <a:solidFill>
            <a:srgbClr val="FFC000">
              <a:alpha val="2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35170"/>
                                        </p:tgtEl>
                                        <p:attrNameLst>
                                          <p:attrName>style.visibility</p:attrName>
                                        </p:attrNameLst>
                                      </p:cBhvr>
                                      <p:to>
                                        <p:strVal val="visible"/>
                                      </p:to>
                                    </p:set>
                                    <p:animEffect transition="in" filter="checkerboard(across)">
                                      <p:cBhvr>
                                        <p:cTn id="7" dur="500"/>
                                        <p:tgtEl>
                                          <p:spTgt spid="135170"/>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6">
                                            <p:txEl>
                                              <p:pRg st="0" end="0"/>
                                            </p:txEl>
                                          </p:spTgt>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3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additive="base">
                                        <p:cTn id="23" dur="20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4" dur="2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25" fill="hold">
                            <p:stCondLst>
                              <p:cond delay="2000"/>
                            </p:stCondLst>
                            <p:childTnLst>
                              <p:par>
                                <p:cTn id="26" presetID="2" presetClass="entr" presetSubtype="2" fill="hold" grpId="0" nodeType="afterEffect">
                                  <p:stCondLst>
                                    <p:cond delay="0"/>
                                  </p:stCondLst>
                                  <p:childTnLst>
                                    <p:set>
                                      <p:cBhvr>
                                        <p:cTn id="27" dur="1" fill="hold">
                                          <p:stCondLst>
                                            <p:cond delay="0"/>
                                          </p:stCondLst>
                                        </p:cTn>
                                        <p:tgtEl>
                                          <p:spTgt spid="7">
                                            <p:txEl>
                                              <p:pRg st="1" end="1"/>
                                            </p:txEl>
                                          </p:spTgt>
                                        </p:tgtEl>
                                        <p:attrNameLst>
                                          <p:attrName>style.visibility</p:attrName>
                                        </p:attrNameLst>
                                      </p:cBhvr>
                                      <p:to>
                                        <p:strVal val="visible"/>
                                      </p:to>
                                    </p:set>
                                    <p:anim calcmode="lin" valueType="num">
                                      <p:cBhvr additive="base">
                                        <p:cTn id="28" dur="20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9" dur="2000" fill="hold"/>
                                        <p:tgtEl>
                                          <p:spTgt spid="7">
                                            <p:txEl>
                                              <p:pRg st="1" end="1"/>
                                            </p:txEl>
                                          </p:spTgt>
                                        </p:tgtEl>
                                        <p:attrNameLst>
                                          <p:attrName>ppt_y</p:attrName>
                                        </p:attrNameLst>
                                      </p:cBhvr>
                                      <p:tavLst>
                                        <p:tav tm="0">
                                          <p:val>
                                            <p:strVal val="#ppt_y"/>
                                          </p:val>
                                        </p:tav>
                                        <p:tav tm="100000">
                                          <p:val>
                                            <p:strVal val="#ppt_y"/>
                                          </p:val>
                                        </p:tav>
                                      </p:tavLst>
                                    </p:anim>
                                  </p:childTnLst>
                                </p:cTn>
                              </p:par>
                              <p:par>
                                <p:cTn id="30" presetID="6" presetClass="entr" presetSubtype="16"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ircle(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838200"/>
            <a:ext cx="8229600" cy="685800"/>
          </a:xfrm>
          <a:prstGeom prst="rect">
            <a:avLst/>
          </a:prstGeom>
        </p:spPr>
        <p:txBody>
          <a:bodyPr lIns="0" rIns="0" bIns="0" anchor="b">
            <a:normAutofit lnSpcReduction="10000"/>
          </a:bodyPr>
          <a:lstStyle/>
          <a:p>
            <a:pPr fontAlgn="auto">
              <a:spcAft>
                <a:spcPts val="0"/>
              </a:spcAft>
              <a:defRPr/>
            </a:pPr>
            <a:r>
              <a:rPr lang="en-US" sz="4400" dirty="0" smtClean="0">
                <a:solidFill>
                  <a:schemeClr val="tx2"/>
                </a:solidFill>
                <a:latin typeface="+mj-lt"/>
                <a:ea typeface="+mj-ea"/>
                <a:cs typeface="+mj-cs"/>
              </a:rPr>
              <a:t>Manager Decision Making</a:t>
            </a: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4343400"/>
          </a:xfrm>
        </p:spPr>
        <p:txBody>
          <a:bodyPr>
            <a:normAutofit fontScale="92500" lnSpcReduction="10000"/>
          </a:bodyPr>
          <a:lstStyle/>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Most Pos/FTE decisions are driven by program, Operating Budget</a:t>
            </a:r>
          </a:p>
          <a:p>
            <a:pPr marL="640080" lvl="1" indent="-246888" fontAlgn="auto">
              <a:lnSpc>
                <a:spcPct val="90000"/>
              </a:lnSpc>
              <a:spcBef>
                <a:spcPct val="40000"/>
              </a:spcBef>
              <a:spcAft>
                <a:spcPts val="0"/>
              </a:spcAft>
              <a:buClr>
                <a:srgbClr val="C00000"/>
              </a:buClr>
              <a:defRPr/>
            </a:pPr>
            <a:r>
              <a:rPr lang="en-US" sz="2800" dirty="0" smtClean="0">
                <a:solidFill>
                  <a:schemeClr val="accent1">
                    <a:lumMod val="50000"/>
                  </a:schemeClr>
                </a:solidFill>
              </a:rPr>
              <a:t>Manager can decide to keep authorized position vacant</a:t>
            </a:r>
          </a:p>
          <a:p>
            <a:pPr marL="640080" lvl="1" indent="-246888" fontAlgn="auto">
              <a:lnSpc>
                <a:spcPct val="90000"/>
              </a:lnSpc>
              <a:spcBef>
                <a:spcPct val="40000"/>
              </a:spcBef>
              <a:spcAft>
                <a:spcPts val="0"/>
              </a:spcAft>
              <a:buClr>
                <a:srgbClr val="C00000"/>
              </a:buClr>
              <a:defRPr/>
            </a:pPr>
            <a:r>
              <a:rPr lang="en-US" sz="2800" dirty="0" smtClean="0">
                <a:solidFill>
                  <a:schemeClr val="accent1">
                    <a:lumMod val="50000"/>
                  </a:schemeClr>
                </a:solidFill>
              </a:rPr>
              <a:t>Manager can’t decide to fill unauthorized position</a:t>
            </a:r>
          </a:p>
          <a:p>
            <a:pPr marL="640080" lvl="1" indent="-246888" fontAlgn="auto">
              <a:lnSpc>
                <a:spcPct val="90000"/>
              </a:lnSpc>
              <a:spcBef>
                <a:spcPct val="40000"/>
              </a:spcBef>
              <a:spcAft>
                <a:spcPts val="0"/>
              </a:spcAft>
              <a:buClr>
                <a:srgbClr val="C00000"/>
              </a:buClr>
              <a:defRPr/>
            </a:pPr>
            <a:r>
              <a:rPr lang="en-US" sz="2800" dirty="0" smtClean="0">
                <a:solidFill>
                  <a:schemeClr val="accent1">
                    <a:lumMod val="50000"/>
                  </a:schemeClr>
                </a:solidFill>
              </a:rPr>
              <a:t>Hiring offers up to step 2</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Procurements, contracts under $10,000.  Includes cost coding.</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Signature authority policy delegates Director’s authority, covers what managers can sign for.</a:t>
            </a:r>
          </a:p>
          <a:p>
            <a:pPr marL="274320" indent="-274320" fontAlgn="auto">
              <a:lnSpc>
                <a:spcPct val="90000"/>
              </a:lnSpc>
              <a:spcBef>
                <a:spcPct val="40000"/>
              </a:spcBef>
              <a:spcAft>
                <a:spcPts val="0"/>
              </a:spcAft>
              <a:buClr>
                <a:srgbClr val="C00000"/>
              </a:buClr>
              <a:buFont typeface="Arial" charset="0"/>
              <a:buChar char="•"/>
              <a:defRPr/>
            </a:pPr>
            <a:endParaRPr lang="en-US" sz="3000" dirty="0" smtClean="0"/>
          </a:p>
        </p:txBody>
      </p:sp>
      <p:sp>
        <p:nvSpPr>
          <p:cNvPr id="7"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200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6">
                                            <p:txEl>
                                              <p:pRg st="1" end="1"/>
                                            </p:txEl>
                                          </p:spTgt>
                                        </p:tgtEl>
                                      </p:cBhvr>
                                    </p:animEffect>
                                  </p:childTnLst>
                                </p:cTn>
                              </p:par>
                            </p:childTnLst>
                          </p:cTn>
                        </p:par>
                        <p:par>
                          <p:cTn id="16" fill="hold">
                            <p:stCondLst>
                              <p:cond delay="4000"/>
                            </p:stCondLst>
                            <p:childTnLst>
                              <p:par>
                                <p:cTn id="17" presetID="55" presetClass="entr" presetSubtype="0" fill="hold" grpId="0" nodeType="afterEffect">
                                  <p:stCondLst>
                                    <p:cond delay="200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6">
                                            <p:txEl>
                                              <p:pRg st="2" end="2"/>
                                            </p:txEl>
                                          </p:spTgt>
                                        </p:tgtEl>
                                      </p:cBhvr>
                                    </p:animEffect>
                                  </p:childTnLst>
                                </p:cTn>
                              </p:par>
                            </p:childTnLst>
                          </p:cTn>
                        </p:par>
                        <p:par>
                          <p:cTn id="22" fill="hold">
                            <p:stCondLst>
                              <p:cond delay="7000"/>
                            </p:stCondLst>
                            <p:childTnLst>
                              <p:par>
                                <p:cTn id="23" presetID="55" presetClass="entr" presetSubtype="0" fill="hold" grpId="0" nodeType="afterEffect">
                                  <p:stCondLst>
                                    <p:cond delay="200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p:cTn id="25"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5" presetClass="entr" presetSubtype="0"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 calcmode="lin" valueType="num">
                                      <p:cBhvr>
                                        <p:cTn id="32" dur="3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3" dur="3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4" dur="3000"/>
                                        <p:tgtEl>
                                          <p:spTgt spid="6">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5" presetClass="entr" presetSubtype="0" fill="hold" grpId="0" nodeType="click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 calcmode="lin" valueType="num">
                                      <p:cBhvr>
                                        <p:cTn id="39" dur="3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0" dur="3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1" dur="3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b="1"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457200" y="1676401"/>
            <a:ext cx="8229600" cy="4648200"/>
          </a:xfrm>
        </p:spPr>
        <p:txBody>
          <a:bodyPr>
            <a:normAutofit fontScale="92500" lnSpcReduction="10000"/>
          </a:bodyPr>
          <a:lstStyle/>
          <a:p>
            <a:pPr>
              <a:spcBef>
                <a:spcPct val="40000"/>
              </a:spcBef>
              <a:buClr>
                <a:srgbClr val="C00000"/>
              </a:buClr>
            </a:pPr>
            <a:r>
              <a:rPr lang="en-US" sz="3200" dirty="0" smtClean="0">
                <a:solidFill>
                  <a:schemeClr val="accent1">
                    <a:lumMod val="50000"/>
                  </a:schemeClr>
                </a:solidFill>
              </a:rPr>
              <a:t>Cost accounting information is designed to analyze</a:t>
            </a:r>
          </a:p>
          <a:p>
            <a:pPr lvl="1">
              <a:spcBef>
                <a:spcPct val="40000"/>
              </a:spcBef>
              <a:buClr>
                <a:srgbClr val="C00000"/>
              </a:buClr>
              <a:buFont typeface="Wingdings" pitchFamily="2" charset="2"/>
              <a:buChar char="§"/>
            </a:pPr>
            <a:r>
              <a:rPr lang="en-US" sz="3000" dirty="0" smtClean="0">
                <a:solidFill>
                  <a:schemeClr val="accent1">
                    <a:lumMod val="50000"/>
                  </a:schemeClr>
                </a:solidFill>
              </a:rPr>
              <a:t>Types of costs incurred to run a organization.  </a:t>
            </a:r>
          </a:p>
          <a:p>
            <a:pPr lvl="1">
              <a:spcBef>
                <a:spcPct val="40000"/>
              </a:spcBef>
              <a:buClr>
                <a:srgbClr val="C00000"/>
              </a:buClr>
              <a:buFont typeface="Wingdings" pitchFamily="2" charset="2"/>
              <a:buChar char="§"/>
            </a:pPr>
            <a:r>
              <a:rPr lang="en-US" sz="3000" dirty="0" smtClean="0">
                <a:solidFill>
                  <a:schemeClr val="accent1">
                    <a:lumMod val="50000"/>
                  </a:schemeClr>
                </a:solidFill>
              </a:rPr>
              <a:t>Where the costs occur</a:t>
            </a:r>
          </a:p>
          <a:p>
            <a:pPr lvl="1">
              <a:spcBef>
                <a:spcPct val="40000"/>
              </a:spcBef>
              <a:buClr>
                <a:srgbClr val="C00000"/>
              </a:buClr>
              <a:buFont typeface="Wingdings" pitchFamily="2" charset="2"/>
              <a:buChar char="§"/>
            </a:pPr>
            <a:r>
              <a:rPr lang="en-US" sz="3000" dirty="0" smtClean="0">
                <a:solidFill>
                  <a:schemeClr val="accent1">
                    <a:lumMod val="50000"/>
                  </a:schemeClr>
                </a:solidFill>
              </a:rPr>
              <a:t>Which funds bears the costs</a:t>
            </a:r>
          </a:p>
          <a:p>
            <a:pPr>
              <a:spcBef>
                <a:spcPct val="40000"/>
              </a:spcBef>
              <a:buClr>
                <a:srgbClr val="C00000"/>
              </a:buClr>
            </a:pPr>
            <a:endParaRPr lang="en-US" sz="1900" dirty="0" smtClean="0">
              <a:solidFill>
                <a:schemeClr val="accent1">
                  <a:lumMod val="50000"/>
                </a:schemeClr>
              </a:solidFill>
            </a:endParaRPr>
          </a:p>
          <a:p>
            <a:pPr>
              <a:spcBef>
                <a:spcPct val="40000"/>
              </a:spcBef>
              <a:buClr>
                <a:srgbClr val="C00000"/>
              </a:buClr>
            </a:pPr>
            <a:r>
              <a:rPr lang="en-US" sz="3200" dirty="0" smtClean="0">
                <a:solidFill>
                  <a:schemeClr val="accent1">
                    <a:lumMod val="50000"/>
                  </a:schemeClr>
                </a:solidFill>
              </a:rPr>
              <a:t>A cost center represents the smallest segment of an organization for which costs are collected and reported</a:t>
            </a:r>
          </a:p>
          <a:p>
            <a:pPr eaLnBrk="1" hangingPunct="1">
              <a:spcBef>
                <a:spcPct val="40000"/>
              </a:spcBef>
            </a:pPr>
            <a:endParaRPr lang="en-US" dirty="0" smtClean="0">
              <a:solidFill>
                <a:srgbClr val="FF3300"/>
              </a:solidFill>
            </a:endParaRP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27</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Accounting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500" fill="hold"/>
                                        <p:tgtEl>
                                          <p:spTgt spid="1741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Effect transition="in" filter="fade">
                                      <p:cBhvr>
                                        <p:cTn id="13" dur="2000"/>
                                        <p:tgtEl>
                                          <p:spTgt spid="1741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412">
                                            <p:txEl>
                                              <p:pRg st="2" end="2"/>
                                            </p:txEl>
                                          </p:spTgt>
                                        </p:tgtEl>
                                        <p:attrNameLst>
                                          <p:attrName>style.visibility</p:attrName>
                                        </p:attrNameLst>
                                      </p:cBhvr>
                                      <p:to>
                                        <p:strVal val="visible"/>
                                      </p:to>
                                    </p:set>
                                    <p:animEffect transition="in" filter="fade">
                                      <p:cBhvr>
                                        <p:cTn id="18" dur="2000"/>
                                        <p:tgtEl>
                                          <p:spTgt spid="17412">
                                            <p:txEl>
                                              <p:pRg st="2" end="2"/>
                                            </p:txEl>
                                          </p:spTgt>
                                        </p:tgtEl>
                                      </p:cBhvr>
                                    </p:animEffect>
                                  </p:childTnLst>
                                </p:cTn>
                              </p:par>
                            </p:childTnLst>
                          </p:cTn>
                        </p:par>
                        <p:par>
                          <p:cTn id="19" fill="hold">
                            <p:stCondLst>
                              <p:cond delay="2000"/>
                            </p:stCondLst>
                            <p:childTnLst>
                              <p:par>
                                <p:cTn id="20" presetID="10" presetClass="entr" presetSubtype="0" fill="hold" nodeType="afterEffect">
                                  <p:stCondLst>
                                    <p:cond delay="2000"/>
                                  </p:stCondLst>
                                  <p:childTnLst>
                                    <p:set>
                                      <p:cBhvr>
                                        <p:cTn id="21" dur="1" fill="hold">
                                          <p:stCondLst>
                                            <p:cond delay="0"/>
                                          </p:stCondLst>
                                        </p:cTn>
                                        <p:tgtEl>
                                          <p:spTgt spid="17412">
                                            <p:txEl>
                                              <p:pRg st="3" end="3"/>
                                            </p:txEl>
                                          </p:spTgt>
                                        </p:tgtEl>
                                        <p:attrNameLst>
                                          <p:attrName>style.visibility</p:attrName>
                                        </p:attrNameLst>
                                      </p:cBhvr>
                                      <p:to>
                                        <p:strVal val="visible"/>
                                      </p:to>
                                    </p:set>
                                    <p:animEffect transition="in" filter="fade">
                                      <p:cBhvr>
                                        <p:cTn id="22" dur="2000"/>
                                        <p:tgtEl>
                                          <p:spTgt spid="1741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412">
                                            <p:txEl>
                                              <p:pRg st="5" end="5"/>
                                            </p:txEl>
                                          </p:spTgt>
                                        </p:tgtEl>
                                        <p:attrNameLst>
                                          <p:attrName>style.visibility</p:attrName>
                                        </p:attrNameLst>
                                      </p:cBhvr>
                                      <p:to>
                                        <p:strVal val="visible"/>
                                      </p:to>
                                    </p:set>
                                    <p:animEffect transition="in" filter="fade">
                                      <p:cBhvr>
                                        <p:cTn id="27" dur="1000"/>
                                        <p:tgtEl>
                                          <p:spTgt spid="174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idx="1"/>
          </p:nvPr>
        </p:nvSpPr>
        <p:spPr>
          <a:xfrm>
            <a:off x="685800" y="1600200"/>
            <a:ext cx="7772400" cy="4876800"/>
          </a:xfrm>
        </p:spPr>
        <p:txBody>
          <a:bodyPr>
            <a:normAutofit/>
          </a:bodyPr>
          <a:lstStyle/>
          <a:p>
            <a:pPr marL="274320" indent="-274320" eaLnBrk="1" hangingPunct="1">
              <a:lnSpc>
                <a:spcPct val="110000"/>
              </a:lnSpc>
              <a:spcBef>
                <a:spcPts val="600"/>
              </a:spcBef>
              <a:buClr>
                <a:srgbClr val="C00000"/>
              </a:buClr>
              <a:buFont typeface="Wingdings" pitchFamily="2" charset="2"/>
              <a:buChar char="q"/>
            </a:pPr>
            <a:r>
              <a:rPr lang="en-US" sz="3000" dirty="0" smtClean="0">
                <a:solidFill>
                  <a:schemeClr val="accent1">
                    <a:lumMod val="50000"/>
                  </a:schemeClr>
                </a:solidFill>
              </a:rPr>
              <a:t>Index (41 43 0).</a:t>
            </a:r>
          </a:p>
          <a:p>
            <a:pPr marL="914400" lvl="1">
              <a:spcBef>
                <a:spcPts val="600"/>
              </a:spcBef>
              <a:buClr>
                <a:srgbClr val="C00000"/>
              </a:buClr>
            </a:pPr>
            <a:r>
              <a:rPr lang="en-US" dirty="0" smtClean="0">
                <a:solidFill>
                  <a:schemeClr val="accent1">
                    <a:lumMod val="50000"/>
                  </a:schemeClr>
                </a:solidFill>
              </a:rPr>
              <a:t>1</a:t>
            </a:r>
            <a:r>
              <a:rPr lang="en-US" baseline="30000" dirty="0" smtClean="0">
                <a:solidFill>
                  <a:schemeClr val="accent1">
                    <a:lumMod val="50000"/>
                  </a:schemeClr>
                </a:solidFill>
              </a:rPr>
              <a:t>st</a:t>
            </a:r>
            <a:r>
              <a:rPr lang="en-US" dirty="0" smtClean="0">
                <a:solidFill>
                  <a:schemeClr val="accent1">
                    <a:lumMod val="50000"/>
                  </a:schemeClr>
                </a:solidFill>
              </a:rPr>
              <a:t> Two digits - location </a:t>
            </a:r>
          </a:p>
          <a:p>
            <a:pPr marL="914400" lvl="1">
              <a:spcBef>
                <a:spcPts val="600"/>
              </a:spcBef>
              <a:buClr>
                <a:srgbClr val="C00000"/>
              </a:buClr>
            </a:pPr>
            <a:r>
              <a:rPr lang="en-US" dirty="0" smtClean="0">
                <a:solidFill>
                  <a:schemeClr val="accent1">
                    <a:lumMod val="50000"/>
                  </a:schemeClr>
                </a:solidFill>
              </a:rPr>
              <a:t>2</a:t>
            </a:r>
            <a:r>
              <a:rPr lang="en-US" baseline="30000" dirty="0" smtClean="0">
                <a:solidFill>
                  <a:schemeClr val="accent1">
                    <a:lumMod val="50000"/>
                  </a:schemeClr>
                </a:solidFill>
              </a:rPr>
              <a:t>nd</a:t>
            </a:r>
            <a:r>
              <a:rPr lang="en-US" dirty="0" smtClean="0">
                <a:solidFill>
                  <a:schemeClr val="accent1">
                    <a:lumMod val="50000"/>
                  </a:schemeClr>
                </a:solidFill>
              </a:rPr>
              <a:t> two digits - manager</a:t>
            </a:r>
          </a:p>
          <a:p>
            <a:pPr marL="914400" lvl="1">
              <a:spcBef>
                <a:spcPts val="600"/>
              </a:spcBef>
              <a:buClr>
                <a:srgbClr val="C00000"/>
              </a:buClr>
            </a:pPr>
            <a:r>
              <a:rPr lang="en-US" dirty="0" smtClean="0">
                <a:solidFill>
                  <a:schemeClr val="accent1">
                    <a:lumMod val="50000"/>
                  </a:schemeClr>
                </a:solidFill>
              </a:rPr>
              <a:t>5</a:t>
            </a:r>
            <a:r>
              <a:rPr lang="en-US" baseline="30000" dirty="0" smtClean="0">
                <a:solidFill>
                  <a:schemeClr val="accent1">
                    <a:lumMod val="50000"/>
                  </a:schemeClr>
                </a:solidFill>
              </a:rPr>
              <a:t>th</a:t>
            </a:r>
            <a:r>
              <a:rPr lang="en-US" dirty="0" smtClean="0">
                <a:solidFill>
                  <a:schemeClr val="accent1">
                    <a:lumMod val="50000"/>
                  </a:schemeClr>
                </a:solidFill>
              </a:rPr>
              <a:t> digit – 0 is direct charge, others are prorates</a:t>
            </a:r>
          </a:p>
          <a:p>
            <a:pPr marL="274320" indent="-274320">
              <a:lnSpc>
                <a:spcPct val="110000"/>
              </a:lnSpc>
              <a:spcBef>
                <a:spcPts val="600"/>
              </a:spcBef>
              <a:buClr>
                <a:srgbClr val="C00000"/>
              </a:buClr>
              <a:buFont typeface="Wingdings" pitchFamily="2" charset="2"/>
              <a:buChar char="q"/>
            </a:pPr>
            <a:r>
              <a:rPr lang="en-US" sz="3000" dirty="0" smtClean="0">
                <a:solidFill>
                  <a:schemeClr val="accent1">
                    <a:lumMod val="50000"/>
                  </a:schemeClr>
                </a:solidFill>
              </a:rPr>
              <a:t>PCA (720 39).</a:t>
            </a:r>
          </a:p>
          <a:p>
            <a:pPr marL="914400" lvl="1">
              <a:spcBef>
                <a:spcPts val="600"/>
              </a:spcBef>
              <a:buClr>
                <a:srgbClr val="C00000"/>
              </a:buClr>
            </a:pPr>
            <a:r>
              <a:rPr lang="en-US" dirty="0" smtClean="0">
                <a:solidFill>
                  <a:schemeClr val="accent1">
                    <a:lumMod val="50000"/>
                  </a:schemeClr>
                </a:solidFill>
              </a:rPr>
              <a:t>1</a:t>
            </a:r>
            <a:r>
              <a:rPr lang="en-US" baseline="30000" dirty="0" smtClean="0">
                <a:solidFill>
                  <a:schemeClr val="accent1">
                    <a:lumMod val="50000"/>
                  </a:schemeClr>
                </a:solidFill>
              </a:rPr>
              <a:t>st</a:t>
            </a:r>
            <a:r>
              <a:rPr lang="en-US" dirty="0" smtClean="0">
                <a:solidFill>
                  <a:schemeClr val="accent1">
                    <a:lumMod val="50000"/>
                  </a:schemeClr>
                </a:solidFill>
              </a:rPr>
              <a:t> Three digits - fund </a:t>
            </a:r>
          </a:p>
          <a:p>
            <a:pPr marL="914400" lvl="1">
              <a:spcBef>
                <a:spcPts val="600"/>
              </a:spcBef>
              <a:buClr>
                <a:srgbClr val="C00000"/>
              </a:buClr>
            </a:pPr>
            <a:r>
              <a:rPr lang="en-US" dirty="0" smtClean="0">
                <a:solidFill>
                  <a:schemeClr val="accent1">
                    <a:lumMod val="50000"/>
                  </a:schemeClr>
                </a:solidFill>
              </a:rPr>
              <a:t>Last two digits - activity</a:t>
            </a:r>
          </a:p>
          <a:p>
            <a:pPr marL="274320" indent="-274320">
              <a:lnSpc>
                <a:spcPct val="110000"/>
              </a:lnSpc>
              <a:spcBef>
                <a:spcPts val="600"/>
              </a:spcBef>
              <a:buClr>
                <a:srgbClr val="C00000"/>
              </a:buClr>
              <a:buFont typeface="Wingdings" pitchFamily="2" charset="2"/>
              <a:buChar char="q"/>
            </a:pPr>
            <a:r>
              <a:rPr lang="en-US" sz="3200" dirty="0" smtClean="0">
                <a:solidFill>
                  <a:schemeClr val="accent1">
                    <a:lumMod val="50000"/>
                  </a:schemeClr>
                </a:solidFill>
              </a:rPr>
              <a:t>Project Number (6 alpha/numeric).</a:t>
            </a:r>
          </a:p>
        </p:txBody>
      </p:sp>
      <p:sp>
        <p:nvSpPr>
          <p:cNvPr id="23554" name="Slide Number Placeholder 5"/>
          <p:cNvSpPr>
            <a:spLocks noGrp="1"/>
          </p:cNvSpPr>
          <p:nvPr>
            <p:ph type="sldNum" sz="quarter" idx="12"/>
          </p:nvPr>
        </p:nvSpPr>
        <p:spPr>
          <a:noFill/>
        </p:spPr>
        <p:txBody>
          <a:bodyPr/>
          <a:lstStyle/>
          <a:p>
            <a:fld id="{4428A9A7-44A9-47DF-85FB-646379377C48}" type="slidenum">
              <a:rPr lang="en-US"/>
              <a:pPr/>
              <a:t>28</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Center Structure (SFMA)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checkerboard(across)">
                                      <p:cBhvr>
                                        <p:cTn id="7" dur="10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 calcmode="lin" valueType="num">
                                      <p:cBhvr additive="base">
                                        <p:cTn id="12" dur="10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3556">
                                            <p:txEl>
                                              <p:pRg st="2" end="2"/>
                                            </p:txEl>
                                          </p:spTgt>
                                        </p:tgtEl>
                                        <p:attrNameLst>
                                          <p:attrName>style.visibility</p:attrName>
                                        </p:attrNameLst>
                                      </p:cBhvr>
                                      <p:to>
                                        <p:strVal val="visible"/>
                                      </p:to>
                                    </p:set>
                                    <p:anim calcmode="lin" valueType="num">
                                      <p:cBhvr additive="base">
                                        <p:cTn id="18" dur="1000" fill="hold"/>
                                        <p:tgtEl>
                                          <p:spTgt spid="23556">
                                            <p:txEl>
                                              <p:pRg st="2" end="2"/>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2355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3556">
                                            <p:txEl>
                                              <p:pRg st="3" end="3"/>
                                            </p:txEl>
                                          </p:spTgt>
                                        </p:tgtEl>
                                        <p:attrNameLst>
                                          <p:attrName>style.visibility</p:attrName>
                                        </p:attrNameLst>
                                      </p:cBhvr>
                                      <p:to>
                                        <p:strVal val="visible"/>
                                      </p:to>
                                    </p:set>
                                    <p:anim calcmode="lin" valueType="num">
                                      <p:cBhvr additive="base">
                                        <p:cTn id="24" dur="1000" fill="hold"/>
                                        <p:tgtEl>
                                          <p:spTgt spid="23556">
                                            <p:txEl>
                                              <p:pRg st="3" end="3"/>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2355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3556">
                                            <p:txEl>
                                              <p:pRg st="4" end="4"/>
                                            </p:txEl>
                                          </p:spTgt>
                                        </p:tgtEl>
                                        <p:attrNameLst>
                                          <p:attrName>style.visibility</p:attrName>
                                        </p:attrNameLst>
                                      </p:cBhvr>
                                      <p:to>
                                        <p:strVal val="visible"/>
                                      </p:to>
                                    </p:set>
                                    <p:anim calcmode="lin" valueType="num">
                                      <p:cBhvr additive="base">
                                        <p:cTn id="30" dur="1000" fill="hold"/>
                                        <p:tgtEl>
                                          <p:spTgt spid="23556">
                                            <p:txEl>
                                              <p:pRg st="4" end="4"/>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2355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3556">
                                            <p:txEl>
                                              <p:pRg st="5" end="5"/>
                                            </p:txEl>
                                          </p:spTgt>
                                        </p:tgtEl>
                                        <p:attrNameLst>
                                          <p:attrName>style.visibility</p:attrName>
                                        </p:attrNameLst>
                                      </p:cBhvr>
                                      <p:to>
                                        <p:strVal val="visible"/>
                                      </p:to>
                                    </p:set>
                                    <p:anim calcmode="lin" valueType="num">
                                      <p:cBhvr additive="base">
                                        <p:cTn id="36" dur="1000" fill="hold"/>
                                        <p:tgtEl>
                                          <p:spTgt spid="23556">
                                            <p:txEl>
                                              <p:pRg st="5" end="5"/>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2355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3556">
                                            <p:txEl>
                                              <p:pRg st="6" end="6"/>
                                            </p:txEl>
                                          </p:spTgt>
                                        </p:tgtEl>
                                        <p:attrNameLst>
                                          <p:attrName>style.visibility</p:attrName>
                                        </p:attrNameLst>
                                      </p:cBhvr>
                                      <p:to>
                                        <p:strVal val="visible"/>
                                      </p:to>
                                    </p:set>
                                    <p:anim calcmode="lin" valueType="num">
                                      <p:cBhvr additive="base">
                                        <p:cTn id="42" dur="1000" fill="hold"/>
                                        <p:tgtEl>
                                          <p:spTgt spid="23556">
                                            <p:txEl>
                                              <p:pRg st="6" end="6"/>
                                            </p:txEl>
                                          </p:spTgt>
                                        </p:tgtEl>
                                        <p:attrNameLst>
                                          <p:attrName>ppt_x</p:attrName>
                                        </p:attrNameLst>
                                      </p:cBhvr>
                                      <p:tavLst>
                                        <p:tav tm="0">
                                          <p:val>
                                            <p:strVal val="#ppt_x"/>
                                          </p:val>
                                        </p:tav>
                                        <p:tav tm="100000">
                                          <p:val>
                                            <p:strVal val="#ppt_x"/>
                                          </p:val>
                                        </p:tav>
                                      </p:tavLst>
                                    </p:anim>
                                    <p:anim calcmode="lin" valueType="num">
                                      <p:cBhvr additive="base">
                                        <p:cTn id="43" dur="1000" fill="hold"/>
                                        <p:tgtEl>
                                          <p:spTgt spid="2355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3556">
                                            <p:txEl>
                                              <p:pRg st="7" end="7"/>
                                            </p:txEl>
                                          </p:spTgt>
                                        </p:tgtEl>
                                        <p:attrNameLst>
                                          <p:attrName>style.visibility</p:attrName>
                                        </p:attrNameLst>
                                      </p:cBhvr>
                                      <p:to>
                                        <p:strVal val="visible"/>
                                      </p:to>
                                    </p:set>
                                    <p:animEffect transition="in" filter="fade">
                                      <p:cBhvr>
                                        <p:cTn id="48" dur="2000"/>
                                        <p:tgtEl>
                                          <p:spTgt spid="2355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2286000" y="1676401"/>
            <a:ext cx="6400800" cy="4648200"/>
          </a:xfrm>
        </p:spPr>
        <p:txBody>
          <a:bodyPr>
            <a:noAutofit/>
          </a:bodyPr>
          <a:lstStyle/>
          <a:p>
            <a:pPr>
              <a:spcBef>
                <a:spcPts val="600"/>
              </a:spcBef>
              <a:buClr>
                <a:srgbClr val="C00000"/>
              </a:buClr>
            </a:pPr>
            <a:r>
              <a:rPr lang="en-US" sz="2400" dirty="0" smtClean="0">
                <a:solidFill>
                  <a:schemeClr val="accent1">
                    <a:lumMod val="50000"/>
                  </a:schemeClr>
                </a:solidFill>
              </a:rPr>
              <a:t>Moderate use of location/manager coding resulting from decentralization reorganization</a:t>
            </a:r>
          </a:p>
          <a:p>
            <a:pPr>
              <a:spcBef>
                <a:spcPts val="600"/>
              </a:spcBef>
              <a:buClr>
                <a:srgbClr val="C00000"/>
              </a:buClr>
            </a:pPr>
            <a:r>
              <a:rPr lang="en-US" sz="2400" dirty="0" smtClean="0">
                <a:solidFill>
                  <a:schemeClr val="accent1">
                    <a:lumMod val="50000"/>
                  </a:schemeClr>
                </a:solidFill>
              </a:rPr>
              <a:t>Limited Budget Structures (fund type only)</a:t>
            </a:r>
          </a:p>
          <a:p>
            <a:pPr>
              <a:spcBef>
                <a:spcPct val="40000"/>
              </a:spcBef>
              <a:buClr>
                <a:srgbClr val="C00000"/>
              </a:buClr>
            </a:pPr>
            <a:endParaRPr lang="en-US" sz="2400" dirty="0" smtClean="0">
              <a:solidFill>
                <a:schemeClr val="accent1">
                  <a:lumMod val="50000"/>
                </a:schemeClr>
              </a:solidFill>
            </a:endParaRPr>
          </a:p>
          <a:p>
            <a:pPr>
              <a:spcBef>
                <a:spcPts val="600"/>
              </a:spcBef>
              <a:buClr>
                <a:srgbClr val="C00000"/>
              </a:buClr>
            </a:pPr>
            <a:r>
              <a:rPr lang="en-US" sz="2400" dirty="0" smtClean="0">
                <a:solidFill>
                  <a:schemeClr val="accent1">
                    <a:lumMod val="50000"/>
                  </a:schemeClr>
                </a:solidFill>
              </a:rPr>
              <a:t>State shifts from EAS to SFMS, ABIS to ORBITS</a:t>
            </a:r>
          </a:p>
          <a:p>
            <a:pPr>
              <a:spcBef>
                <a:spcPts val="600"/>
              </a:spcBef>
              <a:buClr>
                <a:srgbClr val="C00000"/>
              </a:buClr>
            </a:pPr>
            <a:r>
              <a:rPr lang="en-US" sz="2400" dirty="0" smtClean="0">
                <a:solidFill>
                  <a:schemeClr val="accent1">
                    <a:lumMod val="50000"/>
                  </a:schemeClr>
                </a:solidFill>
              </a:rPr>
              <a:t>Program budget structures imposed by DAS/LFO</a:t>
            </a:r>
          </a:p>
          <a:p>
            <a:pPr>
              <a:spcBef>
                <a:spcPts val="600"/>
              </a:spcBef>
              <a:buClr>
                <a:srgbClr val="C00000"/>
              </a:buClr>
            </a:pPr>
            <a:r>
              <a:rPr lang="en-US" sz="2400" dirty="0" smtClean="0">
                <a:solidFill>
                  <a:schemeClr val="accent1">
                    <a:lumMod val="50000"/>
                  </a:schemeClr>
                </a:solidFill>
              </a:rPr>
              <a:t>DEQ develops activity codes for all programs</a:t>
            </a:r>
          </a:p>
          <a:p>
            <a:pPr>
              <a:spcBef>
                <a:spcPts val="600"/>
              </a:spcBef>
              <a:buClr>
                <a:srgbClr val="C00000"/>
              </a:buClr>
            </a:pPr>
            <a:r>
              <a:rPr lang="en-US" sz="2400" dirty="0" smtClean="0">
                <a:solidFill>
                  <a:schemeClr val="accent1">
                    <a:lumMod val="50000"/>
                  </a:schemeClr>
                </a:solidFill>
              </a:rPr>
              <a:t>DEQ develops Q-Time for time accounting</a:t>
            </a: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29</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Accounting at DEQ</a:t>
            </a:r>
          </a:p>
        </p:txBody>
      </p:sp>
      <p:sp>
        <p:nvSpPr>
          <p:cNvPr id="5" name="Rectangle 849"/>
          <p:cNvSpPr txBox="1">
            <a:spLocks noChangeArrowheads="1"/>
          </p:cNvSpPr>
          <p:nvPr/>
        </p:nvSpPr>
        <p:spPr bwMode="auto">
          <a:xfrm>
            <a:off x="304800" y="1676400"/>
            <a:ext cx="19050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Pre 1994</a:t>
            </a:r>
          </a:p>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ts val="1800"/>
              </a:spcBef>
              <a:spcAft>
                <a:spcPct val="0"/>
              </a:spcAft>
              <a:buClr>
                <a:srgbClr val="C00000"/>
              </a:buClr>
              <a:buSzPct val="95000"/>
              <a:tabLst/>
              <a:defRPr/>
            </a:pPr>
            <a:endParaRPr kumimoji="0" lang="en-US" sz="14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ts val="0"/>
              </a:spcBef>
              <a:spcAft>
                <a:spcPct val="0"/>
              </a:spcAft>
              <a:buClr>
                <a:srgbClr val="C00000"/>
              </a:buClr>
              <a:buSzPct val="95000"/>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1994-2000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2" presetClass="entr" presetSubtype="4" fill="hold" nodeType="withEffect">
                                  <p:stCondLst>
                                    <p:cond delay="0"/>
                                  </p:stCondLst>
                                  <p:childTnLst>
                                    <p:set>
                                      <p:cBhvr>
                                        <p:cTn id="9" dur="1" fill="hold">
                                          <p:stCondLst>
                                            <p:cond delay="0"/>
                                          </p:stCondLst>
                                        </p:cTn>
                                        <p:tgtEl>
                                          <p:spTgt spid="17412">
                                            <p:txEl>
                                              <p:pRg st="0" end="0"/>
                                            </p:txEl>
                                          </p:spTgt>
                                        </p:tgtEl>
                                        <p:attrNameLst>
                                          <p:attrName>style.visibility</p:attrName>
                                        </p:attrNameLst>
                                      </p:cBhvr>
                                      <p:to>
                                        <p:strVal val="visible"/>
                                      </p:to>
                                    </p:set>
                                    <p:anim calcmode="lin" valueType="num">
                                      <p:cBhvr additive="base">
                                        <p:cTn id="10" dur="10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11" dur="1000" fill="hold"/>
                                        <p:tgtEl>
                                          <p:spTgt spid="17412">
                                            <p:txEl>
                                              <p:pRg st="0" end="0"/>
                                            </p:txEl>
                                          </p:spTgt>
                                        </p:tgtEl>
                                        <p:attrNameLst>
                                          <p:attrName>ppt_y</p:attrName>
                                        </p:attrNameLst>
                                      </p:cBhvr>
                                      <p:tavLst>
                                        <p:tav tm="0">
                                          <p:val>
                                            <p:strVal val="1+#ppt_h/2"/>
                                          </p:val>
                                        </p:tav>
                                        <p:tav tm="100000">
                                          <p:val>
                                            <p:strVal val="#ppt_y"/>
                                          </p:val>
                                        </p:tav>
                                      </p:tavLst>
                                    </p:anim>
                                  </p:childTnLst>
                                </p:cTn>
                              </p:par>
                              <p:par>
                                <p:cTn id="12" presetID="2" presetClass="entr" presetSubtype="4" fill="hold" nodeType="withEffect">
                                  <p:stCondLst>
                                    <p:cond delay="0"/>
                                  </p:stCondLst>
                                  <p:childTnLst>
                                    <p:set>
                                      <p:cBhvr>
                                        <p:cTn id="13" dur="1" fill="hold">
                                          <p:stCondLst>
                                            <p:cond delay="0"/>
                                          </p:stCondLst>
                                        </p:cTn>
                                        <p:tgtEl>
                                          <p:spTgt spid="17412">
                                            <p:txEl>
                                              <p:pRg st="1" end="1"/>
                                            </p:txEl>
                                          </p:spTgt>
                                        </p:tgtEl>
                                        <p:attrNameLst>
                                          <p:attrName>style.visibility</p:attrName>
                                        </p:attrNameLst>
                                      </p:cBhvr>
                                      <p:to>
                                        <p:strVal val="visible"/>
                                      </p:to>
                                    </p:set>
                                    <p:anim calcmode="lin" valueType="num">
                                      <p:cBhvr additive="base">
                                        <p:cTn id="14" dur="10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 calcmode="lin" valueType="num">
                                      <p:cBhvr additive="base">
                                        <p:cTn id="20"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7412">
                                            <p:txEl>
                                              <p:pRg st="3" end="3"/>
                                            </p:txEl>
                                          </p:spTgt>
                                        </p:tgtEl>
                                        <p:attrNameLst>
                                          <p:attrName>style.visibility</p:attrName>
                                        </p:attrNameLst>
                                      </p:cBhvr>
                                      <p:to>
                                        <p:strVal val="visible"/>
                                      </p:to>
                                    </p:set>
                                    <p:anim calcmode="lin" valueType="num">
                                      <p:cBhvr additive="base">
                                        <p:cTn id="24" dur="1000" fill="hold"/>
                                        <p:tgtEl>
                                          <p:spTgt spid="17412">
                                            <p:txEl>
                                              <p:pRg st="3" end="3"/>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17412">
                                            <p:txEl>
                                              <p:pRg st="3" end="3"/>
                                            </p:txEl>
                                          </p:spTgt>
                                        </p:tgtEl>
                                        <p:attrNameLst>
                                          <p:attrName>ppt_y</p:attrName>
                                        </p:attrNameLst>
                                      </p:cBhvr>
                                      <p:tavLst>
                                        <p:tav tm="0">
                                          <p:val>
                                            <p:strVal val="1+#ppt_h/2"/>
                                          </p:val>
                                        </p:tav>
                                        <p:tav tm="100000">
                                          <p:val>
                                            <p:strVal val="#ppt_y"/>
                                          </p:val>
                                        </p:tav>
                                      </p:tavLst>
                                    </p:anim>
                                  </p:childTnLst>
                                </p:cTn>
                              </p:par>
                            </p:childTnLst>
                          </p:cTn>
                        </p:par>
                        <p:par>
                          <p:cTn id="26" fill="hold">
                            <p:stCondLst>
                              <p:cond delay="1000"/>
                            </p:stCondLst>
                            <p:childTnLst>
                              <p:par>
                                <p:cTn id="27" presetID="2" presetClass="entr" presetSubtype="4" fill="hold" nodeType="afterEffect">
                                  <p:stCondLst>
                                    <p:cond delay="2500"/>
                                  </p:stCondLst>
                                  <p:childTnLst>
                                    <p:set>
                                      <p:cBhvr>
                                        <p:cTn id="28" dur="1" fill="hold">
                                          <p:stCondLst>
                                            <p:cond delay="0"/>
                                          </p:stCondLst>
                                        </p:cTn>
                                        <p:tgtEl>
                                          <p:spTgt spid="17412">
                                            <p:txEl>
                                              <p:pRg st="4" end="4"/>
                                            </p:txEl>
                                          </p:spTgt>
                                        </p:tgtEl>
                                        <p:attrNameLst>
                                          <p:attrName>style.visibility</p:attrName>
                                        </p:attrNameLst>
                                      </p:cBhvr>
                                      <p:to>
                                        <p:strVal val="visible"/>
                                      </p:to>
                                    </p:set>
                                    <p:anim calcmode="lin" valueType="num">
                                      <p:cBhvr additive="base">
                                        <p:cTn id="29" dur="1000" fill="hold"/>
                                        <p:tgtEl>
                                          <p:spTgt spid="17412">
                                            <p:txEl>
                                              <p:pRg st="4" end="4"/>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17412">
                                            <p:txEl>
                                              <p:pRg st="4" end="4"/>
                                            </p:txEl>
                                          </p:spTgt>
                                        </p:tgtEl>
                                        <p:attrNameLst>
                                          <p:attrName>ppt_y</p:attrName>
                                        </p:attrNameLst>
                                      </p:cBhvr>
                                      <p:tavLst>
                                        <p:tav tm="0">
                                          <p:val>
                                            <p:strVal val="1+#ppt_h/2"/>
                                          </p:val>
                                        </p:tav>
                                        <p:tav tm="100000">
                                          <p:val>
                                            <p:strVal val="#ppt_y"/>
                                          </p:val>
                                        </p:tav>
                                      </p:tavLst>
                                    </p:anim>
                                  </p:childTnLst>
                                </p:cTn>
                              </p:par>
                            </p:childTnLst>
                          </p:cTn>
                        </p:par>
                        <p:par>
                          <p:cTn id="31" fill="hold">
                            <p:stCondLst>
                              <p:cond delay="4500"/>
                            </p:stCondLst>
                            <p:childTnLst>
                              <p:par>
                                <p:cTn id="32" presetID="2" presetClass="entr" presetSubtype="4" fill="hold" nodeType="afterEffect">
                                  <p:stCondLst>
                                    <p:cond delay="2500"/>
                                  </p:stCondLst>
                                  <p:childTnLst>
                                    <p:set>
                                      <p:cBhvr>
                                        <p:cTn id="33" dur="1" fill="hold">
                                          <p:stCondLst>
                                            <p:cond delay="0"/>
                                          </p:stCondLst>
                                        </p:cTn>
                                        <p:tgtEl>
                                          <p:spTgt spid="17412">
                                            <p:txEl>
                                              <p:pRg st="5" end="5"/>
                                            </p:txEl>
                                          </p:spTgt>
                                        </p:tgtEl>
                                        <p:attrNameLst>
                                          <p:attrName>style.visibility</p:attrName>
                                        </p:attrNameLst>
                                      </p:cBhvr>
                                      <p:to>
                                        <p:strVal val="visible"/>
                                      </p:to>
                                    </p:set>
                                    <p:anim calcmode="lin" valueType="num">
                                      <p:cBhvr additive="base">
                                        <p:cTn id="34" dur="1000" fill="hold"/>
                                        <p:tgtEl>
                                          <p:spTgt spid="17412">
                                            <p:txEl>
                                              <p:pRg st="5" end="5"/>
                                            </p:txEl>
                                          </p:spTgt>
                                        </p:tgtEl>
                                        <p:attrNameLst>
                                          <p:attrName>ppt_x</p:attrName>
                                        </p:attrNameLst>
                                      </p:cBhvr>
                                      <p:tavLst>
                                        <p:tav tm="0">
                                          <p:val>
                                            <p:strVal val="#ppt_x"/>
                                          </p:val>
                                        </p:tav>
                                        <p:tav tm="100000">
                                          <p:val>
                                            <p:strVal val="#ppt_x"/>
                                          </p:val>
                                        </p:tav>
                                      </p:tavLst>
                                    </p:anim>
                                    <p:anim calcmode="lin" valueType="num">
                                      <p:cBhvr additive="base">
                                        <p:cTn id="35" dur="1000" fill="hold"/>
                                        <p:tgtEl>
                                          <p:spTgt spid="17412">
                                            <p:txEl>
                                              <p:pRg st="5" end="5"/>
                                            </p:txEl>
                                          </p:spTgt>
                                        </p:tgtEl>
                                        <p:attrNameLst>
                                          <p:attrName>ppt_y</p:attrName>
                                        </p:attrNameLst>
                                      </p:cBhvr>
                                      <p:tavLst>
                                        <p:tav tm="0">
                                          <p:val>
                                            <p:strVal val="1+#ppt_h/2"/>
                                          </p:val>
                                        </p:tav>
                                        <p:tav tm="100000">
                                          <p:val>
                                            <p:strVal val="#ppt_y"/>
                                          </p:val>
                                        </p:tav>
                                      </p:tavLst>
                                    </p:anim>
                                  </p:childTnLst>
                                </p:cTn>
                              </p:par>
                            </p:childTnLst>
                          </p:cTn>
                        </p:par>
                        <p:par>
                          <p:cTn id="36" fill="hold">
                            <p:stCondLst>
                              <p:cond delay="8000"/>
                            </p:stCondLst>
                            <p:childTnLst>
                              <p:par>
                                <p:cTn id="37" presetID="2" presetClass="entr" presetSubtype="4" fill="hold" nodeType="afterEffect">
                                  <p:stCondLst>
                                    <p:cond delay="2500"/>
                                  </p:stCondLst>
                                  <p:childTnLst>
                                    <p:set>
                                      <p:cBhvr>
                                        <p:cTn id="38" dur="1" fill="hold">
                                          <p:stCondLst>
                                            <p:cond delay="0"/>
                                          </p:stCondLst>
                                        </p:cTn>
                                        <p:tgtEl>
                                          <p:spTgt spid="17412">
                                            <p:txEl>
                                              <p:pRg st="6" end="6"/>
                                            </p:txEl>
                                          </p:spTgt>
                                        </p:tgtEl>
                                        <p:attrNameLst>
                                          <p:attrName>style.visibility</p:attrName>
                                        </p:attrNameLst>
                                      </p:cBhvr>
                                      <p:to>
                                        <p:strVal val="visible"/>
                                      </p:to>
                                    </p:set>
                                    <p:anim calcmode="lin" valueType="num">
                                      <p:cBhvr additive="base">
                                        <p:cTn id="39" dur="1000" fill="hold"/>
                                        <p:tgtEl>
                                          <p:spTgt spid="17412">
                                            <p:txEl>
                                              <p:pRg st="6" end="6"/>
                                            </p:txEl>
                                          </p:spTgt>
                                        </p:tgtEl>
                                        <p:attrNameLst>
                                          <p:attrName>ppt_x</p:attrName>
                                        </p:attrNameLst>
                                      </p:cBhvr>
                                      <p:tavLst>
                                        <p:tav tm="0">
                                          <p:val>
                                            <p:strVal val="#ppt_x"/>
                                          </p:val>
                                        </p:tav>
                                        <p:tav tm="100000">
                                          <p:val>
                                            <p:strVal val="#ppt_x"/>
                                          </p:val>
                                        </p:tav>
                                      </p:tavLst>
                                    </p:anim>
                                    <p:anim calcmode="lin" valueType="num">
                                      <p:cBhvr additive="base">
                                        <p:cTn id="40" dur="1000" fill="hold"/>
                                        <p:tgtEl>
                                          <p:spTgt spid="174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500"/>
                                  </p:stCondLst>
                                  <p:childTnLst>
                                    <p:set>
                                      <p:cBhvr>
                                        <p:cTn id="9" dur="1" fill="hold">
                                          <p:stCondLst>
                                            <p:cond delay="0"/>
                                          </p:stCondLst>
                                        </p:cTn>
                                        <p:tgtEl>
                                          <p:spTgt spid="18435">
                                            <p:txEl>
                                              <p:pRg st="1" end="1"/>
                                            </p:txEl>
                                          </p:spTgt>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50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500"/>
                                  </p:stCondLst>
                                  <p:childTnLst>
                                    <p:set>
                                      <p:cBhvr>
                                        <p:cTn id="15" dur="1" fill="hold">
                                          <p:stCondLst>
                                            <p:cond delay="0"/>
                                          </p:stCondLst>
                                        </p:cTn>
                                        <p:tgtEl>
                                          <p:spTgt spid="18435">
                                            <p:txEl>
                                              <p:pRg st="3" end="3"/>
                                            </p:txEl>
                                          </p:spTgt>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50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par>
                          <p:cTn id="19" fill="hold">
                            <p:stCondLst>
                              <p:cond delay="10000"/>
                            </p:stCondLst>
                            <p:childTnLst>
                              <p:par>
                                <p:cTn id="20" presetID="1" presetClass="entr" presetSubtype="0" fill="hold" grpId="0" nodeType="afterEffect">
                                  <p:stCondLst>
                                    <p:cond delay="2500"/>
                                  </p:stCondLst>
                                  <p:childTnLst>
                                    <p:set>
                                      <p:cBhvr>
                                        <p:cTn id="21" dur="1" fill="hold">
                                          <p:stCondLst>
                                            <p:cond delay="0"/>
                                          </p:stCondLst>
                                        </p:cTn>
                                        <p:tgtEl>
                                          <p:spTgt spid="18435">
                                            <p:txEl>
                                              <p:pRg st="5" end="5"/>
                                            </p:txEl>
                                          </p:spTgt>
                                        </p:tgtEl>
                                        <p:attrNameLst>
                                          <p:attrName>style.visibility</p:attrName>
                                        </p:attrNameLst>
                                      </p:cBhvr>
                                      <p:to>
                                        <p:strVal val="visible"/>
                                      </p:to>
                                    </p:set>
                                  </p:childTnLst>
                                </p:cTn>
                              </p:par>
                            </p:childTnLst>
                          </p:cTn>
                        </p:par>
                        <p:par>
                          <p:cTn id="22" fill="hold">
                            <p:stCondLst>
                              <p:cond delay="12500"/>
                            </p:stCondLst>
                            <p:childTnLst>
                              <p:par>
                                <p:cTn id="23" presetID="1" presetClass="entr" presetSubtype="0" fill="hold" grpId="0" nodeType="afterEffect">
                                  <p:stCondLst>
                                    <p:cond delay="2500"/>
                                  </p:stCondLst>
                                  <p:childTnLst>
                                    <p:set>
                                      <p:cBhvr>
                                        <p:cTn id="24"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2133600" y="1676401"/>
            <a:ext cx="6781800" cy="4648200"/>
          </a:xfrm>
        </p:spPr>
        <p:txBody>
          <a:bodyPr>
            <a:noAutofit/>
          </a:bodyPr>
          <a:lstStyle/>
          <a:p>
            <a:pPr>
              <a:spcBef>
                <a:spcPts val="600"/>
              </a:spcBef>
              <a:buClr>
                <a:srgbClr val="C00000"/>
              </a:buClr>
            </a:pPr>
            <a:r>
              <a:rPr lang="en-US" sz="2400" dirty="0" smtClean="0">
                <a:solidFill>
                  <a:schemeClr val="accent1">
                    <a:lumMod val="50000"/>
                  </a:schemeClr>
                </a:solidFill>
              </a:rPr>
              <a:t>Manual SFMS data reporting into ORBITS</a:t>
            </a:r>
          </a:p>
          <a:p>
            <a:pPr>
              <a:spcBef>
                <a:spcPts val="600"/>
              </a:spcBef>
              <a:buClr>
                <a:srgbClr val="C00000"/>
              </a:buClr>
            </a:pPr>
            <a:r>
              <a:rPr lang="en-US" sz="2400" dirty="0" smtClean="0">
                <a:solidFill>
                  <a:schemeClr val="accent1">
                    <a:lumMod val="50000"/>
                  </a:schemeClr>
                </a:solidFill>
              </a:rPr>
              <a:t>GASB/OAM starts shift of Governmental Accounting to unified model</a:t>
            </a:r>
          </a:p>
          <a:p>
            <a:pPr>
              <a:spcBef>
                <a:spcPct val="40000"/>
              </a:spcBef>
              <a:buClr>
                <a:srgbClr val="C00000"/>
              </a:buClr>
            </a:pPr>
            <a:endParaRPr lang="en-US" sz="2400" dirty="0" smtClean="0">
              <a:solidFill>
                <a:schemeClr val="accent1">
                  <a:lumMod val="50000"/>
                </a:schemeClr>
              </a:solidFill>
            </a:endParaRPr>
          </a:p>
          <a:p>
            <a:pPr>
              <a:spcBef>
                <a:spcPts val="600"/>
              </a:spcBef>
              <a:buClr>
                <a:srgbClr val="C00000"/>
              </a:buClr>
            </a:pPr>
            <a:r>
              <a:rPr lang="en-US" sz="2400" dirty="0" smtClean="0">
                <a:solidFill>
                  <a:schemeClr val="accent1">
                    <a:lumMod val="50000"/>
                  </a:schemeClr>
                </a:solidFill>
              </a:rPr>
              <a:t>State automates SFMS data reporting into ORBITS, limited to PCA only</a:t>
            </a:r>
          </a:p>
          <a:p>
            <a:pPr>
              <a:spcBef>
                <a:spcPts val="600"/>
              </a:spcBef>
              <a:buClr>
                <a:srgbClr val="C00000"/>
              </a:buClr>
            </a:pPr>
            <a:r>
              <a:rPr lang="en-US" sz="2400" dirty="0" smtClean="0">
                <a:solidFill>
                  <a:schemeClr val="accent1">
                    <a:lumMod val="50000"/>
                  </a:schemeClr>
                </a:solidFill>
              </a:rPr>
              <a:t>DEQ aligns SFMS funds/cost centers to ORBITS</a:t>
            </a:r>
          </a:p>
          <a:p>
            <a:pPr>
              <a:spcBef>
                <a:spcPts val="600"/>
              </a:spcBef>
              <a:buClr>
                <a:srgbClr val="C00000"/>
              </a:buClr>
            </a:pPr>
            <a:r>
              <a:rPr lang="en-US" sz="2400" dirty="0" smtClean="0">
                <a:solidFill>
                  <a:schemeClr val="accent1">
                    <a:lumMod val="50000"/>
                  </a:schemeClr>
                </a:solidFill>
              </a:rPr>
              <a:t>LFO requires SFMS reporting to Lab DCR, DEQ creates special laboratory PCAs</a:t>
            </a:r>
          </a:p>
          <a:p>
            <a:pPr>
              <a:spcBef>
                <a:spcPts val="600"/>
              </a:spcBef>
              <a:buClr>
                <a:srgbClr val="C00000"/>
              </a:buClr>
            </a:pPr>
            <a:r>
              <a:rPr lang="en-US" sz="2400" dirty="0" smtClean="0">
                <a:solidFill>
                  <a:schemeClr val="accent1">
                    <a:lumMod val="50000"/>
                  </a:schemeClr>
                </a:solidFill>
              </a:rPr>
              <a:t>GASB/OAM continues shift of Government Accounting to unified model</a:t>
            </a: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30</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Accounting at DEQ</a:t>
            </a:r>
          </a:p>
        </p:txBody>
      </p:sp>
      <p:sp>
        <p:nvSpPr>
          <p:cNvPr id="5" name="Rectangle 849"/>
          <p:cNvSpPr txBox="1">
            <a:spLocks noChangeArrowheads="1"/>
          </p:cNvSpPr>
          <p:nvPr/>
        </p:nvSpPr>
        <p:spPr bwMode="auto">
          <a:xfrm>
            <a:off x="228600" y="1600200"/>
            <a:ext cx="19050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2000-2007</a:t>
            </a:r>
          </a:p>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ct val="40000"/>
              </a:spcBef>
              <a:spcAft>
                <a:spcPct val="0"/>
              </a:spcAft>
              <a:buClr>
                <a:srgbClr val="C00000"/>
              </a:buClr>
              <a:buSzPct val="95000"/>
              <a:tabLst/>
              <a:defRPr/>
            </a:pPr>
            <a:endParaRPr kumimoji="0" lang="en-US" sz="3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ts val="0"/>
              </a:spcBef>
              <a:spcAft>
                <a:spcPct val="0"/>
              </a:spcAft>
              <a:buClr>
                <a:srgbClr val="C00000"/>
              </a:buClr>
              <a:buSzPct val="95000"/>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2007-Present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412">
                                            <p:txEl>
                                              <p:pRg st="0" end="0"/>
                                            </p:txEl>
                                          </p:spTgt>
                                        </p:tgtEl>
                                        <p:attrNameLst>
                                          <p:attrName>style.visibility</p:attrName>
                                        </p:attrNameLst>
                                      </p:cBhvr>
                                      <p:to>
                                        <p:strVal val="visible"/>
                                      </p:to>
                                    </p:set>
                                    <p:anim calcmode="lin" valueType="num">
                                      <p:cBhvr additive="base">
                                        <p:cTn id="12" dur="5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7412">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500"/>
                            </p:stCondLst>
                            <p:childTnLst>
                              <p:par>
                                <p:cTn id="15" presetID="2" presetClass="entr" presetSubtype="4" fill="hold" nodeType="afterEffect">
                                  <p:stCondLst>
                                    <p:cond delay="2000"/>
                                  </p:stCondLst>
                                  <p:childTnLst>
                                    <p:set>
                                      <p:cBhvr>
                                        <p:cTn id="16" dur="1" fill="hold">
                                          <p:stCondLst>
                                            <p:cond delay="0"/>
                                          </p:stCondLst>
                                        </p:cTn>
                                        <p:tgtEl>
                                          <p:spTgt spid="17412">
                                            <p:txEl>
                                              <p:pRg st="1" end="1"/>
                                            </p:txEl>
                                          </p:spTgt>
                                        </p:tgtEl>
                                        <p:attrNameLst>
                                          <p:attrName>style.visibility</p:attrName>
                                        </p:attrNameLst>
                                      </p:cBhvr>
                                      <p:to>
                                        <p:strVal val="visible"/>
                                      </p:to>
                                    </p:set>
                                    <p:anim calcmode="lin" valueType="num">
                                      <p:cBhvr additive="base">
                                        <p:cTn id="17" dur="10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 calcmode="lin" valueType="num">
                                      <p:cBhvr additive="base">
                                        <p:cTn id="2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412">
                                            <p:txEl>
                                              <p:pRg st="3" end="3"/>
                                            </p:txEl>
                                          </p:spTgt>
                                        </p:tgtEl>
                                        <p:attrNameLst>
                                          <p:attrName>style.visibility</p:attrName>
                                        </p:attrNameLst>
                                      </p:cBhvr>
                                      <p:to>
                                        <p:strVal val="visible"/>
                                      </p:to>
                                    </p:set>
                                    <p:anim calcmode="lin" valueType="num">
                                      <p:cBhvr additive="base">
                                        <p:cTn id="29" dur="1000" fill="hold"/>
                                        <p:tgtEl>
                                          <p:spTgt spid="17412">
                                            <p:txEl>
                                              <p:pRg st="3" end="3"/>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17412">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3000"/>
                                  </p:stCondLst>
                                  <p:childTnLst>
                                    <p:set>
                                      <p:cBhvr>
                                        <p:cTn id="32" dur="1" fill="hold">
                                          <p:stCondLst>
                                            <p:cond delay="0"/>
                                          </p:stCondLst>
                                        </p:cTn>
                                        <p:tgtEl>
                                          <p:spTgt spid="17412">
                                            <p:txEl>
                                              <p:pRg st="4" end="4"/>
                                            </p:txEl>
                                          </p:spTgt>
                                        </p:tgtEl>
                                        <p:attrNameLst>
                                          <p:attrName>style.visibility</p:attrName>
                                        </p:attrNameLst>
                                      </p:cBhvr>
                                      <p:to>
                                        <p:strVal val="visible"/>
                                      </p:to>
                                    </p:set>
                                    <p:anim calcmode="lin" valueType="num">
                                      <p:cBhvr additive="base">
                                        <p:cTn id="33" dur="1000" fill="hold"/>
                                        <p:tgtEl>
                                          <p:spTgt spid="17412">
                                            <p:txEl>
                                              <p:pRg st="4" end="4"/>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17412">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3000"/>
                                  </p:stCondLst>
                                  <p:childTnLst>
                                    <p:set>
                                      <p:cBhvr>
                                        <p:cTn id="36" dur="1" fill="hold">
                                          <p:stCondLst>
                                            <p:cond delay="0"/>
                                          </p:stCondLst>
                                        </p:cTn>
                                        <p:tgtEl>
                                          <p:spTgt spid="17412">
                                            <p:txEl>
                                              <p:pRg st="5" end="5"/>
                                            </p:txEl>
                                          </p:spTgt>
                                        </p:tgtEl>
                                        <p:attrNameLst>
                                          <p:attrName>style.visibility</p:attrName>
                                        </p:attrNameLst>
                                      </p:cBhvr>
                                      <p:to>
                                        <p:strVal val="visible"/>
                                      </p:to>
                                    </p:set>
                                    <p:anim calcmode="lin" valueType="num">
                                      <p:cBhvr additive="base">
                                        <p:cTn id="37" dur="1000" fill="hold"/>
                                        <p:tgtEl>
                                          <p:spTgt spid="17412">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1741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3000"/>
                                  </p:stCondLst>
                                  <p:childTnLst>
                                    <p:set>
                                      <p:cBhvr>
                                        <p:cTn id="40" dur="1" fill="hold">
                                          <p:stCondLst>
                                            <p:cond delay="0"/>
                                          </p:stCondLst>
                                        </p:cTn>
                                        <p:tgtEl>
                                          <p:spTgt spid="17412">
                                            <p:txEl>
                                              <p:pRg st="6" end="6"/>
                                            </p:txEl>
                                          </p:spTgt>
                                        </p:tgtEl>
                                        <p:attrNameLst>
                                          <p:attrName>style.visibility</p:attrName>
                                        </p:attrNameLst>
                                      </p:cBhvr>
                                      <p:to>
                                        <p:strVal val="visible"/>
                                      </p:to>
                                    </p:set>
                                    <p:anim calcmode="lin" valueType="num">
                                      <p:cBhvr additive="base">
                                        <p:cTn id="41" dur="1000" fill="hold"/>
                                        <p:tgtEl>
                                          <p:spTgt spid="17412">
                                            <p:txEl>
                                              <p:pRg st="6" end="6"/>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174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457200" y="1676401"/>
            <a:ext cx="8229600" cy="4648200"/>
          </a:xfrm>
        </p:spPr>
        <p:txBody>
          <a:bodyPr>
            <a:normAutofit fontScale="92500"/>
          </a:bodyPr>
          <a:lstStyle/>
          <a:p>
            <a:pPr eaLnBrk="1" hangingPunct="1">
              <a:spcBef>
                <a:spcPct val="40000"/>
              </a:spcBef>
              <a:buClr>
                <a:srgbClr val="C00000"/>
              </a:buClr>
            </a:pPr>
            <a:r>
              <a:rPr lang="en-US" sz="3200" dirty="0" smtClean="0">
                <a:solidFill>
                  <a:schemeClr val="accent1">
                    <a:lumMod val="50000"/>
                  </a:schemeClr>
                </a:solidFill>
              </a:rPr>
              <a:t>The front end process for cost accounting is time accounting</a:t>
            </a:r>
          </a:p>
          <a:p>
            <a:pPr>
              <a:spcBef>
                <a:spcPct val="40000"/>
              </a:spcBef>
              <a:buClr>
                <a:srgbClr val="C00000"/>
              </a:buClr>
            </a:pPr>
            <a:r>
              <a:rPr lang="en-US" sz="3200" dirty="0">
                <a:solidFill>
                  <a:schemeClr val="accent1">
                    <a:lumMod val="50000"/>
                  </a:schemeClr>
                </a:solidFill>
              </a:rPr>
              <a:t>Q-Time developed to provide this function</a:t>
            </a:r>
          </a:p>
          <a:p>
            <a:pPr eaLnBrk="1" hangingPunct="1">
              <a:spcBef>
                <a:spcPct val="40000"/>
              </a:spcBef>
              <a:buClr>
                <a:srgbClr val="C00000"/>
              </a:buClr>
            </a:pPr>
            <a:r>
              <a:rPr lang="en-US" sz="3200" dirty="0" smtClean="0">
                <a:solidFill>
                  <a:schemeClr val="accent1">
                    <a:lumMod val="50000"/>
                  </a:schemeClr>
                </a:solidFill>
              </a:rPr>
              <a:t>Records staff hours in increments of 0.1 hour in detail activities, each mapped to a cost center</a:t>
            </a:r>
          </a:p>
          <a:p>
            <a:pPr eaLnBrk="1" hangingPunct="1">
              <a:spcBef>
                <a:spcPct val="40000"/>
              </a:spcBef>
              <a:buClr>
                <a:srgbClr val="C00000"/>
              </a:buClr>
            </a:pPr>
            <a:r>
              <a:rPr lang="en-US" sz="3200" dirty="0" smtClean="0">
                <a:solidFill>
                  <a:schemeClr val="accent1">
                    <a:lumMod val="50000"/>
                  </a:schemeClr>
                </a:solidFill>
              </a:rPr>
              <a:t>Meets Federal grant recipient requirement for documentation.</a:t>
            </a:r>
          </a:p>
          <a:p>
            <a:pPr eaLnBrk="1" hangingPunct="1">
              <a:spcBef>
                <a:spcPct val="40000"/>
              </a:spcBef>
              <a:buClr>
                <a:srgbClr val="C00000"/>
              </a:buClr>
            </a:pPr>
            <a:r>
              <a:rPr lang="en-US" sz="3200" dirty="0" smtClean="0">
                <a:solidFill>
                  <a:schemeClr val="accent1">
                    <a:lumMod val="50000"/>
                  </a:schemeClr>
                </a:solidFill>
              </a:rPr>
              <a:t>Q-Time system replacement needed</a:t>
            </a:r>
          </a:p>
          <a:p>
            <a:pPr eaLnBrk="1" hangingPunct="1">
              <a:spcBef>
                <a:spcPct val="40000"/>
              </a:spcBef>
            </a:pPr>
            <a:endParaRPr lang="en-US" dirty="0" smtClean="0">
              <a:solidFill>
                <a:srgbClr val="FF3300"/>
              </a:solidFill>
            </a:endParaRP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31</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Time Accounting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20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412">
                                            <p:txEl>
                                              <p:pRg st="1" end="1"/>
                                            </p:txEl>
                                          </p:spTgt>
                                        </p:tgtEl>
                                        <p:attrNameLst>
                                          <p:attrName>style.visibility</p:attrName>
                                        </p:attrNameLst>
                                      </p:cBhvr>
                                      <p:to>
                                        <p:strVal val="visible"/>
                                      </p:to>
                                    </p:set>
                                    <p:animEffect transition="in" filter="fade">
                                      <p:cBhvr>
                                        <p:cTn id="12" dur="2000"/>
                                        <p:tgtEl>
                                          <p:spTgt spid="174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412">
                                            <p:txEl>
                                              <p:pRg st="2" end="2"/>
                                            </p:txEl>
                                          </p:spTgt>
                                        </p:tgtEl>
                                        <p:attrNameLst>
                                          <p:attrName>style.visibility</p:attrName>
                                        </p:attrNameLst>
                                      </p:cBhvr>
                                      <p:to>
                                        <p:strVal val="visible"/>
                                      </p:to>
                                    </p:set>
                                    <p:animEffect transition="in" filter="fade">
                                      <p:cBhvr>
                                        <p:cTn id="17" dur="2000"/>
                                        <p:tgtEl>
                                          <p:spTgt spid="1741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412">
                                            <p:txEl>
                                              <p:pRg st="3" end="3"/>
                                            </p:txEl>
                                          </p:spTgt>
                                        </p:tgtEl>
                                        <p:attrNameLst>
                                          <p:attrName>style.visibility</p:attrName>
                                        </p:attrNameLst>
                                      </p:cBhvr>
                                      <p:to>
                                        <p:strVal val="visible"/>
                                      </p:to>
                                    </p:set>
                                    <p:animEffect transition="in" filter="fade">
                                      <p:cBhvr>
                                        <p:cTn id="22" dur="2000"/>
                                        <p:tgtEl>
                                          <p:spTgt spid="1741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412">
                                            <p:txEl>
                                              <p:pRg st="4" end="4"/>
                                            </p:txEl>
                                          </p:spTgt>
                                        </p:tgtEl>
                                        <p:attrNameLst>
                                          <p:attrName>style.visibility</p:attrName>
                                        </p:attrNameLst>
                                      </p:cBhvr>
                                      <p:to>
                                        <p:strVal val="visible"/>
                                      </p:to>
                                    </p:set>
                                    <p:animEffect transition="in" filter="fade">
                                      <p:cBhvr>
                                        <p:cTn id="27" dur="2000"/>
                                        <p:tgtEl>
                                          <p:spTgt spid="174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457200" y="1676401"/>
            <a:ext cx="8229600" cy="4648200"/>
          </a:xfrm>
        </p:spPr>
        <p:txBody>
          <a:bodyPr>
            <a:normAutofit/>
          </a:bodyPr>
          <a:lstStyle/>
          <a:p>
            <a:pPr eaLnBrk="1" hangingPunct="1">
              <a:spcBef>
                <a:spcPct val="40000"/>
              </a:spcBef>
              <a:buClr>
                <a:srgbClr val="C00000"/>
              </a:buClr>
            </a:pPr>
            <a:r>
              <a:rPr lang="en-US" sz="3200" dirty="0" smtClean="0">
                <a:solidFill>
                  <a:schemeClr val="accent1">
                    <a:lumMod val="50000"/>
                  </a:schemeClr>
                </a:solidFill>
              </a:rPr>
              <a:t>DEQ employs detailed cost center structure to support:</a:t>
            </a:r>
          </a:p>
          <a:p>
            <a:pPr lvl="1">
              <a:spcBef>
                <a:spcPct val="40000"/>
              </a:spcBef>
              <a:buClr>
                <a:srgbClr val="C00000"/>
              </a:buClr>
            </a:pPr>
            <a:r>
              <a:rPr lang="en-US" dirty="0" smtClean="0">
                <a:solidFill>
                  <a:schemeClr val="accent1">
                    <a:lumMod val="50000"/>
                  </a:schemeClr>
                </a:solidFill>
              </a:rPr>
              <a:t>Proper accounting per GAAP, GASB, and OAM</a:t>
            </a:r>
          </a:p>
          <a:p>
            <a:pPr lvl="1">
              <a:spcBef>
                <a:spcPct val="40000"/>
              </a:spcBef>
              <a:buClr>
                <a:srgbClr val="C00000"/>
              </a:buClr>
            </a:pPr>
            <a:r>
              <a:rPr lang="en-US" dirty="0" smtClean="0">
                <a:solidFill>
                  <a:schemeClr val="accent1">
                    <a:lumMod val="50000"/>
                  </a:schemeClr>
                </a:solidFill>
              </a:rPr>
              <a:t>Reporting of FTE, dollars to stakeholders and for internal management use</a:t>
            </a:r>
          </a:p>
          <a:p>
            <a:pPr lvl="1">
              <a:spcBef>
                <a:spcPct val="40000"/>
              </a:spcBef>
              <a:buClr>
                <a:srgbClr val="C00000"/>
              </a:buClr>
            </a:pPr>
            <a:r>
              <a:rPr lang="en-US" dirty="0" smtClean="0">
                <a:solidFill>
                  <a:schemeClr val="accent1">
                    <a:lumMod val="50000"/>
                  </a:schemeClr>
                </a:solidFill>
              </a:rPr>
              <a:t>Forecasting and budget execution controls</a:t>
            </a:r>
          </a:p>
          <a:p>
            <a:pPr lvl="1">
              <a:spcBef>
                <a:spcPct val="40000"/>
              </a:spcBef>
              <a:buClr>
                <a:srgbClr val="C00000"/>
              </a:buClr>
            </a:pPr>
            <a:r>
              <a:rPr lang="en-US" dirty="0" smtClean="0">
                <a:solidFill>
                  <a:schemeClr val="accent1">
                    <a:lumMod val="50000"/>
                  </a:schemeClr>
                </a:solidFill>
              </a:rPr>
              <a:t>Cash management</a:t>
            </a:r>
          </a:p>
          <a:p>
            <a:pPr lvl="1">
              <a:spcBef>
                <a:spcPct val="40000"/>
              </a:spcBef>
              <a:buClr>
                <a:srgbClr val="C00000"/>
              </a:buClr>
            </a:pPr>
            <a:r>
              <a:rPr lang="en-US" dirty="0" smtClean="0">
                <a:solidFill>
                  <a:schemeClr val="accent1">
                    <a:lumMod val="50000"/>
                  </a:schemeClr>
                </a:solidFill>
              </a:rPr>
              <a:t>Prorates and cost allocations</a:t>
            </a:r>
          </a:p>
          <a:p>
            <a:pPr lvl="1">
              <a:spcBef>
                <a:spcPct val="40000"/>
              </a:spcBef>
              <a:buClr>
                <a:srgbClr val="C00000"/>
              </a:buClr>
            </a:pPr>
            <a:r>
              <a:rPr lang="en-US" dirty="0" smtClean="0">
                <a:solidFill>
                  <a:schemeClr val="accent1">
                    <a:lumMod val="50000"/>
                  </a:schemeClr>
                </a:solidFill>
              </a:rPr>
              <a:t>Alignment of accounting data to Legislative Budget</a:t>
            </a:r>
          </a:p>
          <a:p>
            <a:pPr eaLnBrk="1" hangingPunct="1">
              <a:spcBef>
                <a:spcPct val="40000"/>
              </a:spcBef>
            </a:pPr>
            <a:endParaRPr lang="en-US" dirty="0" smtClean="0">
              <a:solidFill>
                <a:srgbClr val="FF3300"/>
              </a:solidFill>
            </a:endParaRP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32</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Center Uses</a:t>
            </a:r>
          </a:p>
        </p:txBody>
      </p:sp>
    </p:spTree>
    <p:extLst>
      <p:ext uri="{BB962C8B-B14F-4D97-AF65-F5344CB8AC3E}">
        <p14:creationId xmlns:p14="http://schemas.microsoft.com/office/powerpoint/2010/main" xmlns="" val="33537173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457200" y="1676400"/>
            <a:ext cx="8229600" cy="4953000"/>
          </a:xfrm>
        </p:spPr>
        <p:txBody>
          <a:bodyPr>
            <a:normAutofit/>
          </a:bodyPr>
          <a:lstStyle/>
          <a:p>
            <a:pPr>
              <a:spcBef>
                <a:spcPct val="40000"/>
              </a:spcBef>
              <a:buClr>
                <a:srgbClr val="C00000"/>
              </a:buClr>
            </a:pPr>
            <a:r>
              <a:rPr lang="en-US" sz="3200" dirty="0" smtClean="0">
                <a:solidFill>
                  <a:schemeClr val="accent1">
                    <a:lumMod val="50000"/>
                  </a:schemeClr>
                </a:solidFill>
              </a:rPr>
              <a:t>Used day to day</a:t>
            </a:r>
          </a:p>
          <a:p>
            <a:pPr>
              <a:spcBef>
                <a:spcPct val="40000"/>
              </a:spcBef>
              <a:buClr>
                <a:srgbClr val="C00000"/>
              </a:buClr>
            </a:pPr>
            <a:r>
              <a:rPr lang="en-US" sz="3200" dirty="0" smtClean="0">
                <a:solidFill>
                  <a:schemeClr val="accent1">
                    <a:lumMod val="50000"/>
                  </a:schemeClr>
                </a:solidFill>
              </a:rPr>
              <a:t>Tells us where our money went, what activities we worked</a:t>
            </a:r>
          </a:p>
          <a:p>
            <a:pPr>
              <a:spcBef>
                <a:spcPct val="40000"/>
              </a:spcBef>
              <a:buClr>
                <a:srgbClr val="C00000"/>
              </a:buClr>
            </a:pPr>
            <a:r>
              <a:rPr lang="en-US" sz="3200" dirty="0" smtClean="0">
                <a:solidFill>
                  <a:schemeClr val="accent1">
                    <a:lumMod val="50000"/>
                  </a:schemeClr>
                </a:solidFill>
              </a:rPr>
              <a:t>Biennial record count containing cost center data:</a:t>
            </a:r>
          </a:p>
          <a:p>
            <a:pPr lvl="1">
              <a:spcBef>
                <a:spcPct val="40000"/>
              </a:spcBef>
              <a:buClr>
                <a:srgbClr val="C00000"/>
              </a:buClr>
            </a:pPr>
            <a:r>
              <a:rPr lang="en-US" sz="2800" dirty="0" smtClean="0">
                <a:solidFill>
                  <a:schemeClr val="accent1">
                    <a:lumMod val="50000"/>
                  </a:schemeClr>
                </a:solidFill>
              </a:rPr>
              <a:t>SFMS - 5.2 </a:t>
            </a:r>
            <a:r>
              <a:rPr lang="en-US" sz="2800" u="sng" dirty="0" smtClean="0">
                <a:solidFill>
                  <a:schemeClr val="accent1">
                    <a:lumMod val="50000"/>
                  </a:schemeClr>
                </a:solidFill>
              </a:rPr>
              <a:t>million</a:t>
            </a:r>
          </a:p>
          <a:p>
            <a:pPr lvl="1">
              <a:spcBef>
                <a:spcPct val="40000"/>
              </a:spcBef>
              <a:buClr>
                <a:srgbClr val="C00000"/>
              </a:buClr>
            </a:pPr>
            <a:r>
              <a:rPr lang="en-US" sz="2800" dirty="0" smtClean="0">
                <a:solidFill>
                  <a:schemeClr val="accent1">
                    <a:lumMod val="50000"/>
                  </a:schemeClr>
                </a:solidFill>
              </a:rPr>
              <a:t>Payroll/FTE – 1.0 million</a:t>
            </a:r>
          </a:p>
          <a:p>
            <a:pPr lvl="1">
              <a:spcBef>
                <a:spcPct val="40000"/>
              </a:spcBef>
              <a:buClr>
                <a:srgbClr val="C00000"/>
              </a:buClr>
            </a:pPr>
            <a:r>
              <a:rPr lang="en-US" sz="2800" dirty="0" smtClean="0">
                <a:solidFill>
                  <a:schemeClr val="accent1">
                    <a:lumMod val="50000"/>
                  </a:schemeClr>
                </a:solidFill>
              </a:rPr>
              <a:t>Q-Time - 0.6 million</a:t>
            </a:r>
          </a:p>
          <a:p>
            <a:pPr eaLnBrk="1" hangingPunct="1">
              <a:spcBef>
                <a:spcPct val="40000"/>
              </a:spcBef>
              <a:buClr>
                <a:srgbClr val="C00000"/>
              </a:buClr>
            </a:pPr>
            <a:endParaRPr lang="en-US" sz="3200" dirty="0" smtClean="0">
              <a:solidFill>
                <a:schemeClr val="bg2">
                  <a:lumMod val="50000"/>
                </a:schemeClr>
              </a:solidFill>
            </a:endParaRPr>
          </a:p>
          <a:p>
            <a:pPr eaLnBrk="1" hangingPunct="1">
              <a:spcBef>
                <a:spcPct val="40000"/>
              </a:spcBef>
            </a:pPr>
            <a:endParaRPr lang="en-US" dirty="0" smtClean="0">
              <a:solidFill>
                <a:srgbClr val="FF3300"/>
              </a:solidFill>
            </a:endParaRP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33</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Cost Center Data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20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412">
                                            <p:txEl>
                                              <p:pRg st="1" end="1"/>
                                            </p:txEl>
                                          </p:spTgt>
                                        </p:tgtEl>
                                        <p:attrNameLst>
                                          <p:attrName>style.visibility</p:attrName>
                                        </p:attrNameLst>
                                      </p:cBhvr>
                                      <p:to>
                                        <p:strVal val="visible"/>
                                      </p:to>
                                    </p:set>
                                    <p:animEffect transition="in" filter="fade">
                                      <p:cBhvr>
                                        <p:cTn id="12" dur="2000"/>
                                        <p:tgtEl>
                                          <p:spTgt spid="174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412">
                                            <p:txEl>
                                              <p:pRg st="2" end="2"/>
                                            </p:txEl>
                                          </p:spTgt>
                                        </p:tgtEl>
                                        <p:attrNameLst>
                                          <p:attrName>style.visibility</p:attrName>
                                        </p:attrNameLst>
                                      </p:cBhvr>
                                      <p:to>
                                        <p:strVal val="visible"/>
                                      </p:to>
                                    </p:set>
                                    <p:animEffect transition="in" filter="fade">
                                      <p:cBhvr>
                                        <p:cTn id="17" dur="2000"/>
                                        <p:tgtEl>
                                          <p:spTgt spid="17412">
                                            <p:txEl>
                                              <p:pRg st="2" end="2"/>
                                            </p:txEl>
                                          </p:spTgt>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17412">
                                            <p:txEl>
                                              <p:pRg st="3" end="3"/>
                                            </p:txEl>
                                          </p:spTgt>
                                        </p:tgtEl>
                                        <p:attrNameLst>
                                          <p:attrName>style.visibility</p:attrName>
                                        </p:attrNameLst>
                                      </p:cBhvr>
                                      <p:to>
                                        <p:strVal val="visible"/>
                                      </p:to>
                                    </p:set>
                                    <p:animEffect transition="in" filter="fade">
                                      <p:cBhvr>
                                        <p:cTn id="21" dur="2000"/>
                                        <p:tgtEl>
                                          <p:spTgt spid="17412">
                                            <p:txEl>
                                              <p:pRg st="3" end="3"/>
                                            </p:txEl>
                                          </p:spTgt>
                                        </p:tgtEl>
                                      </p:cBhvr>
                                    </p:animEffect>
                                  </p:childTnLst>
                                </p:cTn>
                              </p:par>
                            </p:childTnLst>
                          </p:cTn>
                        </p:par>
                        <p:par>
                          <p:cTn id="22" fill="hold">
                            <p:stCondLst>
                              <p:cond delay="4000"/>
                            </p:stCondLst>
                            <p:childTnLst>
                              <p:par>
                                <p:cTn id="23" presetID="10" presetClass="entr" presetSubtype="0" fill="hold" nodeType="afterEffect">
                                  <p:stCondLst>
                                    <p:cond delay="2000"/>
                                  </p:stCondLst>
                                  <p:childTnLst>
                                    <p:set>
                                      <p:cBhvr>
                                        <p:cTn id="24" dur="1" fill="hold">
                                          <p:stCondLst>
                                            <p:cond delay="0"/>
                                          </p:stCondLst>
                                        </p:cTn>
                                        <p:tgtEl>
                                          <p:spTgt spid="17412">
                                            <p:txEl>
                                              <p:pRg st="4" end="4"/>
                                            </p:txEl>
                                          </p:spTgt>
                                        </p:tgtEl>
                                        <p:attrNameLst>
                                          <p:attrName>style.visibility</p:attrName>
                                        </p:attrNameLst>
                                      </p:cBhvr>
                                      <p:to>
                                        <p:strVal val="visible"/>
                                      </p:to>
                                    </p:set>
                                    <p:animEffect transition="in" filter="fade">
                                      <p:cBhvr>
                                        <p:cTn id="25" dur="1000"/>
                                        <p:tgtEl>
                                          <p:spTgt spid="17412">
                                            <p:txEl>
                                              <p:pRg st="4" end="4"/>
                                            </p:txEl>
                                          </p:spTgt>
                                        </p:tgtEl>
                                      </p:cBhvr>
                                    </p:animEffect>
                                  </p:childTnLst>
                                </p:cTn>
                              </p:par>
                            </p:childTnLst>
                          </p:cTn>
                        </p:par>
                        <p:par>
                          <p:cTn id="26" fill="hold">
                            <p:stCondLst>
                              <p:cond delay="7000"/>
                            </p:stCondLst>
                            <p:childTnLst>
                              <p:par>
                                <p:cTn id="27" presetID="10" presetClass="entr" presetSubtype="0" fill="hold" nodeType="afterEffect">
                                  <p:stCondLst>
                                    <p:cond delay="2000"/>
                                  </p:stCondLst>
                                  <p:childTnLst>
                                    <p:set>
                                      <p:cBhvr>
                                        <p:cTn id="28" dur="1" fill="hold">
                                          <p:stCondLst>
                                            <p:cond delay="0"/>
                                          </p:stCondLst>
                                        </p:cTn>
                                        <p:tgtEl>
                                          <p:spTgt spid="17412">
                                            <p:txEl>
                                              <p:pRg st="5" end="5"/>
                                            </p:txEl>
                                          </p:spTgt>
                                        </p:tgtEl>
                                        <p:attrNameLst>
                                          <p:attrName>style.visibility</p:attrName>
                                        </p:attrNameLst>
                                      </p:cBhvr>
                                      <p:to>
                                        <p:strVal val="visible"/>
                                      </p:to>
                                    </p:set>
                                    <p:animEffect transition="in" filter="fade">
                                      <p:cBhvr>
                                        <p:cTn id="29" dur="1000"/>
                                        <p:tgtEl>
                                          <p:spTgt spid="174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849"/>
          <p:cNvSpPr>
            <a:spLocks noGrp="1" noChangeArrowheads="1"/>
          </p:cNvSpPr>
          <p:nvPr>
            <p:ph idx="1"/>
          </p:nvPr>
        </p:nvSpPr>
        <p:spPr>
          <a:xfrm>
            <a:off x="457200" y="1676400"/>
            <a:ext cx="8229600" cy="4953000"/>
          </a:xfrm>
        </p:spPr>
        <p:txBody>
          <a:bodyPr>
            <a:normAutofit/>
          </a:bodyPr>
          <a:lstStyle/>
          <a:p>
            <a:pPr>
              <a:spcBef>
                <a:spcPct val="40000"/>
              </a:spcBef>
              <a:buClr>
                <a:srgbClr val="C00000"/>
              </a:buClr>
            </a:pPr>
            <a:r>
              <a:rPr lang="en-US" sz="3200" dirty="0" smtClean="0">
                <a:solidFill>
                  <a:schemeClr val="accent1">
                    <a:lumMod val="50000"/>
                  </a:schemeClr>
                </a:solidFill>
              </a:rPr>
              <a:t>Name one of the uses of the DEQ cost center information.</a:t>
            </a:r>
          </a:p>
          <a:p>
            <a:pPr>
              <a:spcBef>
                <a:spcPct val="40000"/>
              </a:spcBef>
              <a:buClr>
                <a:srgbClr val="C00000"/>
              </a:buClr>
            </a:pPr>
            <a:endParaRPr lang="en-US" sz="3200" dirty="0" smtClean="0">
              <a:solidFill>
                <a:schemeClr val="accent1">
                  <a:lumMod val="50000"/>
                </a:schemeClr>
              </a:solidFill>
            </a:endParaRPr>
          </a:p>
          <a:p>
            <a:pPr>
              <a:spcBef>
                <a:spcPct val="40000"/>
              </a:spcBef>
              <a:buClr>
                <a:srgbClr val="C00000"/>
              </a:buClr>
            </a:pPr>
            <a:r>
              <a:rPr lang="en-US" sz="3200" dirty="0" smtClean="0">
                <a:solidFill>
                  <a:schemeClr val="accent1">
                    <a:lumMod val="50000"/>
                  </a:schemeClr>
                </a:solidFill>
              </a:rPr>
              <a:t>What system does DEQ use to capture time accounting?</a:t>
            </a:r>
          </a:p>
          <a:p>
            <a:pPr>
              <a:spcBef>
                <a:spcPct val="40000"/>
              </a:spcBef>
              <a:buClr>
                <a:srgbClr val="C00000"/>
              </a:buClr>
            </a:pPr>
            <a:endParaRPr lang="en-US" sz="3200" dirty="0" smtClean="0">
              <a:solidFill>
                <a:schemeClr val="bg2">
                  <a:lumMod val="50000"/>
                </a:schemeClr>
              </a:solidFill>
            </a:endParaRPr>
          </a:p>
          <a:p>
            <a:pPr eaLnBrk="1" hangingPunct="1">
              <a:spcBef>
                <a:spcPct val="40000"/>
              </a:spcBef>
              <a:buClr>
                <a:srgbClr val="C00000"/>
              </a:buClr>
            </a:pPr>
            <a:endParaRPr lang="en-US" sz="3200" dirty="0" smtClean="0">
              <a:solidFill>
                <a:schemeClr val="bg2">
                  <a:lumMod val="50000"/>
                </a:schemeClr>
              </a:solidFill>
            </a:endParaRPr>
          </a:p>
          <a:p>
            <a:pPr eaLnBrk="1" hangingPunct="1">
              <a:spcBef>
                <a:spcPct val="40000"/>
              </a:spcBef>
            </a:pPr>
            <a:endParaRPr lang="en-US" dirty="0" smtClean="0">
              <a:solidFill>
                <a:srgbClr val="FF3300"/>
              </a:solidFill>
            </a:endParaRPr>
          </a:p>
        </p:txBody>
      </p:sp>
      <p:sp>
        <p:nvSpPr>
          <p:cNvPr id="17410" name="Slide Number Placeholder 5"/>
          <p:cNvSpPr>
            <a:spLocks noGrp="1"/>
          </p:cNvSpPr>
          <p:nvPr>
            <p:ph type="sldNum" sz="quarter" idx="12"/>
          </p:nvPr>
        </p:nvSpPr>
        <p:spPr>
          <a:noFill/>
        </p:spPr>
        <p:txBody>
          <a:bodyPr/>
          <a:lstStyle/>
          <a:p>
            <a:fld id="{3CED419B-8B2B-411A-980D-C280B8D545C0}" type="slidenum">
              <a:rPr lang="en-US"/>
              <a:pPr/>
              <a:t>34</a:t>
            </a:fld>
            <a:endParaRPr lang="en-US"/>
          </a:p>
        </p:txBody>
      </p:sp>
      <p:sp>
        <p:nvSpPr>
          <p:cNvPr id="6" name="Rectangle 2"/>
          <p:cNvSpPr>
            <a:spLocks noGrp="1" noChangeArrowheads="1"/>
          </p:cNvSpPr>
          <p:nvPr>
            <p:ph type="title"/>
          </p:nvPr>
        </p:nvSpPr>
        <p:spPr>
          <a:xfrm>
            <a:off x="457200" y="685800"/>
            <a:ext cx="8229600" cy="868363"/>
          </a:xfrm>
        </p:spPr>
        <p:txBody>
          <a:bodyPr/>
          <a:lstStyle/>
          <a:p>
            <a:r>
              <a:rPr lang="en-US" dirty="0" smtClean="0"/>
              <a:t>Review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20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412">
                                            <p:txEl>
                                              <p:pRg st="2" end="2"/>
                                            </p:txEl>
                                          </p:spTgt>
                                        </p:tgtEl>
                                        <p:attrNameLst>
                                          <p:attrName>style.visibility</p:attrName>
                                        </p:attrNameLst>
                                      </p:cBhvr>
                                      <p:to>
                                        <p:strVal val="visible"/>
                                      </p:to>
                                    </p:set>
                                    <p:animEffect transition="in" filter="fade">
                                      <p:cBhvr>
                                        <p:cTn id="12" dur="2000"/>
                                        <p:tgtEl>
                                          <p:spTgt spid="174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b="1" dirty="0" smtClean="0">
                <a:solidFill>
                  <a:schemeClr val="accent1">
                    <a:lumMod val="50000"/>
                  </a:schemeClr>
                </a:solidFill>
              </a:rPr>
              <a:t>Cost Allocation</a:t>
            </a:r>
            <a:r>
              <a:rPr lang="en-US" sz="3600" dirty="0" smtClean="0">
                <a:solidFill>
                  <a:schemeClr val="accent1">
                    <a:lumMod val="50000"/>
                  </a:schemeClr>
                </a:solidFill>
              </a:rPr>
              <a:t>s</a:t>
            </a:r>
          </a:p>
          <a:p>
            <a:pPr>
              <a:spcBef>
                <a:spcPts val="1200"/>
              </a:spcBef>
              <a:buClr>
                <a:srgbClr val="C00000"/>
              </a:buClr>
              <a:buFont typeface="Wingdings" pitchFamily="2" charset="2"/>
              <a:buChar char="q"/>
            </a:pPr>
            <a:r>
              <a:rPr lang="en-US" sz="3600"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p:cNvSpPr>
            <a:spLocks noGrp="1" noChangeArrowheads="1"/>
          </p:cNvSpPr>
          <p:nvPr>
            <p:ph idx="1"/>
          </p:nvPr>
        </p:nvSpPr>
        <p:spPr>
          <a:xfrm>
            <a:off x="457200" y="1905000"/>
            <a:ext cx="8229600" cy="3733800"/>
          </a:xfrm>
        </p:spPr>
        <p:txBody>
          <a:bodyPr>
            <a:normAutofit/>
          </a:bodyPr>
          <a:lstStyle/>
          <a:p>
            <a:pPr>
              <a:spcBef>
                <a:spcPts val="2400"/>
              </a:spcBef>
              <a:buClr>
                <a:srgbClr val="C00000"/>
              </a:buClr>
              <a:buSzPct val="80000"/>
              <a:buFont typeface="Wingdings" pitchFamily="2" charset="2"/>
              <a:buChar char="q"/>
            </a:pPr>
            <a:r>
              <a:rPr lang="en-US" sz="4000" dirty="0" smtClean="0">
                <a:solidFill>
                  <a:schemeClr val="accent1">
                    <a:lumMod val="50000"/>
                  </a:schemeClr>
                </a:solidFill>
              </a:rPr>
              <a:t>Direct Costs</a:t>
            </a:r>
          </a:p>
          <a:p>
            <a:pPr>
              <a:spcBef>
                <a:spcPts val="2400"/>
              </a:spcBef>
              <a:buClr>
                <a:srgbClr val="C00000"/>
              </a:buClr>
              <a:buSzPct val="80000"/>
              <a:buFont typeface="Wingdings" pitchFamily="2" charset="2"/>
              <a:buChar char="q"/>
            </a:pPr>
            <a:r>
              <a:rPr lang="en-US" sz="4000" dirty="0" smtClean="0">
                <a:solidFill>
                  <a:schemeClr val="accent1">
                    <a:lumMod val="50000"/>
                  </a:schemeClr>
                </a:solidFill>
              </a:rPr>
              <a:t>“Other than Direct” Costs/Services</a:t>
            </a:r>
          </a:p>
          <a:p>
            <a:pPr>
              <a:spcBef>
                <a:spcPts val="2400"/>
              </a:spcBef>
              <a:buClr>
                <a:srgbClr val="C00000"/>
              </a:buClr>
              <a:buSzPct val="80000"/>
              <a:buFont typeface="Wingdings" pitchFamily="2" charset="2"/>
              <a:buChar char="q"/>
            </a:pPr>
            <a:r>
              <a:rPr lang="en-US" sz="4000" dirty="0" smtClean="0">
                <a:solidFill>
                  <a:schemeClr val="accent1">
                    <a:lumMod val="50000"/>
                  </a:schemeClr>
                </a:solidFill>
              </a:rPr>
              <a:t>Cost Allocation Principles</a:t>
            </a:r>
          </a:p>
          <a:p>
            <a:pPr>
              <a:spcBef>
                <a:spcPts val="2400"/>
              </a:spcBef>
              <a:buClr>
                <a:srgbClr val="C00000"/>
              </a:buClr>
              <a:buSzPct val="80000"/>
              <a:buFont typeface="Wingdings" pitchFamily="2" charset="2"/>
              <a:buChar char="q"/>
            </a:pPr>
            <a:r>
              <a:rPr lang="en-US" sz="4000" dirty="0" smtClean="0">
                <a:solidFill>
                  <a:schemeClr val="accent1">
                    <a:lumMod val="50000"/>
                  </a:schemeClr>
                </a:solidFill>
              </a:rPr>
              <a:t>Prorates and Infrastructure Cost</a:t>
            </a:r>
          </a:p>
        </p:txBody>
      </p:sp>
      <p:sp>
        <p:nvSpPr>
          <p:cNvPr id="36866" name="Slide Number Placeholder 5"/>
          <p:cNvSpPr>
            <a:spLocks noGrp="1"/>
          </p:cNvSpPr>
          <p:nvPr>
            <p:ph type="sldNum" sz="quarter" idx="12"/>
          </p:nvPr>
        </p:nvSpPr>
        <p:spPr>
          <a:noFill/>
        </p:spPr>
        <p:txBody>
          <a:bodyPr/>
          <a:lstStyle/>
          <a:p>
            <a:fld id="{35B5BDD5-A195-4970-974F-6943644830C8}" type="slidenum">
              <a:rPr lang="en-US"/>
              <a:pPr/>
              <a:t>36</a:t>
            </a:fld>
            <a:endParaRPr lang="en-US"/>
          </a:p>
        </p:txBody>
      </p:sp>
      <p:sp>
        <p:nvSpPr>
          <p:cNvPr id="5" name="Rectangle 2"/>
          <p:cNvSpPr txBox="1">
            <a:spLocks noChangeArrowheads="1"/>
          </p:cNvSpPr>
          <p:nvPr/>
        </p:nvSpPr>
        <p:spPr>
          <a:xfrm>
            <a:off x="609600" y="838200"/>
            <a:ext cx="8229600" cy="685800"/>
          </a:xfrm>
          <a:prstGeom prst="rect">
            <a:avLst/>
          </a:prstGeom>
        </p:spPr>
        <p:txBody>
          <a:bodyPr lIns="0" rIns="0" bIns="0" anchor="b">
            <a:normAutofit lnSpcReduction="10000"/>
          </a:bodyPr>
          <a:lstStyle/>
          <a:p>
            <a:pPr fontAlgn="auto">
              <a:spcAft>
                <a:spcPts val="0"/>
              </a:spcAft>
              <a:defRPr/>
            </a:pPr>
            <a:r>
              <a:rPr lang="en-US" sz="4400" dirty="0" smtClean="0">
                <a:solidFill>
                  <a:schemeClr val="tx2"/>
                </a:solidFill>
                <a:latin typeface="+mj-lt"/>
                <a:ea typeface="+mj-ea"/>
                <a:cs typeface="+mj-cs"/>
              </a:rPr>
              <a:t>Cost Allocations Outline</a:t>
            </a:r>
            <a:endParaRPr lang="en-US" sz="3200"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6868">
                                            <p:txEl>
                                              <p:pRg st="0" end="0"/>
                                            </p:txEl>
                                          </p:spTgt>
                                        </p:tgtEl>
                                        <p:attrNameLst>
                                          <p:attrName>style.visibility</p:attrName>
                                        </p:attrNameLst>
                                      </p:cBhvr>
                                      <p:to>
                                        <p:strVal val="visible"/>
                                      </p:to>
                                    </p:set>
                                    <p:anim calcmode="lin" valueType="num">
                                      <p:cBhvr additive="base">
                                        <p:cTn id="7" dur="500" fill="hold"/>
                                        <p:tgtEl>
                                          <p:spTgt spid="36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6868">
                                            <p:txEl>
                                              <p:pRg st="1" end="1"/>
                                            </p:txEl>
                                          </p:spTgt>
                                        </p:tgtEl>
                                        <p:attrNameLst>
                                          <p:attrName>style.visibility</p:attrName>
                                        </p:attrNameLst>
                                      </p:cBhvr>
                                      <p:to>
                                        <p:strVal val="visible"/>
                                      </p:to>
                                    </p:set>
                                    <p:anim calcmode="lin" valueType="num">
                                      <p:cBhvr additive="base">
                                        <p:cTn id="13" dur="500" fill="hold"/>
                                        <p:tgtEl>
                                          <p:spTgt spid="36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6868">
                                            <p:txEl>
                                              <p:pRg st="2" end="2"/>
                                            </p:txEl>
                                          </p:spTgt>
                                        </p:tgtEl>
                                        <p:attrNameLst>
                                          <p:attrName>style.visibility</p:attrName>
                                        </p:attrNameLst>
                                      </p:cBhvr>
                                      <p:to>
                                        <p:strVal val="visible"/>
                                      </p:to>
                                    </p:set>
                                    <p:anim calcmode="lin" valueType="num">
                                      <p:cBhvr additive="base">
                                        <p:cTn id="19" dur="500" fill="hold"/>
                                        <p:tgtEl>
                                          <p:spTgt spid="36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6868">
                                            <p:txEl>
                                              <p:pRg st="3" end="3"/>
                                            </p:txEl>
                                          </p:spTgt>
                                        </p:tgtEl>
                                        <p:attrNameLst>
                                          <p:attrName>style.visibility</p:attrName>
                                        </p:attrNameLst>
                                      </p:cBhvr>
                                      <p:to>
                                        <p:strVal val="visible"/>
                                      </p:to>
                                    </p:set>
                                    <p:anim calcmode="lin" valueType="num">
                                      <p:cBhvr additive="base">
                                        <p:cTn id="25" dur="500" fill="hold"/>
                                        <p:tgtEl>
                                          <p:spTgt spid="3686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86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609600" y="457200"/>
            <a:ext cx="8077200" cy="838200"/>
          </a:xfrm>
        </p:spPr>
        <p:txBody>
          <a:bodyPr>
            <a:normAutofit/>
          </a:bodyPr>
          <a:lstStyle/>
          <a:p>
            <a:pPr eaLnBrk="1" hangingPunct="1"/>
            <a:r>
              <a:rPr lang="en-US" sz="4000" dirty="0" smtClean="0">
                <a:effectLst/>
              </a:rPr>
              <a:t>Other-than-Direct Costs/Services</a:t>
            </a:r>
          </a:p>
        </p:txBody>
      </p:sp>
      <p:sp>
        <p:nvSpPr>
          <p:cNvPr id="16388" name="Text Box 3"/>
          <p:cNvSpPr>
            <a:spLocks noGrp="1" noChangeArrowheads="1"/>
          </p:cNvSpPr>
          <p:nvPr>
            <p:ph idx="1"/>
          </p:nvPr>
        </p:nvSpPr>
        <p:spPr>
          <a:xfrm>
            <a:off x="685800" y="1828800"/>
            <a:ext cx="7848600" cy="4419600"/>
          </a:xfrm>
          <a:noFill/>
          <a:ln w="31750">
            <a:solidFill>
              <a:schemeClr val="accent2"/>
            </a:solidFill>
          </a:ln>
        </p:spPr>
        <p:txBody>
          <a:bodyPr>
            <a:normAutofit fontScale="92500"/>
          </a:bodyPr>
          <a:lstStyle/>
          <a:p>
            <a:pPr eaLnBrk="1" hangingPunct="1">
              <a:spcBef>
                <a:spcPct val="50000"/>
              </a:spcBef>
              <a:buFontTx/>
              <a:buNone/>
            </a:pPr>
            <a:r>
              <a:rPr lang="en-US" sz="4800" b="1" dirty="0" smtClean="0">
                <a:solidFill>
                  <a:schemeClr val="accent2"/>
                </a:solidFill>
              </a:rPr>
              <a:t>Infrastructure	  </a:t>
            </a:r>
            <a:r>
              <a:rPr lang="en-US" sz="4400" b="1" dirty="0" smtClean="0">
                <a:solidFill>
                  <a:schemeClr val="accent1">
                    <a:lumMod val="50000"/>
                  </a:schemeClr>
                </a:solidFill>
              </a:rPr>
              <a:t>Overhead</a:t>
            </a:r>
          </a:p>
          <a:p>
            <a:pPr eaLnBrk="1" hangingPunct="1">
              <a:lnSpc>
                <a:spcPct val="75000"/>
              </a:lnSpc>
              <a:spcBef>
                <a:spcPct val="50000"/>
              </a:spcBef>
              <a:buFontTx/>
              <a:buNone/>
            </a:pPr>
            <a:r>
              <a:rPr lang="en-US" sz="4400" b="1" dirty="0" smtClean="0">
                <a:solidFill>
                  <a:schemeClr val="accent2"/>
                </a:solidFill>
              </a:rPr>
              <a:t>				</a:t>
            </a:r>
            <a:r>
              <a:rPr lang="en-US" sz="5800" b="1" dirty="0" smtClean="0">
                <a:solidFill>
                  <a:schemeClr val="accent5">
                    <a:lumMod val="50000"/>
                  </a:schemeClr>
                </a:solidFill>
              </a:rPr>
              <a:t>Indirect</a:t>
            </a:r>
          </a:p>
          <a:p>
            <a:pPr eaLnBrk="1" hangingPunct="1">
              <a:lnSpc>
                <a:spcPct val="80000"/>
              </a:lnSpc>
              <a:spcBef>
                <a:spcPct val="0"/>
              </a:spcBef>
              <a:buFontTx/>
              <a:buNone/>
            </a:pPr>
            <a:r>
              <a:rPr lang="en-US" sz="4400" b="1" dirty="0" smtClean="0">
                <a:solidFill>
                  <a:srgbClr val="FF5050"/>
                </a:solidFill>
              </a:rPr>
              <a:t>  Admin</a:t>
            </a:r>
          </a:p>
          <a:p>
            <a:pPr eaLnBrk="1" hangingPunct="1">
              <a:spcBef>
                <a:spcPct val="50000"/>
              </a:spcBef>
              <a:buFontTx/>
              <a:buNone/>
            </a:pPr>
            <a:r>
              <a:rPr lang="en-US" sz="4400" b="1" dirty="0" smtClean="0">
                <a:solidFill>
                  <a:schemeClr val="accent2"/>
                </a:solidFill>
              </a:rPr>
              <a:t>		   </a:t>
            </a:r>
            <a:r>
              <a:rPr lang="en-US" sz="4400" b="1" dirty="0" smtClean="0">
                <a:solidFill>
                  <a:schemeClr val="accent1"/>
                </a:solidFill>
              </a:rPr>
              <a:t>RTI</a:t>
            </a:r>
            <a:r>
              <a:rPr lang="en-US" sz="4400" b="1" dirty="0" smtClean="0">
                <a:solidFill>
                  <a:schemeClr val="accent2"/>
                </a:solidFill>
              </a:rPr>
              <a:t>          </a:t>
            </a:r>
            <a:r>
              <a:rPr lang="en-US" sz="4400" b="1" dirty="0" smtClean="0">
                <a:solidFill>
                  <a:srgbClr val="FF5050"/>
                </a:solidFill>
              </a:rPr>
              <a:t>Prorate</a:t>
            </a:r>
          </a:p>
          <a:p>
            <a:pPr eaLnBrk="1" hangingPunct="1">
              <a:spcBef>
                <a:spcPct val="50000"/>
              </a:spcBef>
              <a:buFontTx/>
              <a:buNone/>
            </a:pPr>
            <a:r>
              <a:rPr lang="en-US" sz="3600" b="1" dirty="0" smtClean="0">
                <a:solidFill>
                  <a:schemeClr val="accent1">
                    <a:lumMod val="50000"/>
                  </a:schemeClr>
                </a:solidFill>
              </a:rPr>
              <a:t>Shared Costs</a:t>
            </a:r>
            <a:r>
              <a:rPr lang="en-US" sz="4400" b="1" dirty="0" smtClean="0">
                <a:solidFill>
                  <a:schemeClr val="accent2"/>
                </a:solidFill>
              </a:rPr>
              <a:t>			</a:t>
            </a:r>
            <a:r>
              <a:rPr lang="en-US" sz="4800" b="1" dirty="0" smtClean="0">
                <a:solidFill>
                  <a:srgbClr val="C00000"/>
                </a:solidFill>
              </a:rPr>
              <a:t>Allocations</a:t>
            </a:r>
          </a:p>
        </p:txBody>
      </p:sp>
      <p:sp>
        <p:nvSpPr>
          <p:cNvPr id="16386" name="Slide Number Placeholder 5"/>
          <p:cNvSpPr>
            <a:spLocks noGrp="1"/>
          </p:cNvSpPr>
          <p:nvPr>
            <p:ph type="sldNum" sz="quarter" idx="12"/>
          </p:nvPr>
        </p:nvSpPr>
        <p:spPr>
          <a:noFill/>
        </p:spPr>
        <p:txBody>
          <a:bodyPr/>
          <a:lstStyle/>
          <a:p>
            <a:fld id="{5EB867C0-B85A-4D72-AC79-F5D4DFA91A4F}" type="slidenum">
              <a:rPr lang="en-US"/>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100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fade">
                                      <p:cBhvr>
                                        <p:cTn id="7" dur="2000"/>
                                        <p:tgtEl>
                                          <p:spTgt spid="16388">
                                            <p:txEl>
                                              <p:pRg st="0" end="0"/>
                                            </p:txEl>
                                          </p:spTgt>
                                        </p:tgtEl>
                                      </p:cBhvr>
                                    </p:animEffect>
                                  </p:childTnLst>
                                </p:cTn>
                              </p:par>
                            </p:childTnLst>
                          </p:cTn>
                        </p:par>
                        <p:par>
                          <p:cTn id="8" fill="hold">
                            <p:stCondLst>
                              <p:cond delay="3000"/>
                            </p:stCondLst>
                            <p:childTnLst>
                              <p:par>
                                <p:cTn id="9" presetID="2" presetClass="entr" presetSubtype="4" fill="hold" nodeType="afterEffect">
                                  <p:stCondLst>
                                    <p:cond delay="2000"/>
                                  </p:stCondLst>
                                  <p:childTnLst>
                                    <p:set>
                                      <p:cBhvr>
                                        <p:cTn id="10" dur="1" fill="hold">
                                          <p:stCondLst>
                                            <p:cond delay="0"/>
                                          </p:stCondLst>
                                        </p:cTn>
                                        <p:tgtEl>
                                          <p:spTgt spid="16388">
                                            <p:txEl>
                                              <p:pRg st="3" end="3"/>
                                            </p:txEl>
                                          </p:spTgt>
                                        </p:tgtEl>
                                        <p:attrNameLst>
                                          <p:attrName>style.visibility</p:attrName>
                                        </p:attrNameLst>
                                      </p:cBhvr>
                                      <p:to>
                                        <p:strVal val="visible"/>
                                      </p:to>
                                    </p:set>
                                    <p:anim calcmode="lin" valueType="num">
                                      <p:cBhvr additive="base">
                                        <p:cTn id="11" dur="2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additive="base">
                                        <p:cTn id="12" dur="2000" fill="hold"/>
                                        <p:tgtEl>
                                          <p:spTgt spid="16388">
                                            <p:txEl>
                                              <p:pRg st="3" end="3"/>
                                            </p:txEl>
                                          </p:spTgt>
                                        </p:tgtEl>
                                        <p:attrNameLst>
                                          <p:attrName>ppt_y</p:attrName>
                                        </p:attrNameLst>
                                      </p:cBhvr>
                                      <p:tavLst>
                                        <p:tav tm="0">
                                          <p:val>
                                            <p:strVal val="1+#ppt_h/2"/>
                                          </p:val>
                                        </p:tav>
                                        <p:tav tm="100000">
                                          <p:val>
                                            <p:strVal val="#ppt_y"/>
                                          </p:val>
                                        </p:tav>
                                      </p:tavLst>
                                    </p:anim>
                                  </p:childTnLst>
                                </p:cTn>
                              </p:par>
                            </p:childTnLst>
                          </p:cTn>
                        </p:par>
                        <p:par>
                          <p:cTn id="13" fill="hold">
                            <p:stCondLst>
                              <p:cond delay="7000"/>
                            </p:stCondLst>
                            <p:childTnLst>
                              <p:par>
                                <p:cTn id="14" presetID="6" presetClass="entr" presetSubtype="16" fill="hold" nodeType="afterEffect">
                                  <p:stCondLst>
                                    <p:cond delay="3000"/>
                                  </p:stCondLst>
                                  <p:childTnLst>
                                    <p:set>
                                      <p:cBhvr>
                                        <p:cTn id="15" dur="1" fill="hold">
                                          <p:stCondLst>
                                            <p:cond delay="0"/>
                                          </p:stCondLst>
                                        </p:cTn>
                                        <p:tgtEl>
                                          <p:spTgt spid="16388">
                                            <p:txEl>
                                              <p:pRg st="4" end="4"/>
                                            </p:txEl>
                                          </p:spTgt>
                                        </p:tgtEl>
                                        <p:attrNameLst>
                                          <p:attrName>style.visibility</p:attrName>
                                        </p:attrNameLst>
                                      </p:cBhvr>
                                      <p:to>
                                        <p:strVal val="visible"/>
                                      </p:to>
                                    </p:set>
                                    <p:animEffect transition="in" filter="circle(in)">
                                      <p:cBhvr>
                                        <p:cTn id="16" dur="2000"/>
                                        <p:tgtEl>
                                          <p:spTgt spid="16388">
                                            <p:txEl>
                                              <p:pRg st="4" end="4"/>
                                            </p:txEl>
                                          </p:spTgt>
                                        </p:tgtEl>
                                      </p:cBhvr>
                                    </p:animEffect>
                                  </p:childTnLst>
                                </p:cTn>
                              </p:par>
                            </p:childTnLst>
                          </p:cTn>
                        </p:par>
                        <p:par>
                          <p:cTn id="17" fill="hold">
                            <p:stCondLst>
                              <p:cond delay="12000"/>
                            </p:stCondLst>
                            <p:childTnLst>
                              <p:par>
                                <p:cTn id="18" presetID="16" presetClass="entr" presetSubtype="21" fill="hold" nodeType="afterEffect">
                                  <p:stCondLst>
                                    <p:cond delay="3000"/>
                                  </p:stCondLst>
                                  <p:childTnLst>
                                    <p:set>
                                      <p:cBhvr>
                                        <p:cTn id="19" dur="1" fill="hold">
                                          <p:stCondLst>
                                            <p:cond delay="0"/>
                                          </p:stCondLst>
                                        </p:cTn>
                                        <p:tgtEl>
                                          <p:spTgt spid="16388">
                                            <p:txEl>
                                              <p:pRg st="2" end="2"/>
                                            </p:txEl>
                                          </p:spTgt>
                                        </p:tgtEl>
                                        <p:attrNameLst>
                                          <p:attrName>style.visibility</p:attrName>
                                        </p:attrNameLst>
                                      </p:cBhvr>
                                      <p:to>
                                        <p:strVal val="visible"/>
                                      </p:to>
                                    </p:set>
                                    <p:animEffect transition="in" filter="barn(inVertical)">
                                      <p:cBhvr>
                                        <p:cTn id="20" dur="2000"/>
                                        <p:tgtEl>
                                          <p:spTgt spid="16388">
                                            <p:txEl>
                                              <p:pRg st="2" end="2"/>
                                            </p:txEl>
                                          </p:spTgt>
                                        </p:tgtEl>
                                      </p:cBhvr>
                                    </p:animEffect>
                                  </p:childTnLst>
                                </p:cTn>
                              </p:par>
                            </p:childTnLst>
                          </p:cTn>
                        </p:par>
                        <p:par>
                          <p:cTn id="21" fill="hold">
                            <p:stCondLst>
                              <p:cond delay="17000"/>
                            </p:stCondLst>
                            <p:childTnLst>
                              <p:par>
                                <p:cTn id="22" presetID="21" presetClass="entr" presetSubtype="1" fill="hold" nodeType="afterEffect">
                                  <p:stCondLst>
                                    <p:cond delay="3000"/>
                                  </p:stCondLst>
                                  <p:childTnLst>
                                    <p:set>
                                      <p:cBhvr>
                                        <p:cTn id="23" dur="1" fill="hold">
                                          <p:stCondLst>
                                            <p:cond delay="0"/>
                                          </p:stCondLst>
                                        </p:cTn>
                                        <p:tgtEl>
                                          <p:spTgt spid="16388">
                                            <p:txEl>
                                              <p:pRg st="1" end="1"/>
                                            </p:txEl>
                                          </p:spTgt>
                                        </p:tgtEl>
                                        <p:attrNameLst>
                                          <p:attrName>style.visibility</p:attrName>
                                        </p:attrNameLst>
                                      </p:cBhvr>
                                      <p:to>
                                        <p:strVal val="visible"/>
                                      </p:to>
                                    </p:set>
                                    <p:animEffect transition="in" filter="wheel(1)">
                                      <p:cBhvr>
                                        <p:cTn id="24" dur="2000"/>
                                        <p:tgtEl>
                                          <p:spTgt spid="1638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685800" y="457200"/>
            <a:ext cx="8001000" cy="1143000"/>
          </a:xfrm>
        </p:spPr>
        <p:txBody>
          <a:bodyPr>
            <a:noAutofit/>
          </a:bodyPr>
          <a:lstStyle/>
          <a:p>
            <a:pPr eaLnBrk="1" hangingPunct="1"/>
            <a:r>
              <a:rPr lang="en-US" sz="4400" dirty="0" smtClean="0"/>
              <a:t>Other-than-Direct Costs/Services</a:t>
            </a:r>
          </a:p>
        </p:txBody>
      </p:sp>
      <p:sp>
        <p:nvSpPr>
          <p:cNvPr id="17412" name="Rectangle 5"/>
          <p:cNvSpPr>
            <a:spLocks noGrp="1" noChangeArrowheads="1"/>
          </p:cNvSpPr>
          <p:nvPr>
            <p:ph idx="1"/>
          </p:nvPr>
        </p:nvSpPr>
        <p:spPr>
          <a:xfrm>
            <a:off x="685800" y="1905000"/>
            <a:ext cx="7772400" cy="4114800"/>
          </a:xfrm>
        </p:spPr>
        <p:txBody>
          <a:bodyPr/>
          <a:lstStyle/>
          <a:p>
            <a:pPr eaLnBrk="1" hangingPunct="1">
              <a:lnSpc>
                <a:spcPct val="90000"/>
              </a:lnSpc>
              <a:spcBef>
                <a:spcPct val="40000"/>
              </a:spcBef>
              <a:buClr>
                <a:srgbClr val="C00000"/>
              </a:buClr>
            </a:pPr>
            <a:r>
              <a:rPr lang="en-US" sz="2800" dirty="0" smtClean="0">
                <a:solidFill>
                  <a:schemeClr val="accent1">
                    <a:lumMod val="50000"/>
                  </a:schemeClr>
                </a:solidFill>
              </a:rPr>
              <a:t>Often Critical or Mandatory</a:t>
            </a:r>
          </a:p>
          <a:p>
            <a:pPr>
              <a:lnSpc>
                <a:spcPct val="90000"/>
              </a:lnSpc>
              <a:spcBef>
                <a:spcPct val="40000"/>
              </a:spcBef>
              <a:buClr>
                <a:srgbClr val="C00000"/>
              </a:buClr>
            </a:pPr>
            <a:r>
              <a:rPr lang="en-US" sz="2800" dirty="0" smtClean="0">
                <a:solidFill>
                  <a:schemeClr val="accent1">
                    <a:lumMod val="50000"/>
                  </a:schemeClr>
                </a:solidFill>
              </a:rPr>
              <a:t>Can be staff PS, rent, utilities, equipment </a:t>
            </a:r>
          </a:p>
          <a:p>
            <a:pPr eaLnBrk="1" hangingPunct="1">
              <a:lnSpc>
                <a:spcPct val="90000"/>
              </a:lnSpc>
              <a:spcBef>
                <a:spcPct val="40000"/>
              </a:spcBef>
              <a:buClr>
                <a:srgbClr val="C00000"/>
              </a:buClr>
            </a:pPr>
            <a:r>
              <a:rPr lang="en-US" sz="2800" dirty="0" smtClean="0">
                <a:solidFill>
                  <a:schemeClr val="accent1">
                    <a:lumMod val="50000"/>
                  </a:schemeClr>
                </a:solidFill>
              </a:rPr>
              <a:t>Support provided can span:</a:t>
            </a:r>
          </a:p>
          <a:p>
            <a:pPr lvl="1" eaLnBrk="1" hangingPunct="1">
              <a:lnSpc>
                <a:spcPct val="90000"/>
              </a:lnSpc>
              <a:buClr>
                <a:srgbClr val="C00000"/>
              </a:buClr>
              <a:buFont typeface="Wingdings" pitchFamily="2" charset="2"/>
              <a:buChar char="Ø"/>
            </a:pPr>
            <a:r>
              <a:rPr lang="en-US" sz="2400" dirty="0" smtClean="0">
                <a:solidFill>
                  <a:schemeClr val="accent1">
                    <a:lumMod val="50000"/>
                  </a:schemeClr>
                </a:solidFill>
              </a:rPr>
              <a:t>Entire agency</a:t>
            </a:r>
          </a:p>
          <a:p>
            <a:pPr lvl="1" eaLnBrk="1" hangingPunct="1">
              <a:lnSpc>
                <a:spcPct val="90000"/>
              </a:lnSpc>
              <a:buClr>
                <a:srgbClr val="C00000"/>
              </a:buClr>
              <a:buFont typeface="Wingdings" pitchFamily="2" charset="2"/>
              <a:buChar char="Ø"/>
            </a:pPr>
            <a:r>
              <a:rPr lang="en-US" sz="2400" dirty="0" smtClean="0">
                <a:solidFill>
                  <a:schemeClr val="accent1">
                    <a:lumMod val="50000"/>
                  </a:schemeClr>
                </a:solidFill>
              </a:rPr>
              <a:t>Programs or Regions</a:t>
            </a:r>
          </a:p>
          <a:p>
            <a:pPr lvl="1" eaLnBrk="1" hangingPunct="1">
              <a:lnSpc>
                <a:spcPct val="90000"/>
              </a:lnSpc>
              <a:buClr>
                <a:srgbClr val="C00000"/>
              </a:buClr>
              <a:buFont typeface="Wingdings" pitchFamily="2" charset="2"/>
              <a:buChar char="Ø"/>
            </a:pPr>
            <a:r>
              <a:rPr lang="en-US" sz="2400" dirty="0" smtClean="0">
                <a:solidFill>
                  <a:schemeClr val="accent1">
                    <a:lumMod val="50000"/>
                  </a:schemeClr>
                </a:solidFill>
              </a:rPr>
              <a:t>Office or Section</a:t>
            </a:r>
          </a:p>
          <a:p>
            <a:pPr eaLnBrk="1" hangingPunct="1">
              <a:lnSpc>
                <a:spcPct val="90000"/>
              </a:lnSpc>
              <a:spcBef>
                <a:spcPct val="40000"/>
              </a:spcBef>
              <a:buClr>
                <a:srgbClr val="C00000"/>
              </a:buClr>
            </a:pPr>
            <a:r>
              <a:rPr lang="en-US" sz="2800" dirty="0" smtClean="0">
                <a:solidFill>
                  <a:schemeClr val="accent1">
                    <a:lumMod val="50000"/>
                  </a:schemeClr>
                </a:solidFill>
              </a:rPr>
              <a:t>Many staff provide both direct and support</a:t>
            </a:r>
          </a:p>
          <a:p>
            <a:pPr eaLnBrk="1" hangingPunct="1">
              <a:lnSpc>
                <a:spcPct val="90000"/>
              </a:lnSpc>
              <a:buFont typeface="Wingdings" pitchFamily="2" charset="2"/>
              <a:buChar char="Ø"/>
            </a:pPr>
            <a:endParaRPr lang="en-US" sz="2800" dirty="0" smtClean="0"/>
          </a:p>
        </p:txBody>
      </p:sp>
      <p:sp>
        <p:nvSpPr>
          <p:cNvPr id="17410" name="Slide Number Placeholder 5"/>
          <p:cNvSpPr>
            <a:spLocks noGrp="1"/>
          </p:cNvSpPr>
          <p:nvPr>
            <p:ph type="sldNum" sz="quarter" idx="12"/>
          </p:nvPr>
        </p:nvSpPr>
        <p:spPr>
          <a:noFill/>
        </p:spPr>
        <p:txBody>
          <a:bodyPr/>
          <a:lstStyle/>
          <a:p>
            <a:fld id="{B2710CBB-C61E-4CF1-A449-2E67C2BADC1A}" type="slidenum">
              <a:rPr lang="en-US"/>
              <a:pPr/>
              <a:t>38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1000" fill="hold"/>
                                        <p:tgtEl>
                                          <p:spTgt spid="17412">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74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 calcmode="lin" valueType="num">
                                      <p:cBhvr additive="base">
                                        <p:cTn id="13" dur="1000" fill="hold"/>
                                        <p:tgtEl>
                                          <p:spTgt spid="17412">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174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7412">
                                            <p:txEl>
                                              <p:pRg st="2" end="2"/>
                                            </p:txEl>
                                          </p:spTgt>
                                        </p:tgtEl>
                                        <p:attrNameLst>
                                          <p:attrName>style.visibility</p:attrName>
                                        </p:attrNameLst>
                                      </p:cBhvr>
                                      <p:to>
                                        <p:strVal val="visible"/>
                                      </p:to>
                                    </p:set>
                                    <p:anim calcmode="lin" valueType="num">
                                      <p:cBhvr additive="base">
                                        <p:cTn id="19" dur="1000" fill="hold"/>
                                        <p:tgtEl>
                                          <p:spTgt spid="17412">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17412">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 presetClass="entr" presetSubtype="16" fill="hold" nodeType="afterEffect">
                                  <p:stCondLst>
                                    <p:cond delay="2000"/>
                                  </p:stCondLst>
                                  <p:childTnLst>
                                    <p:set>
                                      <p:cBhvr>
                                        <p:cTn id="23" dur="1" fill="hold">
                                          <p:stCondLst>
                                            <p:cond delay="0"/>
                                          </p:stCondLst>
                                        </p:cTn>
                                        <p:tgtEl>
                                          <p:spTgt spid="17412">
                                            <p:txEl>
                                              <p:pRg st="3" end="3"/>
                                            </p:txEl>
                                          </p:spTgt>
                                        </p:tgtEl>
                                        <p:attrNameLst>
                                          <p:attrName>style.visibility</p:attrName>
                                        </p:attrNameLst>
                                      </p:cBhvr>
                                      <p:to>
                                        <p:strVal val="visible"/>
                                      </p:to>
                                    </p:set>
                                    <p:animEffect transition="in" filter="box(in)">
                                      <p:cBhvr>
                                        <p:cTn id="24" dur="1000"/>
                                        <p:tgtEl>
                                          <p:spTgt spid="17412">
                                            <p:txEl>
                                              <p:pRg st="3" end="3"/>
                                            </p:txEl>
                                          </p:spTgt>
                                        </p:tgtEl>
                                      </p:cBhvr>
                                    </p:animEffect>
                                  </p:childTnLst>
                                </p:cTn>
                              </p:par>
                            </p:childTnLst>
                          </p:cTn>
                        </p:par>
                        <p:par>
                          <p:cTn id="25" fill="hold">
                            <p:stCondLst>
                              <p:cond delay="4000"/>
                            </p:stCondLst>
                            <p:childTnLst>
                              <p:par>
                                <p:cTn id="26" presetID="4" presetClass="entr" presetSubtype="16" fill="hold" nodeType="afterEffect">
                                  <p:stCondLst>
                                    <p:cond delay="2000"/>
                                  </p:stCondLst>
                                  <p:childTnLst>
                                    <p:set>
                                      <p:cBhvr>
                                        <p:cTn id="27" dur="1" fill="hold">
                                          <p:stCondLst>
                                            <p:cond delay="0"/>
                                          </p:stCondLst>
                                        </p:cTn>
                                        <p:tgtEl>
                                          <p:spTgt spid="17412">
                                            <p:txEl>
                                              <p:pRg st="4" end="4"/>
                                            </p:txEl>
                                          </p:spTgt>
                                        </p:tgtEl>
                                        <p:attrNameLst>
                                          <p:attrName>style.visibility</p:attrName>
                                        </p:attrNameLst>
                                      </p:cBhvr>
                                      <p:to>
                                        <p:strVal val="visible"/>
                                      </p:to>
                                    </p:set>
                                    <p:animEffect transition="in" filter="box(in)">
                                      <p:cBhvr>
                                        <p:cTn id="28" dur="1000"/>
                                        <p:tgtEl>
                                          <p:spTgt spid="17412">
                                            <p:txEl>
                                              <p:pRg st="4" end="4"/>
                                            </p:txEl>
                                          </p:spTgt>
                                        </p:tgtEl>
                                      </p:cBhvr>
                                    </p:animEffect>
                                  </p:childTnLst>
                                </p:cTn>
                              </p:par>
                            </p:childTnLst>
                          </p:cTn>
                        </p:par>
                        <p:par>
                          <p:cTn id="29" fill="hold">
                            <p:stCondLst>
                              <p:cond delay="7000"/>
                            </p:stCondLst>
                            <p:childTnLst>
                              <p:par>
                                <p:cTn id="30" presetID="4" presetClass="entr" presetSubtype="16" fill="hold" nodeType="afterEffect">
                                  <p:stCondLst>
                                    <p:cond delay="2000"/>
                                  </p:stCondLst>
                                  <p:childTnLst>
                                    <p:set>
                                      <p:cBhvr>
                                        <p:cTn id="31" dur="1" fill="hold">
                                          <p:stCondLst>
                                            <p:cond delay="0"/>
                                          </p:stCondLst>
                                        </p:cTn>
                                        <p:tgtEl>
                                          <p:spTgt spid="17412">
                                            <p:txEl>
                                              <p:pRg st="5" end="5"/>
                                            </p:txEl>
                                          </p:spTgt>
                                        </p:tgtEl>
                                        <p:attrNameLst>
                                          <p:attrName>style.visibility</p:attrName>
                                        </p:attrNameLst>
                                      </p:cBhvr>
                                      <p:to>
                                        <p:strVal val="visible"/>
                                      </p:to>
                                    </p:set>
                                    <p:animEffect transition="in" filter="box(in)">
                                      <p:cBhvr>
                                        <p:cTn id="32" dur="1000"/>
                                        <p:tgtEl>
                                          <p:spTgt spid="1741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17412">
                                            <p:txEl>
                                              <p:pRg st="6" end="6"/>
                                            </p:txEl>
                                          </p:spTgt>
                                        </p:tgtEl>
                                        <p:attrNameLst>
                                          <p:attrName>style.visibility</p:attrName>
                                        </p:attrNameLst>
                                      </p:cBhvr>
                                      <p:to>
                                        <p:strVal val="visible"/>
                                      </p:to>
                                    </p:set>
                                    <p:anim calcmode="lin" valueType="num">
                                      <p:cBhvr additive="base">
                                        <p:cTn id="37" dur="1000" fill="hold"/>
                                        <p:tgtEl>
                                          <p:spTgt spid="17412">
                                            <p:txEl>
                                              <p:pRg st="6" end="6"/>
                                            </p:txEl>
                                          </p:spTgt>
                                        </p:tgtEl>
                                        <p:attrNameLst>
                                          <p:attrName>ppt_x</p:attrName>
                                        </p:attrNameLst>
                                      </p:cBhvr>
                                      <p:tavLst>
                                        <p:tav tm="0">
                                          <p:val>
                                            <p:strVal val="1+#ppt_w/2"/>
                                          </p:val>
                                        </p:tav>
                                        <p:tav tm="100000">
                                          <p:val>
                                            <p:strVal val="#ppt_x"/>
                                          </p:val>
                                        </p:tav>
                                      </p:tavLst>
                                    </p:anim>
                                    <p:anim calcmode="lin" valueType="num">
                                      <p:cBhvr additive="base">
                                        <p:cTn id="38" dur="1000" fill="hold"/>
                                        <p:tgtEl>
                                          <p:spTgt spid="1741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idx="1"/>
          </p:nvPr>
        </p:nvSpPr>
        <p:spPr>
          <a:xfrm>
            <a:off x="685800" y="1295400"/>
            <a:ext cx="7772400" cy="4267200"/>
          </a:xfrm>
        </p:spPr>
        <p:txBody>
          <a:bodyPr>
            <a:normAutofit fontScale="92500" lnSpcReduction="10000"/>
          </a:bodyPr>
          <a:lstStyle/>
          <a:p>
            <a:pPr algn="ctr" eaLnBrk="1" hangingPunct="1">
              <a:buFontTx/>
              <a:buNone/>
            </a:pPr>
            <a:r>
              <a:rPr lang="en-US" sz="4400" b="1" dirty="0" smtClean="0">
                <a:solidFill>
                  <a:schemeClr val="accent1">
                    <a:lumMod val="50000"/>
                  </a:schemeClr>
                </a:solidFill>
              </a:rPr>
              <a:t>In the context of multiple funding sources with legal boundaries on eligible activities,</a:t>
            </a:r>
          </a:p>
          <a:p>
            <a:pPr algn="ctr" eaLnBrk="1" hangingPunct="1">
              <a:buFontTx/>
              <a:buNone/>
            </a:pPr>
            <a:endParaRPr lang="en-US" sz="4400" b="1" i="1" dirty="0" smtClean="0">
              <a:solidFill>
                <a:srgbClr val="FF5050"/>
              </a:solidFill>
            </a:endParaRPr>
          </a:p>
          <a:p>
            <a:pPr algn="ctr" eaLnBrk="1" hangingPunct="1">
              <a:buFontTx/>
              <a:buNone/>
            </a:pPr>
            <a:r>
              <a:rPr lang="en-US" sz="4400" b="1" i="1" dirty="0" smtClean="0">
                <a:solidFill>
                  <a:srgbClr val="FF5050"/>
                </a:solidFill>
              </a:rPr>
              <a:t> </a:t>
            </a:r>
            <a:r>
              <a:rPr lang="en-US" sz="4300" dirty="0" smtClean="0">
                <a:solidFill>
                  <a:srgbClr val="C00000"/>
                </a:solidFill>
              </a:rPr>
              <a:t>how do we pay for other-than-direct services?</a:t>
            </a:r>
          </a:p>
        </p:txBody>
      </p:sp>
      <p:sp>
        <p:nvSpPr>
          <p:cNvPr id="18434" name="Slide Number Placeholder 5"/>
          <p:cNvSpPr>
            <a:spLocks noGrp="1"/>
          </p:cNvSpPr>
          <p:nvPr>
            <p:ph type="sldNum" sz="quarter" idx="12"/>
          </p:nvPr>
        </p:nvSpPr>
        <p:spPr>
          <a:noFill/>
        </p:spPr>
        <p:txBody>
          <a:bodyPr/>
          <a:lstStyle/>
          <a:p>
            <a:fld id="{50FBC40A-1A71-4730-9458-A0EFEA20D7E4}" type="slidenum">
              <a:rPr lang="en-US"/>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436">
                                            <p:txEl>
                                              <p:pRg st="2" end="2"/>
                                            </p:txEl>
                                          </p:spTgt>
                                        </p:tgtEl>
                                        <p:attrNameLst>
                                          <p:attrName>style.visibility</p:attrName>
                                        </p:attrNameLst>
                                      </p:cBhvr>
                                      <p:to>
                                        <p:strVal val="visible"/>
                                      </p:to>
                                    </p:set>
                                    <p:anim calcmode="lin" valueType="num">
                                      <p:cBhvr additive="base">
                                        <p:cTn id="12" dur="2000" fill="hold"/>
                                        <p:tgtEl>
                                          <p:spTgt spid="18436">
                                            <p:txEl>
                                              <p:pRg st="2" end="2"/>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18436">
                                            <p:txEl>
                                              <p:pRg st="2" end="2"/>
                                            </p:txEl>
                                          </p:spTgt>
                                        </p:tgtEl>
                                        <p:attrNameLst>
                                          <p:attrName>ppt_y</p:attrName>
                                        </p:attrNameLst>
                                      </p:cBhvr>
                                      <p:tavLst>
                                        <p:tav tm="0">
                                          <p:val>
                                            <p:strVal val="1+#ppt_h/2"/>
                                          </p:val>
                                        </p:tav>
                                        <p:tav tm="100000">
                                          <p:val>
                                            <p:strVal val="#ppt_y"/>
                                          </p:val>
                                        </p:tav>
                                      </p:tavLst>
                                    </p:anim>
                                  </p:childTnLst>
                                </p:cTn>
                              </p:par>
                              <p:par>
                                <p:cTn id="14" presetID="4" presetClass="emph" presetSubtype="2" fill="hold" nodeType="withEffect">
                                  <p:stCondLst>
                                    <p:cond delay="0"/>
                                  </p:stCondLst>
                                  <p:childTnLst>
                                    <p:anim to="1.2" calcmode="lin" valueType="num">
                                      <p:cBhvr override="childStyle">
                                        <p:cTn id="15" dur="2000" fill="hold"/>
                                        <p:tgtEl>
                                          <p:spTgt spid="18436">
                                            <p:txEl>
                                              <p:pRg st="2" end="2"/>
                                            </p:txEl>
                                          </p:spTgt>
                                        </p:tgtEl>
                                        <p:attrNameLst>
                                          <p:attrName>style.fontSize</p:attrName>
                                        </p:attrNameLst>
                                      </p:cBhvr>
                                    </p:anim>
                                  </p:childTnLst>
                                </p:cTn>
                              </p:par>
                              <p:par>
                                <p:cTn id="16" presetID="5" presetClass="emph" presetSubtype="1" nodeType="withEffect">
                                  <p:stCondLst>
                                    <p:cond delay="0"/>
                                  </p:stCondLst>
                                  <p:childTnLst>
                                    <p:set>
                                      <p:cBhvr override="childStyle">
                                        <p:cTn id="17" dur="indefinite"/>
                                        <p:tgtEl>
                                          <p:spTgt spid="18436">
                                            <p:txEl>
                                              <p:pRg st="2" end="2"/>
                                            </p:txEl>
                                          </p:spTgt>
                                        </p:tgtEl>
                                        <p:attrNameLst>
                                          <p:attrName>style.fontStyle</p:attrName>
                                        </p:attrNameLst>
                                      </p:cBhvr>
                                      <p:to>
                                        <p:strVal val="normal"/>
                                      </p:to>
                                    </p:set>
                                    <p:set>
                                      <p:cBhvr override="childStyle">
                                        <p:cTn id="18" dur="indefinite"/>
                                        <p:tgtEl>
                                          <p:spTgt spid="18436">
                                            <p:txEl>
                                              <p:pRg st="2" end="2"/>
                                            </p:txEl>
                                          </p:spTgt>
                                        </p:tgtEl>
                                        <p:attrNameLst>
                                          <p:attrName>style.fontWeight</p:attrName>
                                        </p:attrNameLst>
                                      </p:cBhvr>
                                      <p:to>
                                        <p:strVal val="bold"/>
                                      </p:to>
                                    </p:set>
                                    <p:set>
                                      <p:cBhvr override="childStyle">
                                        <p:cTn id="19" dur="indefinite"/>
                                        <p:tgtEl>
                                          <p:spTgt spid="18436">
                                            <p:txEl>
                                              <p:pRg st="2" end="2"/>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685800"/>
            <a:ext cx="8229600" cy="868363"/>
          </a:xfrm>
        </p:spPr>
        <p:txBody>
          <a:bodyPr/>
          <a:lstStyle/>
          <a:p>
            <a:r>
              <a:rPr lang="en-US" dirty="0" smtClean="0"/>
              <a:t>Biennial Budgeting/Accounting</a:t>
            </a:r>
          </a:p>
        </p:txBody>
      </p:sp>
      <p:sp>
        <p:nvSpPr>
          <p:cNvPr id="32771" name="Rectangle 3"/>
          <p:cNvSpPr>
            <a:spLocks noGrp="1" noChangeArrowheads="1"/>
          </p:cNvSpPr>
          <p:nvPr>
            <p:ph idx="1"/>
          </p:nvPr>
        </p:nvSpPr>
        <p:spPr>
          <a:xfrm>
            <a:off x="381000" y="1828800"/>
            <a:ext cx="8458200" cy="4572000"/>
          </a:xfrm>
        </p:spPr>
        <p:txBody>
          <a:bodyPr>
            <a:normAutofit/>
          </a:bodyPr>
          <a:lstStyle/>
          <a:p>
            <a:pPr marL="274320" indent="-274320" fontAlgn="auto">
              <a:lnSpc>
                <a:spcPct val="90000"/>
              </a:lnSpc>
              <a:spcBef>
                <a:spcPct val="40000"/>
              </a:spcBef>
              <a:spcAft>
                <a:spcPts val="0"/>
              </a:spcAft>
              <a:buClr>
                <a:srgbClr val="C00000"/>
              </a:buClr>
              <a:defRPr/>
            </a:pPr>
            <a:r>
              <a:rPr lang="en-US" sz="3200" dirty="0" smtClean="0"/>
              <a:t>Budget Covers 2 Fiscal Years</a:t>
            </a:r>
          </a:p>
          <a:p>
            <a:pPr marL="274320" indent="-274320" fontAlgn="auto">
              <a:lnSpc>
                <a:spcPct val="90000"/>
              </a:lnSpc>
              <a:spcBef>
                <a:spcPct val="40000"/>
              </a:spcBef>
              <a:spcAft>
                <a:spcPts val="0"/>
              </a:spcAft>
              <a:buClr>
                <a:srgbClr val="C00000"/>
              </a:buClr>
              <a:defRPr/>
            </a:pPr>
            <a:r>
              <a:rPr lang="en-US" sz="3200" dirty="0" smtClean="0"/>
              <a:t>Budget Biennia indicated:</a:t>
            </a:r>
          </a:p>
          <a:p>
            <a:pPr marL="640080" lvl="1" indent="-246888" fontAlgn="auto">
              <a:lnSpc>
                <a:spcPct val="90000"/>
              </a:lnSpc>
              <a:spcBef>
                <a:spcPct val="40000"/>
              </a:spcBef>
              <a:spcAft>
                <a:spcPts val="0"/>
              </a:spcAft>
              <a:buClr>
                <a:srgbClr val="C00000"/>
              </a:buClr>
              <a:defRPr/>
            </a:pPr>
            <a:r>
              <a:rPr lang="en-US" sz="3200" dirty="0" smtClean="0"/>
              <a:t>2013-2015</a:t>
            </a:r>
          </a:p>
          <a:p>
            <a:pPr marL="640080" lvl="1" indent="-246888" fontAlgn="auto">
              <a:lnSpc>
                <a:spcPct val="90000"/>
              </a:lnSpc>
              <a:spcBef>
                <a:spcPct val="40000"/>
              </a:spcBef>
              <a:spcAft>
                <a:spcPts val="0"/>
              </a:spcAft>
              <a:buClr>
                <a:srgbClr val="C00000"/>
              </a:buClr>
              <a:defRPr/>
            </a:pPr>
            <a:r>
              <a:rPr lang="en-US" sz="3200" dirty="0" smtClean="0"/>
              <a:t>13-15</a:t>
            </a:r>
          </a:p>
          <a:p>
            <a:pPr marL="274320" indent="-274320" fontAlgn="auto">
              <a:lnSpc>
                <a:spcPct val="90000"/>
              </a:lnSpc>
              <a:spcBef>
                <a:spcPct val="40000"/>
              </a:spcBef>
              <a:spcAft>
                <a:spcPts val="0"/>
              </a:spcAft>
              <a:buClr>
                <a:srgbClr val="C00000"/>
              </a:buClr>
              <a:defRPr/>
            </a:pPr>
            <a:r>
              <a:rPr lang="en-US" sz="3200" dirty="0" smtClean="0"/>
              <a:t>Indicates start/end years (July 1, 2013 through June 30, 2015)</a:t>
            </a:r>
          </a:p>
          <a:p>
            <a:pPr marL="274320" indent="-274320" fontAlgn="auto">
              <a:lnSpc>
                <a:spcPct val="90000"/>
              </a:lnSpc>
              <a:spcBef>
                <a:spcPct val="40000"/>
              </a:spcBef>
              <a:spcAft>
                <a:spcPts val="0"/>
              </a:spcAft>
              <a:buClr>
                <a:srgbClr val="C00000"/>
              </a:buClr>
              <a:defRPr/>
            </a:pPr>
            <a:r>
              <a:rPr lang="en-US" sz="3200" dirty="0" smtClean="0"/>
              <a:t>State Fiscal Year (FY) runs July 1 – June 30</a:t>
            </a:r>
          </a:p>
          <a:p>
            <a:pPr marL="274320" indent="-274320" fontAlgn="auto">
              <a:lnSpc>
                <a:spcPct val="90000"/>
              </a:lnSpc>
              <a:spcBef>
                <a:spcPct val="40000"/>
              </a:spcBef>
              <a:spcAft>
                <a:spcPts val="0"/>
              </a:spcAft>
              <a:buClr>
                <a:schemeClr val="accent3"/>
              </a:buClr>
              <a:buFont typeface="Arial" charset="0"/>
              <a:buChar char="•"/>
              <a:defRPr/>
            </a:pPr>
            <a:endParaRPr lang="en-US" dirty="0" smtClean="0"/>
          </a:p>
        </p:txBody>
      </p:sp>
      <p:sp>
        <p:nvSpPr>
          <p:cNvPr id="5"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3"/>
          <p:cNvSpPr>
            <a:spLocks noGrp="1" noChangeArrowheads="1"/>
          </p:cNvSpPr>
          <p:nvPr>
            <p:ph idx="1"/>
          </p:nvPr>
        </p:nvSpPr>
        <p:spPr>
          <a:xfrm>
            <a:off x="685800" y="914400"/>
            <a:ext cx="7772400" cy="5257800"/>
          </a:xfrm>
          <a:noFill/>
          <a:ln w="19050">
            <a:solidFill>
              <a:srgbClr val="FF0000"/>
            </a:solidFill>
          </a:ln>
        </p:spPr>
        <p:txBody>
          <a:bodyPr/>
          <a:lstStyle/>
          <a:p>
            <a:pPr algn="ctr" eaLnBrk="1" hangingPunct="1">
              <a:buFontTx/>
              <a:buNone/>
            </a:pPr>
            <a:r>
              <a:rPr lang="en-US" sz="3600" i="1" dirty="0" smtClean="0">
                <a:solidFill>
                  <a:schemeClr val="accent1">
                    <a:lumMod val="50000"/>
                  </a:schemeClr>
                </a:solidFill>
              </a:rPr>
              <a:t>We use a process called</a:t>
            </a:r>
          </a:p>
          <a:p>
            <a:pPr algn="ctr" eaLnBrk="1" hangingPunct="1">
              <a:buFontTx/>
              <a:buNone/>
            </a:pPr>
            <a:r>
              <a:rPr lang="en-US" sz="3600" dirty="0" smtClean="0">
                <a:solidFill>
                  <a:schemeClr val="accent1">
                    <a:lumMod val="50000"/>
                  </a:schemeClr>
                </a:solidFill>
              </a:rPr>
              <a:t> </a:t>
            </a:r>
            <a:r>
              <a:rPr lang="en-US" sz="3600" b="1" dirty="0" smtClean="0">
                <a:solidFill>
                  <a:schemeClr val="accent1">
                    <a:lumMod val="50000"/>
                  </a:schemeClr>
                </a:solidFill>
              </a:rPr>
              <a:t>cost allocation</a:t>
            </a:r>
          </a:p>
          <a:p>
            <a:pPr algn="ctr" eaLnBrk="1" hangingPunct="1">
              <a:buFontTx/>
              <a:buNone/>
            </a:pPr>
            <a:endParaRPr lang="en-US" sz="3600" dirty="0" smtClean="0">
              <a:solidFill>
                <a:srgbClr val="C00000"/>
              </a:solidFill>
            </a:endParaRPr>
          </a:p>
          <a:p>
            <a:pPr algn="ctr" eaLnBrk="1" hangingPunct="1">
              <a:buFontTx/>
              <a:buNone/>
            </a:pPr>
            <a:r>
              <a:rPr lang="en-US" sz="3600" dirty="0" smtClean="0">
                <a:solidFill>
                  <a:srgbClr val="C00000"/>
                </a:solidFill>
              </a:rPr>
              <a:t>Apply accounting principals to allocate other-than-direct costs to funding sources based on an assessment of the relative benefit each funding source receives.</a:t>
            </a:r>
          </a:p>
          <a:p>
            <a:pPr algn="ctr" eaLnBrk="1" hangingPunct="1">
              <a:buFontTx/>
              <a:buNone/>
            </a:pPr>
            <a:endParaRPr lang="en-US" sz="2800" dirty="0" smtClean="0">
              <a:solidFill>
                <a:srgbClr val="FF5050"/>
              </a:solidFill>
            </a:endParaRPr>
          </a:p>
        </p:txBody>
      </p:sp>
      <p:sp>
        <p:nvSpPr>
          <p:cNvPr id="20482" name="Slide Number Placeholder 5"/>
          <p:cNvSpPr>
            <a:spLocks noGrp="1"/>
          </p:cNvSpPr>
          <p:nvPr>
            <p:ph type="sldNum" sz="quarter" idx="12"/>
          </p:nvPr>
        </p:nvSpPr>
        <p:spPr>
          <a:noFill/>
        </p:spPr>
        <p:txBody>
          <a:bodyPr/>
          <a:lstStyle/>
          <a:p>
            <a:fld id="{F21A0A31-3D7C-4BF9-9DCE-96FE24E9C702}" type="slidenum">
              <a:rPr lang="en-US"/>
              <a:pPr/>
              <a:t>40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4">
                                            <p:bg/>
                                          </p:spTgt>
                                        </p:tgtEl>
                                        <p:attrNameLst>
                                          <p:attrName>style.visibility</p:attrName>
                                        </p:attrNameLst>
                                      </p:cBhvr>
                                      <p:to>
                                        <p:strVal val="visible"/>
                                      </p:to>
                                    </p:set>
                                    <p:animEffect transition="in" filter="fade">
                                      <p:cBhvr>
                                        <p:cTn id="7" dur="2000"/>
                                        <p:tgtEl>
                                          <p:spTgt spid="2048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484">
                                            <p:txEl>
                                              <p:pRg st="0" end="0"/>
                                            </p:txEl>
                                          </p:spTgt>
                                        </p:tgtEl>
                                        <p:attrNameLst>
                                          <p:attrName>style.visibility</p:attrName>
                                        </p:attrNameLst>
                                      </p:cBhvr>
                                      <p:to>
                                        <p:strVal val="visible"/>
                                      </p:to>
                                    </p:set>
                                    <p:animEffect transition="in" filter="fade">
                                      <p:cBhvr>
                                        <p:cTn id="10" dur="2000"/>
                                        <p:tgtEl>
                                          <p:spTgt spid="2048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484">
                                            <p:txEl>
                                              <p:pRg st="1" end="1"/>
                                            </p:txEl>
                                          </p:spTgt>
                                        </p:tgtEl>
                                        <p:attrNameLst>
                                          <p:attrName>style.visibility</p:attrName>
                                        </p:attrNameLst>
                                      </p:cBhvr>
                                      <p:to>
                                        <p:strVal val="visible"/>
                                      </p:to>
                                    </p:set>
                                    <p:animEffect transition="in" filter="fade">
                                      <p:cBhvr>
                                        <p:cTn id="13" dur="2000"/>
                                        <p:tgtEl>
                                          <p:spTgt spid="20484">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0484">
                                            <p:txEl>
                                              <p:pRg st="3" end="3"/>
                                            </p:txEl>
                                          </p:spTgt>
                                        </p:tgtEl>
                                        <p:attrNameLst>
                                          <p:attrName>style.visibility</p:attrName>
                                        </p:attrNameLst>
                                      </p:cBhvr>
                                      <p:to>
                                        <p:strVal val="visible"/>
                                      </p:to>
                                    </p:set>
                                    <p:animEffect transition="in" filter="fade">
                                      <p:cBhvr>
                                        <p:cTn id="18" dur="2000"/>
                                        <p:tgtEl>
                                          <p:spTgt spid="2048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uiExpand="1" build="p"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457200"/>
            <a:ext cx="7772400" cy="1143000"/>
          </a:xfrm>
        </p:spPr>
        <p:txBody>
          <a:bodyPr>
            <a:normAutofit/>
          </a:bodyPr>
          <a:lstStyle/>
          <a:p>
            <a:pPr eaLnBrk="1" hangingPunct="1"/>
            <a:r>
              <a:rPr lang="en-US" sz="4000" dirty="0" smtClean="0">
                <a:effectLst/>
              </a:rPr>
              <a:t>Cost Allocation Requirements</a:t>
            </a:r>
          </a:p>
        </p:txBody>
      </p:sp>
      <p:sp>
        <p:nvSpPr>
          <p:cNvPr id="22532" name="Rectangle 3"/>
          <p:cNvSpPr>
            <a:spLocks noGrp="1" noChangeArrowheads="1"/>
          </p:cNvSpPr>
          <p:nvPr>
            <p:ph idx="1"/>
          </p:nvPr>
        </p:nvSpPr>
        <p:spPr>
          <a:xfrm>
            <a:off x="685800" y="1981200"/>
            <a:ext cx="7772400" cy="3962400"/>
          </a:xfrm>
        </p:spPr>
        <p:txBody>
          <a:bodyPr>
            <a:noAutofit/>
          </a:bodyPr>
          <a:lstStyle/>
          <a:p>
            <a:pPr eaLnBrk="1" hangingPunct="1">
              <a:spcBef>
                <a:spcPct val="40000"/>
              </a:spcBef>
              <a:buClr>
                <a:srgbClr val="C00000"/>
              </a:buClr>
              <a:buFont typeface="Wingdings" pitchFamily="2" charset="2"/>
              <a:buChar char="q"/>
            </a:pPr>
            <a:r>
              <a:rPr lang="en-US" sz="2800" dirty="0" smtClean="0">
                <a:solidFill>
                  <a:schemeClr val="accent1">
                    <a:lumMod val="50000"/>
                  </a:schemeClr>
                </a:solidFill>
              </a:rPr>
              <a:t>GAAP - Generally Accepted Accounting Principals </a:t>
            </a:r>
          </a:p>
          <a:p>
            <a:pPr eaLnBrk="1" hangingPunct="1">
              <a:spcBef>
                <a:spcPct val="40000"/>
              </a:spcBef>
              <a:buClr>
                <a:srgbClr val="C00000"/>
              </a:buClr>
              <a:buFont typeface="Wingdings" pitchFamily="2" charset="2"/>
              <a:buChar char="q"/>
            </a:pPr>
            <a:r>
              <a:rPr lang="en-US" sz="2800" dirty="0" smtClean="0">
                <a:solidFill>
                  <a:schemeClr val="accent1">
                    <a:lumMod val="50000"/>
                  </a:schemeClr>
                </a:solidFill>
              </a:rPr>
              <a:t>GASB Advisories</a:t>
            </a:r>
          </a:p>
          <a:p>
            <a:pPr>
              <a:spcBef>
                <a:spcPct val="40000"/>
              </a:spcBef>
              <a:buClr>
                <a:srgbClr val="C00000"/>
              </a:buClr>
              <a:buFont typeface="Wingdings" pitchFamily="2" charset="2"/>
              <a:buChar char="q"/>
            </a:pPr>
            <a:r>
              <a:rPr lang="en-US" sz="2800" dirty="0" smtClean="0">
                <a:solidFill>
                  <a:schemeClr val="accent1">
                    <a:lumMod val="50000"/>
                  </a:schemeClr>
                </a:solidFill>
              </a:rPr>
              <a:t>2  CFR Part 200 – controls allowable direct costs </a:t>
            </a:r>
            <a:r>
              <a:rPr lang="en-US" sz="2800" i="1" dirty="0" smtClean="0">
                <a:solidFill>
                  <a:schemeClr val="accent1">
                    <a:lumMod val="50000"/>
                  </a:schemeClr>
                </a:solidFill>
              </a:rPr>
              <a:t>and</a:t>
            </a:r>
            <a:r>
              <a:rPr lang="en-US" sz="2800" dirty="0" smtClean="0">
                <a:solidFill>
                  <a:schemeClr val="accent1">
                    <a:lumMod val="50000"/>
                  </a:schemeClr>
                </a:solidFill>
              </a:rPr>
              <a:t> allocation methods.  Requires regular (annual in DEQ’s case) negotiation with EPA and EPA approval of allocation methods and the Indirect Rate</a:t>
            </a:r>
          </a:p>
        </p:txBody>
      </p:sp>
      <p:sp>
        <p:nvSpPr>
          <p:cNvPr id="22530" name="Slide Number Placeholder 5"/>
          <p:cNvSpPr>
            <a:spLocks noGrp="1"/>
          </p:cNvSpPr>
          <p:nvPr>
            <p:ph type="sldNum" sz="quarter" idx="12"/>
          </p:nvPr>
        </p:nvSpPr>
        <p:spPr>
          <a:noFill/>
        </p:spPr>
        <p:txBody>
          <a:bodyPr/>
          <a:lstStyle/>
          <a:p>
            <a:fld id="{FF1F428C-298A-45F4-A8CF-3C217B041D2B}" type="slidenum">
              <a:rPr lang="en-US"/>
              <a:pPr/>
              <a:t>41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 calcmode="lin" valueType="num">
                                      <p:cBhvr additive="base">
                                        <p:cTn id="7" dur="1500" fill="hold"/>
                                        <p:tgtEl>
                                          <p:spTgt spid="22532">
                                            <p:txEl>
                                              <p:pRg st="0" end="0"/>
                                            </p:txEl>
                                          </p:spTgt>
                                        </p:tgtEl>
                                        <p:attrNameLst>
                                          <p:attrName>ppt_x</p:attrName>
                                        </p:attrNameLst>
                                      </p:cBhvr>
                                      <p:tavLst>
                                        <p:tav tm="0">
                                          <p:val>
                                            <p:strVal val="1+#ppt_w/2"/>
                                          </p:val>
                                        </p:tav>
                                        <p:tav tm="100000">
                                          <p:val>
                                            <p:strVal val="#ppt_x"/>
                                          </p:val>
                                        </p:tav>
                                      </p:tavLst>
                                    </p:anim>
                                    <p:anim calcmode="lin" valueType="num">
                                      <p:cBhvr additive="base">
                                        <p:cTn id="8" dur="1500" fill="hold"/>
                                        <p:tgtEl>
                                          <p:spTgt spid="225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2532">
                                            <p:txEl>
                                              <p:pRg st="1" end="1"/>
                                            </p:txEl>
                                          </p:spTgt>
                                        </p:tgtEl>
                                        <p:attrNameLst>
                                          <p:attrName>style.visibility</p:attrName>
                                        </p:attrNameLst>
                                      </p:cBhvr>
                                      <p:to>
                                        <p:strVal val="visible"/>
                                      </p:to>
                                    </p:set>
                                    <p:anim calcmode="lin" valueType="num">
                                      <p:cBhvr additive="base">
                                        <p:cTn id="13" dur="1500" fill="hold"/>
                                        <p:tgtEl>
                                          <p:spTgt spid="22532">
                                            <p:txEl>
                                              <p:pRg st="1" end="1"/>
                                            </p:txEl>
                                          </p:spTgt>
                                        </p:tgtEl>
                                        <p:attrNameLst>
                                          <p:attrName>ppt_x</p:attrName>
                                        </p:attrNameLst>
                                      </p:cBhvr>
                                      <p:tavLst>
                                        <p:tav tm="0">
                                          <p:val>
                                            <p:strVal val="1+#ppt_w/2"/>
                                          </p:val>
                                        </p:tav>
                                        <p:tav tm="100000">
                                          <p:val>
                                            <p:strVal val="#ppt_x"/>
                                          </p:val>
                                        </p:tav>
                                      </p:tavLst>
                                    </p:anim>
                                    <p:anim calcmode="lin" valueType="num">
                                      <p:cBhvr additive="base">
                                        <p:cTn id="14" dur="1500" fill="hold"/>
                                        <p:tgtEl>
                                          <p:spTgt spid="2253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2532">
                                            <p:txEl>
                                              <p:pRg st="2" end="2"/>
                                            </p:txEl>
                                          </p:spTgt>
                                        </p:tgtEl>
                                        <p:attrNameLst>
                                          <p:attrName>style.visibility</p:attrName>
                                        </p:attrNameLst>
                                      </p:cBhvr>
                                      <p:to>
                                        <p:strVal val="visible"/>
                                      </p:to>
                                    </p:set>
                                    <p:animEffect transition="in" filter="fade">
                                      <p:cBhvr>
                                        <p:cTn id="19" dur="2000"/>
                                        <p:tgtEl>
                                          <p:spTgt spid="2253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457200"/>
            <a:ext cx="7772400" cy="838200"/>
          </a:xfrm>
        </p:spPr>
        <p:txBody>
          <a:bodyPr>
            <a:normAutofit/>
          </a:bodyPr>
          <a:lstStyle/>
          <a:p>
            <a:pPr eaLnBrk="1" hangingPunct="1"/>
            <a:r>
              <a:rPr lang="en-US" sz="4000" dirty="0" smtClean="0">
                <a:effectLst/>
              </a:rPr>
              <a:t>2 CFR Part 200</a:t>
            </a:r>
          </a:p>
        </p:txBody>
      </p:sp>
      <p:sp>
        <p:nvSpPr>
          <p:cNvPr id="22532" name="Rectangle 3"/>
          <p:cNvSpPr>
            <a:spLocks noGrp="1" noChangeArrowheads="1"/>
          </p:cNvSpPr>
          <p:nvPr>
            <p:ph idx="1"/>
          </p:nvPr>
        </p:nvSpPr>
        <p:spPr>
          <a:xfrm>
            <a:off x="381000" y="1371600"/>
            <a:ext cx="8458200" cy="4800600"/>
          </a:xfrm>
          <a:noFill/>
        </p:spPr>
        <p:txBody>
          <a:bodyPr>
            <a:noAutofit/>
          </a:bodyPr>
          <a:lstStyle/>
          <a:p>
            <a:pPr>
              <a:spcBef>
                <a:spcPct val="40000"/>
              </a:spcBef>
              <a:buClr>
                <a:srgbClr val="C00000"/>
              </a:buClr>
              <a:buNone/>
            </a:pPr>
            <a:r>
              <a:rPr lang="en-US" sz="2200" b="1" i="1" dirty="0" smtClean="0">
                <a:solidFill>
                  <a:srgbClr val="C00000"/>
                </a:solidFill>
              </a:rPr>
              <a:t>Objective:</a:t>
            </a:r>
            <a:r>
              <a:rPr lang="en-US" sz="2200" i="1" dirty="0" smtClean="0">
                <a:solidFill>
                  <a:srgbClr val="C00000"/>
                </a:solidFill>
              </a:rPr>
              <a:t> This Appendix establishes </a:t>
            </a:r>
            <a:r>
              <a:rPr lang="en-US" sz="2200" b="1" i="1" dirty="0" smtClean="0">
                <a:solidFill>
                  <a:schemeClr val="accent1">
                    <a:lumMod val="50000"/>
                  </a:schemeClr>
                </a:solidFill>
              </a:rPr>
              <a:t>principles for determining the allowable costs incurred by State</a:t>
            </a:r>
            <a:r>
              <a:rPr lang="en-US" sz="2200" i="1" dirty="0" smtClean="0">
                <a:solidFill>
                  <a:srgbClr val="C00000"/>
                </a:solidFill>
              </a:rPr>
              <a:t>, </a:t>
            </a:r>
            <a:r>
              <a:rPr lang="en-US" sz="2200" i="1" dirty="0" smtClean="0">
                <a:solidFill>
                  <a:srgbClr val="FF9797"/>
                </a:solidFill>
              </a:rPr>
              <a:t>local, and federally-recognized Indian tribal governments (governmental units) </a:t>
            </a:r>
            <a:r>
              <a:rPr lang="en-US" sz="2200" b="1" i="1" dirty="0" smtClean="0">
                <a:solidFill>
                  <a:schemeClr val="accent1">
                    <a:lumMod val="50000"/>
                  </a:schemeClr>
                </a:solidFill>
              </a:rPr>
              <a:t>under grants, cost reimbursement contracts, and other agreements with the Federal Government </a:t>
            </a:r>
            <a:r>
              <a:rPr lang="en-US" sz="2200" i="1" dirty="0" smtClean="0">
                <a:solidFill>
                  <a:srgbClr val="FFAFAF"/>
                </a:solidFill>
              </a:rPr>
              <a:t>(collectively referred to in this appendix and other appendices to 2 CFR part 200 as ‘‘Federal awards’’). The principles are for the purpose of cost determination and are not intended to identify the circumstances or dictate the extent of Federal or governmental unit participation in the financing of a particular program or project. </a:t>
            </a:r>
            <a:r>
              <a:rPr lang="en-US" sz="2200" b="1" i="1" dirty="0" smtClean="0">
                <a:solidFill>
                  <a:schemeClr val="accent1">
                    <a:lumMod val="50000"/>
                  </a:schemeClr>
                </a:solidFill>
              </a:rPr>
              <a:t>The principles are designed to provide that Federal awards bear their fair share of cost recognized under these principles</a:t>
            </a:r>
            <a:r>
              <a:rPr lang="en-US" sz="2200" i="1" dirty="0" smtClean="0">
                <a:solidFill>
                  <a:srgbClr val="C00000"/>
                </a:solidFill>
              </a:rPr>
              <a:t> </a:t>
            </a:r>
            <a:r>
              <a:rPr lang="en-US" sz="2200" i="1" dirty="0" smtClean="0">
                <a:solidFill>
                  <a:srgbClr val="FFAFAF"/>
                </a:solidFill>
              </a:rPr>
              <a:t>except where restricted or prohibited by law. Provision for profit or other increment above cost is outside the scope of 2 CFR part 200 </a:t>
            </a:r>
          </a:p>
        </p:txBody>
      </p:sp>
      <p:sp>
        <p:nvSpPr>
          <p:cNvPr id="22530" name="Slide Number Placeholder 5"/>
          <p:cNvSpPr>
            <a:spLocks noGrp="1"/>
          </p:cNvSpPr>
          <p:nvPr>
            <p:ph type="sldNum" sz="quarter" idx="12"/>
          </p:nvPr>
        </p:nvSpPr>
        <p:spPr>
          <a:noFill/>
        </p:spPr>
        <p:txBody>
          <a:bodyPr/>
          <a:lstStyle/>
          <a:p>
            <a:fld id="{FF1F428C-298A-45F4-A8CF-3C217B041D2B}" type="slidenum">
              <a:rPr lang="en-US"/>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419100" y="304800"/>
            <a:ext cx="8305800" cy="1143000"/>
          </a:xfrm>
        </p:spPr>
        <p:txBody>
          <a:bodyPr>
            <a:normAutofit/>
          </a:bodyPr>
          <a:lstStyle/>
          <a:p>
            <a:pPr eaLnBrk="1" hangingPunct="1"/>
            <a:r>
              <a:rPr lang="en-US" sz="4000" dirty="0" smtClean="0">
                <a:effectLst/>
              </a:rPr>
              <a:t>Limits under 2 CFR Part 200</a:t>
            </a:r>
          </a:p>
        </p:txBody>
      </p:sp>
      <p:sp>
        <p:nvSpPr>
          <p:cNvPr id="22530" name="Slide Number Placeholder 5"/>
          <p:cNvSpPr>
            <a:spLocks noGrp="1"/>
          </p:cNvSpPr>
          <p:nvPr>
            <p:ph type="sldNum" sz="quarter" idx="12"/>
          </p:nvPr>
        </p:nvSpPr>
        <p:spPr>
          <a:noFill/>
        </p:spPr>
        <p:txBody>
          <a:bodyPr/>
          <a:lstStyle/>
          <a:p>
            <a:fld id="{FF1F428C-298A-45F4-A8CF-3C217B041D2B}" type="slidenum">
              <a:rPr lang="en-US"/>
              <a:pPr/>
              <a:t>43</a:t>
            </a:fld>
            <a:endParaRPr lang="en-US"/>
          </a:p>
        </p:txBody>
      </p:sp>
      <p:sp>
        <p:nvSpPr>
          <p:cNvPr id="6" name="Rectangle 3"/>
          <p:cNvSpPr txBox="1">
            <a:spLocks noChangeArrowheads="1"/>
          </p:cNvSpPr>
          <p:nvPr/>
        </p:nvSpPr>
        <p:spPr>
          <a:xfrm>
            <a:off x="685800" y="3962400"/>
            <a:ext cx="7772400" cy="2362200"/>
          </a:xfrm>
          <a:prstGeom prst="rect">
            <a:avLst/>
          </a:prstGeom>
          <a:ln>
            <a:solidFill>
              <a:srgbClr val="C00000"/>
            </a:solidFill>
          </a:ln>
        </p:spPr>
        <p:txBody>
          <a:bodyPr vert="horz">
            <a:normAutofit/>
          </a:bodyPr>
          <a:lstStyle/>
          <a:p>
            <a:pPr marL="548640" indent="-411480" fontAlgn="auto">
              <a:spcBef>
                <a:spcPct val="40000"/>
              </a:spcBef>
              <a:spcAft>
                <a:spcPts val="0"/>
              </a:spcAft>
              <a:buClr>
                <a:srgbClr val="C00000"/>
              </a:buClr>
              <a:buSzPct val="65000"/>
              <a:buFont typeface="Wingdings" pitchFamily="2" charset="2"/>
              <a:buChar char="q"/>
            </a:pPr>
            <a:r>
              <a:rPr lang="en-US" sz="2800" dirty="0" smtClean="0">
                <a:solidFill>
                  <a:srgbClr val="C00000"/>
                </a:solidFill>
              </a:rPr>
              <a:t>Lobbying</a:t>
            </a:r>
          </a:p>
          <a:p>
            <a:pPr marL="548640" lvl="0" indent="-411480" fontAlgn="auto">
              <a:spcBef>
                <a:spcPct val="40000"/>
              </a:spcBef>
              <a:spcAft>
                <a:spcPts val="0"/>
              </a:spcAft>
              <a:buClr>
                <a:srgbClr val="C00000"/>
              </a:buClr>
              <a:buSzPct val="65000"/>
              <a:buFont typeface="Wingdings" pitchFamily="2" charset="2"/>
              <a:buChar char="q"/>
            </a:pPr>
            <a:r>
              <a:rPr lang="en-US" sz="2800" dirty="0" smtClean="0">
                <a:solidFill>
                  <a:srgbClr val="C00000"/>
                </a:solidFill>
                <a:latin typeface="+mn-lt"/>
              </a:rPr>
              <a:t>General government expenses, including Governor’s Office, Legislature, Judicial</a:t>
            </a:r>
          </a:p>
          <a:p>
            <a:pPr marL="548640" lvl="0" indent="-411480" fontAlgn="auto">
              <a:spcBef>
                <a:spcPct val="40000"/>
              </a:spcBef>
              <a:spcAft>
                <a:spcPts val="0"/>
              </a:spcAft>
              <a:buClr>
                <a:srgbClr val="C00000"/>
              </a:buClr>
              <a:buSzPct val="65000"/>
              <a:buFont typeface="Wingdings" pitchFamily="2" charset="2"/>
              <a:buChar char="q"/>
            </a:pPr>
            <a:r>
              <a:rPr lang="en-US" sz="2800" dirty="0" smtClean="0">
                <a:solidFill>
                  <a:srgbClr val="C00000"/>
                </a:solidFill>
                <a:latin typeface="+mn-lt"/>
              </a:rPr>
              <a:t>Others</a:t>
            </a:r>
          </a:p>
        </p:txBody>
      </p:sp>
      <p:sp>
        <p:nvSpPr>
          <p:cNvPr id="7" name="Rectangle 3"/>
          <p:cNvSpPr txBox="1">
            <a:spLocks noChangeArrowheads="1"/>
          </p:cNvSpPr>
          <p:nvPr/>
        </p:nvSpPr>
        <p:spPr>
          <a:xfrm>
            <a:off x="685800" y="1676400"/>
            <a:ext cx="7772400" cy="1676400"/>
          </a:xfrm>
          <a:prstGeom prst="rect">
            <a:avLst/>
          </a:prstGeom>
          <a:ln>
            <a:solidFill>
              <a:schemeClr val="accent2">
                <a:lumMod val="50000"/>
              </a:schemeClr>
            </a:solidFill>
          </a:ln>
        </p:spPr>
        <p:txBody>
          <a:bodyPr vert="horz">
            <a:normAutofit fontScale="77500" lnSpcReduction="20000"/>
          </a:bodyPr>
          <a:lstStyle/>
          <a:p>
            <a:pPr marL="548640" lvl="0" indent="-411480" fontAlgn="auto">
              <a:spcBef>
                <a:spcPct val="40000"/>
              </a:spcBef>
              <a:spcAft>
                <a:spcPts val="0"/>
              </a:spcAft>
              <a:buClr>
                <a:srgbClr val="C00000"/>
              </a:buClr>
              <a:buSzPct val="65000"/>
              <a:buFont typeface="Wingdings" pitchFamily="2" charset="2"/>
              <a:buChar char="q"/>
            </a:pPr>
            <a:r>
              <a:rPr lang="en-US" sz="4000" dirty="0" err="1" smtClean="0">
                <a:solidFill>
                  <a:schemeClr val="accent1">
                    <a:lumMod val="50000"/>
                  </a:schemeClr>
                </a:solidFill>
                <a:latin typeface="+mn-lt"/>
              </a:rPr>
              <a:t>Allowability</a:t>
            </a:r>
            <a:r>
              <a:rPr lang="en-US" sz="4000" dirty="0" smtClean="0">
                <a:solidFill>
                  <a:schemeClr val="accent1">
                    <a:lumMod val="50000"/>
                  </a:schemeClr>
                </a:solidFill>
                <a:latin typeface="+mn-lt"/>
              </a:rPr>
              <a:t> rules apply to:</a:t>
            </a:r>
          </a:p>
          <a:p>
            <a:pPr marL="914400" lvl="1" indent="-411480" fontAlgn="auto">
              <a:lnSpc>
                <a:spcPct val="110000"/>
              </a:lnSpc>
              <a:spcBef>
                <a:spcPts val="0"/>
              </a:spcBef>
              <a:spcAft>
                <a:spcPts val="0"/>
              </a:spcAft>
              <a:buClr>
                <a:srgbClr val="C00000"/>
              </a:buClr>
              <a:buSzPct val="65000"/>
              <a:buFont typeface="Wingdings" pitchFamily="2" charset="2"/>
              <a:buChar char="Ø"/>
            </a:pPr>
            <a:r>
              <a:rPr lang="en-US" sz="2800" dirty="0" smtClean="0">
                <a:solidFill>
                  <a:schemeClr val="accent1">
                    <a:lumMod val="50000"/>
                  </a:schemeClr>
                </a:solidFill>
                <a:latin typeface="+mn-lt"/>
              </a:rPr>
              <a:t>Federal Grants</a:t>
            </a:r>
          </a:p>
          <a:p>
            <a:pPr marL="914400" lvl="1" indent="-411480" fontAlgn="auto">
              <a:lnSpc>
                <a:spcPct val="110000"/>
              </a:lnSpc>
              <a:spcBef>
                <a:spcPts val="0"/>
              </a:spcBef>
              <a:spcAft>
                <a:spcPts val="0"/>
              </a:spcAft>
              <a:buClr>
                <a:srgbClr val="C00000"/>
              </a:buClr>
              <a:buSzPct val="65000"/>
              <a:buFont typeface="Wingdings" pitchFamily="2" charset="2"/>
              <a:buChar char="Ø"/>
            </a:pPr>
            <a:r>
              <a:rPr lang="en-US" sz="2800" dirty="0" smtClean="0">
                <a:solidFill>
                  <a:schemeClr val="accent1">
                    <a:lumMod val="50000"/>
                  </a:schemeClr>
                </a:solidFill>
                <a:latin typeface="+mn-lt"/>
              </a:rPr>
              <a:t>Associated Match</a:t>
            </a:r>
          </a:p>
          <a:p>
            <a:pPr marL="914400" lvl="1" indent="-411480" fontAlgn="auto">
              <a:lnSpc>
                <a:spcPct val="110000"/>
              </a:lnSpc>
              <a:spcBef>
                <a:spcPts val="0"/>
              </a:spcBef>
              <a:spcAft>
                <a:spcPts val="0"/>
              </a:spcAft>
              <a:buClr>
                <a:srgbClr val="C00000"/>
              </a:buClr>
              <a:buSzPct val="65000"/>
              <a:buFont typeface="Wingdings" pitchFamily="2" charset="2"/>
              <a:buChar char="Ø"/>
            </a:pPr>
            <a:r>
              <a:rPr lang="en-US" sz="2800" dirty="0" smtClean="0">
                <a:solidFill>
                  <a:schemeClr val="accent1">
                    <a:lumMod val="50000"/>
                  </a:schemeClr>
                </a:solidFill>
                <a:latin typeface="+mn-lt"/>
              </a:rPr>
              <a:t>Allocations directed at grants or match</a:t>
            </a:r>
          </a:p>
          <a:p>
            <a:pPr marL="914400" lvl="1" indent="-411480" fontAlgn="auto">
              <a:lnSpc>
                <a:spcPct val="110000"/>
              </a:lnSpc>
              <a:spcBef>
                <a:spcPts val="0"/>
              </a:spcBef>
              <a:spcAft>
                <a:spcPts val="0"/>
              </a:spcAft>
              <a:buClr>
                <a:srgbClr val="C00000"/>
              </a:buClr>
              <a:buSzPct val="65000"/>
              <a:buFont typeface="Wingdings" pitchFamily="2" charset="2"/>
              <a:buChar char="Ø"/>
            </a:pPr>
            <a:r>
              <a:rPr lang="en-US" sz="2800" dirty="0" smtClean="0">
                <a:solidFill>
                  <a:schemeClr val="accent1">
                    <a:lumMod val="50000"/>
                  </a:schemeClr>
                </a:solidFill>
                <a:latin typeface="+mn-lt"/>
              </a:rPr>
              <a:t>Indirect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20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20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20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20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457200"/>
            <a:ext cx="7772400" cy="1143000"/>
          </a:xfrm>
        </p:spPr>
        <p:txBody>
          <a:bodyPr>
            <a:normAutofit/>
          </a:bodyPr>
          <a:lstStyle/>
          <a:p>
            <a:pPr eaLnBrk="1" hangingPunct="1"/>
            <a:r>
              <a:rPr lang="en-US" sz="4000" dirty="0" smtClean="0">
                <a:effectLst/>
              </a:rPr>
              <a:t>Compliance with 2 CFR Part 200</a:t>
            </a:r>
          </a:p>
        </p:txBody>
      </p:sp>
      <p:sp>
        <p:nvSpPr>
          <p:cNvPr id="22532" name="Rectangle 3"/>
          <p:cNvSpPr>
            <a:spLocks noGrp="1" noChangeArrowheads="1"/>
          </p:cNvSpPr>
          <p:nvPr>
            <p:ph idx="1"/>
          </p:nvPr>
        </p:nvSpPr>
        <p:spPr>
          <a:xfrm>
            <a:off x="685800" y="1981200"/>
            <a:ext cx="7772400" cy="3810000"/>
          </a:xfrm>
        </p:spPr>
        <p:txBody>
          <a:bodyPr>
            <a:normAutofit lnSpcReduction="10000"/>
          </a:bodyPr>
          <a:lstStyle/>
          <a:p>
            <a:pPr eaLnBrk="1" hangingPunct="1">
              <a:spcBef>
                <a:spcPct val="40000"/>
              </a:spcBef>
              <a:buClr>
                <a:srgbClr val="C00000"/>
              </a:buClr>
              <a:buFont typeface="Wingdings" pitchFamily="2" charset="2"/>
              <a:buChar char="q"/>
            </a:pPr>
            <a:r>
              <a:rPr lang="en-US" sz="2800" dirty="0" smtClean="0">
                <a:solidFill>
                  <a:schemeClr val="accent1">
                    <a:lumMod val="50000"/>
                  </a:schemeClr>
                </a:solidFill>
              </a:rPr>
              <a:t>Typically maintained through EPA annual approval  &amp; periodic EPA audits of DEQ</a:t>
            </a:r>
          </a:p>
          <a:p>
            <a:pPr>
              <a:spcBef>
                <a:spcPct val="40000"/>
              </a:spcBef>
              <a:buClr>
                <a:srgbClr val="C00000"/>
              </a:buClr>
              <a:buFont typeface="Wingdings" pitchFamily="2" charset="2"/>
              <a:buChar char="q"/>
            </a:pPr>
            <a:r>
              <a:rPr lang="en-US" sz="2800" dirty="0" smtClean="0">
                <a:solidFill>
                  <a:schemeClr val="accent1">
                    <a:lumMod val="50000"/>
                  </a:schemeClr>
                </a:solidFill>
              </a:rPr>
              <a:t>Noncompliance could result in warnings, fines or repayment demands, or disbarment from receiving federal grant funds. </a:t>
            </a:r>
          </a:p>
          <a:p>
            <a:pPr lvl="1">
              <a:spcBef>
                <a:spcPct val="40000"/>
              </a:spcBef>
              <a:buClr>
                <a:srgbClr val="C00000"/>
              </a:buClr>
              <a:buFont typeface="Wingdings" pitchFamily="2" charset="2"/>
              <a:buChar char="Ø"/>
            </a:pPr>
            <a:r>
              <a:rPr lang="en-US" dirty="0" smtClean="0">
                <a:solidFill>
                  <a:schemeClr val="accent1">
                    <a:lumMod val="50000"/>
                  </a:schemeClr>
                </a:solidFill>
              </a:rPr>
              <a:t>State of Oregon fined $17M for distributing excess PEBB assessments.</a:t>
            </a:r>
          </a:p>
          <a:p>
            <a:pPr>
              <a:spcBef>
                <a:spcPct val="40000"/>
              </a:spcBef>
              <a:buClr>
                <a:srgbClr val="C00000"/>
              </a:buClr>
              <a:buNone/>
            </a:pPr>
            <a:r>
              <a:rPr lang="en-US" sz="2800" dirty="0" smtClean="0">
                <a:solidFill>
                  <a:schemeClr val="accent1">
                    <a:lumMod val="50000"/>
                  </a:schemeClr>
                </a:solidFill>
              </a:rPr>
              <a:t>	</a:t>
            </a:r>
            <a:endParaRPr lang="en-US" sz="2800" i="1" dirty="0" smtClean="0">
              <a:solidFill>
                <a:srgbClr val="C00000"/>
              </a:solidFill>
            </a:endParaRPr>
          </a:p>
        </p:txBody>
      </p:sp>
      <p:sp>
        <p:nvSpPr>
          <p:cNvPr id="22530" name="Slide Number Placeholder 5"/>
          <p:cNvSpPr>
            <a:spLocks noGrp="1"/>
          </p:cNvSpPr>
          <p:nvPr>
            <p:ph type="sldNum" sz="quarter" idx="12"/>
          </p:nvPr>
        </p:nvSpPr>
        <p:spPr>
          <a:noFill/>
        </p:spPr>
        <p:txBody>
          <a:bodyPr/>
          <a:lstStyle/>
          <a:p>
            <a:fld id="{FF1F428C-298A-45F4-A8CF-3C217B041D2B}" type="slidenum">
              <a:rPr lang="en-US"/>
              <a:pPr/>
              <a:t>44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 calcmode="lin" valueType="num">
                                      <p:cBhvr additive="base">
                                        <p:cTn id="7" dur="1500" fill="hold"/>
                                        <p:tgtEl>
                                          <p:spTgt spid="22532">
                                            <p:txEl>
                                              <p:pRg st="0" end="0"/>
                                            </p:txEl>
                                          </p:spTgt>
                                        </p:tgtEl>
                                        <p:attrNameLst>
                                          <p:attrName>ppt_x</p:attrName>
                                        </p:attrNameLst>
                                      </p:cBhvr>
                                      <p:tavLst>
                                        <p:tav tm="0">
                                          <p:val>
                                            <p:strVal val="1+#ppt_w/2"/>
                                          </p:val>
                                        </p:tav>
                                        <p:tav tm="100000">
                                          <p:val>
                                            <p:strVal val="#ppt_x"/>
                                          </p:val>
                                        </p:tav>
                                      </p:tavLst>
                                    </p:anim>
                                    <p:anim calcmode="lin" valueType="num">
                                      <p:cBhvr additive="base">
                                        <p:cTn id="8" dur="1500" fill="hold"/>
                                        <p:tgtEl>
                                          <p:spTgt spid="225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2532">
                                            <p:txEl>
                                              <p:pRg st="1" end="1"/>
                                            </p:txEl>
                                          </p:spTgt>
                                        </p:tgtEl>
                                        <p:attrNameLst>
                                          <p:attrName>style.visibility</p:attrName>
                                        </p:attrNameLst>
                                      </p:cBhvr>
                                      <p:to>
                                        <p:strVal val="visible"/>
                                      </p:to>
                                    </p:set>
                                    <p:animEffect transition="in" filter="fade">
                                      <p:cBhvr>
                                        <p:cTn id="13" dur="2000"/>
                                        <p:tgtEl>
                                          <p:spTgt spid="2253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2532">
                                            <p:txEl>
                                              <p:pRg st="2" end="2"/>
                                            </p:txEl>
                                          </p:spTgt>
                                        </p:tgtEl>
                                        <p:attrNameLst>
                                          <p:attrName>style.visibility</p:attrName>
                                        </p:attrNameLst>
                                      </p:cBhvr>
                                      <p:to>
                                        <p:strVal val="visible"/>
                                      </p:to>
                                    </p:set>
                                    <p:anim calcmode="lin" valueType="num">
                                      <p:cBhvr additive="base">
                                        <p:cTn id="18" dur="1000" fill="hold"/>
                                        <p:tgtEl>
                                          <p:spTgt spid="22532">
                                            <p:txEl>
                                              <p:pRg st="2" end="2"/>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2253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381000"/>
            <a:ext cx="7772400" cy="1143000"/>
          </a:xfrm>
        </p:spPr>
        <p:txBody>
          <a:bodyPr/>
          <a:lstStyle/>
          <a:p>
            <a:pPr eaLnBrk="1" hangingPunct="1"/>
            <a:r>
              <a:rPr lang="en-US" sz="4000" dirty="0" smtClean="0">
                <a:solidFill>
                  <a:schemeClr val="accent1">
                    <a:lumMod val="50000"/>
                  </a:schemeClr>
                </a:solidFill>
                <a:effectLst/>
              </a:rPr>
              <a:t>Cost Allocation Steps</a:t>
            </a:r>
          </a:p>
        </p:txBody>
      </p:sp>
      <p:sp>
        <p:nvSpPr>
          <p:cNvPr id="23556" name="Rectangle 4"/>
          <p:cNvSpPr>
            <a:spLocks noGrp="1" noChangeArrowheads="1"/>
          </p:cNvSpPr>
          <p:nvPr>
            <p:ph idx="1"/>
          </p:nvPr>
        </p:nvSpPr>
        <p:spPr>
          <a:xfrm>
            <a:off x="685800" y="1600200"/>
            <a:ext cx="7772400" cy="4876800"/>
          </a:xfrm>
        </p:spPr>
        <p:txBody>
          <a:bodyPr/>
          <a:lstStyle/>
          <a:p>
            <a:pPr marL="514350" indent="-514350" eaLnBrk="1" hangingPunct="1">
              <a:lnSpc>
                <a:spcPct val="80000"/>
              </a:lnSpc>
              <a:spcBef>
                <a:spcPct val="50000"/>
              </a:spcBef>
              <a:buClr>
                <a:srgbClr val="C00000"/>
              </a:buClr>
              <a:buFont typeface="+mj-lt"/>
              <a:buAutoNum type="arabicPeriod"/>
            </a:pPr>
            <a:r>
              <a:rPr lang="en-US" sz="2800" dirty="0" smtClean="0">
                <a:solidFill>
                  <a:schemeClr val="accent1">
                    <a:lumMod val="50000"/>
                  </a:schemeClr>
                </a:solidFill>
              </a:rPr>
              <a:t>Determine the pool of direct costs most benefited by specific other than direct costs</a:t>
            </a:r>
          </a:p>
          <a:p>
            <a:pPr marL="514350" indent="-514350" eaLnBrk="1" hangingPunct="1">
              <a:lnSpc>
                <a:spcPct val="80000"/>
              </a:lnSpc>
              <a:spcBef>
                <a:spcPct val="50000"/>
              </a:spcBef>
              <a:buClr>
                <a:srgbClr val="C00000"/>
              </a:buClr>
              <a:buFont typeface="+mj-lt"/>
              <a:buAutoNum type="arabicPeriod"/>
            </a:pPr>
            <a:r>
              <a:rPr lang="en-US" sz="2800" dirty="0" smtClean="0">
                <a:solidFill>
                  <a:schemeClr val="accent1">
                    <a:lumMod val="50000"/>
                  </a:schemeClr>
                </a:solidFill>
              </a:rPr>
              <a:t>Collect those specific other than direct costs</a:t>
            </a:r>
          </a:p>
          <a:p>
            <a:pPr marL="514350" indent="-514350">
              <a:lnSpc>
                <a:spcPct val="80000"/>
              </a:lnSpc>
              <a:spcBef>
                <a:spcPct val="50000"/>
              </a:spcBef>
              <a:buClr>
                <a:srgbClr val="C00000"/>
              </a:buClr>
              <a:buFont typeface="+mj-lt"/>
              <a:buAutoNum type="arabicPeriod"/>
            </a:pPr>
            <a:r>
              <a:rPr lang="en-US" sz="2800" dirty="0" smtClean="0">
                <a:solidFill>
                  <a:schemeClr val="accent1">
                    <a:lumMod val="50000"/>
                  </a:schemeClr>
                </a:solidFill>
              </a:rPr>
              <a:t>Determine the most appropriate </a:t>
            </a:r>
            <a:r>
              <a:rPr lang="en-US" dirty="0">
                <a:solidFill>
                  <a:schemeClr val="accent1">
                    <a:lumMod val="50000"/>
                  </a:schemeClr>
                </a:solidFill>
              </a:rPr>
              <a:t>indicator of the benefit </a:t>
            </a:r>
            <a:r>
              <a:rPr lang="en-US" sz="2800" dirty="0" smtClean="0">
                <a:solidFill>
                  <a:schemeClr val="accent1">
                    <a:lumMod val="50000"/>
                  </a:schemeClr>
                </a:solidFill>
              </a:rPr>
              <a:t>in the direct cost pool.  DEQ has selected, EPA approved PS dollars.</a:t>
            </a:r>
          </a:p>
          <a:p>
            <a:pPr marL="514350" indent="-514350" eaLnBrk="1" hangingPunct="1">
              <a:lnSpc>
                <a:spcPct val="80000"/>
              </a:lnSpc>
              <a:spcBef>
                <a:spcPct val="50000"/>
              </a:spcBef>
              <a:buClr>
                <a:srgbClr val="C00000"/>
              </a:buClr>
              <a:buFont typeface="+mj-lt"/>
              <a:buAutoNum type="arabicPeriod"/>
            </a:pPr>
            <a:r>
              <a:rPr lang="en-US" sz="2800" dirty="0" smtClean="0">
                <a:solidFill>
                  <a:schemeClr val="accent1">
                    <a:lumMod val="50000"/>
                  </a:schemeClr>
                </a:solidFill>
              </a:rPr>
              <a:t>Allocate the other than direct costs to the same proportion of the direct costs</a:t>
            </a:r>
          </a:p>
        </p:txBody>
      </p:sp>
      <p:sp>
        <p:nvSpPr>
          <p:cNvPr id="23554" name="Slide Number Placeholder 5"/>
          <p:cNvSpPr>
            <a:spLocks noGrp="1"/>
          </p:cNvSpPr>
          <p:nvPr>
            <p:ph type="sldNum" sz="quarter" idx="12"/>
          </p:nvPr>
        </p:nvSpPr>
        <p:spPr>
          <a:noFill/>
        </p:spPr>
        <p:txBody>
          <a:bodyPr/>
          <a:lstStyle/>
          <a:p>
            <a:fld id="{4428A9A7-44A9-47DF-85FB-646379377C48}" type="slidenum">
              <a:rPr lang="en-US"/>
              <a:pPr/>
              <a:t>45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 calcmode="lin" valueType="num">
                                      <p:cBhvr additive="base">
                                        <p:cTn id="7" dur="2000" fill="hold"/>
                                        <p:tgtEl>
                                          <p:spTgt spid="23556">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2355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6">
                                            <p:txEl>
                                              <p:pRg st="1" end="1"/>
                                            </p:txEl>
                                          </p:spTgt>
                                        </p:tgtEl>
                                        <p:attrNameLst>
                                          <p:attrName>style.visibility</p:attrName>
                                        </p:attrNameLst>
                                      </p:cBhvr>
                                      <p:to>
                                        <p:strVal val="visible"/>
                                      </p:to>
                                    </p:set>
                                    <p:anim calcmode="lin" valueType="num">
                                      <p:cBhvr additive="base">
                                        <p:cTn id="13" dur="10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3556">
                                            <p:txEl>
                                              <p:pRg st="2" end="2"/>
                                            </p:txEl>
                                          </p:spTgt>
                                        </p:tgtEl>
                                        <p:attrNameLst>
                                          <p:attrName>style.visibility</p:attrName>
                                        </p:attrNameLst>
                                      </p:cBhvr>
                                      <p:to>
                                        <p:strVal val="visible"/>
                                      </p:to>
                                    </p:set>
                                    <p:anim calcmode="lin" valueType="num">
                                      <p:cBhvr additive="base">
                                        <p:cTn id="19" dur="1000" fill="hold"/>
                                        <p:tgtEl>
                                          <p:spTgt spid="23556">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2355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3556">
                                            <p:txEl>
                                              <p:pRg st="3" end="3"/>
                                            </p:txEl>
                                          </p:spTgt>
                                        </p:tgtEl>
                                        <p:attrNameLst>
                                          <p:attrName>style.visibility</p:attrName>
                                        </p:attrNameLst>
                                      </p:cBhvr>
                                      <p:to>
                                        <p:strVal val="visible"/>
                                      </p:to>
                                    </p:set>
                                    <p:anim calcmode="lin" valueType="num">
                                      <p:cBhvr additive="base">
                                        <p:cTn id="25" dur="1000" fill="hold"/>
                                        <p:tgtEl>
                                          <p:spTgt spid="23556">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2355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381000"/>
            <a:ext cx="7772400" cy="1143000"/>
          </a:xfrm>
        </p:spPr>
        <p:txBody>
          <a:bodyPr>
            <a:normAutofit/>
          </a:bodyPr>
          <a:lstStyle/>
          <a:p>
            <a:pPr eaLnBrk="1" hangingPunct="1"/>
            <a:r>
              <a:rPr lang="en-US" sz="4400" dirty="0" smtClean="0">
                <a:effectLst/>
              </a:rPr>
              <a:t>Main Allocation Methods</a:t>
            </a:r>
          </a:p>
        </p:txBody>
      </p:sp>
      <p:sp>
        <p:nvSpPr>
          <p:cNvPr id="23556" name="Rectangle 4"/>
          <p:cNvSpPr>
            <a:spLocks noGrp="1" noChangeArrowheads="1"/>
          </p:cNvSpPr>
          <p:nvPr>
            <p:ph idx="1"/>
          </p:nvPr>
        </p:nvSpPr>
        <p:spPr>
          <a:xfrm>
            <a:off x="685800" y="1600200"/>
            <a:ext cx="7772400" cy="4876800"/>
          </a:xfrm>
        </p:spPr>
        <p:txBody>
          <a:bodyPr>
            <a:normAutofit/>
          </a:bodyPr>
          <a:lstStyle/>
          <a:p>
            <a:pPr eaLnBrk="1" hangingPunct="1">
              <a:lnSpc>
                <a:spcPct val="110000"/>
              </a:lnSpc>
              <a:spcBef>
                <a:spcPct val="50000"/>
              </a:spcBef>
              <a:buClr>
                <a:srgbClr val="C00000"/>
              </a:buClr>
              <a:buNone/>
            </a:pPr>
            <a:r>
              <a:rPr lang="en-US" sz="3800" b="1" dirty="0" smtClean="0">
                <a:solidFill>
                  <a:schemeClr val="accent1">
                    <a:lumMod val="50000"/>
                  </a:schemeClr>
                </a:solidFill>
              </a:rPr>
              <a:t>Surcharge Method:</a:t>
            </a:r>
            <a:endParaRPr lang="en-US" sz="2800" dirty="0" smtClean="0">
              <a:solidFill>
                <a:schemeClr val="accent1">
                  <a:lumMod val="50000"/>
                </a:schemeClr>
              </a:solidFill>
            </a:endParaRPr>
          </a:p>
          <a:p>
            <a:pPr marL="274320" indent="-274320" eaLnBrk="1" hangingPunct="1">
              <a:lnSpc>
                <a:spcPct val="110000"/>
              </a:lnSpc>
              <a:spcBef>
                <a:spcPts val="600"/>
              </a:spcBef>
              <a:buClr>
                <a:srgbClr val="C00000"/>
              </a:buClr>
              <a:buFont typeface="Wingdings" pitchFamily="2" charset="2"/>
              <a:buChar char="q"/>
            </a:pPr>
            <a:r>
              <a:rPr lang="en-US" sz="3000" dirty="0" smtClean="0">
                <a:solidFill>
                  <a:schemeClr val="accent1">
                    <a:lumMod val="50000"/>
                  </a:schemeClr>
                </a:solidFill>
              </a:rPr>
              <a:t>“Other than direct” costs kept in a single account.</a:t>
            </a:r>
          </a:p>
          <a:p>
            <a:pPr marL="274320" indent="-274320" eaLnBrk="1" hangingPunct="1">
              <a:lnSpc>
                <a:spcPct val="110000"/>
              </a:lnSpc>
              <a:spcBef>
                <a:spcPts val="600"/>
              </a:spcBef>
              <a:buClr>
                <a:srgbClr val="C00000"/>
              </a:buClr>
              <a:buFont typeface="Wingdings" pitchFamily="2" charset="2"/>
              <a:buChar char="q"/>
            </a:pPr>
            <a:r>
              <a:rPr lang="en-US" sz="3000" dirty="0" smtClean="0">
                <a:solidFill>
                  <a:schemeClr val="accent1">
                    <a:lumMod val="50000"/>
                  </a:schemeClr>
                </a:solidFill>
              </a:rPr>
              <a:t>Surcharge levied on direct costs, revenues transferred to the single account.</a:t>
            </a:r>
          </a:p>
          <a:p>
            <a:pPr marL="914400" lvl="1">
              <a:spcBef>
                <a:spcPts val="1200"/>
              </a:spcBef>
              <a:buClr>
                <a:srgbClr val="C00000"/>
              </a:buClr>
            </a:pPr>
            <a:r>
              <a:rPr lang="en-US" dirty="0" smtClean="0">
                <a:solidFill>
                  <a:schemeClr val="accent1">
                    <a:lumMod val="50000"/>
                  </a:schemeClr>
                </a:solidFill>
              </a:rPr>
              <a:t>Typically Pre-approved Rate </a:t>
            </a:r>
          </a:p>
          <a:p>
            <a:pPr marL="914400" lvl="1">
              <a:spcBef>
                <a:spcPts val="1200"/>
              </a:spcBef>
              <a:buClr>
                <a:srgbClr val="C00000"/>
              </a:buClr>
            </a:pPr>
            <a:r>
              <a:rPr lang="en-US" dirty="0" smtClean="0">
                <a:solidFill>
                  <a:schemeClr val="accent1">
                    <a:lumMod val="50000"/>
                  </a:schemeClr>
                </a:solidFill>
              </a:rPr>
              <a:t>Adjustments for over/under collection</a:t>
            </a:r>
          </a:p>
          <a:p>
            <a:pPr marL="914400" lvl="1">
              <a:spcBef>
                <a:spcPts val="1200"/>
              </a:spcBef>
              <a:buClr>
                <a:srgbClr val="C00000"/>
              </a:buClr>
            </a:pPr>
            <a:r>
              <a:rPr lang="en-US" dirty="0" smtClean="0">
                <a:solidFill>
                  <a:schemeClr val="accent1">
                    <a:lumMod val="50000"/>
                  </a:schemeClr>
                </a:solidFill>
              </a:rPr>
              <a:t>Example - DEQ Indirect surcharge to fund AM.</a:t>
            </a:r>
          </a:p>
          <a:p>
            <a:pPr marL="914400" lvl="1">
              <a:spcBef>
                <a:spcPts val="1200"/>
              </a:spcBef>
              <a:buClr>
                <a:srgbClr val="C00000"/>
              </a:buClr>
            </a:pPr>
            <a:endParaRPr lang="en-US" sz="2800" dirty="0" smtClean="0">
              <a:solidFill>
                <a:schemeClr val="accent1">
                  <a:lumMod val="50000"/>
                </a:schemeClr>
              </a:solidFill>
            </a:endParaRPr>
          </a:p>
        </p:txBody>
      </p:sp>
      <p:sp>
        <p:nvSpPr>
          <p:cNvPr id="23554" name="Slide Number Placeholder 5"/>
          <p:cNvSpPr>
            <a:spLocks noGrp="1"/>
          </p:cNvSpPr>
          <p:nvPr>
            <p:ph type="sldNum" sz="quarter" idx="12"/>
          </p:nvPr>
        </p:nvSpPr>
        <p:spPr>
          <a:noFill/>
        </p:spPr>
        <p:txBody>
          <a:bodyPr/>
          <a:lstStyle/>
          <a:p>
            <a:fld id="{4428A9A7-44A9-47DF-85FB-646379377C48}" type="slidenum">
              <a:rPr lang="en-US"/>
              <a:pPr/>
              <a:t>46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 calcmode="lin" valueType="num">
                                      <p:cBhvr additive="base">
                                        <p:cTn id="7" dur="1000" fill="hold"/>
                                        <p:tgtEl>
                                          <p:spTgt spid="23556">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355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23556">
                                            <p:txEl>
                                              <p:pRg st="1" end="1"/>
                                            </p:txEl>
                                          </p:spTgt>
                                        </p:tgtEl>
                                        <p:attrNameLst>
                                          <p:attrName>style.visibility</p:attrName>
                                        </p:attrNameLst>
                                      </p:cBhvr>
                                      <p:to>
                                        <p:strVal val="visible"/>
                                      </p:to>
                                    </p:set>
                                    <p:animEffect transition="in" filter="diamond(in)">
                                      <p:cBhvr>
                                        <p:cTn id="13" dur="2000"/>
                                        <p:tgtEl>
                                          <p:spTgt spid="2355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23556">
                                            <p:txEl>
                                              <p:pRg st="2" end="2"/>
                                            </p:txEl>
                                          </p:spTgt>
                                        </p:tgtEl>
                                        <p:attrNameLst>
                                          <p:attrName>style.visibility</p:attrName>
                                        </p:attrNameLst>
                                      </p:cBhvr>
                                      <p:to>
                                        <p:strVal val="visible"/>
                                      </p:to>
                                    </p:set>
                                    <p:animEffect transition="in" filter="checkerboard(across)">
                                      <p:cBhvr>
                                        <p:cTn id="18" dur="1000"/>
                                        <p:tgtEl>
                                          <p:spTgt spid="23556">
                                            <p:txEl>
                                              <p:pRg st="2" end="2"/>
                                            </p:txEl>
                                          </p:spTgt>
                                        </p:tgtEl>
                                      </p:cBhvr>
                                    </p:animEffect>
                                  </p:childTnLst>
                                </p:cTn>
                              </p:par>
                            </p:childTnLst>
                          </p:cTn>
                        </p:par>
                        <p:par>
                          <p:cTn id="19" fill="hold">
                            <p:stCondLst>
                              <p:cond delay="1000"/>
                            </p:stCondLst>
                            <p:childTnLst>
                              <p:par>
                                <p:cTn id="20" presetID="2" presetClass="entr" presetSubtype="4" fill="hold" nodeType="afterEffect">
                                  <p:stCondLst>
                                    <p:cond delay="0"/>
                                  </p:stCondLst>
                                  <p:childTnLst>
                                    <p:set>
                                      <p:cBhvr>
                                        <p:cTn id="21" dur="1" fill="hold">
                                          <p:stCondLst>
                                            <p:cond delay="0"/>
                                          </p:stCondLst>
                                        </p:cTn>
                                        <p:tgtEl>
                                          <p:spTgt spid="23556">
                                            <p:txEl>
                                              <p:pRg st="3" end="3"/>
                                            </p:txEl>
                                          </p:spTgt>
                                        </p:tgtEl>
                                        <p:attrNameLst>
                                          <p:attrName>style.visibility</p:attrName>
                                        </p:attrNameLst>
                                      </p:cBhvr>
                                      <p:to>
                                        <p:strVal val="visible"/>
                                      </p:to>
                                    </p:set>
                                    <p:anim calcmode="lin" valueType="num">
                                      <p:cBhvr additive="base">
                                        <p:cTn id="22" dur="1000" fill="hold"/>
                                        <p:tgtEl>
                                          <p:spTgt spid="23556">
                                            <p:txEl>
                                              <p:pRg st="3" end="3"/>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23556">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23556">
                                            <p:txEl>
                                              <p:pRg st="4" end="4"/>
                                            </p:txEl>
                                          </p:spTgt>
                                        </p:tgtEl>
                                        <p:attrNameLst>
                                          <p:attrName>style.visibility</p:attrName>
                                        </p:attrNameLst>
                                      </p:cBhvr>
                                      <p:to>
                                        <p:strVal val="visible"/>
                                      </p:to>
                                    </p:set>
                                    <p:anim calcmode="lin" valueType="num">
                                      <p:cBhvr additive="base">
                                        <p:cTn id="27" dur="1000" fill="hold"/>
                                        <p:tgtEl>
                                          <p:spTgt spid="23556">
                                            <p:txEl>
                                              <p:pRg st="4" end="4"/>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23556">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3000"/>
                            </p:stCondLst>
                            <p:childTnLst>
                              <p:par>
                                <p:cTn id="30" presetID="2" presetClass="entr" presetSubtype="4" fill="hold" nodeType="afterEffect">
                                  <p:stCondLst>
                                    <p:cond delay="0"/>
                                  </p:stCondLst>
                                  <p:childTnLst>
                                    <p:set>
                                      <p:cBhvr>
                                        <p:cTn id="31" dur="1" fill="hold">
                                          <p:stCondLst>
                                            <p:cond delay="0"/>
                                          </p:stCondLst>
                                        </p:cTn>
                                        <p:tgtEl>
                                          <p:spTgt spid="23556">
                                            <p:txEl>
                                              <p:pRg st="5" end="5"/>
                                            </p:txEl>
                                          </p:spTgt>
                                        </p:tgtEl>
                                        <p:attrNameLst>
                                          <p:attrName>style.visibility</p:attrName>
                                        </p:attrNameLst>
                                      </p:cBhvr>
                                      <p:to>
                                        <p:strVal val="visible"/>
                                      </p:to>
                                    </p:set>
                                    <p:anim calcmode="lin" valueType="num">
                                      <p:cBhvr additive="base">
                                        <p:cTn id="32" dur="1000" fill="hold"/>
                                        <p:tgtEl>
                                          <p:spTgt spid="23556">
                                            <p:txEl>
                                              <p:pRg st="5" end="5"/>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2355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381000"/>
            <a:ext cx="7772400" cy="1143000"/>
          </a:xfrm>
        </p:spPr>
        <p:txBody>
          <a:bodyPr>
            <a:normAutofit/>
          </a:bodyPr>
          <a:lstStyle/>
          <a:p>
            <a:pPr eaLnBrk="1" hangingPunct="1"/>
            <a:r>
              <a:rPr lang="en-US" sz="4400" dirty="0" smtClean="0">
                <a:effectLst/>
              </a:rPr>
              <a:t>Main Allocation Methods (2)</a:t>
            </a:r>
          </a:p>
        </p:txBody>
      </p:sp>
      <p:sp>
        <p:nvSpPr>
          <p:cNvPr id="23556" name="Rectangle 4"/>
          <p:cNvSpPr>
            <a:spLocks noGrp="1" noChangeArrowheads="1"/>
          </p:cNvSpPr>
          <p:nvPr>
            <p:ph idx="1"/>
          </p:nvPr>
        </p:nvSpPr>
        <p:spPr>
          <a:xfrm>
            <a:off x="685800" y="1600200"/>
            <a:ext cx="7772400" cy="4876800"/>
          </a:xfrm>
        </p:spPr>
        <p:txBody>
          <a:bodyPr>
            <a:normAutofit/>
          </a:bodyPr>
          <a:lstStyle/>
          <a:p>
            <a:pPr marL="0" indent="0" eaLnBrk="1" hangingPunct="1">
              <a:lnSpc>
                <a:spcPct val="90000"/>
              </a:lnSpc>
              <a:spcBef>
                <a:spcPct val="50000"/>
              </a:spcBef>
              <a:buClr>
                <a:srgbClr val="C00000"/>
              </a:buClr>
              <a:buNone/>
            </a:pPr>
            <a:r>
              <a:rPr lang="en-US" sz="3600" b="1" dirty="0" smtClean="0">
                <a:solidFill>
                  <a:schemeClr val="accent1">
                    <a:lumMod val="50000"/>
                  </a:schemeClr>
                </a:solidFill>
              </a:rPr>
              <a:t>Prorate Method:</a:t>
            </a:r>
          </a:p>
          <a:p>
            <a:pPr marL="0" indent="-182880" eaLnBrk="1" hangingPunct="1">
              <a:lnSpc>
                <a:spcPct val="90000"/>
              </a:lnSpc>
              <a:spcBef>
                <a:spcPct val="50000"/>
              </a:spcBef>
              <a:buClr>
                <a:srgbClr val="C00000"/>
              </a:buClr>
              <a:buNone/>
            </a:pPr>
            <a:r>
              <a:rPr lang="en-US" sz="2800" dirty="0" smtClean="0">
                <a:solidFill>
                  <a:schemeClr val="accent1">
                    <a:lumMod val="50000"/>
                  </a:schemeClr>
                </a:solidFill>
              </a:rPr>
              <a:t>Other than direct costs are temporarily collected, then a calculated share of the cost is charged to the direct cost funds</a:t>
            </a:r>
          </a:p>
          <a:p>
            <a:pPr lvl="1">
              <a:lnSpc>
                <a:spcPct val="90000"/>
              </a:lnSpc>
              <a:spcBef>
                <a:spcPct val="50000"/>
              </a:spcBef>
              <a:buClr>
                <a:srgbClr val="C00000"/>
              </a:buClr>
            </a:pPr>
            <a:r>
              <a:rPr lang="en-US" sz="2800" dirty="0" smtClean="0">
                <a:solidFill>
                  <a:schemeClr val="accent1">
                    <a:lumMod val="50000"/>
                  </a:schemeClr>
                </a:solidFill>
              </a:rPr>
              <a:t>Typical approach for allocations not affecting Agency-wide.</a:t>
            </a:r>
          </a:p>
          <a:p>
            <a:pPr lvl="1">
              <a:lnSpc>
                <a:spcPct val="90000"/>
              </a:lnSpc>
              <a:spcBef>
                <a:spcPct val="50000"/>
              </a:spcBef>
              <a:buClr>
                <a:srgbClr val="C00000"/>
              </a:buClr>
            </a:pPr>
            <a:r>
              <a:rPr lang="en-US" sz="2800" dirty="0" smtClean="0">
                <a:solidFill>
                  <a:schemeClr val="accent1">
                    <a:lumMod val="50000"/>
                  </a:schemeClr>
                </a:solidFill>
              </a:rPr>
              <a:t>Typically, shares are set based on past period direct costs</a:t>
            </a:r>
          </a:p>
        </p:txBody>
      </p:sp>
      <p:sp>
        <p:nvSpPr>
          <p:cNvPr id="23554" name="Slide Number Placeholder 5"/>
          <p:cNvSpPr>
            <a:spLocks noGrp="1"/>
          </p:cNvSpPr>
          <p:nvPr>
            <p:ph type="sldNum" sz="quarter" idx="12"/>
          </p:nvPr>
        </p:nvSpPr>
        <p:spPr>
          <a:noFill/>
        </p:spPr>
        <p:txBody>
          <a:bodyPr/>
          <a:lstStyle/>
          <a:p>
            <a:fld id="{4428A9A7-44A9-47DF-85FB-646379377C48}" type="slidenum">
              <a:rPr lang="en-US"/>
              <a:pPr/>
              <a:t>47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6">
                                            <p:txEl>
                                              <p:pRg st="1" end="1"/>
                                            </p:txEl>
                                          </p:spTgt>
                                        </p:tgtEl>
                                        <p:attrNameLst>
                                          <p:attrName>style.visibility</p:attrName>
                                        </p:attrNameLst>
                                      </p:cBhvr>
                                      <p:to>
                                        <p:strVal val="visible"/>
                                      </p:to>
                                    </p:set>
                                    <p:anim calcmode="lin" valueType="num">
                                      <p:cBhvr additive="base">
                                        <p:cTn id="7" dur="5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6">
                                            <p:txEl>
                                              <p:pRg st="2" end="2"/>
                                            </p:txEl>
                                          </p:spTgt>
                                        </p:tgtEl>
                                        <p:attrNameLst>
                                          <p:attrName>style.visibility</p:attrName>
                                        </p:attrNameLst>
                                      </p:cBhvr>
                                      <p:to>
                                        <p:strVal val="visible"/>
                                      </p:to>
                                    </p:set>
                                    <p:anim calcmode="lin" valueType="num">
                                      <p:cBhvr additive="base">
                                        <p:cTn id="13" dur="2000" fill="hold"/>
                                        <p:tgtEl>
                                          <p:spTgt spid="23556">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3556">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2000"/>
                            </p:stCondLst>
                            <p:childTnLst>
                              <p:par>
                                <p:cTn id="16" presetID="10" presetClass="entr" presetSubtype="0" fill="hold" nodeType="afterEffect">
                                  <p:stCondLst>
                                    <p:cond delay="2000"/>
                                  </p:stCondLst>
                                  <p:childTnLst>
                                    <p:set>
                                      <p:cBhvr>
                                        <p:cTn id="17" dur="1" fill="hold">
                                          <p:stCondLst>
                                            <p:cond delay="0"/>
                                          </p:stCondLst>
                                        </p:cTn>
                                        <p:tgtEl>
                                          <p:spTgt spid="23556">
                                            <p:txEl>
                                              <p:pRg st="3" end="3"/>
                                            </p:txEl>
                                          </p:spTgt>
                                        </p:tgtEl>
                                        <p:attrNameLst>
                                          <p:attrName>style.visibility</p:attrName>
                                        </p:attrNameLst>
                                      </p:cBhvr>
                                      <p:to>
                                        <p:strVal val="visible"/>
                                      </p:to>
                                    </p:set>
                                    <p:animEffect transition="in" filter="fade">
                                      <p:cBhvr>
                                        <p:cTn id="18" dur="2000"/>
                                        <p:tgtEl>
                                          <p:spTgt spid="2355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381000"/>
            <a:ext cx="7772400" cy="1143000"/>
          </a:xfrm>
        </p:spPr>
        <p:txBody>
          <a:bodyPr>
            <a:normAutofit/>
          </a:bodyPr>
          <a:lstStyle/>
          <a:p>
            <a:pPr eaLnBrk="1" hangingPunct="1"/>
            <a:r>
              <a:rPr lang="en-US" sz="4400" dirty="0" smtClean="0">
                <a:effectLst/>
              </a:rPr>
              <a:t>Other Allocations</a:t>
            </a:r>
          </a:p>
        </p:txBody>
      </p:sp>
      <p:sp>
        <p:nvSpPr>
          <p:cNvPr id="23556" name="Rectangle 4"/>
          <p:cNvSpPr>
            <a:spLocks noGrp="1" noChangeArrowheads="1"/>
          </p:cNvSpPr>
          <p:nvPr>
            <p:ph idx="1"/>
          </p:nvPr>
        </p:nvSpPr>
        <p:spPr>
          <a:xfrm>
            <a:off x="609600" y="1905000"/>
            <a:ext cx="7772400" cy="2895600"/>
          </a:xfrm>
        </p:spPr>
        <p:txBody>
          <a:bodyPr>
            <a:normAutofit/>
          </a:bodyPr>
          <a:lstStyle/>
          <a:p>
            <a:pPr marL="0" indent="-182880" eaLnBrk="1" hangingPunct="1">
              <a:lnSpc>
                <a:spcPct val="90000"/>
              </a:lnSpc>
              <a:spcBef>
                <a:spcPct val="50000"/>
              </a:spcBef>
              <a:buClr>
                <a:srgbClr val="C00000"/>
              </a:buClr>
              <a:buNone/>
            </a:pPr>
            <a:r>
              <a:rPr lang="en-US" sz="2800" dirty="0" smtClean="0">
                <a:solidFill>
                  <a:schemeClr val="accent1">
                    <a:lumMod val="50000"/>
                  </a:schemeClr>
                </a:solidFill>
              </a:rPr>
              <a:t>DEQ is assessed a share of the cost of statewide services:</a:t>
            </a:r>
          </a:p>
          <a:p>
            <a:pPr lvl="1">
              <a:lnSpc>
                <a:spcPct val="90000"/>
              </a:lnSpc>
              <a:spcBef>
                <a:spcPct val="50000"/>
              </a:spcBef>
              <a:buClr>
                <a:srgbClr val="C00000"/>
              </a:buClr>
            </a:pPr>
            <a:r>
              <a:rPr lang="en-US" sz="2800" b="1" dirty="0" smtClean="0">
                <a:solidFill>
                  <a:schemeClr val="accent1">
                    <a:lumMod val="50000"/>
                  </a:schemeClr>
                </a:solidFill>
              </a:rPr>
              <a:t>S</a:t>
            </a:r>
            <a:r>
              <a:rPr lang="en-US" sz="2800" dirty="0" smtClean="0">
                <a:solidFill>
                  <a:schemeClr val="accent1">
                    <a:lumMod val="50000"/>
                  </a:schemeClr>
                </a:solidFill>
              </a:rPr>
              <a:t>tate </a:t>
            </a:r>
            <a:r>
              <a:rPr lang="en-US" sz="2800" b="1" dirty="0" smtClean="0">
                <a:solidFill>
                  <a:schemeClr val="accent1">
                    <a:lumMod val="50000"/>
                  </a:schemeClr>
                </a:solidFill>
              </a:rPr>
              <a:t>G</a:t>
            </a:r>
            <a:r>
              <a:rPr lang="en-US" sz="2800" dirty="0" smtClean="0">
                <a:solidFill>
                  <a:schemeClr val="accent1">
                    <a:lumMod val="50000"/>
                  </a:schemeClr>
                </a:solidFill>
              </a:rPr>
              <a:t>overnment </a:t>
            </a:r>
            <a:r>
              <a:rPr lang="en-US" sz="2800" b="1" dirty="0" smtClean="0">
                <a:solidFill>
                  <a:schemeClr val="accent1">
                    <a:lumMod val="50000"/>
                  </a:schemeClr>
                </a:solidFill>
              </a:rPr>
              <a:t>S</a:t>
            </a:r>
            <a:r>
              <a:rPr lang="en-US" sz="2800" dirty="0" smtClean="0">
                <a:solidFill>
                  <a:schemeClr val="accent1">
                    <a:lumMod val="50000"/>
                  </a:schemeClr>
                </a:solidFill>
              </a:rPr>
              <a:t>ervice </a:t>
            </a:r>
            <a:r>
              <a:rPr lang="en-US" sz="2800" b="1" dirty="0" smtClean="0">
                <a:solidFill>
                  <a:schemeClr val="accent1">
                    <a:lumMod val="50000"/>
                  </a:schemeClr>
                </a:solidFill>
              </a:rPr>
              <a:t>C</a:t>
            </a:r>
            <a:r>
              <a:rPr lang="en-US" sz="2800" dirty="0" smtClean="0">
                <a:solidFill>
                  <a:schemeClr val="accent1">
                    <a:lumMod val="50000"/>
                  </a:schemeClr>
                </a:solidFill>
              </a:rPr>
              <a:t>harge – DAS, Secretary of State, Treasury, Archives</a:t>
            </a:r>
          </a:p>
          <a:p>
            <a:pPr lvl="1">
              <a:lnSpc>
                <a:spcPct val="90000"/>
              </a:lnSpc>
              <a:spcBef>
                <a:spcPct val="50000"/>
              </a:spcBef>
              <a:buClr>
                <a:srgbClr val="C00000"/>
              </a:buClr>
            </a:pPr>
            <a:r>
              <a:rPr lang="en-US" sz="2800" b="1" dirty="0" smtClean="0">
                <a:solidFill>
                  <a:schemeClr val="accent1">
                    <a:lumMod val="50000"/>
                  </a:schemeClr>
                </a:solidFill>
              </a:rPr>
              <a:t>C</a:t>
            </a:r>
            <a:r>
              <a:rPr lang="en-US" sz="2800" dirty="0" smtClean="0">
                <a:solidFill>
                  <a:schemeClr val="accent1">
                    <a:lumMod val="50000"/>
                  </a:schemeClr>
                </a:solidFill>
              </a:rPr>
              <a:t>entral </a:t>
            </a:r>
            <a:r>
              <a:rPr lang="en-US" sz="2800" b="1" dirty="0" smtClean="0">
                <a:solidFill>
                  <a:schemeClr val="accent1">
                    <a:lumMod val="50000"/>
                  </a:schemeClr>
                </a:solidFill>
              </a:rPr>
              <a:t>G</a:t>
            </a:r>
            <a:r>
              <a:rPr lang="en-US" sz="2800" dirty="0" smtClean="0">
                <a:solidFill>
                  <a:schemeClr val="accent1">
                    <a:lumMod val="50000"/>
                  </a:schemeClr>
                </a:solidFill>
              </a:rPr>
              <a:t>overnment </a:t>
            </a:r>
            <a:r>
              <a:rPr lang="en-US" sz="2800" b="1" dirty="0" smtClean="0">
                <a:solidFill>
                  <a:schemeClr val="accent1">
                    <a:lumMod val="50000"/>
                  </a:schemeClr>
                </a:solidFill>
              </a:rPr>
              <a:t>S</a:t>
            </a:r>
            <a:r>
              <a:rPr lang="en-US" sz="2800" dirty="0" smtClean="0">
                <a:solidFill>
                  <a:schemeClr val="accent1">
                    <a:lumMod val="50000"/>
                  </a:schemeClr>
                </a:solidFill>
              </a:rPr>
              <a:t>ervice </a:t>
            </a:r>
            <a:r>
              <a:rPr lang="en-US" sz="2800" b="1" dirty="0" smtClean="0">
                <a:solidFill>
                  <a:schemeClr val="accent1">
                    <a:lumMod val="50000"/>
                  </a:schemeClr>
                </a:solidFill>
              </a:rPr>
              <a:t>C</a:t>
            </a:r>
            <a:r>
              <a:rPr lang="en-US" sz="2800" dirty="0" smtClean="0">
                <a:solidFill>
                  <a:schemeClr val="accent1">
                    <a:lumMod val="50000"/>
                  </a:schemeClr>
                </a:solidFill>
              </a:rPr>
              <a:t>harge – Governor’s Office, Legislature, State Library</a:t>
            </a:r>
          </a:p>
        </p:txBody>
      </p:sp>
      <p:sp>
        <p:nvSpPr>
          <p:cNvPr id="23554" name="Slide Number Placeholder 5"/>
          <p:cNvSpPr>
            <a:spLocks noGrp="1"/>
          </p:cNvSpPr>
          <p:nvPr>
            <p:ph type="sldNum" sz="quarter" idx="12"/>
          </p:nvPr>
        </p:nvSpPr>
        <p:spPr>
          <a:noFill/>
        </p:spPr>
        <p:txBody>
          <a:bodyPr/>
          <a:lstStyle/>
          <a:p>
            <a:fld id="{4428A9A7-44A9-47DF-85FB-646379377C48}" type="slidenum">
              <a:rPr lang="en-US"/>
              <a:pPr/>
              <a:t>48</a:t>
            </a:fld>
            <a:endParaRPr lang="en-US"/>
          </a:p>
        </p:txBody>
      </p:sp>
      <p:sp>
        <p:nvSpPr>
          <p:cNvPr id="5" name="Rectangle 4"/>
          <p:cNvSpPr txBox="1">
            <a:spLocks noChangeArrowheads="1"/>
          </p:cNvSpPr>
          <p:nvPr/>
        </p:nvSpPr>
        <p:spPr bwMode="auto">
          <a:xfrm>
            <a:off x="762000" y="5105400"/>
            <a:ext cx="7772400" cy="121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0" marR="0" lvl="0" indent="-182880" algn="ctr" defTabSz="914400" rtl="0" eaLnBrk="1" fontAlgn="base" latinLnBrk="0" hangingPunct="1">
              <a:lnSpc>
                <a:spcPct val="90000"/>
              </a:lnSpc>
              <a:spcBef>
                <a:spcPct val="50000"/>
              </a:spcBef>
              <a:spcAft>
                <a:spcPct val="0"/>
              </a:spcAft>
              <a:buClr>
                <a:srgbClr val="C00000"/>
              </a:buClr>
              <a:buSzPct val="95000"/>
              <a:buFont typeface="Wingdings 2" pitchFamily="18" charset="2"/>
              <a:buNone/>
              <a:tabLst/>
              <a:defRPr/>
            </a:pPr>
            <a:r>
              <a:rPr kumimoji="0" lang="en-US" sz="3200" b="0" i="0" u="none" strike="noStrike" kern="1200" cap="none" spc="0" normalizeH="0" baseline="0" noProof="0" dirty="0" smtClean="0">
                <a:ln>
                  <a:noFill/>
                </a:ln>
                <a:solidFill>
                  <a:srgbClr val="C00000"/>
                </a:solidFill>
                <a:effectLst/>
                <a:uLnTx/>
                <a:uFillTx/>
                <a:latin typeface="+mn-lt"/>
                <a:ea typeface="+mn-ea"/>
                <a:cs typeface="+mn-cs"/>
              </a:rPr>
              <a:t>DEQ includes</a:t>
            </a:r>
            <a:r>
              <a:rPr kumimoji="0" lang="en-US" sz="3200" b="0" i="0" u="none" strike="noStrike" kern="1200" cap="none" spc="0" normalizeH="0" noProof="0" dirty="0" smtClean="0">
                <a:ln>
                  <a:noFill/>
                </a:ln>
                <a:solidFill>
                  <a:srgbClr val="C00000"/>
                </a:solidFill>
                <a:effectLst/>
                <a:uLnTx/>
                <a:uFillTx/>
                <a:latin typeface="+mn-lt"/>
                <a:ea typeface="+mn-ea"/>
                <a:cs typeface="+mn-cs"/>
              </a:rPr>
              <a:t> these costs in the Agency Management Program Budget</a:t>
            </a:r>
            <a:endParaRPr kumimoji="0" lang="en-US" sz="3200" b="0" i="0" u="none" strike="noStrike" kern="1200" cap="none" spc="0" normalizeH="0" baseline="0" noProof="0" dirty="0" smtClean="0">
              <a:ln>
                <a:noFill/>
              </a:ln>
              <a:solidFill>
                <a:srgbClr val="C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 calcmode="lin" valueType="num">
                                      <p:cBhvr additive="base">
                                        <p:cTn id="7" dur="500" fill="hold"/>
                                        <p:tgtEl>
                                          <p:spTgt spid="2355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6">
                                            <p:txEl>
                                              <p:pRg st="1" end="1"/>
                                            </p:txEl>
                                          </p:spTgt>
                                        </p:tgtEl>
                                        <p:attrNameLst>
                                          <p:attrName>style.visibility</p:attrName>
                                        </p:attrNameLst>
                                      </p:cBhvr>
                                      <p:to>
                                        <p:strVal val="visible"/>
                                      </p:to>
                                    </p:set>
                                    <p:anim calcmode="lin" valueType="num">
                                      <p:cBhvr additive="base">
                                        <p:cTn id="13" dur="20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3556">
                                            <p:txEl>
                                              <p:pRg st="2" end="2"/>
                                            </p:txEl>
                                          </p:spTgt>
                                        </p:tgtEl>
                                        <p:attrNameLst>
                                          <p:attrName>style.visibility</p:attrName>
                                        </p:attrNameLst>
                                      </p:cBhvr>
                                      <p:to>
                                        <p:strVal val="visible"/>
                                      </p:to>
                                    </p:set>
                                    <p:animEffect transition="in" filter="fade">
                                      <p:cBhvr>
                                        <p:cTn id="19" dur="2000"/>
                                        <p:tgtEl>
                                          <p:spTgt spid="2355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 calcmode="lin" valueType="num">
                                      <p:cBhvr additive="base">
                                        <p:cTn id="2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Budget &amp; Finance Outline</a:t>
            </a:r>
          </a:p>
        </p:txBody>
      </p:sp>
      <p:sp>
        <p:nvSpPr>
          <p:cNvPr id="18435" name="Rectangle 3"/>
          <p:cNvSpPr>
            <a:spLocks noGrp="1" noChangeArrowheads="1"/>
          </p:cNvSpPr>
          <p:nvPr>
            <p:ph idx="1"/>
          </p:nvPr>
        </p:nvSpPr>
        <p:spPr>
          <a:xfrm>
            <a:off x="838200" y="1676400"/>
            <a:ext cx="7924800" cy="4724400"/>
          </a:xfrm>
        </p:spPr>
        <p:txBody>
          <a:bodyPr/>
          <a:lstStyle/>
          <a:p>
            <a:pPr>
              <a:spcBef>
                <a:spcPts val="1200"/>
              </a:spcBef>
              <a:buClr>
                <a:srgbClr val="C00000"/>
              </a:buClr>
              <a:buFont typeface="Wingdings" pitchFamily="2" charset="2"/>
              <a:buChar char="q"/>
            </a:pPr>
            <a:r>
              <a:rPr lang="en-US" sz="3600" dirty="0" smtClean="0">
                <a:solidFill>
                  <a:schemeClr val="accent1">
                    <a:lumMod val="50000"/>
                  </a:schemeClr>
                </a:solidFill>
              </a:rPr>
              <a:t>Budget Structures</a:t>
            </a:r>
          </a:p>
          <a:p>
            <a:pPr>
              <a:spcBef>
                <a:spcPts val="1200"/>
              </a:spcBef>
              <a:buClr>
                <a:srgbClr val="C00000"/>
              </a:buClr>
              <a:buFont typeface="Wingdings" pitchFamily="2" charset="2"/>
              <a:buChar char="q"/>
            </a:pPr>
            <a:r>
              <a:rPr lang="en-US" sz="3600" dirty="0" smtClean="0">
                <a:solidFill>
                  <a:schemeClr val="accent1">
                    <a:lumMod val="50000"/>
                  </a:schemeClr>
                </a:solidFill>
              </a:rPr>
              <a:t>Budget Execution</a:t>
            </a:r>
          </a:p>
          <a:p>
            <a:pPr>
              <a:spcBef>
                <a:spcPts val="1200"/>
              </a:spcBef>
              <a:buClr>
                <a:srgbClr val="C00000"/>
              </a:buClr>
              <a:buFont typeface="Wingdings" pitchFamily="2" charset="2"/>
              <a:buChar char="q"/>
            </a:pPr>
            <a:r>
              <a:rPr lang="en-US" sz="3600" dirty="0" smtClean="0">
                <a:solidFill>
                  <a:schemeClr val="accent1">
                    <a:lumMod val="50000"/>
                  </a:schemeClr>
                </a:solidFill>
              </a:rPr>
              <a:t>Funds, Operating Subprograms</a:t>
            </a:r>
          </a:p>
          <a:p>
            <a:pPr>
              <a:spcBef>
                <a:spcPts val="1200"/>
              </a:spcBef>
              <a:buClr>
                <a:srgbClr val="C00000"/>
              </a:buClr>
              <a:buFont typeface="Wingdings" pitchFamily="2" charset="2"/>
              <a:buChar char="q"/>
            </a:pPr>
            <a:r>
              <a:rPr lang="en-US" sz="3600" dirty="0" smtClean="0">
                <a:solidFill>
                  <a:schemeClr val="accent1">
                    <a:lumMod val="50000"/>
                  </a:schemeClr>
                </a:solidFill>
              </a:rPr>
              <a:t>Manager Controls</a:t>
            </a:r>
          </a:p>
          <a:p>
            <a:pPr>
              <a:spcBef>
                <a:spcPts val="1200"/>
              </a:spcBef>
              <a:buClr>
                <a:srgbClr val="C00000"/>
              </a:buClr>
              <a:buFont typeface="Wingdings" pitchFamily="2" charset="2"/>
              <a:buChar char="q"/>
            </a:pPr>
            <a:r>
              <a:rPr lang="en-US" sz="3600" dirty="0" smtClean="0">
                <a:solidFill>
                  <a:schemeClr val="accent1">
                    <a:lumMod val="50000"/>
                  </a:schemeClr>
                </a:solidFill>
              </a:rPr>
              <a:t>Cost Accounting</a:t>
            </a:r>
          </a:p>
          <a:p>
            <a:pPr>
              <a:spcBef>
                <a:spcPts val="1200"/>
              </a:spcBef>
              <a:buClr>
                <a:srgbClr val="C00000"/>
              </a:buClr>
              <a:buFont typeface="Wingdings" pitchFamily="2" charset="2"/>
              <a:buChar char="q"/>
            </a:pPr>
            <a:r>
              <a:rPr lang="en-US" sz="3600" dirty="0" smtClean="0">
                <a:solidFill>
                  <a:schemeClr val="accent1">
                    <a:lumMod val="50000"/>
                  </a:schemeClr>
                </a:solidFill>
              </a:rPr>
              <a:t>Cost Allocations</a:t>
            </a:r>
          </a:p>
          <a:p>
            <a:pPr>
              <a:spcBef>
                <a:spcPts val="1200"/>
              </a:spcBef>
              <a:buClr>
                <a:srgbClr val="C00000"/>
              </a:buClr>
              <a:buFont typeface="Wingdings" pitchFamily="2" charset="2"/>
              <a:buChar char="q"/>
            </a:pPr>
            <a:r>
              <a:rPr lang="en-US" sz="3600" b="1" dirty="0" smtClean="0">
                <a:solidFill>
                  <a:schemeClr val="accent1">
                    <a:lumMod val="50000"/>
                  </a:schemeClr>
                </a:solidFill>
              </a:rPr>
              <a:t>Use of Positions</a:t>
            </a:r>
          </a:p>
          <a:p>
            <a:pPr>
              <a:spcBef>
                <a:spcPct val="50000"/>
              </a:spcBef>
              <a:buClr>
                <a:srgbClr val="C00000"/>
              </a:buClr>
            </a:pPr>
            <a:endParaRPr lang="en-US" sz="3600" dirty="0" smtClean="0"/>
          </a:p>
          <a:p>
            <a:pPr>
              <a:spcBef>
                <a:spcPct val="50000"/>
              </a:spcBef>
              <a:buSzPct val="80000"/>
            </a:pPr>
            <a:endParaRPr lang="en-US" sz="3600" dirty="0" smtClean="0"/>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49</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p>
            <a:fld id="{B23B9423-79F8-43C4-83DE-0CA4D40E5E13}" type="slidenum">
              <a:rPr lang="en-US"/>
              <a:pPr/>
              <a:t>5</a:t>
            </a:fld>
            <a:endParaRPr lang="en-US"/>
          </a:p>
        </p:txBody>
      </p:sp>
      <p:graphicFrame>
        <p:nvGraphicFramePr>
          <p:cNvPr id="38914" name="Group 2"/>
          <p:cNvGraphicFramePr>
            <a:graphicFrameLocks noGrp="1"/>
          </p:cNvGraphicFramePr>
          <p:nvPr/>
        </p:nvGraphicFramePr>
        <p:xfrm>
          <a:off x="1066800" y="1524000"/>
          <a:ext cx="6888162" cy="4369780"/>
        </p:xfrm>
        <a:graphic>
          <a:graphicData uri="http://schemas.openxmlformats.org/drawingml/2006/table">
            <a:tbl>
              <a:tblPr/>
              <a:tblGrid>
                <a:gridCol w="2624137"/>
                <a:gridCol w="1144588"/>
                <a:gridCol w="1062037"/>
                <a:gridCol w="954088"/>
                <a:gridCol w="1103312"/>
              </a:tblGrid>
              <a:tr h="4749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FUND TYPE</a:t>
                      </a:r>
                      <a:endParaRPr kumimoji="0" lang="en-US" sz="18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Program (Decision) Unit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General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Lottery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Other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Federal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001 - Air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002 - Water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003 - Land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005 – Removed</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004 - Agency Management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095 - Debt Service</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084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098 - Non-Limited</a:t>
                      </a:r>
                      <a:br>
                        <a:rPr kumimoji="0" lang="en-US" sz="1600" b="0" i="0" u="none" strike="noStrike" cap="none" normalizeH="0" baseline="0" dirty="0" smtClean="0">
                          <a:ln>
                            <a:noFill/>
                          </a:ln>
                          <a:solidFill>
                            <a:schemeClr val="tx1"/>
                          </a:solidFill>
                          <a:effectLst/>
                          <a:latin typeface="Arial" charset="0"/>
                          <a:cs typeface="Arial" charset="0"/>
                        </a:rPr>
                      </a:br>
                      <a:r>
                        <a:rPr kumimoji="0" lang="en-US" sz="1600" b="0" i="0" u="none" strike="noStrike" cap="none" normalizeH="0" baseline="0" dirty="0" smtClean="0">
                          <a:ln>
                            <a:noFill/>
                          </a:ln>
                          <a:solidFill>
                            <a:schemeClr val="tx1"/>
                          </a:solidFill>
                          <a:effectLst/>
                          <a:latin typeface="Arial" charset="0"/>
                          <a:cs typeface="Arial" charset="0"/>
                        </a:rPr>
                        <a:t>(Loans to Municipalities)</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TextBox 5"/>
          <p:cNvSpPr txBox="1"/>
          <p:nvPr/>
        </p:nvSpPr>
        <p:spPr>
          <a:xfrm>
            <a:off x="1219200" y="6096000"/>
            <a:ext cx="6699270" cy="369332"/>
          </a:xfrm>
          <a:prstGeom prst="rect">
            <a:avLst/>
          </a:prstGeom>
          <a:noFill/>
          <a:ln>
            <a:solidFill>
              <a:schemeClr val="accent1">
                <a:lumMod val="20000"/>
                <a:lumOff val="80000"/>
              </a:schemeClr>
            </a:solidFill>
          </a:ln>
        </p:spPr>
        <p:txBody>
          <a:bodyPr wrap="none" rtlCol="0">
            <a:spAutoFit/>
          </a:bodyPr>
          <a:lstStyle/>
          <a:p>
            <a:r>
              <a:rPr lang="en-US" b="1" i="1" dirty="0" smtClean="0"/>
              <a:t>Plus any budget components approved in other Legislation</a:t>
            </a:r>
            <a:endParaRPr lang="en-US" b="1" i="1" dirty="0"/>
          </a:p>
        </p:txBody>
      </p:sp>
      <p:sp>
        <p:nvSpPr>
          <p:cNvPr id="7" name="Rectangle 2"/>
          <p:cNvSpPr txBox="1">
            <a:spLocks noChangeArrowheads="1"/>
          </p:cNvSpPr>
          <p:nvPr/>
        </p:nvSpPr>
        <p:spPr>
          <a:xfrm>
            <a:off x="457200" y="838200"/>
            <a:ext cx="8229600" cy="685800"/>
          </a:xfrm>
          <a:prstGeom prst="rect">
            <a:avLst/>
          </a:prstGeom>
          <a:noFill/>
          <a:ln>
            <a:noFill/>
          </a:ln>
        </p:spPr>
        <p:txBody>
          <a:bodyPr>
            <a:normAutofit lnSpcReduction="10000"/>
          </a:bodyPr>
          <a:lstStyle/>
          <a:p>
            <a:pPr fontAlgn="auto">
              <a:spcAft>
                <a:spcPts val="0"/>
              </a:spcAft>
              <a:defRPr/>
            </a:pPr>
            <a:r>
              <a:rPr lang="en-US" sz="4100" dirty="0">
                <a:solidFill>
                  <a:schemeClr val="tx2"/>
                </a:solidFill>
                <a:latin typeface="+mj-lt"/>
                <a:ea typeface="+mj-ea"/>
                <a:cs typeface="+mj-cs"/>
              </a:rPr>
              <a:t>Basic Budget Structures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AutoShape 24"/>
          <p:cNvSpPr>
            <a:spLocks noChangeArrowheads="1"/>
          </p:cNvSpPr>
          <p:nvPr/>
        </p:nvSpPr>
        <p:spPr bwMode="auto">
          <a:xfrm>
            <a:off x="5410200" y="1773382"/>
            <a:ext cx="1219200" cy="762000"/>
          </a:xfrm>
          <a:prstGeom prst="rightArrow">
            <a:avLst>
              <a:gd name="adj1" fmla="val 71818"/>
              <a:gd name="adj2" fmla="val 4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9" name="AutoShape 24"/>
          <p:cNvSpPr>
            <a:spLocks noChangeArrowheads="1"/>
          </p:cNvSpPr>
          <p:nvPr/>
        </p:nvSpPr>
        <p:spPr bwMode="auto">
          <a:xfrm>
            <a:off x="2514600" y="1956955"/>
            <a:ext cx="12192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46" name="Rectangle 2"/>
          <p:cNvSpPr>
            <a:spLocks noGrp="1" noChangeArrowheads="1"/>
          </p:cNvSpPr>
          <p:nvPr>
            <p:ph type="title"/>
          </p:nvPr>
        </p:nvSpPr>
        <p:spPr>
          <a:xfrm>
            <a:off x="418306" y="228600"/>
            <a:ext cx="8229600" cy="1143000"/>
          </a:xfrm>
          <a:noFill/>
        </p:spPr>
        <p:txBody>
          <a:bodyPr>
            <a:normAutofit/>
          </a:bodyPr>
          <a:lstStyle/>
          <a:p>
            <a:r>
              <a:rPr lang="en-US" sz="3600" dirty="0" smtClean="0">
                <a:effectLst/>
              </a:rPr>
              <a:t>Budget Execution – Intuitive Model</a:t>
            </a:r>
            <a:endParaRPr lang="en-US" sz="3600" dirty="0">
              <a:effectLst/>
            </a:endParaRPr>
          </a:p>
        </p:txBody>
      </p:sp>
      <p:sp>
        <p:nvSpPr>
          <p:cNvPr id="68" name="Slide Number Placeholder 4"/>
          <p:cNvSpPr>
            <a:spLocks noGrp="1"/>
          </p:cNvSpPr>
          <p:nvPr>
            <p:ph type="sldNum" sz="quarter" idx="12"/>
          </p:nvPr>
        </p:nvSpPr>
        <p:spPr/>
        <p:txBody>
          <a:bodyPr/>
          <a:lstStyle/>
          <a:p>
            <a:fld id="{38A2E69B-208B-4CE1-85C9-DC45F524D5B4}" type="slidenum">
              <a:rPr lang="en-US"/>
              <a:pPr/>
              <a:t>50</a:t>
            </a:fld>
            <a:endParaRPr lang="en-US"/>
          </a:p>
        </p:txBody>
      </p:sp>
      <p:sp>
        <p:nvSpPr>
          <p:cNvPr id="6147" name="Rectangle 3"/>
          <p:cNvSpPr>
            <a:spLocks noChangeArrowheads="1"/>
          </p:cNvSpPr>
          <p:nvPr/>
        </p:nvSpPr>
        <p:spPr bwMode="auto">
          <a:xfrm>
            <a:off x="838200" y="16764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48" name="Rectangle 4"/>
          <p:cNvSpPr>
            <a:spLocks noChangeArrowheads="1"/>
          </p:cNvSpPr>
          <p:nvPr/>
        </p:nvSpPr>
        <p:spPr bwMode="auto">
          <a:xfrm>
            <a:off x="3733800" y="16764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49" name="Text Box 5"/>
          <p:cNvSpPr txBox="1">
            <a:spLocks noChangeArrowheads="1"/>
          </p:cNvSpPr>
          <p:nvPr/>
        </p:nvSpPr>
        <p:spPr bwMode="auto">
          <a:xfrm>
            <a:off x="990600" y="1992868"/>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Budgets</a:t>
            </a:r>
            <a:endParaRPr lang="en-US" dirty="0">
              <a:solidFill>
                <a:srgbClr val="C00000"/>
              </a:solidFill>
            </a:endParaRPr>
          </a:p>
        </p:txBody>
      </p:sp>
      <p:sp>
        <p:nvSpPr>
          <p:cNvPr id="6150" name="Text Box 6"/>
          <p:cNvSpPr txBox="1">
            <a:spLocks noChangeArrowheads="1"/>
          </p:cNvSpPr>
          <p:nvPr/>
        </p:nvSpPr>
        <p:spPr bwMode="auto">
          <a:xfrm>
            <a:off x="3810000" y="1981200"/>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Positions</a:t>
            </a:r>
            <a:endParaRPr lang="en-US" dirty="0">
              <a:solidFill>
                <a:srgbClr val="C00000"/>
              </a:solidFill>
            </a:endParaRPr>
          </a:p>
        </p:txBody>
      </p:sp>
      <p:sp>
        <p:nvSpPr>
          <p:cNvPr id="6151" name="AutoShape 7"/>
          <p:cNvSpPr>
            <a:spLocks noChangeArrowheads="1"/>
          </p:cNvSpPr>
          <p:nvPr/>
        </p:nvSpPr>
        <p:spPr bwMode="auto">
          <a:xfrm>
            <a:off x="2575034" y="3276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52" name="Text Box 8"/>
          <p:cNvSpPr txBox="1">
            <a:spLocks noChangeArrowheads="1"/>
          </p:cNvSpPr>
          <p:nvPr/>
        </p:nvSpPr>
        <p:spPr bwMode="auto">
          <a:xfrm>
            <a:off x="2362200" y="1992868"/>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Pay for</a:t>
            </a:r>
            <a:endParaRPr lang="en-US" dirty="0">
              <a:solidFill>
                <a:schemeClr val="accent1">
                  <a:lumMod val="50000"/>
                </a:schemeClr>
              </a:solidFill>
            </a:endParaRPr>
          </a:p>
        </p:txBody>
      </p:sp>
      <p:sp>
        <p:nvSpPr>
          <p:cNvPr id="6167" name="AutoShape 23"/>
          <p:cNvSpPr>
            <a:spLocks noChangeArrowheads="1"/>
          </p:cNvSpPr>
          <p:nvPr/>
        </p:nvSpPr>
        <p:spPr bwMode="auto">
          <a:xfrm>
            <a:off x="2575034" y="2971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8" name="AutoShape 24"/>
          <p:cNvSpPr>
            <a:spLocks noChangeArrowheads="1"/>
          </p:cNvSpPr>
          <p:nvPr/>
        </p:nvSpPr>
        <p:spPr bwMode="auto">
          <a:xfrm>
            <a:off x="2575034" y="2667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9" name="AutoShape 25"/>
          <p:cNvSpPr>
            <a:spLocks noChangeArrowheads="1"/>
          </p:cNvSpPr>
          <p:nvPr/>
        </p:nvSpPr>
        <p:spPr bwMode="auto">
          <a:xfrm>
            <a:off x="2575034" y="4114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0" name="AutoShape 26"/>
          <p:cNvSpPr>
            <a:spLocks noChangeArrowheads="1"/>
          </p:cNvSpPr>
          <p:nvPr/>
        </p:nvSpPr>
        <p:spPr bwMode="auto">
          <a:xfrm>
            <a:off x="2575034" y="4648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1" name="AutoShape 27"/>
          <p:cNvSpPr>
            <a:spLocks noChangeArrowheads="1"/>
          </p:cNvSpPr>
          <p:nvPr/>
        </p:nvSpPr>
        <p:spPr bwMode="auto">
          <a:xfrm>
            <a:off x="2575034" y="5410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2" name="AutoShape 28"/>
          <p:cNvSpPr>
            <a:spLocks noChangeArrowheads="1"/>
          </p:cNvSpPr>
          <p:nvPr/>
        </p:nvSpPr>
        <p:spPr bwMode="auto">
          <a:xfrm>
            <a:off x="2575034" y="3733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3" name="Rectangle 29"/>
          <p:cNvSpPr>
            <a:spLocks noChangeArrowheads="1"/>
          </p:cNvSpPr>
          <p:nvPr/>
        </p:nvSpPr>
        <p:spPr bwMode="auto">
          <a:xfrm>
            <a:off x="6629400" y="16764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74" name="Text Box 30"/>
          <p:cNvSpPr txBox="1">
            <a:spLocks noChangeArrowheads="1"/>
          </p:cNvSpPr>
          <p:nvPr/>
        </p:nvSpPr>
        <p:spPr bwMode="auto">
          <a:xfrm>
            <a:off x="6781800" y="1981200"/>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Services</a:t>
            </a:r>
            <a:endParaRPr lang="en-US" dirty="0">
              <a:solidFill>
                <a:srgbClr val="C00000"/>
              </a:solidFill>
            </a:endParaRPr>
          </a:p>
        </p:txBody>
      </p:sp>
      <p:sp>
        <p:nvSpPr>
          <p:cNvPr id="6182" name="Text Box 38"/>
          <p:cNvSpPr txBox="1">
            <a:spLocks noChangeArrowheads="1"/>
          </p:cNvSpPr>
          <p:nvPr/>
        </p:nvSpPr>
        <p:spPr bwMode="auto">
          <a:xfrm>
            <a:off x="5286375" y="1979014"/>
            <a:ext cx="14478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To Provide </a:t>
            </a:r>
            <a:endParaRPr lang="en-US" dirty="0">
              <a:solidFill>
                <a:schemeClr val="accent1">
                  <a:lumMod val="50000"/>
                </a:schemeClr>
              </a:solidFill>
            </a:endParaRPr>
          </a:p>
        </p:txBody>
      </p:sp>
      <p:sp>
        <p:nvSpPr>
          <p:cNvPr id="6183" name="AutoShape 39"/>
          <p:cNvSpPr>
            <a:spLocks noChangeArrowheads="1"/>
          </p:cNvSpPr>
          <p:nvPr/>
        </p:nvSpPr>
        <p:spPr bwMode="auto">
          <a:xfrm>
            <a:off x="5454868" y="3276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4" name="AutoShape 40"/>
          <p:cNvSpPr>
            <a:spLocks noChangeArrowheads="1"/>
          </p:cNvSpPr>
          <p:nvPr/>
        </p:nvSpPr>
        <p:spPr bwMode="auto">
          <a:xfrm>
            <a:off x="5454868" y="2971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5" name="AutoShape 41"/>
          <p:cNvSpPr>
            <a:spLocks noChangeArrowheads="1"/>
          </p:cNvSpPr>
          <p:nvPr/>
        </p:nvSpPr>
        <p:spPr bwMode="auto">
          <a:xfrm>
            <a:off x="5454868" y="2667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6" name="AutoShape 42"/>
          <p:cNvSpPr>
            <a:spLocks noChangeArrowheads="1"/>
          </p:cNvSpPr>
          <p:nvPr/>
        </p:nvSpPr>
        <p:spPr bwMode="auto">
          <a:xfrm>
            <a:off x="5454868" y="4114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7" name="AutoShape 43"/>
          <p:cNvSpPr>
            <a:spLocks noChangeArrowheads="1"/>
          </p:cNvSpPr>
          <p:nvPr/>
        </p:nvSpPr>
        <p:spPr bwMode="auto">
          <a:xfrm>
            <a:off x="5454868" y="4648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8" name="AutoShape 44"/>
          <p:cNvSpPr>
            <a:spLocks noChangeArrowheads="1"/>
          </p:cNvSpPr>
          <p:nvPr/>
        </p:nvSpPr>
        <p:spPr bwMode="auto">
          <a:xfrm>
            <a:off x="5454868" y="5410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9" name="AutoShape 45"/>
          <p:cNvSpPr>
            <a:spLocks noChangeArrowheads="1"/>
          </p:cNvSpPr>
          <p:nvPr/>
        </p:nvSpPr>
        <p:spPr bwMode="auto">
          <a:xfrm>
            <a:off x="5454868" y="3733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226" name="Line 82"/>
          <p:cNvSpPr>
            <a:spLocks noChangeShapeType="1"/>
          </p:cNvSpPr>
          <p:nvPr/>
        </p:nvSpPr>
        <p:spPr bwMode="auto">
          <a:xfrm>
            <a:off x="3733800" y="4419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7" name="Line 83"/>
          <p:cNvSpPr>
            <a:spLocks noChangeShapeType="1"/>
          </p:cNvSpPr>
          <p:nvPr/>
        </p:nvSpPr>
        <p:spPr bwMode="auto">
          <a:xfrm>
            <a:off x="3733800" y="3962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8" name="Line 84"/>
          <p:cNvSpPr>
            <a:spLocks noChangeShapeType="1"/>
          </p:cNvSpPr>
          <p:nvPr/>
        </p:nvSpPr>
        <p:spPr bwMode="auto">
          <a:xfrm>
            <a:off x="3733800" y="3581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9" name="Line 85"/>
          <p:cNvSpPr>
            <a:spLocks noChangeShapeType="1"/>
          </p:cNvSpPr>
          <p:nvPr/>
        </p:nvSpPr>
        <p:spPr bwMode="auto">
          <a:xfrm>
            <a:off x="3733800" y="3124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0" name="Line 86"/>
          <p:cNvSpPr>
            <a:spLocks noChangeShapeType="1"/>
          </p:cNvSpPr>
          <p:nvPr/>
        </p:nvSpPr>
        <p:spPr bwMode="auto">
          <a:xfrm>
            <a:off x="3733800" y="28956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1" name="Line 87"/>
          <p:cNvSpPr>
            <a:spLocks noChangeShapeType="1"/>
          </p:cNvSpPr>
          <p:nvPr/>
        </p:nvSpPr>
        <p:spPr bwMode="auto">
          <a:xfrm>
            <a:off x="37338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2" name="Line 88"/>
          <p:cNvSpPr>
            <a:spLocks noChangeShapeType="1"/>
          </p:cNvSpPr>
          <p:nvPr/>
        </p:nvSpPr>
        <p:spPr bwMode="auto">
          <a:xfrm>
            <a:off x="3733800" y="5029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3" name="Text Box 89"/>
          <p:cNvSpPr txBox="1">
            <a:spLocks noChangeArrowheads="1"/>
          </p:cNvSpPr>
          <p:nvPr/>
        </p:nvSpPr>
        <p:spPr bwMode="auto">
          <a:xfrm>
            <a:off x="4035425" y="45720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34" name="Text Box 90"/>
          <p:cNvSpPr txBox="1">
            <a:spLocks noChangeArrowheads="1"/>
          </p:cNvSpPr>
          <p:nvPr/>
        </p:nvSpPr>
        <p:spPr bwMode="auto">
          <a:xfrm>
            <a:off x="4067175" y="52578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35" name="Text Box 91"/>
          <p:cNvSpPr txBox="1">
            <a:spLocks noChangeArrowheads="1"/>
          </p:cNvSpPr>
          <p:nvPr/>
        </p:nvSpPr>
        <p:spPr bwMode="auto">
          <a:xfrm>
            <a:off x="3935413" y="32004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36" name="Text Box 92"/>
          <p:cNvSpPr txBox="1">
            <a:spLocks noChangeArrowheads="1"/>
          </p:cNvSpPr>
          <p:nvPr/>
        </p:nvSpPr>
        <p:spPr bwMode="auto">
          <a:xfrm>
            <a:off x="4287838" y="26193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37" name="Text Box 93"/>
          <p:cNvSpPr txBox="1">
            <a:spLocks noChangeArrowheads="1"/>
          </p:cNvSpPr>
          <p:nvPr/>
        </p:nvSpPr>
        <p:spPr bwMode="auto">
          <a:xfrm>
            <a:off x="4189413" y="4038600"/>
            <a:ext cx="687387"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38" name="Text Box 94"/>
          <p:cNvSpPr txBox="1">
            <a:spLocks noChangeArrowheads="1"/>
          </p:cNvSpPr>
          <p:nvPr/>
        </p:nvSpPr>
        <p:spPr bwMode="auto">
          <a:xfrm>
            <a:off x="4175125" y="28479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39" name="Text Box 95"/>
          <p:cNvSpPr txBox="1">
            <a:spLocks noChangeArrowheads="1"/>
          </p:cNvSpPr>
          <p:nvPr/>
        </p:nvSpPr>
        <p:spPr bwMode="auto">
          <a:xfrm>
            <a:off x="3962400" y="36099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40" name="Line 96"/>
          <p:cNvSpPr>
            <a:spLocks noChangeShapeType="1"/>
          </p:cNvSpPr>
          <p:nvPr/>
        </p:nvSpPr>
        <p:spPr bwMode="auto">
          <a:xfrm>
            <a:off x="8382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41" name="Line 97"/>
          <p:cNvSpPr>
            <a:spLocks noChangeShapeType="1"/>
          </p:cNvSpPr>
          <p:nvPr/>
        </p:nvSpPr>
        <p:spPr bwMode="auto">
          <a:xfrm>
            <a:off x="8382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2" name="Line 98"/>
          <p:cNvSpPr>
            <a:spLocks noChangeShapeType="1"/>
          </p:cNvSpPr>
          <p:nvPr/>
        </p:nvSpPr>
        <p:spPr bwMode="auto">
          <a:xfrm>
            <a:off x="838200" y="3124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3" name="Line 99"/>
          <p:cNvSpPr>
            <a:spLocks noChangeShapeType="1"/>
          </p:cNvSpPr>
          <p:nvPr/>
        </p:nvSpPr>
        <p:spPr bwMode="auto">
          <a:xfrm>
            <a:off x="838200" y="3581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4" name="Line 100"/>
          <p:cNvSpPr>
            <a:spLocks noChangeShapeType="1"/>
          </p:cNvSpPr>
          <p:nvPr/>
        </p:nvSpPr>
        <p:spPr bwMode="auto">
          <a:xfrm>
            <a:off x="838200" y="3962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5" name="Line 101"/>
          <p:cNvSpPr>
            <a:spLocks noChangeShapeType="1"/>
          </p:cNvSpPr>
          <p:nvPr/>
        </p:nvSpPr>
        <p:spPr bwMode="auto">
          <a:xfrm>
            <a:off x="838200" y="4419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6" name="Line 102"/>
          <p:cNvSpPr>
            <a:spLocks noChangeShapeType="1"/>
          </p:cNvSpPr>
          <p:nvPr/>
        </p:nvSpPr>
        <p:spPr bwMode="auto">
          <a:xfrm>
            <a:off x="838200" y="5029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7" name="Text Box 103"/>
          <p:cNvSpPr txBox="1">
            <a:spLocks noChangeArrowheads="1"/>
          </p:cNvSpPr>
          <p:nvPr/>
        </p:nvSpPr>
        <p:spPr bwMode="auto">
          <a:xfrm>
            <a:off x="1139825" y="45720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48" name="Text Box 104"/>
          <p:cNvSpPr txBox="1">
            <a:spLocks noChangeArrowheads="1"/>
          </p:cNvSpPr>
          <p:nvPr/>
        </p:nvSpPr>
        <p:spPr bwMode="auto">
          <a:xfrm>
            <a:off x="1143000" y="52578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49" name="Text Box 105"/>
          <p:cNvSpPr txBox="1">
            <a:spLocks noChangeArrowheads="1"/>
          </p:cNvSpPr>
          <p:nvPr/>
        </p:nvSpPr>
        <p:spPr bwMode="auto">
          <a:xfrm>
            <a:off x="1039813" y="32004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50" name="Text Box 106"/>
          <p:cNvSpPr txBox="1">
            <a:spLocks noChangeArrowheads="1"/>
          </p:cNvSpPr>
          <p:nvPr/>
        </p:nvSpPr>
        <p:spPr bwMode="auto">
          <a:xfrm>
            <a:off x="1316038" y="2635250"/>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51" name="Text Box 107"/>
          <p:cNvSpPr txBox="1">
            <a:spLocks noChangeArrowheads="1"/>
          </p:cNvSpPr>
          <p:nvPr/>
        </p:nvSpPr>
        <p:spPr bwMode="auto">
          <a:xfrm>
            <a:off x="1295400" y="40386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52" name="Text Box 108"/>
          <p:cNvSpPr txBox="1">
            <a:spLocks noChangeArrowheads="1"/>
          </p:cNvSpPr>
          <p:nvPr/>
        </p:nvSpPr>
        <p:spPr bwMode="auto">
          <a:xfrm>
            <a:off x="1203325" y="2844800"/>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53" name="Text Box 109"/>
          <p:cNvSpPr txBox="1">
            <a:spLocks noChangeArrowheads="1"/>
          </p:cNvSpPr>
          <p:nvPr/>
        </p:nvSpPr>
        <p:spPr bwMode="auto">
          <a:xfrm>
            <a:off x="1006475" y="36099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54" name="Line 110"/>
          <p:cNvSpPr>
            <a:spLocks noChangeShapeType="1"/>
          </p:cNvSpPr>
          <p:nvPr/>
        </p:nvSpPr>
        <p:spPr bwMode="auto">
          <a:xfrm>
            <a:off x="6629400" y="4419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5" name="Line 111"/>
          <p:cNvSpPr>
            <a:spLocks noChangeShapeType="1"/>
          </p:cNvSpPr>
          <p:nvPr/>
        </p:nvSpPr>
        <p:spPr bwMode="auto">
          <a:xfrm>
            <a:off x="6629400" y="3962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6" name="Line 112"/>
          <p:cNvSpPr>
            <a:spLocks noChangeShapeType="1"/>
          </p:cNvSpPr>
          <p:nvPr/>
        </p:nvSpPr>
        <p:spPr bwMode="auto">
          <a:xfrm>
            <a:off x="6629400" y="3581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7" name="Line 113"/>
          <p:cNvSpPr>
            <a:spLocks noChangeShapeType="1"/>
          </p:cNvSpPr>
          <p:nvPr/>
        </p:nvSpPr>
        <p:spPr bwMode="auto">
          <a:xfrm>
            <a:off x="6629400" y="3124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8" name="Line 114"/>
          <p:cNvSpPr>
            <a:spLocks noChangeShapeType="1"/>
          </p:cNvSpPr>
          <p:nvPr/>
        </p:nvSpPr>
        <p:spPr bwMode="auto">
          <a:xfrm>
            <a:off x="66294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9" name="Line 115"/>
          <p:cNvSpPr>
            <a:spLocks noChangeShapeType="1"/>
          </p:cNvSpPr>
          <p:nvPr/>
        </p:nvSpPr>
        <p:spPr bwMode="auto">
          <a:xfrm>
            <a:off x="66294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60" name="Line 116"/>
          <p:cNvSpPr>
            <a:spLocks noChangeShapeType="1"/>
          </p:cNvSpPr>
          <p:nvPr/>
        </p:nvSpPr>
        <p:spPr bwMode="auto">
          <a:xfrm>
            <a:off x="6629400" y="5029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61" name="Text Box 117"/>
          <p:cNvSpPr txBox="1">
            <a:spLocks noChangeArrowheads="1"/>
          </p:cNvSpPr>
          <p:nvPr/>
        </p:nvSpPr>
        <p:spPr bwMode="auto">
          <a:xfrm>
            <a:off x="6931025" y="45720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Wastewater </a:t>
            </a:r>
          </a:p>
        </p:txBody>
      </p:sp>
      <p:sp>
        <p:nvSpPr>
          <p:cNvPr id="6262" name="Text Box 118"/>
          <p:cNvSpPr txBox="1">
            <a:spLocks noChangeArrowheads="1"/>
          </p:cNvSpPr>
          <p:nvPr/>
        </p:nvSpPr>
        <p:spPr bwMode="auto">
          <a:xfrm>
            <a:off x="6962775" y="52578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63" name="Text Box 119"/>
          <p:cNvSpPr txBox="1">
            <a:spLocks noChangeArrowheads="1"/>
          </p:cNvSpPr>
          <p:nvPr/>
        </p:nvSpPr>
        <p:spPr bwMode="auto">
          <a:xfrm>
            <a:off x="6858000" y="32004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64" name="Text Box 120"/>
          <p:cNvSpPr txBox="1">
            <a:spLocks noChangeArrowheads="1"/>
          </p:cNvSpPr>
          <p:nvPr/>
        </p:nvSpPr>
        <p:spPr bwMode="auto">
          <a:xfrm>
            <a:off x="7183438" y="26193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Spills</a:t>
            </a:r>
          </a:p>
        </p:txBody>
      </p:sp>
      <p:sp>
        <p:nvSpPr>
          <p:cNvPr id="6265" name="Text Box 121"/>
          <p:cNvSpPr txBox="1">
            <a:spLocks noChangeArrowheads="1"/>
          </p:cNvSpPr>
          <p:nvPr/>
        </p:nvSpPr>
        <p:spPr bwMode="auto">
          <a:xfrm>
            <a:off x="7086600" y="40386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66" name="Text Box 122"/>
          <p:cNvSpPr txBox="1">
            <a:spLocks noChangeArrowheads="1"/>
          </p:cNvSpPr>
          <p:nvPr/>
        </p:nvSpPr>
        <p:spPr bwMode="auto">
          <a:xfrm>
            <a:off x="7070725" y="28479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67" name="Text Box 123"/>
          <p:cNvSpPr txBox="1">
            <a:spLocks noChangeArrowheads="1"/>
          </p:cNvSpPr>
          <p:nvPr/>
        </p:nvSpPr>
        <p:spPr bwMode="auto">
          <a:xfrm>
            <a:off x="6858000" y="36099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Title V Permits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fade">
                                      <p:cBhvr>
                                        <p:cTn id="7" dur="2000"/>
                                        <p:tgtEl>
                                          <p:spTgt spid="69"/>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152"/>
                                        </p:tgtEl>
                                        <p:attrNameLst>
                                          <p:attrName>style.visibility</p:attrName>
                                        </p:attrNameLst>
                                      </p:cBhvr>
                                      <p:to>
                                        <p:strVal val="visible"/>
                                      </p:to>
                                    </p:set>
                                    <p:animEffect transition="in" filter="fade">
                                      <p:cBhvr>
                                        <p:cTn id="11" dur="1500"/>
                                        <p:tgtEl>
                                          <p:spTgt spid="615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6148"/>
                                        </p:tgtEl>
                                        <p:attrNameLst>
                                          <p:attrName>style.visibility</p:attrName>
                                        </p:attrNameLst>
                                      </p:cBhvr>
                                      <p:to>
                                        <p:strVal val="visible"/>
                                      </p:to>
                                    </p:set>
                                    <p:animEffect transition="in" filter="fade">
                                      <p:cBhvr>
                                        <p:cTn id="14" dur="2000"/>
                                        <p:tgtEl>
                                          <p:spTgt spid="614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150"/>
                                        </p:tgtEl>
                                        <p:attrNameLst>
                                          <p:attrName>style.visibility</p:attrName>
                                        </p:attrNameLst>
                                      </p:cBhvr>
                                      <p:to>
                                        <p:strVal val="visible"/>
                                      </p:to>
                                    </p:set>
                                    <p:animEffect transition="in" filter="fade">
                                      <p:cBhvr>
                                        <p:cTn id="17" dur="2000"/>
                                        <p:tgtEl>
                                          <p:spTgt spid="615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151"/>
                                        </p:tgtEl>
                                        <p:attrNameLst>
                                          <p:attrName>style.visibility</p:attrName>
                                        </p:attrNameLst>
                                      </p:cBhvr>
                                      <p:to>
                                        <p:strVal val="visible"/>
                                      </p:to>
                                    </p:set>
                                    <p:animEffect transition="in" filter="fade">
                                      <p:cBhvr>
                                        <p:cTn id="20" dur="2000"/>
                                        <p:tgtEl>
                                          <p:spTgt spid="615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167"/>
                                        </p:tgtEl>
                                        <p:attrNameLst>
                                          <p:attrName>style.visibility</p:attrName>
                                        </p:attrNameLst>
                                      </p:cBhvr>
                                      <p:to>
                                        <p:strVal val="visible"/>
                                      </p:to>
                                    </p:set>
                                    <p:animEffect transition="in" filter="fade">
                                      <p:cBhvr>
                                        <p:cTn id="23" dur="2000"/>
                                        <p:tgtEl>
                                          <p:spTgt spid="616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168"/>
                                        </p:tgtEl>
                                        <p:attrNameLst>
                                          <p:attrName>style.visibility</p:attrName>
                                        </p:attrNameLst>
                                      </p:cBhvr>
                                      <p:to>
                                        <p:strVal val="visible"/>
                                      </p:to>
                                    </p:set>
                                    <p:animEffect transition="in" filter="fade">
                                      <p:cBhvr>
                                        <p:cTn id="26" dur="2000"/>
                                        <p:tgtEl>
                                          <p:spTgt spid="616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169"/>
                                        </p:tgtEl>
                                        <p:attrNameLst>
                                          <p:attrName>style.visibility</p:attrName>
                                        </p:attrNameLst>
                                      </p:cBhvr>
                                      <p:to>
                                        <p:strVal val="visible"/>
                                      </p:to>
                                    </p:set>
                                    <p:animEffect transition="in" filter="fade">
                                      <p:cBhvr>
                                        <p:cTn id="29" dur="2000"/>
                                        <p:tgtEl>
                                          <p:spTgt spid="616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170"/>
                                        </p:tgtEl>
                                        <p:attrNameLst>
                                          <p:attrName>style.visibility</p:attrName>
                                        </p:attrNameLst>
                                      </p:cBhvr>
                                      <p:to>
                                        <p:strVal val="visible"/>
                                      </p:to>
                                    </p:set>
                                    <p:animEffect transition="in" filter="fade">
                                      <p:cBhvr>
                                        <p:cTn id="32" dur="2000"/>
                                        <p:tgtEl>
                                          <p:spTgt spid="617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171"/>
                                        </p:tgtEl>
                                        <p:attrNameLst>
                                          <p:attrName>style.visibility</p:attrName>
                                        </p:attrNameLst>
                                      </p:cBhvr>
                                      <p:to>
                                        <p:strVal val="visible"/>
                                      </p:to>
                                    </p:set>
                                    <p:animEffect transition="in" filter="fade">
                                      <p:cBhvr>
                                        <p:cTn id="35" dur="2000"/>
                                        <p:tgtEl>
                                          <p:spTgt spid="617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172"/>
                                        </p:tgtEl>
                                        <p:attrNameLst>
                                          <p:attrName>style.visibility</p:attrName>
                                        </p:attrNameLst>
                                      </p:cBhvr>
                                      <p:to>
                                        <p:strVal val="visible"/>
                                      </p:to>
                                    </p:set>
                                    <p:animEffect transition="in" filter="fade">
                                      <p:cBhvr>
                                        <p:cTn id="38" dur="2000"/>
                                        <p:tgtEl>
                                          <p:spTgt spid="617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226"/>
                                        </p:tgtEl>
                                        <p:attrNameLst>
                                          <p:attrName>style.visibility</p:attrName>
                                        </p:attrNameLst>
                                      </p:cBhvr>
                                      <p:to>
                                        <p:strVal val="visible"/>
                                      </p:to>
                                    </p:set>
                                    <p:animEffect transition="in" filter="fade">
                                      <p:cBhvr>
                                        <p:cTn id="41" dur="2000"/>
                                        <p:tgtEl>
                                          <p:spTgt spid="6226"/>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227"/>
                                        </p:tgtEl>
                                        <p:attrNameLst>
                                          <p:attrName>style.visibility</p:attrName>
                                        </p:attrNameLst>
                                      </p:cBhvr>
                                      <p:to>
                                        <p:strVal val="visible"/>
                                      </p:to>
                                    </p:set>
                                    <p:animEffect transition="in" filter="fade">
                                      <p:cBhvr>
                                        <p:cTn id="44" dur="2000"/>
                                        <p:tgtEl>
                                          <p:spTgt spid="622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228"/>
                                        </p:tgtEl>
                                        <p:attrNameLst>
                                          <p:attrName>style.visibility</p:attrName>
                                        </p:attrNameLst>
                                      </p:cBhvr>
                                      <p:to>
                                        <p:strVal val="visible"/>
                                      </p:to>
                                    </p:set>
                                    <p:animEffect transition="in" filter="fade">
                                      <p:cBhvr>
                                        <p:cTn id="47" dur="2000"/>
                                        <p:tgtEl>
                                          <p:spTgt spid="622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229"/>
                                        </p:tgtEl>
                                        <p:attrNameLst>
                                          <p:attrName>style.visibility</p:attrName>
                                        </p:attrNameLst>
                                      </p:cBhvr>
                                      <p:to>
                                        <p:strVal val="visible"/>
                                      </p:to>
                                    </p:set>
                                    <p:animEffect transition="in" filter="fade">
                                      <p:cBhvr>
                                        <p:cTn id="50" dur="2000"/>
                                        <p:tgtEl>
                                          <p:spTgt spid="6229"/>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6230"/>
                                        </p:tgtEl>
                                        <p:attrNameLst>
                                          <p:attrName>style.visibility</p:attrName>
                                        </p:attrNameLst>
                                      </p:cBhvr>
                                      <p:to>
                                        <p:strVal val="visible"/>
                                      </p:to>
                                    </p:set>
                                    <p:animEffect transition="in" filter="fade">
                                      <p:cBhvr>
                                        <p:cTn id="53" dur="2000"/>
                                        <p:tgtEl>
                                          <p:spTgt spid="623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231"/>
                                        </p:tgtEl>
                                        <p:attrNameLst>
                                          <p:attrName>style.visibility</p:attrName>
                                        </p:attrNameLst>
                                      </p:cBhvr>
                                      <p:to>
                                        <p:strVal val="visible"/>
                                      </p:to>
                                    </p:set>
                                    <p:animEffect transition="in" filter="fade">
                                      <p:cBhvr>
                                        <p:cTn id="56" dur="2000"/>
                                        <p:tgtEl>
                                          <p:spTgt spid="6231"/>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6232"/>
                                        </p:tgtEl>
                                        <p:attrNameLst>
                                          <p:attrName>style.visibility</p:attrName>
                                        </p:attrNameLst>
                                      </p:cBhvr>
                                      <p:to>
                                        <p:strVal val="visible"/>
                                      </p:to>
                                    </p:set>
                                    <p:animEffect transition="in" filter="fade">
                                      <p:cBhvr>
                                        <p:cTn id="59" dur="2000"/>
                                        <p:tgtEl>
                                          <p:spTgt spid="6232"/>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6233"/>
                                        </p:tgtEl>
                                        <p:attrNameLst>
                                          <p:attrName>style.visibility</p:attrName>
                                        </p:attrNameLst>
                                      </p:cBhvr>
                                      <p:to>
                                        <p:strVal val="visible"/>
                                      </p:to>
                                    </p:set>
                                    <p:animEffect transition="in" filter="fade">
                                      <p:cBhvr>
                                        <p:cTn id="62" dur="2000"/>
                                        <p:tgtEl>
                                          <p:spTgt spid="6233"/>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6234"/>
                                        </p:tgtEl>
                                        <p:attrNameLst>
                                          <p:attrName>style.visibility</p:attrName>
                                        </p:attrNameLst>
                                      </p:cBhvr>
                                      <p:to>
                                        <p:strVal val="visible"/>
                                      </p:to>
                                    </p:set>
                                    <p:animEffect transition="in" filter="fade">
                                      <p:cBhvr>
                                        <p:cTn id="65" dur="2000"/>
                                        <p:tgtEl>
                                          <p:spTgt spid="623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6235"/>
                                        </p:tgtEl>
                                        <p:attrNameLst>
                                          <p:attrName>style.visibility</p:attrName>
                                        </p:attrNameLst>
                                      </p:cBhvr>
                                      <p:to>
                                        <p:strVal val="visible"/>
                                      </p:to>
                                    </p:set>
                                    <p:animEffect transition="in" filter="fade">
                                      <p:cBhvr>
                                        <p:cTn id="68" dur="2000"/>
                                        <p:tgtEl>
                                          <p:spTgt spid="623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6236"/>
                                        </p:tgtEl>
                                        <p:attrNameLst>
                                          <p:attrName>style.visibility</p:attrName>
                                        </p:attrNameLst>
                                      </p:cBhvr>
                                      <p:to>
                                        <p:strVal val="visible"/>
                                      </p:to>
                                    </p:set>
                                    <p:animEffect transition="in" filter="fade">
                                      <p:cBhvr>
                                        <p:cTn id="71" dur="2000"/>
                                        <p:tgtEl>
                                          <p:spTgt spid="6236"/>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6237"/>
                                        </p:tgtEl>
                                        <p:attrNameLst>
                                          <p:attrName>style.visibility</p:attrName>
                                        </p:attrNameLst>
                                      </p:cBhvr>
                                      <p:to>
                                        <p:strVal val="visible"/>
                                      </p:to>
                                    </p:set>
                                    <p:animEffect transition="in" filter="fade">
                                      <p:cBhvr>
                                        <p:cTn id="74" dur="2000"/>
                                        <p:tgtEl>
                                          <p:spTgt spid="6237"/>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6238"/>
                                        </p:tgtEl>
                                        <p:attrNameLst>
                                          <p:attrName>style.visibility</p:attrName>
                                        </p:attrNameLst>
                                      </p:cBhvr>
                                      <p:to>
                                        <p:strVal val="visible"/>
                                      </p:to>
                                    </p:set>
                                    <p:animEffect transition="in" filter="fade">
                                      <p:cBhvr>
                                        <p:cTn id="77" dur="2000"/>
                                        <p:tgtEl>
                                          <p:spTgt spid="6238"/>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6239"/>
                                        </p:tgtEl>
                                        <p:attrNameLst>
                                          <p:attrName>style.visibility</p:attrName>
                                        </p:attrNameLst>
                                      </p:cBhvr>
                                      <p:to>
                                        <p:strVal val="visible"/>
                                      </p:to>
                                    </p:set>
                                    <p:animEffect transition="in" filter="fade">
                                      <p:cBhvr>
                                        <p:cTn id="80" dur="2000"/>
                                        <p:tgtEl>
                                          <p:spTgt spid="6239"/>
                                        </p:tgtEl>
                                      </p:cBhvr>
                                    </p:animEffec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6182"/>
                                        </p:tgtEl>
                                        <p:attrNameLst>
                                          <p:attrName>style.visibility</p:attrName>
                                        </p:attrNameLst>
                                      </p:cBhvr>
                                      <p:to>
                                        <p:strVal val="visible"/>
                                      </p:to>
                                    </p:set>
                                    <p:animEffect transition="in" filter="fade">
                                      <p:cBhvr>
                                        <p:cTn id="85" dur="1000"/>
                                        <p:tgtEl>
                                          <p:spTgt spid="6182"/>
                                        </p:tgtEl>
                                      </p:cBhvr>
                                    </p:animEffect>
                                    <p:anim calcmode="lin" valueType="num">
                                      <p:cBhvr>
                                        <p:cTn id="86" dur="1000" fill="hold"/>
                                        <p:tgtEl>
                                          <p:spTgt spid="6182"/>
                                        </p:tgtEl>
                                        <p:attrNameLst>
                                          <p:attrName>ppt_x</p:attrName>
                                        </p:attrNameLst>
                                      </p:cBhvr>
                                      <p:tavLst>
                                        <p:tav tm="0">
                                          <p:val>
                                            <p:strVal val="#ppt_x"/>
                                          </p:val>
                                        </p:tav>
                                        <p:tav tm="100000">
                                          <p:val>
                                            <p:strVal val="#ppt_x"/>
                                          </p:val>
                                        </p:tav>
                                      </p:tavLst>
                                    </p:anim>
                                    <p:anim calcmode="lin" valueType="num">
                                      <p:cBhvr>
                                        <p:cTn id="87" dur="1000" fill="hold"/>
                                        <p:tgtEl>
                                          <p:spTgt spid="6182"/>
                                        </p:tgtEl>
                                        <p:attrNameLst>
                                          <p:attrName>ppt_y</p:attrName>
                                        </p:attrNameLst>
                                      </p:cBhvr>
                                      <p:tavLst>
                                        <p:tav tm="0">
                                          <p:val>
                                            <p:strVal val="#ppt_y+.1"/>
                                          </p:val>
                                        </p:tav>
                                        <p:tav tm="100000">
                                          <p:val>
                                            <p:strVal val="#ppt_y"/>
                                          </p:val>
                                        </p:tav>
                                      </p:tavLst>
                                    </p:anim>
                                  </p:childTnLst>
                                </p:cTn>
                              </p:par>
                            </p:childTnLst>
                          </p:cTn>
                        </p:par>
                        <p:par>
                          <p:cTn id="88" fill="hold">
                            <p:stCondLst>
                              <p:cond delay="1000"/>
                            </p:stCondLst>
                            <p:childTnLst>
                              <p:par>
                                <p:cTn id="89" presetID="6" presetClass="entr" presetSubtype="16" fill="hold" grpId="0" nodeType="afterEffect">
                                  <p:stCondLst>
                                    <p:cond delay="0"/>
                                  </p:stCondLst>
                                  <p:childTnLst>
                                    <p:set>
                                      <p:cBhvr>
                                        <p:cTn id="90" dur="1" fill="hold">
                                          <p:stCondLst>
                                            <p:cond delay="0"/>
                                          </p:stCondLst>
                                        </p:cTn>
                                        <p:tgtEl>
                                          <p:spTgt spid="70"/>
                                        </p:tgtEl>
                                        <p:attrNameLst>
                                          <p:attrName>style.visibility</p:attrName>
                                        </p:attrNameLst>
                                      </p:cBhvr>
                                      <p:to>
                                        <p:strVal val="visible"/>
                                      </p:to>
                                    </p:set>
                                    <p:animEffect transition="in" filter="circle(in)">
                                      <p:cBhvr>
                                        <p:cTn id="91" dur="2000"/>
                                        <p:tgtEl>
                                          <p:spTgt spid="70"/>
                                        </p:tgtEl>
                                      </p:cBhvr>
                                    </p:animEffect>
                                  </p:childTnLst>
                                </p:cTn>
                              </p:par>
                              <p:par>
                                <p:cTn id="92" presetID="6" presetClass="entr" presetSubtype="16" fill="hold" grpId="0" nodeType="withEffect">
                                  <p:stCondLst>
                                    <p:cond delay="0"/>
                                  </p:stCondLst>
                                  <p:childTnLst>
                                    <p:set>
                                      <p:cBhvr>
                                        <p:cTn id="93" dur="1" fill="hold">
                                          <p:stCondLst>
                                            <p:cond delay="0"/>
                                          </p:stCondLst>
                                        </p:cTn>
                                        <p:tgtEl>
                                          <p:spTgt spid="6173"/>
                                        </p:tgtEl>
                                        <p:attrNameLst>
                                          <p:attrName>style.visibility</p:attrName>
                                        </p:attrNameLst>
                                      </p:cBhvr>
                                      <p:to>
                                        <p:strVal val="visible"/>
                                      </p:to>
                                    </p:set>
                                    <p:animEffect transition="in" filter="circle(in)">
                                      <p:cBhvr>
                                        <p:cTn id="94" dur="2000"/>
                                        <p:tgtEl>
                                          <p:spTgt spid="6173"/>
                                        </p:tgtEl>
                                      </p:cBhvr>
                                    </p:animEffect>
                                  </p:childTnLst>
                                </p:cTn>
                              </p:par>
                              <p:par>
                                <p:cTn id="95" presetID="6" presetClass="entr" presetSubtype="16" fill="hold" grpId="0" nodeType="withEffect">
                                  <p:stCondLst>
                                    <p:cond delay="0"/>
                                  </p:stCondLst>
                                  <p:childTnLst>
                                    <p:set>
                                      <p:cBhvr>
                                        <p:cTn id="96" dur="1" fill="hold">
                                          <p:stCondLst>
                                            <p:cond delay="0"/>
                                          </p:stCondLst>
                                        </p:cTn>
                                        <p:tgtEl>
                                          <p:spTgt spid="6174"/>
                                        </p:tgtEl>
                                        <p:attrNameLst>
                                          <p:attrName>style.visibility</p:attrName>
                                        </p:attrNameLst>
                                      </p:cBhvr>
                                      <p:to>
                                        <p:strVal val="visible"/>
                                      </p:to>
                                    </p:set>
                                    <p:animEffect transition="in" filter="circle(in)">
                                      <p:cBhvr>
                                        <p:cTn id="97" dur="2000"/>
                                        <p:tgtEl>
                                          <p:spTgt spid="6174"/>
                                        </p:tgtEl>
                                      </p:cBhvr>
                                    </p:animEffect>
                                  </p:childTnLst>
                                </p:cTn>
                              </p:par>
                              <p:par>
                                <p:cTn id="98" presetID="6" presetClass="entr" presetSubtype="16" fill="hold" grpId="0" nodeType="withEffect">
                                  <p:stCondLst>
                                    <p:cond delay="0"/>
                                  </p:stCondLst>
                                  <p:childTnLst>
                                    <p:set>
                                      <p:cBhvr>
                                        <p:cTn id="99" dur="1" fill="hold">
                                          <p:stCondLst>
                                            <p:cond delay="0"/>
                                          </p:stCondLst>
                                        </p:cTn>
                                        <p:tgtEl>
                                          <p:spTgt spid="6183"/>
                                        </p:tgtEl>
                                        <p:attrNameLst>
                                          <p:attrName>style.visibility</p:attrName>
                                        </p:attrNameLst>
                                      </p:cBhvr>
                                      <p:to>
                                        <p:strVal val="visible"/>
                                      </p:to>
                                    </p:set>
                                    <p:animEffect transition="in" filter="circle(in)">
                                      <p:cBhvr>
                                        <p:cTn id="100" dur="2000"/>
                                        <p:tgtEl>
                                          <p:spTgt spid="6183"/>
                                        </p:tgtEl>
                                      </p:cBhvr>
                                    </p:animEffect>
                                  </p:childTnLst>
                                </p:cTn>
                              </p:par>
                              <p:par>
                                <p:cTn id="101" presetID="6" presetClass="entr" presetSubtype="16" fill="hold" grpId="0" nodeType="withEffect">
                                  <p:stCondLst>
                                    <p:cond delay="0"/>
                                  </p:stCondLst>
                                  <p:childTnLst>
                                    <p:set>
                                      <p:cBhvr>
                                        <p:cTn id="102" dur="1" fill="hold">
                                          <p:stCondLst>
                                            <p:cond delay="0"/>
                                          </p:stCondLst>
                                        </p:cTn>
                                        <p:tgtEl>
                                          <p:spTgt spid="6184"/>
                                        </p:tgtEl>
                                        <p:attrNameLst>
                                          <p:attrName>style.visibility</p:attrName>
                                        </p:attrNameLst>
                                      </p:cBhvr>
                                      <p:to>
                                        <p:strVal val="visible"/>
                                      </p:to>
                                    </p:set>
                                    <p:animEffect transition="in" filter="circle(in)">
                                      <p:cBhvr>
                                        <p:cTn id="103" dur="2000"/>
                                        <p:tgtEl>
                                          <p:spTgt spid="6184"/>
                                        </p:tgtEl>
                                      </p:cBhvr>
                                    </p:animEffect>
                                  </p:childTnLst>
                                </p:cTn>
                              </p:par>
                              <p:par>
                                <p:cTn id="104" presetID="6" presetClass="entr" presetSubtype="16" fill="hold" grpId="0" nodeType="withEffect">
                                  <p:stCondLst>
                                    <p:cond delay="0"/>
                                  </p:stCondLst>
                                  <p:childTnLst>
                                    <p:set>
                                      <p:cBhvr>
                                        <p:cTn id="105" dur="1" fill="hold">
                                          <p:stCondLst>
                                            <p:cond delay="0"/>
                                          </p:stCondLst>
                                        </p:cTn>
                                        <p:tgtEl>
                                          <p:spTgt spid="6185"/>
                                        </p:tgtEl>
                                        <p:attrNameLst>
                                          <p:attrName>style.visibility</p:attrName>
                                        </p:attrNameLst>
                                      </p:cBhvr>
                                      <p:to>
                                        <p:strVal val="visible"/>
                                      </p:to>
                                    </p:set>
                                    <p:animEffect transition="in" filter="circle(in)">
                                      <p:cBhvr>
                                        <p:cTn id="106" dur="2000"/>
                                        <p:tgtEl>
                                          <p:spTgt spid="6185"/>
                                        </p:tgtEl>
                                      </p:cBhvr>
                                    </p:animEffect>
                                  </p:childTnLst>
                                </p:cTn>
                              </p:par>
                              <p:par>
                                <p:cTn id="107" presetID="6" presetClass="entr" presetSubtype="16" fill="hold" grpId="0" nodeType="withEffect">
                                  <p:stCondLst>
                                    <p:cond delay="0"/>
                                  </p:stCondLst>
                                  <p:childTnLst>
                                    <p:set>
                                      <p:cBhvr>
                                        <p:cTn id="108" dur="1" fill="hold">
                                          <p:stCondLst>
                                            <p:cond delay="0"/>
                                          </p:stCondLst>
                                        </p:cTn>
                                        <p:tgtEl>
                                          <p:spTgt spid="6186"/>
                                        </p:tgtEl>
                                        <p:attrNameLst>
                                          <p:attrName>style.visibility</p:attrName>
                                        </p:attrNameLst>
                                      </p:cBhvr>
                                      <p:to>
                                        <p:strVal val="visible"/>
                                      </p:to>
                                    </p:set>
                                    <p:animEffect transition="in" filter="circle(in)">
                                      <p:cBhvr>
                                        <p:cTn id="109" dur="2000"/>
                                        <p:tgtEl>
                                          <p:spTgt spid="6186"/>
                                        </p:tgtEl>
                                      </p:cBhvr>
                                    </p:animEffect>
                                  </p:childTnLst>
                                </p:cTn>
                              </p:par>
                              <p:par>
                                <p:cTn id="110" presetID="6" presetClass="entr" presetSubtype="16" fill="hold" grpId="0" nodeType="withEffect">
                                  <p:stCondLst>
                                    <p:cond delay="0"/>
                                  </p:stCondLst>
                                  <p:childTnLst>
                                    <p:set>
                                      <p:cBhvr>
                                        <p:cTn id="111" dur="1" fill="hold">
                                          <p:stCondLst>
                                            <p:cond delay="0"/>
                                          </p:stCondLst>
                                        </p:cTn>
                                        <p:tgtEl>
                                          <p:spTgt spid="6187"/>
                                        </p:tgtEl>
                                        <p:attrNameLst>
                                          <p:attrName>style.visibility</p:attrName>
                                        </p:attrNameLst>
                                      </p:cBhvr>
                                      <p:to>
                                        <p:strVal val="visible"/>
                                      </p:to>
                                    </p:set>
                                    <p:animEffect transition="in" filter="circle(in)">
                                      <p:cBhvr>
                                        <p:cTn id="112" dur="2000"/>
                                        <p:tgtEl>
                                          <p:spTgt spid="6187"/>
                                        </p:tgtEl>
                                      </p:cBhvr>
                                    </p:animEffect>
                                  </p:childTnLst>
                                </p:cTn>
                              </p:par>
                              <p:par>
                                <p:cTn id="113" presetID="6" presetClass="entr" presetSubtype="16" fill="hold" grpId="0" nodeType="withEffect">
                                  <p:stCondLst>
                                    <p:cond delay="0"/>
                                  </p:stCondLst>
                                  <p:childTnLst>
                                    <p:set>
                                      <p:cBhvr>
                                        <p:cTn id="114" dur="1" fill="hold">
                                          <p:stCondLst>
                                            <p:cond delay="0"/>
                                          </p:stCondLst>
                                        </p:cTn>
                                        <p:tgtEl>
                                          <p:spTgt spid="6188"/>
                                        </p:tgtEl>
                                        <p:attrNameLst>
                                          <p:attrName>style.visibility</p:attrName>
                                        </p:attrNameLst>
                                      </p:cBhvr>
                                      <p:to>
                                        <p:strVal val="visible"/>
                                      </p:to>
                                    </p:set>
                                    <p:animEffect transition="in" filter="circle(in)">
                                      <p:cBhvr>
                                        <p:cTn id="115" dur="2000"/>
                                        <p:tgtEl>
                                          <p:spTgt spid="6188"/>
                                        </p:tgtEl>
                                      </p:cBhvr>
                                    </p:animEffect>
                                  </p:childTnLst>
                                </p:cTn>
                              </p:par>
                              <p:par>
                                <p:cTn id="116" presetID="6" presetClass="entr" presetSubtype="16" fill="hold" grpId="0" nodeType="withEffect">
                                  <p:stCondLst>
                                    <p:cond delay="0"/>
                                  </p:stCondLst>
                                  <p:childTnLst>
                                    <p:set>
                                      <p:cBhvr>
                                        <p:cTn id="117" dur="1" fill="hold">
                                          <p:stCondLst>
                                            <p:cond delay="0"/>
                                          </p:stCondLst>
                                        </p:cTn>
                                        <p:tgtEl>
                                          <p:spTgt spid="6189"/>
                                        </p:tgtEl>
                                        <p:attrNameLst>
                                          <p:attrName>style.visibility</p:attrName>
                                        </p:attrNameLst>
                                      </p:cBhvr>
                                      <p:to>
                                        <p:strVal val="visible"/>
                                      </p:to>
                                    </p:set>
                                    <p:animEffect transition="in" filter="circle(in)">
                                      <p:cBhvr>
                                        <p:cTn id="118" dur="2000"/>
                                        <p:tgtEl>
                                          <p:spTgt spid="6189"/>
                                        </p:tgtEl>
                                      </p:cBhvr>
                                    </p:animEffect>
                                  </p:childTnLst>
                                </p:cTn>
                              </p:par>
                              <p:par>
                                <p:cTn id="119" presetID="6" presetClass="entr" presetSubtype="16" fill="hold" grpId="0" nodeType="withEffect">
                                  <p:stCondLst>
                                    <p:cond delay="0"/>
                                  </p:stCondLst>
                                  <p:childTnLst>
                                    <p:set>
                                      <p:cBhvr>
                                        <p:cTn id="120" dur="1" fill="hold">
                                          <p:stCondLst>
                                            <p:cond delay="0"/>
                                          </p:stCondLst>
                                        </p:cTn>
                                        <p:tgtEl>
                                          <p:spTgt spid="6254"/>
                                        </p:tgtEl>
                                        <p:attrNameLst>
                                          <p:attrName>style.visibility</p:attrName>
                                        </p:attrNameLst>
                                      </p:cBhvr>
                                      <p:to>
                                        <p:strVal val="visible"/>
                                      </p:to>
                                    </p:set>
                                    <p:animEffect transition="in" filter="circle(in)">
                                      <p:cBhvr>
                                        <p:cTn id="121" dur="2000"/>
                                        <p:tgtEl>
                                          <p:spTgt spid="6254"/>
                                        </p:tgtEl>
                                      </p:cBhvr>
                                    </p:animEffect>
                                  </p:childTnLst>
                                </p:cTn>
                              </p:par>
                              <p:par>
                                <p:cTn id="122" presetID="6" presetClass="entr" presetSubtype="16" fill="hold" grpId="0" nodeType="withEffect">
                                  <p:stCondLst>
                                    <p:cond delay="0"/>
                                  </p:stCondLst>
                                  <p:childTnLst>
                                    <p:set>
                                      <p:cBhvr>
                                        <p:cTn id="123" dur="1" fill="hold">
                                          <p:stCondLst>
                                            <p:cond delay="0"/>
                                          </p:stCondLst>
                                        </p:cTn>
                                        <p:tgtEl>
                                          <p:spTgt spid="6255"/>
                                        </p:tgtEl>
                                        <p:attrNameLst>
                                          <p:attrName>style.visibility</p:attrName>
                                        </p:attrNameLst>
                                      </p:cBhvr>
                                      <p:to>
                                        <p:strVal val="visible"/>
                                      </p:to>
                                    </p:set>
                                    <p:animEffect transition="in" filter="circle(in)">
                                      <p:cBhvr>
                                        <p:cTn id="124" dur="2000"/>
                                        <p:tgtEl>
                                          <p:spTgt spid="6255"/>
                                        </p:tgtEl>
                                      </p:cBhvr>
                                    </p:animEffect>
                                  </p:childTnLst>
                                </p:cTn>
                              </p:par>
                              <p:par>
                                <p:cTn id="125" presetID="6" presetClass="entr" presetSubtype="16" fill="hold" grpId="0" nodeType="withEffect">
                                  <p:stCondLst>
                                    <p:cond delay="0"/>
                                  </p:stCondLst>
                                  <p:childTnLst>
                                    <p:set>
                                      <p:cBhvr>
                                        <p:cTn id="126" dur="1" fill="hold">
                                          <p:stCondLst>
                                            <p:cond delay="0"/>
                                          </p:stCondLst>
                                        </p:cTn>
                                        <p:tgtEl>
                                          <p:spTgt spid="6256"/>
                                        </p:tgtEl>
                                        <p:attrNameLst>
                                          <p:attrName>style.visibility</p:attrName>
                                        </p:attrNameLst>
                                      </p:cBhvr>
                                      <p:to>
                                        <p:strVal val="visible"/>
                                      </p:to>
                                    </p:set>
                                    <p:animEffect transition="in" filter="circle(in)">
                                      <p:cBhvr>
                                        <p:cTn id="127" dur="2000"/>
                                        <p:tgtEl>
                                          <p:spTgt spid="6256"/>
                                        </p:tgtEl>
                                      </p:cBhvr>
                                    </p:animEffect>
                                  </p:childTnLst>
                                </p:cTn>
                              </p:par>
                              <p:par>
                                <p:cTn id="128" presetID="6" presetClass="entr" presetSubtype="16" fill="hold" grpId="0" nodeType="withEffect">
                                  <p:stCondLst>
                                    <p:cond delay="0"/>
                                  </p:stCondLst>
                                  <p:childTnLst>
                                    <p:set>
                                      <p:cBhvr>
                                        <p:cTn id="129" dur="1" fill="hold">
                                          <p:stCondLst>
                                            <p:cond delay="0"/>
                                          </p:stCondLst>
                                        </p:cTn>
                                        <p:tgtEl>
                                          <p:spTgt spid="6257"/>
                                        </p:tgtEl>
                                        <p:attrNameLst>
                                          <p:attrName>style.visibility</p:attrName>
                                        </p:attrNameLst>
                                      </p:cBhvr>
                                      <p:to>
                                        <p:strVal val="visible"/>
                                      </p:to>
                                    </p:set>
                                    <p:animEffect transition="in" filter="circle(in)">
                                      <p:cBhvr>
                                        <p:cTn id="130" dur="2000"/>
                                        <p:tgtEl>
                                          <p:spTgt spid="6257"/>
                                        </p:tgtEl>
                                      </p:cBhvr>
                                    </p:animEffect>
                                  </p:childTnLst>
                                </p:cTn>
                              </p:par>
                              <p:par>
                                <p:cTn id="131" presetID="6" presetClass="entr" presetSubtype="16" fill="hold" grpId="0" nodeType="withEffect">
                                  <p:stCondLst>
                                    <p:cond delay="0"/>
                                  </p:stCondLst>
                                  <p:childTnLst>
                                    <p:set>
                                      <p:cBhvr>
                                        <p:cTn id="132" dur="1" fill="hold">
                                          <p:stCondLst>
                                            <p:cond delay="0"/>
                                          </p:stCondLst>
                                        </p:cTn>
                                        <p:tgtEl>
                                          <p:spTgt spid="6258"/>
                                        </p:tgtEl>
                                        <p:attrNameLst>
                                          <p:attrName>style.visibility</p:attrName>
                                        </p:attrNameLst>
                                      </p:cBhvr>
                                      <p:to>
                                        <p:strVal val="visible"/>
                                      </p:to>
                                    </p:set>
                                    <p:animEffect transition="in" filter="circle(in)">
                                      <p:cBhvr>
                                        <p:cTn id="133" dur="2000"/>
                                        <p:tgtEl>
                                          <p:spTgt spid="6258"/>
                                        </p:tgtEl>
                                      </p:cBhvr>
                                    </p:animEffect>
                                  </p:childTnLst>
                                </p:cTn>
                              </p:par>
                              <p:par>
                                <p:cTn id="134" presetID="6" presetClass="entr" presetSubtype="16" fill="hold" grpId="0" nodeType="withEffect">
                                  <p:stCondLst>
                                    <p:cond delay="0"/>
                                  </p:stCondLst>
                                  <p:childTnLst>
                                    <p:set>
                                      <p:cBhvr>
                                        <p:cTn id="135" dur="1" fill="hold">
                                          <p:stCondLst>
                                            <p:cond delay="0"/>
                                          </p:stCondLst>
                                        </p:cTn>
                                        <p:tgtEl>
                                          <p:spTgt spid="6259"/>
                                        </p:tgtEl>
                                        <p:attrNameLst>
                                          <p:attrName>style.visibility</p:attrName>
                                        </p:attrNameLst>
                                      </p:cBhvr>
                                      <p:to>
                                        <p:strVal val="visible"/>
                                      </p:to>
                                    </p:set>
                                    <p:animEffect transition="in" filter="circle(in)">
                                      <p:cBhvr>
                                        <p:cTn id="136" dur="2000"/>
                                        <p:tgtEl>
                                          <p:spTgt spid="6259"/>
                                        </p:tgtEl>
                                      </p:cBhvr>
                                    </p:animEffect>
                                  </p:childTnLst>
                                </p:cTn>
                              </p:par>
                              <p:par>
                                <p:cTn id="137" presetID="6" presetClass="entr" presetSubtype="16" fill="hold" grpId="0" nodeType="withEffect">
                                  <p:stCondLst>
                                    <p:cond delay="0"/>
                                  </p:stCondLst>
                                  <p:childTnLst>
                                    <p:set>
                                      <p:cBhvr>
                                        <p:cTn id="138" dur="1" fill="hold">
                                          <p:stCondLst>
                                            <p:cond delay="0"/>
                                          </p:stCondLst>
                                        </p:cTn>
                                        <p:tgtEl>
                                          <p:spTgt spid="6260"/>
                                        </p:tgtEl>
                                        <p:attrNameLst>
                                          <p:attrName>style.visibility</p:attrName>
                                        </p:attrNameLst>
                                      </p:cBhvr>
                                      <p:to>
                                        <p:strVal val="visible"/>
                                      </p:to>
                                    </p:set>
                                    <p:animEffect transition="in" filter="circle(in)">
                                      <p:cBhvr>
                                        <p:cTn id="139" dur="2000"/>
                                        <p:tgtEl>
                                          <p:spTgt spid="6260"/>
                                        </p:tgtEl>
                                      </p:cBhvr>
                                    </p:animEffect>
                                  </p:childTnLst>
                                </p:cTn>
                              </p:par>
                              <p:par>
                                <p:cTn id="140" presetID="6" presetClass="entr" presetSubtype="16" fill="hold" grpId="0" nodeType="withEffect">
                                  <p:stCondLst>
                                    <p:cond delay="0"/>
                                  </p:stCondLst>
                                  <p:childTnLst>
                                    <p:set>
                                      <p:cBhvr>
                                        <p:cTn id="141" dur="1" fill="hold">
                                          <p:stCondLst>
                                            <p:cond delay="0"/>
                                          </p:stCondLst>
                                        </p:cTn>
                                        <p:tgtEl>
                                          <p:spTgt spid="6261"/>
                                        </p:tgtEl>
                                        <p:attrNameLst>
                                          <p:attrName>style.visibility</p:attrName>
                                        </p:attrNameLst>
                                      </p:cBhvr>
                                      <p:to>
                                        <p:strVal val="visible"/>
                                      </p:to>
                                    </p:set>
                                    <p:animEffect transition="in" filter="circle(in)">
                                      <p:cBhvr>
                                        <p:cTn id="142" dur="2000"/>
                                        <p:tgtEl>
                                          <p:spTgt spid="6261"/>
                                        </p:tgtEl>
                                      </p:cBhvr>
                                    </p:animEffect>
                                  </p:childTnLst>
                                </p:cTn>
                              </p:par>
                              <p:par>
                                <p:cTn id="143" presetID="6" presetClass="entr" presetSubtype="16" fill="hold" grpId="0" nodeType="withEffect">
                                  <p:stCondLst>
                                    <p:cond delay="0"/>
                                  </p:stCondLst>
                                  <p:childTnLst>
                                    <p:set>
                                      <p:cBhvr>
                                        <p:cTn id="144" dur="1" fill="hold">
                                          <p:stCondLst>
                                            <p:cond delay="0"/>
                                          </p:stCondLst>
                                        </p:cTn>
                                        <p:tgtEl>
                                          <p:spTgt spid="6262"/>
                                        </p:tgtEl>
                                        <p:attrNameLst>
                                          <p:attrName>style.visibility</p:attrName>
                                        </p:attrNameLst>
                                      </p:cBhvr>
                                      <p:to>
                                        <p:strVal val="visible"/>
                                      </p:to>
                                    </p:set>
                                    <p:animEffect transition="in" filter="circle(in)">
                                      <p:cBhvr>
                                        <p:cTn id="145" dur="2000"/>
                                        <p:tgtEl>
                                          <p:spTgt spid="6262"/>
                                        </p:tgtEl>
                                      </p:cBhvr>
                                    </p:animEffect>
                                  </p:childTnLst>
                                </p:cTn>
                              </p:par>
                              <p:par>
                                <p:cTn id="146" presetID="6" presetClass="entr" presetSubtype="16" fill="hold" grpId="0" nodeType="withEffect">
                                  <p:stCondLst>
                                    <p:cond delay="0"/>
                                  </p:stCondLst>
                                  <p:childTnLst>
                                    <p:set>
                                      <p:cBhvr>
                                        <p:cTn id="147" dur="1" fill="hold">
                                          <p:stCondLst>
                                            <p:cond delay="0"/>
                                          </p:stCondLst>
                                        </p:cTn>
                                        <p:tgtEl>
                                          <p:spTgt spid="6263"/>
                                        </p:tgtEl>
                                        <p:attrNameLst>
                                          <p:attrName>style.visibility</p:attrName>
                                        </p:attrNameLst>
                                      </p:cBhvr>
                                      <p:to>
                                        <p:strVal val="visible"/>
                                      </p:to>
                                    </p:set>
                                    <p:animEffect transition="in" filter="circle(in)">
                                      <p:cBhvr>
                                        <p:cTn id="148" dur="2000"/>
                                        <p:tgtEl>
                                          <p:spTgt spid="6263"/>
                                        </p:tgtEl>
                                      </p:cBhvr>
                                    </p:animEffect>
                                  </p:childTnLst>
                                </p:cTn>
                              </p:par>
                              <p:par>
                                <p:cTn id="149" presetID="6" presetClass="entr" presetSubtype="16" fill="hold" grpId="0" nodeType="withEffect">
                                  <p:stCondLst>
                                    <p:cond delay="0"/>
                                  </p:stCondLst>
                                  <p:childTnLst>
                                    <p:set>
                                      <p:cBhvr>
                                        <p:cTn id="150" dur="1" fill="hold">
                                          <p:stCondLst>
                                            <p:cond delay="0"/>
                                          </p:stCondLst>
                                        </p:cTn>
                                        <p:tgtEl>
                                          <p:spTgt spid="6264"/>
                                        </p:tgtEl>
                                        <p:attrNameLst>
                                          <p:attrName>style.visibility</p:attrName>
                                        </p:attrNameLst>
                                      </p:cBhvr>
                                      <p:to>
                                        <p:strVal val="visible"/>
                                      </p:to>
                                    </p:set>
                                    <p:animEffect transition="in" filter="circle(in)">
                                      <p:cBhvr>
                                        <p:cTn id="151" dur="2000"/>
                                        <p:tgtEl>
                                          <p:spTgt spid="6264"/>
                                        </p:tgtEl>
                                      </p:cBhvr>
                                    </p:animEffect>
                                  </p:childTnLst>
                                </p:cTn>
                              </p:par>
                              <p:par>
                                <p:cTn id="152" presetID="6" presetClass="entr" presetSubtype="16" fill="hold" grpId="0" nodeType="withEffect">
                                  <p:stCondLst>
                                    <p:cond delay="0"/>
                                  </p:stCondLst>
                                  <p:childTnLst>
                                    <p:set>
                                      <p:cBhvr>
                                        <p:cTn id="153" dur="1" fill="hold">
                                          <p:stCondLst>
                                            <p:cond delay="0"/>
                                          </p:stCondLst>
                                        </p:cTn>
                                        <p:tgtEl>
                                          <p:spTgt spid="6265"/>
                                        </p:tgtEl>
                                        <p:attrNameLst>
                                          <p:attrName>style.visibility</p:attrName>
                                        </p:attrNameLst>
                                      </p:cBhvr>
                                      <p:to>
                                        <p:strVal val="visible"/>
                                      </p:to>
                                    </p:set>
                                    <p:animEffect transition="in" filter="circle(in)">
                                      <p:cBhvr>
                                        <p:cTn id="154" dur="2000"/>
                                        <p:tgtEl>
                                          <p:spTgt spid="6265"/>
                                        </p:tgtEl>
                                      </p:cBhvr>
                                    </p:animEffect>
                                  </p:childTnLst>
                                </p:cTn>
                              </p:par>
                              <p:par>
                                <p:cTn id="155" presetID="6" presetClass="entr" presetSubtype="16" fill="hold" grpId="0" nodeType="withEffect">
                                  <p:stCondLst>
                                    <p:cond delay="0"/>
                                  </p:stCondLst>
                                  <p:childTnLst>
                                    <p:set>
                                      <p:cBhvr>
                                        <p:cTn id="156" dur="1" fill="hold">
                                          <p:stCondLst>
                                            <p:cond delay="0"/>
                                          </p:stCondLst>
                                        </p:cTn>
                                        <p:tgtEl>
                                          <p:spTgt spid="6266"/>
                                        </p:tgtEl>
                                        <p:attrNameLst>
                                          <p:attrName>style.visibility</p:attrName>
                                        </p:attrNameLst>
                                      </p:cBhvr>
                                      <p:to>
                                        <p:strVal val="visible"/>
                                      </p:to>
                                    </p:set>
                                    <p:animEffect transition="in" filter="circle(in)">
                                      <p:cBhvr>
                                        <p:cTn id="157" dur="2000"/>
                                        <p:tgtEl>
                                          <p:spTgt spid="6266"/>
                                        </p:tgtEl>
                                      </p:cBhvr>
                                    </p:animEffect>
                                  </p:childTnLst>
                                </p:cTn>
                              </p:par>
                              <p:par>
                                <p:cTn id="158" presetID="6" presetClass="entr" presetSubtype="16" fill="hold" grpId="0" nodeType="withEffect">
                                  <p:stCondLst>
                                    <p:cond delay="0"/>
                                  </p:stCondLst>
                                  <p:childTnLst>
                                    <p:set>
                                      <p:cBhvr>
                                        <p:cTn id="159" dur="1" fill="hold">
                                          <p:stCondLst>
                                            <p:cond delay="0"/>
                                          </p:stCondLst>
                                        </p:cTn>
                                        <p:tgtEl>
                                          <p:spTgt spid="6267"/>
                                        </p:tgtEl>
                                        <p:attrNameLst>
                                          <p:attrName>style.visibility</p:attrName>
                                        </p:attrNameLst>
                                      </p:cBhvr>
                                      <p:to>
                                        <p:strVal val="visible"/>
                                      </p:to>
                                    </p:set>
                                    <p:animEffect transition="in" filter="circle(in)">
                                      <p:cBhvr>
                                        <p:cTn id="160" dur="2000"/>
                                        <p:tgtEl>
                                          <p:spTgt spid="6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69" grpId="0" animBg="1"/>
      <p:bldP spid="6148" grpId="0" animBg="1"/>
      <p:bldP spid="6150" grpId="0"/>
      <p:bldP spid="6151" grpId="0" animBg="1"/>
      <p:bldP spid="6152" grpId="0"/>
      <p:bldP spid="6167" grpId="0" animBg="1"/>
      <p:bldP spid="6168" grpId="0" animBg="1"/>
      <p:bldP spid="6169" grpId="0" animBg="1"/>
      <p:bldP spid="6170" grpId="0" animBg="1"/>
      <p:bldP spid="6171" grpId="0" animBg="1"/>
      <p:bldP spid="6172" grpId="0" animBg="1"/>
      <p:bldP spid="6173" grpId="0" animBg="1"/>
      <p:bldP spid="6174" grpId="0"/>
      <p:bldP spid="6182" grpId="0"/>
      <p:bldP spid="6183" grpId="0" animBg="1"/>
      <p:bldP spid="6184" grpId="0" animBg="1"/>
      <p:bldP spid="6185" grpId="0" animBg="1"/>
      <p:bldP spid="6186" grpId="0" animBg="1"/>
      <p:bldP spid="6187" grpId="0" animBg="1"/>
      <p:bldP spid="6188" grpId="0" animBg="1"/>
      <p:bldP spid="6189" grpId="0" animBg="1"/>
      <p:bldP spid="6226" grpId="0" animBg="1"/>
      <p:bldP spid="6227" grpId="0" animBg="1"/>
      <p:bldP spid="6228" grpId="0" animBg="1"/>
      <p:bldP spid="6229" grpId="0" animBg="1"/>
      <p:bldP spid="6230" grpId="0" animBg="1"/>
      <p:bldP spid="6231" grpId="0" animBg="1"/>
      <p:bldP spid="6232" grpId="0" animBg="1"/>
      <p:bldP spid="6233" grpId="0"/>
      <p:bldP spid="6234" grpId="0"/>
      <p:bldP spid="6235" grpId="0"/>
      <p:bldP spid="6236" grpId="0"/>
      <p:bldP spid="6237" grpId="0"/>
      <p:bldP spid="6238" grpId="0"/>
      <p:bldP spid="6239" grpId="0"/>
      <p:bldP spid="6254" grpId="0" animBg="1"/>
      <p:bldP spid="6255" grpId="0" animBg="1"/>
      <p:bldP spid="6256" grpId="0" animBg="1"/>
      <p:bldP spid="6257" grpId="0" animBg="1"/>
      <p:bldP spid="6258" grpId="0" animBg="1"/>
      <p:bldP spid="6259" grpId="0" animBg="1"/>
      <p:bldP spid="6260" grpId="0" animBg="1"/>
      <p:bldP spid="6261" grpId="0"/>
      <p:bldP spid="6262" grpId="0"/>
      <p:bldP spid="6263" grpId="0"/>
      <p:bldP spid="6264" grpId="0"/>
      <p:bldP spid="6265" grpId="0"/>
      <p:bldP spid="6266" grpId="0"/>
      <p:bldP spid="626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AutoShape 24"/>
          <p:cNvSpPr>
            <a:spLocks noChangeArrowheads="1"/>
          </p:cNvSpPr>
          <p:nvPr/>
        </p:nvSpPr>
        <p:spPr bwMode="auto">
          <a:xfrm>
            <a:off x="5410200" y="2078182"/>
            <a:ext cx="1219200" cy="762000"/>
          </a:xfrm>
          <a:prstGeom prst="rightArrow">
            <a:avLst>
              <a:gd name="adj1" fmla="val 71818"/>
              <a:gd name="adj2" fmla="val 4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9" name="AutoShape 24"/>
          <p:cNvSpPr>
            <a:spLocks noChangeArrowheads="1"/>
          </p:cNvSpPr>
          <p:nvPr/>
        </p:nvSpPr>
        <p:spPr bwMode="auto">
          <a:xfrm>
            <a:off x="2514600" y="2261755"/>
            <a:ext cx="12192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46" name="Rectangle 2"/>
          <p:cNvSpPr>
            <a:spLocks noGrp="1" noChangeArrowheads="1"/>
          </p:cNvSpPr>
          <p:nvPr>
            <p:ph type="title"/>
          </p:nvPr>
        </p:nvSpPr>
        <p:spPr>
          <a:xfrm>
            <a:off x="418306" y="685800"/>
            <a:ext cx="8229600" cy="1143000"/>
          </a:xfrm>
          <a:noFill/>
        </p:spPr>
        <p:txBody>
          <a:bodyPr>
            <a:normAutofit/>
          </a:bodyPr>
          <a:lstStyle/>
          <a:p>
            <a:r>
              <a:rPr lang="en-US" sz="3600" dirty="0" smtClean="0"/>
              <a:t>Why does this seem intuitive?</a:t>
            </a:r>
            <a:br>
              <a:rPr lang="en-US" sz="3600" dirty="0" smtClean="0"/>
            </a:br>
            <a:r>
              <a:rPr lang="en-US" sz="3600" dirty="0" smtClean="0"/>
              <a:t>The Budget Construction Slide</a:t>
            </a:r>
            <a:endParaRPr lang="en-US" sz="3600" dirty="0">
              <a:effectLst/>
            </a:endParaRPr>
          </a:p>
        </p:txBody>
      </p:sp>
      <p:sp>
        <p:nvSpPr>
          <p:cNvPr id="68" name="Slide Number Placeholder 4"/>
          <p:cNvSpPr>
            <a:spLocks noGrp="1"/>
          </p:cNvSpPr>
          <p:nvPr>
            <p:ph type="sldNum" sz="quarter" idx="12"/>
          </p:nvPr>
        </p:nvSpPr>
        <p:spPr/>
        <p:txBody>
          <a:bodyPr/>
          <a:lstStyle/>
          <a:p>
            <a:fld id="{38A2E69B-208B-4CE1-85C9-DC45F524D5B4}" type="slidenum">
              <a:rPr lang="en-US"/>
              <a:pPr/>
              <a:t>51</a:t>
            </a:fld>
            <a:endParaRPr lang="en-US"/>
          </a:p>
        </p:txBody>
      </p:sp>
      <p:sp>
        <p:nvSpPr>
          <p:cNvPr id="6147" name="Rectangle 3"/>
          <p:cNvSpPr>
            <a:spLocks noChangeArrowheads="1"/>
          </p:cNvSpPr>
          <p:nvPr/>
        </p:nvSpPr>
        <p:spPr bwMode="auto">
          <a:xfrm>
            <a:off x="838200" y="19812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48" name="Rectangle 4"/>
          <p:cNvSpPr>
            <a:spLocks noChangeArrowheads="1"/>
          </p:cNvSpPr>
          <p:nvPr/>
        </p:nvSpPr>
        <p:spPr bwMode="auto">
          <a:xfrm>
            <a:off x="3733800" y="19812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49" name="Text Box 5"/>
          <p:cNvSpPr txBox="1">
            <a:spLocks noChangeArrowheads="1"/>
          </p:cNvSpPr>
          <p:nvPr/>
        </p:nvSpPr>
        <p:spPr bwMode="auto">
          <a:xfrm>
            <a:off x="990600" y="2297668"/>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Positions</a:t>
            </a:r>
            <a:endParaRPr lang="en-US" dirty="0">
              <a:solidFill>
                <a:srgbClr val="C00000"/>
              </a:solidFill>
            </a:endParaRPr>
          </a:p>
        </p:txBody>
      </p:sp>
      <p:sp>
        <p:nvSpPr>
          <p:cNvPr id="6151" name="AutoShape 7"/>
          <p:cNvSpPr>
            <a:spLocks noChangeArrowheads="1"/>
          </p:cNvSpPr>
          <p:nvPr/>
        </p:nvSpPr>
        <p:spPr bwMode="auto">
          <a:xfrm>
            <a:off x="2575034" y="35814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52" name="Text Box 8"/>
          <p:cNvSpPr txBox="1">
            <a:spLocks noChangeArrowheads="1"/>
          </p:cNvSpPr>
          <p:nvPr/>
        </p:nvSpPr>
        <p:spPr bwMode="auto">
          <a:xfrm>
            <a:off x="2362200" y="2297668"/>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Generate</a:t>
            </a:r>
            <a:endParaRPr lang="en-US" dirty="0">
              <a:solidFill>
                <a:schemeClr val="accent1">
                  <a:lumMod val="50000"/>
                </a:schemeClr>
              </a:solidFill>
            </a:endParaRPr>
          </a:p>
        </p:txBody>
      </p:sp>
      <p:sp>
        <p:nvSpPr>
          <p:cNvPr id="6167" name="AutoShape 23"/>
          <p:cNvSpPr>
            <a:spLocks noChangeArrowheads="1"/>
          </p:cNvSpPr>
          <p:nvPr/>
        </p:nvSpPr>
        <p:spPr bwMode="auto">
          <a:xfrm>
            <a:off x="2575034" y="3276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8" name="AutoShape 24"/>
          <p:cNvSpPr>
            <a:spLocks noChangeArrowheads="1"/>
          </p:cNvSpPr>
          <p:nvPr/>
        </p:nvSpPr>
        <p:spPr bwMode="auto">
          <a:xfrm>
            <a:off x="2575034" y="2971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9" name="AutoShape 25"/>
          <p:cNvSpPr>
            <a:spLocks noChangeArrowheads="1"/>
          </p:cNvSpPr>
          <p:nvPr/>
        </p:nvSpPr>
        <p:spPr bwMode="auto">
          <a:xfrm>
            <a:off x="2575034" y="4419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0" name="AutoShape 26"/>
          <p:cNvSpPr>
            <a:spLocks noChangeArrowheads="1"/>
          </p:cNvSpPr>
          <p:nvPr/>
        </p:nvSpPr>
        <p:spPr bwMode="auto">
          <a:xfrm>
            <a:off x="2575034" y="4953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1" name="AutoShape 27"/>
          <p:cNvSpPr>
            <a:spLocks noChangeArrowheads="1"/>
          </p:cNvSpPr>
          <p:nvPr/>
        </p:nvSpPr>
        <p:spPr bwMode="auto">
          <a:xfrm>
            <a:off x="2575034" y="5715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2" name="AutoShape 28"/>
          <p:cNvSpPr>
            <a:spLocks noChangeArrowheads="1"/>
          </p:cNvSpPr>
          <p:nvPr/>
        </p:nvSpPr>
        <p:spPr bwMode="auto">
          <a:xfrm>
            <a:off x="2575034" y="4038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3" name="Rectangle 29"/>
          <p:cNvSpPr>
            <a:spLocks noChangeArrowheads="1"/>
          </p:cNvSpPr>
          <p:nvPr/>
        </p:nvSpPr>
        <p:spPr bwMode="auto">
          <a:xfrm>
            <a:off x="6629400" y="1981200"/>
            <a:ext cx="1676400" cy="4114800"/>
          </a:xfrm>
          <a:prstGeom prst="rect">
            <a:avLst/>
          </a:prstGeom>
          <a:noFill/>
          <a:ln w="9525">
            <a:solidFill>
              <a:schemeClr val="tx1"/>
            </a:solidFill>
            <a:miter lim="800000"/>
            <a:headEnd/>
            <a:tailEnd/>
          </a:ln>
          <a:effectLst/>
        </p:spPr>
        <p:txBody>
          <a:bodyPr wrap="none" anchor="ctr"/>
          <a:lstStyle/>
          <a:p>
            <a:endParaRPr lang="en-US">
              <a:solidFill>
                <a:schemeClr val="accent1">
                  <a:lumMod val="50000"/>
                </a:schemeClr>
              </a:solidFill>
            </a:endParaRPr>
          </a:p>
        </p:txBody>
      </p:sp>
      <p:sp>
        <p:nvSpPr>
          <p:cNvPr id="6182" name="Text Box 38"/>
          <p:cNvSpPr txBox="1">
            <a:spLocks noChangeArrowheads="1"/>
          </p:cNvSpPr>
          <p:nvPr/>
        </p:nvSpPr>
        <p:spPr bwMode="auto">
          <a:xfrm>
            <a:off x="5257800" y="2133600"/>
            <a:ext cx="1447800" cy="646331"/>
          </a:xfrm>
          <a:prstGeom prst="rect">
            <a:avLst/>
          </a:prstGeom>
          <a:noFill/>
          <a:ln w="9525">
            <a:noFill/>
            <a:miter lim="800000"/>
            <a:headEnd/>
            <a:tailEnd/>
          </a:ln>
          <a:effectLst/>
        </p:spPr>
        <p:txBody>
          <a:bodyPr>
            <a:spAutoFit/>
          </a:bodyPr>
          <a:lstStyle/>
          <a:p>
            <a:pPr algn="ctr">
              <a:spcBef>
                <a:spcPts val="0"/>
              </a:spcBef>
              <a:buFontTx/>
              <a:buNone/>
            </a:pPr>
            <a:r>
              <a:rPr lang="en-US" dirty="0" smtClean="0">
                <a:solidFill>
                  <a:schemeClr val="accent1">
                    <a:lumMod val="50000"/>
                  </a:schemeClr>
                </a:solidFill>
              </a:rPr>
              <a:t>Add S&amp;S,</a:t>
            </a:r>
          </a:p>
          <a:p>
            <a:pPr algn="ctr">
              <a:spcBef>
                <a:spcPts val="0"/>
              </a:spcBef>
              <a:buFontTx/>
              <a:buNone/>
            </a:pPr>
            <a:r>
              <a:rPr lang="en-US" dirty="0" smtClean="0">
                <a:solidFill>
                  <a:schemeClr val="accent1">
                    <a:lumMod val="50000"/>
                  </a:schemeClr>
                </a:solidFill>
              </a:rPr>
              <a:t>CO, SP</a:t>
            </a:r>
            <a:endParaRPr lang="en-US" dirty="0">
              <a:solidFill>
                <a:schemeClr val="accent1">
                  <a:lumMod val="50000"/>
                </a:schemeClr>
              </a:solidFill>
            </a:endParaRPr>
          </a:p>
        </p:txBody>
      </p:sp>
      <p:sp>
        <p:nvSpPr>
          <p:cNvPr id="6183" name="AutoShape 39"/>
          <p:cNvSpPr>
            <a:spLocks noChangeArrowheads="1"/>
          </p:cNvSpPr>
          <p:nvPr/>
        </p:nvSpPr>
        <p:spPr bwMode="auto">
          <a:xfrm>
            <a:off x="5454868" y="35814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4" name="AutoShape 40"/>
          <p:cNvSpPr>
            <a:spLocks noChangeArrowheads="1"/>
          </p:cNvSpPr>
          <p:nvPr/>
        </p:nvSpPr>
        <p:spPr bwMode="auto">
          <a:xfrm>
            <a:off x="5454868" y="3276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5" name="AutoShape 41"/>
          <p:cNvSpPr>
            <a:spLocks noChangeArrowheads="1"/>
          </p:cNvSpPr>
          <p:nvPr/>
        </p:nvSpPr>
        <p:spPr bwMode="auto">
          <a:xfrm>
            <a:off x="5454868" y="2971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6" name="AutoShape 42"/>
          <p:cNvSpPr>
            <a:spLocks noChangeArrowheads="1"/>
          </p:cNvSpPr>
          <p:nvPr/>
        </p:nvSpPr>
        <p:spPr bwMode="auto">
          <a:xfrm>
            <a:off x="5454868" y="4419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7" name="AutoShape 43"/>
          <p:cNvSpPr>
            <a:spLocks noChangeArrowheads="1"/>
          </p:cNvSpPr>
          <p:nvPr/>
        </p:nvSpPr>
        <p:spPr bwMode="auto">
          <a:xfrm>
            <a:off x="5454868" y="4953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8" name="AutoShape 44"/>
          <p:cNvSpPr>
            <a:spLocks noChangeArrowheads="1"/>
          </p:cNvSpPr>
          <p:nvPr/>
        </p:nvSpPr>
        <p:spPr bwMode="auto">
          <a:xfrm>
            <a:off x="5454868" y="5715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89" name="AutoShape 45"/>
          <p:cNvSpPr>
            <a:spLocks noChangeArrowheads="1"/>
          </p:cNvSpPr>
          <p:nvPr/>
        </p:nvSpPr>
        <p:spPr bwMode="auto">
          <a:xfrm>
            <a:off x="5454868" y="4038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226" name="Line 82"/>
          <p:cNvSpPr>
            <a:spLocks noChangeShapeType="1"/>
          </p:cNvSpPr>
          <p:nvPr/>
        </p:nvSpPr>
        <p:spPr bwMode="auto">
          <a:xfrm>
            <a:off x="3733800" y="4724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7" name="Line 83"/>
          <p:cNvSpPr>
            <a:spLocks noChangeShapeType="1"/>
          </p:cNvSpPr>
          <p:nvPr/>
        </p:nvSpPr>
        <p:spPr bwMode="auto">
          <a:xfrm>
            <a:off x="3733800" y="4267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8" name="Line 84"/>
          <p:cNvSpPr>
            <a:spLocks noChangeShapeType="1"/>
          </p:cNvSpPr>
          <p:nvPr/>
        </p:nvSpPr>
        <p:spPr bwMode="auto">
          <a:xfrm>
            <a:off x="3733800" y="3886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9" name="Line 85"/>
          <p:cNvSpPr>
            <a:spLocks noChangeShapeType="1"/>
          </p:cNvSpPr>
          <p:nvPr/>
        </p:nvSpPr>
        <p:spPr bwMode="auto">
          <a:xfrm>
            <a:off x="3733800" y="3429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0" name="Line 86"/>
          <p:cNvSpPr>
            <a:spLocks noChangeShapeType="1"/>
          </p:cNvSpPr>
          <p:nvPr/>
        </p:nvSpPr>
        <p:spPr bwMode="auto">
          <a:xfrm>
            <a:off x="3733800" y="32004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1" name="Line 87"/>
          <p:cNvSpPr>
            <a:spLocks noChangeShapeType="1"/>
          </p:cNvSpPr>
          <p:nvPr/>
        </p:nvSpPr>
        <p:spPr bwMode="auto">
          <a:xfrm>
            <a:off x="3733800" y="29718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2" name="Line 88"/>
          <p:cNvSpPr>
            <a:spLocks noChangeShapeType="1"/>
          </p:cNvSpPr>
          <p:nvPr/>
        </p:nvSpPr>
        <p:spPr bwMode="auto">
          <a:xfrm>
            <a:off x="3733800" y="5334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3" name="Text Box 89"/>
          <p:cNvSpPr txBox="1">
            <a:spLocks noChangeArrowheads="1"/>
          </p:cNvSpPr>
          <p:nvPr/>
        </p:nvSpPr>
        <p:spPr bwMode="auto">
          <a:xfrm>
            <a:off x="4035425" y="48768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34" name="Text Box 90"/>
          <p:cNvSpPr txBox="1">
            <a:spLocks noChangeArrowheads="1"/>
          </p:cNvSpPr>
          <p:nvPr/>
        </p:nvSpPr>
        <p:spPr bwMode="auto">
          <a:xfrm>
            <a:off x="4067175" y="55626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35" name="Text Box 91"/>
          <p:cNvSpPr txBox="1">
            <a:spLocks noChangeArrowheads="1"/>
          </p:cNvSpPr>
          <p:nvPr/>
        </p:nvSpPr>
        <p:spPr bwMode="auto">
          <a:xfrm>
            <a:off x="3935413" y="35052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36" name="Text Box 92"/>
          <p:cNvSpPr txBox="1">
            <a:spLocks noChangeArrowheads="1"/>
          </p:cNvSpPr>
          <p:nvPr/>
        </p:nvSpPr>
        <p:spPr bwMode="auto">
          <a:xfrm>
            <a:off x="4287838" y="29241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37" name="Text Box 93"/>
          <p:cNvSpPr txBox="1">
            <a:spLocks noChangeArrowheads="1"/>
          </p:cNvSpPr>
          <p:nvPr/>
        </p:nvSpPr>
        <p:spPr bwMode="auto">
          <a:xfrm>
            <a:off x="4189413" y="4343400"/>
            <a:ext cx="687387"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38" name="Text Box 94"/>
          <p:cNvSpPr txBox="1">
            <a:spLocks noChangeArrowheads="1"/>
          </p:cNvSpPr>
          <p:nvPr/>
        </p:nvSpPr>
        <p:spPr bwMode="auto">
          <a:xfrm>
            <a:off x="4175125" y="31527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39" name="Text Box 95"/>
          <p:cNvSpPr txBox="1">
            <a:spLocks noChangeArrowheads="1"/>
          </p:cNvSpPr>
          <p:nvPr/>
        </p:nvSpPr>
        <p:spPr bwMode="auto">
          <a:xfrm>
            <a:off x="3962400" y="39147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40" name="Line 96"/>
          <p:cNvSpPr>
            <a:spLocks noChangeShapeType="1"/>
          </p:cNvSpPr>
          <p:nvPr/>
        </p:nvSpPr>
        <p:spPr bwMode="auto">
          <a:xfrm>
            <a:off x="838200" y="29718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41" name="Line 97"/>
          <p:cNvSpPr>
            <a:spLocks noChangeShapeType="1"/>
          </p:cNvSpPr>
          <p:nvPr/>
        </p:nvSpPr>
        <p:spPr bwMode="auto">
          <a:xfrm>
            <a:off x="838200" y="3200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2" name="Line 98"/>
          <p:cNvSpPr>
            <a:spLocks noChangeShapeType="1"/>
          </p:cNvSpPr>
          <p:nvPr/>
        </p:nvSpPr>
        <p:spPr bwMode="auto">
          <a:xfrm>
            <a:off x="838200" y="3429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3" name="Line 99"/>
          <p:cNvSpPr>
            <a:spLocks noChangeShapeType="1"/>
          </p:cNvSpPr>
          <p:nvPr/>
        </p:nvSpPr>
        <p:spPr bwMode="auto">
          <a:xfrm>
            <a:off x="838200" y="3886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4" name="Line 100"/>
          <p:cNvSpPr>
            <a:spLocks noChangeShapeType="1"/>
          </p:cNvSpPr>
          <p:nvPr/>
        </p:nvSpPr>
        <p:spPr bwMode="auto">
          <a:xfrm>
            <a:off x="838200" y="4267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5" name="Line 101"/>
          <p:cNvSpPr>
            <a:spLocks noChangeShapeType="1"/>
          </p:cNvSpPr>
          <p:nvPr/>
        </p:nvSpPr>
        <p:spPr bwMode="auto">
          <a:xfrm>
            <a:off x="838200" y="4724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6" name="Line 102"/>
          <p:cNvSpPr>
            <a:spLocks noChangeShapeType="1"/>
          </p:cNvSpPr>
          <p:nvPr/>
        </p:nvSpPr>
        <p:spPr bwMode="auto">
          <a:xfrm>
            <a:off x="838200" y="5334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7" name="Text Box 103"/>
          <p:cNvSpPr txBox="1">
            <a:spLocks noChangeArrowheads="1"/>
          </p:cNvSpPr>
          <p:nvPr/>
        </p:nvSpPr>
        <p:spPr bwMode="auto">
          <a:xfrm>
            <a:off x="1139825" y="48768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48" name="Text Box 104"/>
          <p:cNvSpPr txBox="1">
            <a:spLocks noChangeArrowheads="1"/>
          </p:cNvSpPr>
          <p:nvPr/>
        </p:nvSpPr>
        <p:spPr bwMode="auto">
          <a:xfrm>
            <a:off x="1143000" y="55626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49" name="Text Box 105"/>
          <p:cNvSpPr txBox="1">
            <a:spLocks noChangeArrowheads="1"/>
          </p:cNvSpPr>
          <p:nvPr/>
        </p:nvSpPr>
        <p:spPr bwMode="auto">
          <a:xfrm>
            <a:off x="1039813" y="35052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50" name="Text Box 106"/>
          <p:cNvSpPr txBox="1">
            <a:spLocks noChangeArrowheads="1"/>
          </p:cNvSpPr>
          <p:nvPr/>
        </p:nvSpPr>
        <p:spPr bwMode="auto">
          <a:xfrm>
            <a:off x="1316038" y="2940050"/>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51" name="Text Box 107"/>
          <p:cNvSpPr txBox="1">
            <a:spLocks noChangeArrowheads="1"/>
          </p:cNvSpPr>
          <p:nvPr/>
        </p:nvSpPr>
        <p:spPr bwMode="auto">
          <a:xfrm>
            <a:off x="1295400" y="43434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52" name="Text Box 108"/>
          <p:cNvSpPr txBox="1">
            <a:spLocks noChangeArrowheads="1"/>
          </p:cNvSpPr>
          <p:nvPr/>
        </p:nvSpPr>
        <p:spPr bwMode="auto">
          <a:xfrm>
            <a:off x="1203325" y="3149600"/>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53" name="Text Box 109"/>
          <p:cNvSpPr txBox="1">
            <a:spLocks noChangeArrowheads="1"/>
          </p:cNvSpPr>
          <p:nvPr/>
        </p:nvSpPr>
        <p:spPr bwMode="auto">
          <a:xfrm>
            <a:off x="1006475" y="39147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54" name="Line 110"/>
          <p:cNvSpPr>
            <a:spLocks noChangeShapeType="1"/>
          </p:cNvSpPr>
          <p:nvPr/>
        </p:nvSpPr>
        <p:spPr bwMode="auto">
          <a:xfrm>
            <a:off x="6629400" y="4724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5" name="Line 111"/>
          <p:cNvSpPr>
            <a:spLocks noChangeShapeType="1"/>
          </p:cNvSpPr>
          <p:nvPr/>
        </p:nvSpPr>
        <p:spPr bwMode="auto">
          <a:xfrm>
            <a:off x="6629400" y="4267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6" name="Line 112"/>
          <p:cNvSpPr>
            <a:spLocks noChangeShapeType="1"/>
          </p:cNvSpPr>
          <p:nvPr/>
        </p:nvSpPr>
        <p:spPr bwMode="auto">
          <a:xfrm>
            <a:off x="6629400" y="3886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7" name="Line 113"/>
          <p:cNvSpPr>
            <a:spLocks noChangeShapeType="1"/>
          </p:cNvSpPr>
          <p:nvPr/>
        </p:nvSpPr>
        <p:spPr bwMode="auto">
          <a:xfrm>
            <a:off x="6629400" y="3429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8" name="Line 114"/>
          <p:cNvSpPr>
            <a:spLocks noChangeShapeType="1"/>
          </p:cNvSpPr>
          <p:nvPr/>
        </p:nvSpPr>
        <p:spPr bwMode="auto">
          <a:xfrm>
            <a:off x="6629400" y="3200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9" name="Line 115"/>
          <p:cNvSpPr>
            <a:spLocks noChangeShapeType="1"/>
          </p:cNvSpPr>
          <p:nvPr/>
        </p:nvSpPr>
        <p:spPr bwMode="auto">
          <a:xfrm>
            <a:off x="6629400" y="29718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60" name="Line 116"/>
          <p:cNvSpPr>
            <a:spLocks noChangeShapeType="1"/>
          </p:cNvSpPr>
          <p:nvPr/>
        </p:nvSpPr>
        <p:spPr bwMode="auto">
          <a:xfrm>
            <a:off x="6629400" y="5334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61" name="Text Box 117"/>
          <p:cNvSpPr txBox="1">
            <a:spLocks noChangeArrowheads="1"/>
          </p:cNvSpPr>
          <p:nvPr/>
        </p:nvSpPr>
        <p:spPr bwMode="auto">
          <a:xfrm>
            <a:off x="6931025" y="48768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Wastewater </a:t>
            </a:r>
          </a:p>
        </p:txBody>
      </p:sp>
      <p:sp>
        <p:nvSpPr>
          <p:cNvPr id="6262" name="Text Box 118"/>
          <p:cNvSpPr txBox="1">
            <a:spLocks noChangeArrowheads="1"/>
          </p:cNvSpPr>
          <p:nvPr/>
        </p:nvSpPr>
        <p:spPr bwMode="auto">
          <a:xfrm>
            <a:off x="6962775" y="55626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63" name="Text Box 119"/>
          <p:cNvSpPr txBox="1">
            <a:spLocks noChangeArrowheads="1"/>
          </p:cNvSpPr>
          <p:nvPr/>
        </p:nvSpPr>
        <p:spPr bwMode="auto">
          <a:xfrm>
            <a:off x="6858000" y="35052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64" name="Text Box 120"/>
          <p:cNvSpPr txBox="1">
            <a:spLocks noChangeArrowheads="1"/>
          </p:cNvSpPr>
          <p:nvPr/>
        </p:nvSpPr>
        <p:spPr bwMode="auto">
          <a:xfrm>
            <a:off x="7183438" y="29241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Spills</a:t>
            </a:r>
          </a:p>
        </p:txBody>
      </p:sp>
      <p:sp>
        <p:nvSpPr>
          <p:cNvPr id="6265" name="Text Box 121"/>
          <p:cNvSpPr txBox="1">
            <a:spLocks noChangeArrowheads="1"/>
          </p:cNvSpPr>
          <p:nvPr/>
        </p:nvSpPr>
        <p:spPr bwMode="auto">
          <a:xfrm>
            <a:off x="7086600" y="43434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66" name="Text Box 122"/>
          <p:cNvSpPr txBox="1">
            <a:spLocks noChangeArrowheads="1"/>
          </p:cNvSpPr>
          <p:nvPr/>
        </p:nvSpPr>
        <p:spPr bwMode="auto">
          <a:xfrm>
            <a:off x="7070725" y="31527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67" name="Text Box 123"/>
          <p:cNvSpPr txBox="1">
            <a:spLocks noChangeArrowheads="1"/>
          </p:cNvSpPr>
          <p:nvPr/>
        </p:nvSpPr>
        <p:spPr bwMode="auto">
          <a:xfrm>
            <a:off x="6858000" y="39147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Title V Permits</a:t>
            </a:r>
          </a:p>
        </p:txBody>
      </p:sp>
      <p:sp>
        <p:nvSpPr>
          <p:cNvPr id="71" name="Text Box 6"/>
          <p:cNvSpPr txBox="1">
            <a:spLocks noChangeArrowheads="1"/>
          </p:cNvSpPr>
          <p:nvPr/>
        </p:nvSpPr>
        <p:spPr bwMode="auto">
          <a:xfrm>
            <a:off x="3810000" y="2209800"/>
            <a:ext cx="1524000" cy="646331"/>
          </a:xfrm>
          <a:prstGeom prst="rect">
            <a:avLst/>
          </a:prstGeom>
          <a:noFill/>
          <a:ln w="9525">
            <a:noFill/>
            <a:miter lim="800000"/>
            <a:headEnd/>
            <a:tailEnd/>
          </a:ln>
          <a:effectLst/>
        </p:spPr>
        <p:txBody>
          <a:bodyPr>
            <a:spAutoFit/>
          </a:bodyPr>
          <a:lstStyle/>
          <a:p>
            <a:pPr algn="ctr">
              <a:spcBef>
                <a:spcPct val="50000"/>
              </a:spcBef>
              <a:buFontTx/>
              <a:buNone/>
            </a:pPr>
            <a:r>
              <a:rPr lang="en-US" dirty="0">
                <a:solidFill>
                  <a:srgbClr val="C00000"/>
                </a:solidFill>
              </a:rPr>
              <a:t>Salaries &amp; Benefits</a:t>
            </a:r>
          </a:p>
        </p:txBody>
      </p:sp>
      <p:sp>
        <p:nvSpPr>
          <p:cNvPr id="72" name="Text Box 30"/>
          <p:cNvSpPr txBox="1">
            <a:spLocks noChangeArrowheads="1"/>
          </p:cNvSpPr>
          <p:nvPr/>
        </p:nvSpPr>
        <p:spPr bwMode="auto">
          <a:xfrm>
            <a:off x="6781800" y="2286000"/>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a:solidFill>
                  <a:srgbClr val="C00000"/>
                </a:solidFill>
              </a:rPr>
              <a:t>Budgets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fade">
                                      <p:cBhvr>
                                        <p:cTn id="7" dur="2000"/>
                                        <p:tgtEl>
                                          <p:spTgt spid="69"/>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152"/>
                                        </p:tgtEl>
                                        <p:attrNameLst>
                                          <p:attrName>style.visibility</p:attrName>
                                        </p:attrNameLst>
                                      </p:cBhvr>
                                      <p:to>
                                        <p:strVal val="visible"/>
                                      </p:to>
                                    </p:set>
                                    <p:animEffect transition="in" filter="fade">
                                      <p:cBhvr>
                                        <p:cTn id="11" dur="1500"/>
                                        <p:tgtEl>
                                          <p:spTgt spid="6152"/>
                                        </p:tgtEl>
                                      </p:cBhvr>
                                    </p:animEffect>
                                  </p:childTnLst>
                                </p:cTn>
                              </p:par>
                              <p:par>
                                <p:cTn id="12" presetID="10" presetClass="entr" presetSubtype="0" fill="hold" nodeType="withEffect">
                                  <p:stCondLst>
                                    <p:cond delay="0"/>
                                  </p:stCondLst>
                                  <p:childTnLst>
                                    <p:set>
                                      <p:cBhvr>
                                        <p:cTn id="13" dur="1" fill="hold">
                                          <p:stCondLst>
                                            <p:cond delay="0"/>
                                          </p:stCondLst>
                                        </p:cTn>
                                        <p:tgtEl>
                                          <p:spTgt spid="6148"/>
                                        </p:tgtEl>
                                        <p:attrNameLst>
                                          <p:attrName>style.visibility</p:attrName>
                                        </p:attrNameLst>
                                      </p:cBhvr>
                                      <p:to>
                                        <p:strVal val="visible"/>
                                      </p:to>
                                    </p:set>
                                    <p:animEffect transition="in" filter="fade">
                                      <p:cBhvr>
                                        <p:cTn id="14" dur="2000"/>
                                        <p:tgtEl>
                                          <p:spTgt spid="6148"/>
                                        </p:tgtEl>
                                      </p:cBhvr>
                                    </p:animEffect>
                                  </p:childTnLst>
                                </p:cTn>
                              </p:par>
                              <p:par>
                                <p:cTn id="15" presetID="10" presetClass="entr" presetSubtype="0" fill="hold" nodeType="withEffect">
                                  <p:stCondLst>
                                    <p:cond delay="0"/>
                                  </p:stCondLst>
                                  <p:childTnLst>
                                    <p:set>
                                      <p:cBhvr>
                                        <p:cTn id="16" dur="1" fill="hold">
                                          <p:stCondLst>
                                            <p:cond delay="0"/>
                                          </p:stCondLst>
                                        </p:cTn>
                                        <p:tgtEl>
                                          <p:spTgt spid="6151"/>
                                        </p:tgtEl>
                                        <p:attrNameLst>
                                          <p:attrName>style.visibility</p:attrName>
                                        </p:attrNameLst>
                                      </p:cBhvr>
                                      <p:to>
                                        <p:strVal val="visible"/>
                                      </p:to>
                                    </p:set>
                                    <p:animEffect transition="in" filter="fade">
                                      <p:cBhvr>
                                        <p:cTn id="17" dur="2000"/>
                                        <p:tgtEl>
                                          <p:spTgt spid="6151"/>
                                        </p:tgtEl>
                                      </p:cBhvr>
                                    </p:animEffect>
                                  </p:childTnLst>
                                </p:cTn>
                              </p:par>
                              <p:par>
                                <p:cTn id="18" presetID="10" presetClass="entr" presetSubtype="0" fill="hold" nodeType="withEffect">
                                  <p:stCondLst>
                                    <p:cond delay="0"/>
                                  </p:stCondLst>
                                  <p:childTnLst>
                                    <p:set>
                                      <p:cBhvr>
                                        <p:cTn id="19" dur="1" fill="hold">
                                          <p:stCondLst>
                                            <p:cond delay="0"/>
                                          </p:stCondLst>
                                        </p:cTn>
                                        <p:tgtEl>
                                          <p:spTgt spid="6167"/>
                                        </p:tgtEl>
                                        <p:attrNameLst>
                                          <p:attrName>style.visibility</p:attrName>
                                        </p:attrNameLst>
                                      </p:cBhvr>
                                      <p:to>
                                        <p:strVal val="visible"/>
                                      </p:to>
                                    </p:set>
                                    <p:animEffect transition="in" filter="fade">
                                      <p:cBhvr>
                                        <p:cTn id="20" dur="2000"/>
                                        <p:tgtEl>
                                          <p:spTgt spid="6167"/>
                                        </p:tgtEl>
                                      </p:cBhvr>
                                    </p:animEffect>
                                  </p:childTnLst>
                                </p:cTn>
                              </p:par>
                              <p:par>
                                <p:cTn id="21" presetID="10" presetClass="entr" presetSubtype="0" fill="hold" nodeType="withEffect">
                                  <p:stCondLst>
                                    <p:cond delay="0"/>
                                  </p:stCondLst>
                                  <p:childTnLst>
                                    <p:set>
                                      <p:cBhvr>
                                        <p:cTn id="22" dur="1" fill="hold">
                                          <p:stCondLst>
                                            <p:cond delay="0"/>
                                          </p:stCondLst>
                                        </p:cTn>
                                        <p:tgtEl>
                                          <p:spTgt spid="6168"/>
                                        </p:tgtEl>
                                        <p:attrNameLst>
                                          <p:attrName>style.visibility</p:attrName>
                                        </p:attrNameLst>
                                      </p:cBhvr>
                                      <p:to>
                                        <p:strVal val="visible"/>
                                      </p:to>
                                    </p:set>
                                    <p:animEffect transition="in" filter="fade">
                                      <p:cBhvr>
                                        <p:cTn id="23" dur="2000"/>
                                        <p:tgtEl>
                                          <p:spTgt spid="6168"/>
                                        </p:tgtEl>
                                      </p:cBhvr>
                                    </p:animEffect>
                                  </p:childTnLst>
                                </p:cTn>
                              </p:par>
                              <p:par>
                                <p:cTn id="24" presetID="10" presetClass="entr" presetSubtype="0" fill="hold" nodeType="withEffect">
                                  <p:stCondLst>
                                    <p:cond delay="0"/>
                                  </p:stCondLst>
                                  <p:childTnLst>
                                    <p:set>
                                      <p:cBhvr>
                                        <p:cTn id="25" dur="1" fill="hold">
                                          <p:stCondLst>
                                            <p:cond delay="0"/>
                                          </p:stCondLst>
                                        </p:cTn>
                                        <p:tgtEl>
                                          <p:spTgt spid="6169"/>
                                        </p:tgtEl>
                                        <p:attrNameLst>
                                          <p:attrName>style.visibility</p:attrName>
                                        </p:attrNameLst>
                                      </p:cBhvr>
                                      <p:to>
                                        <p:strVal val="visible"/>
                                      </p:to>
                                    </p:set>
                                    <p:animEffect transition="in" filter="fade">
                                      <p:cBhvr>
                                        <p:cTn id="26" dur="2000"/>
                                        <p:tgtEl>
                                          <p:spTgt spid="6169"/>
                                        </p:tgtEl>
                                      </p:cBhvr>
                                    </p:animEffect>
                                  </p:childTnLst>
                                </p:cTn>
                              </p:par>
                              <p:par>
                                <p:cTn id="27" presetID="10" presetClass="entr" presetSubtype="0" fill="hold" nodeType="withEffect">
                                  <p:stCondLst>
                                    <p:cond delay="0"/>
                                  </p:stCondLst>
                                  <p:childTnLst>
                                    <p:set>
                                      <p:cBhvr>
                                        <p:cTn id="28" dur="1" fill="hold">
                                          <p:stCondLst>
                                            <p:cond delay="0"/>
                                          </p:stCondLst>
                                        </p:cTn>
                                        <p:tgtEl>
                                          <p:spTgt spid="6170"/>
                                        </p:tgtEl>
                                        <p:attrNameLst>
                                          <p:attrName>style.visibility</p:attrName>
                                        </p:attrNameLst>
                                      </p:cBhvr>
                                      <p:to>
                                        <p:strVal val="visible"/>
                                      </p:to>
                                    </p:set>
                                    <p:animEffect transition="in" filter="fade">
                                      <p:cBhvr>
                                        <p:cTn id="29" dur="2000"/>
                                        <p:tgtEl>
                                          <p:spTgt spid="6170"/>
                                        </p:tgtEl>
                                      </p:cBhvr>
                                    </p:animEffect>
                                  </p:childTnLst>
                                </p:cTn>
                              </p:par>
                              <p:par>
                                <p:cTn id="30" presetID="10" presetClass="entr" presetSubtype="0" fill="hold" nodeType="withEffect">
                                  <p:stCondLst>
                                    <p:cond delay="0"/>
                                  </p:stCondLst>
                                  <p:childTnLst>
                                    <p:set>
                                      <p:cBhvr>
                                        <p:cTn id="31" dur="1" fill="hold">
                                          <p:stCondLst>
                                            <p:cond delay="0"/>
                                          </p:stCondLst>
                                        </p:cTn>
                                        <p:tgtEl>
                                          <p:spTgt spid="6171"/>
                                        </p:tgtEl>
                                        <p:attrNameLst>
                                          <p:attrName>style.visibility</p:attrName>
                                        </p:attrNameLst>
                                      </p:cBhvr>
                                      <p:to>
                                        <p:strVal val="visible"/>
                                      </p:to>
                                    </p:set>
                                    <p:animEffect transition="in" filter="fade">
                                      <p:cBhvr>
                                        <p:cTn id="32" dur="2000"/>
                                        <p:tgtEl>
                                          <p:spTgt spid="6171"/>
                                        </p:tgtEl>
                                      </p:cBhvr>
                                    </p:animEffect>
                                  </p:childTnLst>
                                </p:cTn>
                              </p:par>
                              <p:par>
                                <p:cTn id="33" presetID="10" presetClass="entr" presetSubtype="0" fill="hold" nodeType="withEffect">
                                  <p:stCondLst>
                                    <p:cond delay="0"/>
                                  </p:stCondLst>
                                  <p:childTnLst>
                                    <p:set>
                                      <p:cBhvr>
                                        <p:cTn id="34" dur="1" fill="hold">
                                          <p:stCondLst>
                                            <p:cond delay="0"/>
                                          </p:stCondLst>
                                        </p:cTn>
                                        <p:tgtEl>
                                          <p:spTgt spid="6172"/>
                                        </p:tgtEl>
                                        <p:attrNameLst>
                                          <p:attrName>style.visibility</p:attrName>
                                        </p:attrNameLst>
                                      </p:cBhvr>
                                      <p:to>
                                        <p:strVal val="visible"/>
                                      </p:to>
                                    </p:set>
                                    <p:animEffect transition="in" filter="fade">
                                      <p:cBhvr>
                                        <p:cTn id="35" dur="2000"/>
                                        <p:tgtEl>
                                          <p:spTgt spid="617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71"/>
                                        </p:tgtEl>
                                        <p:attrNameLst>
                                          <p:attrName>style.visibility</p:attrName>
                                        </p:attrNameLst>
                                      </p:cBhvr>
                                      <p:to>
                                        <p:strVal val="visible"/>
                                      </p:to>
                                    </p:set>
                                    <p:animEffect transition="in" filter="fade">
                                      <p:cBhvr>
                                        <p:cTn id="38" dur="2000"/>
                                        <p:tgtEl>
                                          <p:spTgt spid="71"/>
                                        </p:tgtEl>
                                      </p:cBhvr>
                                    </p:animEffect>
                                  </p:childTnLst>
                                </p:cTn>
                              </p:par>
                              <p:par>
                                <p:cTn id="39" presetID="10" presetClass="entr" presetSubtype="0" fill="hold" nodeType="withEffect">
                                  <p:stCondLst>
                                    <p:cond delay="0"/>
                                  </p:stCondLst>
                                  <p:childTnLst>
                                    <p:set>
                                      <p:cBhvr>
                                        <p:cTn id="40" dur="1" fill="hold">
                                          <p:stCondLst>
                                            <p:cond delay="0"/>
                                          </p:stCondLst>
                                        </p:cTn>
                                        <p:tgtEl>
                                          <p:spTgt spid="6226"/>
                                        </p:tgtEl>
                                        <p:attrNameLst>
                                          <p:attrName>style.visibility</p:attrName>
                                        </p:attrNameLst>
                                      </p:cBhvr>
                                      <p:to>
                                        <p:strVal val="visible"/>
                                      </p:to>
                                    </p:set>
                                    <p:animEffect transition="in" filter="fade">
                                      <p:cBhvr>
                                        <p:cTn id="41" dur="2000"/>
                                        <p:tgtEl>
                                          <p:spTgt spid="6226"/>
                                        </p:tgtEl>
                                      </p:cBhvr>
                                    </p:animEffect>
                                  </p:childTnLst>
                                </p:cTn>
                              </p:par>
                              <p:par>
                                <p:cTn id="42" presetID="10" presetClass="entr" presetSubtype="0" fill="hold" nodeType="withEffect">
                                  <p:stCondLst>
                                    <p:cond delay="0"/>
                                  </p:stCondLst>
                                  <p:childTnLst>
                                    <p:set>
                                      <p:cBhvr>
                                        <p:cTn id="43" dur="1" fill="hold">
                                          <p:stCondLst>
                                            <p:cond delay="0"/>
                                          </p:stCondLst>
                                        </p:cTn>
                                        <p:tgtEl>
                                          <p:spTgt spid="6227"/>
                                        </p:tgtEl>
                                        <p:attrNameLst>
                                          <p:attrName>style.visibility</p:attrName>
                                        </p:attrNameLst>
                                      </p:cBhvr>
                                      <p:to>
                                        <p:strVal val="visible"/>
                                      </p:to>
                                    </p:set>
                                    <p:animEffect transition="in" filter="fade">
                                      <p:cBhvr>
                                        <p:cTn id="44" dur="2000"/>
                                        <p:tgtEl>
                                          <p:spTgt spid="6227"/>
                                        </p:tgtEl>
                                      </p:cBhvr>
                                    </p:animEffect>
                                  </p:childTnLst>
                                </p:cTn>
                              </p:par>
                              <p:par>
                                <p:cTn id="45" presetID="10" presetClass="entr" presetSubtype="0" fill="hold" nodeType="withEffect">
                                  <p:stCondLst>
                                    <p:cond delay="0"/>
                                  </p:stCondLst>
                                  <p:childTnLst>
                                    <p:set>
                                      <p:cBhvr>
                                        <p:cTn id="46" dur="1" fill="hold">
                                          <p:stCondLst>
                                            <p:cond delay="0"/>
                                          </p:stCondLst>
                                        </p:cTn>
                                        <p:tgtEl>
                                          <p:spTgt spid="6228"/>
                                        </p:tgtEl>
                                        <p:attrNameLst>
                                          <p:attrName>style.visibility</p:attrName>
                                        </p:attrNameLst>
                                      </p:cBhvr>
                                      <p:to>
                                        <p:strVal val="visible"/>
                                      </p:to>
                                    </p:set>
                                    <p:animEffect transition="in" filter="fade">
                                      <p:cBhvr>
                                        <p:cTn id="47" dur="2000"/>
                                        <p:tgtEl>
                                          <p:spTgt spid="6228"/>
                                        </p:tgtEl>
                                      </p:cBhvr>
                                    </p:animEffect>
                                  </p:childTnLst>
                                </p:cTn>
                              </p:par>
                              <p:par>
                                <p:cTn id="48" presetID="10" presetClass="entr" presetSubtype="0" fill="hold" nodeType="withEffect">
                                  <p:stCondLst>
                                    <p:cond delay="0"/>
                                  </p:stCondLst>
                                  <p:childTnLst>
                                    <p:set>
                                      <p:cBhvr>
                                        <p:cTn id="49" dur="1" fill="hold">
                                          <p:stCondLst>
                                            <p:cond delay="0"/>
                                          </p:stCondLst>
                                        </p:cTn>
                                        <p:tgtEl>
                                          <p:spTgt spid="6229"/>
                                        </p:tgtEl>
                                        <p:attrNameLst>
                                          <p:attrName>style.visibility</p:attrName>
                                        </p:attrNameLst>
                                      </p:cBhvr>
                                      <p:to>
                                        <p:strVal val="visible"/>
                                      </p:to>
                                    </p:set>
                                    <p:animEffect transition="in" filter="fade">
                                      <p:cBhvr>
                                        <p:cTn id="50" dur="2000"/>
                                        <p:tgtEl>
                                          <p:spTgt spid="6229"/>
                                        </p:tgtEl>
                                      </p:cBhvr>
                                    </p:animEffect>
                                  </p:childTnLst>
                                </p:cTn>
                              </p:par>
                              <p:par>
                                <p:cTn id="51" presetID="10" presetClass="entr" presetSubtype="0" fill="hold" nodeType="withEffect">
                                  <p:stCondLst>
                                    <p:cond delay="0"/>
                                  </p:stCondLst>
                                  <p:childTnLst>
                                    <p:set>
                                      <p:cBhvr>
                                        <p:cTn id="52" dur="1" fill="hold">
                                          <p:stCondLst>
                                            <p:cond delay="0"/>
                                          </p:stCondLst>
                                        </p:cTn>
                                        <p:tgtEl>
                                          <p:spTgt spid="6230"/>
                                        </p:tgtEl>
                                        <p:attrNameLst>
                                          <p:attrName>style.visibility</p:attrName>
                                        </p:attrNameLst>
                                      </p:cBhvr>
                                      <p:to>
                                        <p:strVal val="visible"/>
                                      </p:to>
                                    </p:set>
                                    <p:animEffect transition="in" filter="fade">
                                      <p:cBhvr>
                                        <p:cTn id="53" dur="2000"/>
                                        <p:tgtEl>
                                          <p:spTgt spid="6230"/>
                                        </p:tgtEl>
                                      </p:cBhvr>
                                    </p:animEffect>
                                  </p:childTnLst>
                                </p:cTn>
                              </p:par>
                              <p:par>
                                <p:cTn id="54" presetID="10" presetClass="entr" presetSubtype="0" fill="hold" nodeType="withEffect">
                                  <p:stCondLst>
                                    <p:cond delay="0"/>
                                  </p:stCondLst>
                                  <p:childTnLst>
                                    <p:set>
                                      <p:cBhvr>
                                        <p:cTn id="55" dur="1" fill="hold">
                                          <p:stCondLst>
                                            <p:cond delay="0"/>
                                          </p:stCondLst>
                                        </p:cTn>
                                        <p:tgtEl>
                                          <p:spTgt spid="6231"/>
                                        </p:tgtEl>
                                        <p:attrNameLst>
                                          <p:attrName>style.visibility</p:attrName>
                                        </p:attrNameLst>
                                      </p:cBhvr>
                                      <p:to>
                                        <p:strVal val="visible"/>
                                      </p:to>
                                    </p:set>
                                    <p:animEffect transition="in" filter="fade">
                                      <p:cBhvr>
                                        <p:cTn id="56" dur="2000"/>
                                        <p:tgtEl>
                                          <p:spTgt spid="6231"/>
                                        </p:tgtEl>
                                      </p:cBhvr>
                                    </p:animEffect>
                                  </p:childTnLst>
                                </p:cTn>
                              </p:par>
                              <p:par>
                                <p:cTn id="57" presetID="10" presetClass="entr" presetSubtype="0" fill="hold" nodeType="withEffect">
                                  <p:stCondLst>
                                    <p:cond delay="0"/>
                                  </p:stCondLst>
                                  <p:childTnLst>
                                    <p:set>
                                      <p:cBhvr>
                                        <p:cTn id="58" dur="1" fill="hold">
                                          <p:stCondLst>
                                            <p:cond delay="0"/>
                                          </p:stCondLst>
                                        </p:cTn>
                                        <p:tgtEl>
                                          <p:spTgt spid="6232"/>
                                        </p:tgtEl>
                                        <p:attrNameLst>
                                          <p:attrName>style.visibility</p:attrName>
                                        </p:attrNameLst>
                                      </p:cBhvr>
                                      <p:to>
                                        <p:strVal val="visible"/>
                                      </p:to>
                                    </p:set>
                                    <p:animEffect transition="in" filter="fade">
                                      <p:cBhvr>
                                        <p:cTn id="59" dur="2000"/>
                                        <p:tgtEl>
                                          <p:spTgt spid="6232"/>
                                        </p:tgtEl>
                                      </p:cBhvr>
                                    </p:animEffect>
                                  </p:childTnLst>
                                </p:cTn>
                              </p:par>
                              <p:par>
                                <p:cTn id="60" presetID="10" presetClass="entr" presetSubtype="0" fill="hold" nodeType="withEffect">
                                  <p:stCondLst>
                                    <p:cond delay="0"/>
                                  </p:stCondLst>
                                  <p:childTnLst>
                                    <p:set>
                                      <p:cBhvr>
                                        <p:cTn id="61" dur="1" fill="hold">
                                          <p:stCondLst>
                                            <p:cond delay="0"/>
                                          </p:stCondLst>
                                        </p:cTn>
                                        <p:tgtEl>
                                          <p:spTgt spid="6233"/>
                                        </p:tgtEl>
                                        <p:attrNameLst>
                                          <p:attrName>style.visibility</p:attrName>
                                        </p:attrNameLst>
                                      </p:cBhvr>
                                      <p:to>
                                        <p:strVal val="visible"/>
                                      </p:to>
                                    </p:set>
                                    <p:animEffect transition="in" filter="fade">
                                      <p:cBhvr>
                                        <p:cTn id="62" dur="2000"/>
                                        <p:tgtEl>
                                          <p:spTgt spid="6233"/>
                                        </p:tgtEl>
                                      </p:cBhvr>
                                    </p:animEffect>
                                  </p:childTnLst>
                                </p:cTn>
                              </p:par>
                              <p:par>
                                <p:cTn id="63" presetID="10" presetClass="entr" presetSubtype="0" fill="hold" nodeType="withEffect">
                                  <p:stCondLst>
                                    <p:cond delay="0"/>
                                  </p:stCondLst>
                                  <p:childTnLst>
                                    <p:set>
                                      <p:cBhvr>
                                        <p:cTn id="64" dur="1" fill="hold">
                                          <p:stCondLst>
                                            <p:cond delay="0"/>
                                          </p:stCondLst>
                                        </p:cTn>
                                        <p:tgtEl>
                                          <p:spTgt spid="6234"/>
                                        </p:tgtEl>
                                        <p:attrNameLst>
                                          <p:attrName>style.visibility</p:attrName>
                                        </p:attrNameLst>
                                      </p:cBhvr>
                                      <p:to>
                                        <p:strVal val="visible"/>
                                      </p:to>
                                    </p:set>
                                    <p:animEffect transition="in" filter="fade">
                                      <p:cBhvr>
                                        <p:cTn id="65" dur="2000"/>
                                        <p:tgtEl>
                                          <p:spTgt spid="6234"/>
                                        </p:tgtEl>
                                      </p:cBhvr>
                                    </p:animEffect>
                                  </p:childTnLst>
                                </p:cTn>
                              </p:par>
                              <p:par>
                                <p:cTn id="66" presetID="10" presetClass="entr" presetSubtype="0" fill="hold" nodeType="withEffect">
                                  <p:stCondLst>
                                    <p:cond delay="0"/>
                                  </p:stCondLst>
                                  <p:childTnLst>
                                    <p:set>
                                      <p:cBhvr>
                                        <p:cTn id="67" dur="1" fill="hold">
                                          <p:stCondLst>
                                            <p:cond delay="0"/>
                                          </p:stCondLst>
                                        </p:cTn>
                                        <p:tgtEl>
                                          <p:spTgt spid="6235"/>
                                        </p:tgtEl>
                                        <p:attrNameLst>
                                          <p:attrName>style.visibility</p:attrName>
                                        </p:attrNameLst>
                                      </p:cBhvr>
                                      <p:to>
                                        <p:strVal val="visible"/>
                                      </p:to>
                                    </p:set>
                                    <p:animEffect transition="in" filter="fade">
                                      <p:cBhvr>
                                        <p:cTn id="68" dur="2000"/>
                                        <p:tgtEl>
                                          <p:spTgt spid="6235"/>
                                        </p:tgtEl>
                                      </p:cBhvr>
                                    </p:animEffect>
                                  </p:childTnLst>
                                </p:cTn>
                              </p:par>
                              <p:par>
                                <p:cTn id="69" presetID="10" presetClass="entr" presetSubtype="0" fill="hold" nodeType="withEffect">
                                  <p:stCondLst>
                                    <p:cond delay="0"/>
                                  </p:stCondLst>
                                  <p:childTnLst>
                                    <p:set>
                                      <p:cBhvr>
                                        <p:cTn id="70" dur="1" fill="hold">
                                          <p:stCondLst>
                                            <p:cond delay="0"/>
                                          </p:stCondLst>
                                        </p:cTn>
                                        <p:tgtEl>
                                          <p:spTgt spid="6236"/>
                                        </p:tgtEl>
                                        <p:attrNameLst>
                                          <p:attrName>style.visibility</p:attrName>
                                        </p:attrNameLst>
                                      </p:cBhvr>
                                      <p:to>
                                        <p:strVal val="visible"/>
                                      </p:to>
                                    </p:set>
                                    <p:animEffect transition="in" filter="fade">
                                      <p:cBhvr>
                                        <p:cTn id="71" dur="2000"/>
                                        <p:tgtEl>
                                          <p:spTgt spid="6236"/>
                                        </p:tgtEl>
                                      </p:cBhvr>
                                    </p:animEffect>
                                  </p:childTnLst>
                                </p:cTn>
                              </p:par>
                              <p:par>
                                <p:cTn id="72" presetID="10" presetClass="entr" presetSubtype="0" fill="hold" nodeType="withEffect">
                                  <p:stCondLst>
                                    <p:cond delay="0"/>
                                  </p:stCondLst>
                                  <p:childTnLst>
                                    <p:set>
                                      <p:cBhvr>
                                        <p:cTn id="73" dur="1" fill="hold">
                                          <p:stCondLst>
                                            <p:cond delay="0"/>
                                          </p:stCondLst>
                                        </p:cTn>
                                        <p:tgtEl>
                                          <p:spTgt spid="6237"/>
                                        </p:tgtEl>
                                        <p:attrNameLst>
                                          <p:attrName>style.visibility</p:attrName>
                                        </p:attrNameLst>
                                      </p:cBhvr>
                                      <p:to>
                                        <p:strVal val="visible"/>
                                      </p:to>
                                    </p:set>
                                    <p:animEffect transition="in" filter="fade">
                                      <p:cBhvr>
                                        <p:cTn id="74" dur="2000"/>
                                        <p:tgtEl>
                                          <p:spTgt spid="6237"/>
                                        </p:tgtEl>
                                      </p:cBhvr>
                                    </p:animEffect>
                                  </p:childTnLst>
                                </p:cTn>
                              </p:par>
                              <p:par>
                                <p:cTn id="75" presetID="10" presetClass="entr" presetSubtype="0" fill="hold" nodeType="withEffect">
                                  <p:stCondLst>
                                    <p:cond delay="0"/>
                                  </p:stCondLst>
                                  <p:childTnLst>
                                    <p:set>
                                      <p:cBhvr>
                                        <p:cTn id="76" dur="1" fill="hold">
                                          <p:stCondLst>
                                            <p:cond delay="0"/>
                                          </p:stCondLst>
                                        </p:cTn>
                                        <p:tgtEl>
                                          <p:spTgt spid="6238"/>
                                        </p:tgtEl>
                                        <p:attrNameLst>
                                          <p:attrName>style.visibility</p:attrName>
                                        </p:attrNameLst>
                                      </p:cBhvr>
                                      <p:to>
                                        <p:strVal val="visible"/>
                                      </p:to>
                                    </p:set>
                                    <p:animEffect transition="in" filter="fade">
                                      <p:cBhvr>
                                        <p:cTn id="77" dur="2000"/>
                                        <p:tgtEl>
                                          <p:spTgt spid="6238"/>
                                        </p:tgtEl>
                                      </p:cBhvr>
                                    </p:animEffect>
                                  </p:childTnLst>
                                </p:cTn>
                              </p:par>
                              <p:par>
                                <p:cTn id="78" presetID="10" presetClass="entr" presetSubtype="0" fill="hold" nodeType="withEffect">
                                  <p:stCondLst>
                                    <p:cond delay="0"/>
                                  </p:stCondLst>
                                  <p:childTnLst>
                                    <p:set>
                                      <p:cBhvr>
                                        <p:cTn id="79" dur="1" fill="hold">
                                          <p:stCondLst>
                                            <p:cond delay="0"/>
                                          </p:stCondLst>
                                        </p:cTn>
                                        <p:tgtEl>
                                          <p:spTgt spid="6239"/>
                                        </p:tgtEl>
                                        <p:attrNameLst>
                                          <p:attrName>style.visibility</p:attrName>
                                        </p:attrNameLst>
                                      </p:cBhvr>
                                      <p:to>
                                        <p:strVal val="visible"/>
                                      </p:to>
                                    </p:set>
                                    <p:animEffect transition="in" filter="fade">
                                      <p:cBhvr>
                                        <p:cTn id="80" dur="2000"/>
                                        <p:tgtEl>
                                          <p:spTgt spid="6239"/>
                                        </p:tgtEl>
                                      </p:cBhvr>
                                    </p:animEffec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6182"/>
                                        </p:tgtEl>
                                        <p:attrNameLst>
                                          <p:attrName>style.visibility</p:attrName>
                                        </p:attrNameLst>
                                      </p:cBhvr>
                                      <p:to>
                                        <p:strVal val="visible"/>
                                      </p:to>
                                    </p:set>
                                    <p:animEffect transition="in" filter="fade">
                                      <p:cBhvr>
                                        <p:cTn id="85" dur="1000"/>
                                        <p:tgtEl>
                                          <p:spTgt spid="6182"/>
                                        </p:tgtEl>
                                      </p:cBhvr>
                                    </p:animEffect>
                                    <p:anim calcmode="lin" valueType="num">
                                      <p:cBhvr>
                                        <p:cTn id="86" dur="1000" fill="hold"/>
                                        <p:tgtEl>
                                          <p:spTgt spid="6182"/>
                                        </p:tgtEl>
                                        <p:attrNameLst>
                                          <p:attrName>ppt_x</p:attrName>
                                        </p:attrNameLst>
                                      </p:cBhvr>
                                      <p:tavLst>
                                        <p:tav tm="0">
                                          <p:val>
                                            <p:strVal val="#ppt_x"/>
                                          </p:val>
                                        </p:tav>
                                        <p:tav tm="100000">
                                          <p:val>
                                            <p:strVal val="#ppt_x"/>
                                          </p:val>
                                        </p:tav>
                                      </p:tavLst>
                                    </p:anim>
                                    <p:anim calcmode="lin" valueType="num">
                                      <p:cBhvr>
                                        <p:cTn id="87" dur="1000" fill="hold"/>
                                        <p:tgtEl>
                                          <p:spTgt spid="6182"/>
                                        </p:tgtEl>
                                        <p:attrNameLst>
                                          <p:attrName>ppt_y</p:attrName>
                                        </p:attrNameLst>
                                      </p:cBhvr>
                                      <p:tavLst>
                                        <p:tav tm="0">
                                          <p:val>
                                            <p:strVal val="#ppt_y+.1"/>
                                          </p:val>
                                        </p:tav>
                                        <p:tav tm="100000">
                                          <p:val>
                                            <p:strVal val="#ppt_y"/>
                                          </p:val>
                                        </p:tav>
                                      </p:tavLst>
                                    </p:anim>
                                  </p:childTnLst>
                                </p:cTn>
                              </p:par>
                            </p:childTnLst>
                          </p:cTn>
                        </p:par>
                        <p:par>
                          <p:cTn id="88" fill="hold">
                            <p:stCondLst>
                              <p:cond delay="1000"/>
                            </p:stCondLst>
                            <p:childTnLst>
                              <p:par>
                                <p:cTn id="89" presetID="6" presetClass="entr" presetSubtype="16" fill="hold" grpId="0" nodeType="afterEffect">
                                  <p:stCondLst>
                                    <p:cond delay="0"/>
                                  </p:stCondLst>
                                  <p:childTnLst>
                                    <p:set>
                                      <p:cBhvr>
                                        <p:cTn id="90" dur="1" fill="hold">
                                          <p:stCondLst>
                                            <p:cond delay="0"/>
                                          </p:stCondLst>
                                        </p:cTn>
                                        <p:tgtEl>
                                          <p:spTgt spid="70"/>
                                        </p:tgtEl>
                                        <p:attrNameLst>
                                          <p:attrName>style.visibility</p:attrName>
                                        </p:attrNameLst>
                                      </p:cBhvr>
                                      <p:to>
                                        <p:strVal val="visible"/>
                                      </p:to>
                                    </p:set>
                                    <p:animEffect transition="in" filter="circle(in)">
                                      <p:cBhvr>
                                        <p:cTn id="91" dur="2000"/>
                                        <p:tgtEl>
                                          <p:spTgt spid="70"/>
                                        </p:tgtEl>
                                      </p:cBhvr>
                                    </p:animEffect>
                                  </p:childTnLst>
                                </p:cTn>
                              </p:par>
                              <p:par>
                                <p:cTn id="92" presetID="6" presetClass="entr" presetSubtype="16" fill="hold" grpId="0" nodeType="withEffect">
                                  <p:stCondLst>
                                    <p:cond delay="0"/>
                                  </p:stCondLst>
                                  <p:childTnLst>
                                    <p:set>
                                      <p:cBhvr>
                                        <p:cTn id="93" dur="1" fill="hold">
                                          <p:stCondLst>
                                            <p:cond delay="0"/>
                                          </p:stCondLst>
                                        </p:cTn>
                                        <p:tgtEl>
                                          <p:spTgt spid="6173"/>
                                        </p:tgtEl>
                                        <p:attrNameLst>
                                          <p:attrName>style.visibility</p:attrName>
                                        </p:attrNameLst>
                                      </p:cBhvr>
                                      <p:to>
                                        <p:strVal val="visible"/>
                                      </p:to>
                                    </p:set>
                                    <p:animEffect transition="in" filter="circle(in)">
                                      <p:cBhvr>
                                        <p:cTn id="94" dur="2000"/>
                                        <p:tgtEl>
                                          <p:spTgt spid="6173"/>
                                        </p:tgtEl>
                                      </p:cBhvr>
                                    </p:animEffect>
                                  </p:childTnLst>
                                </p:cTn>
                              </p:par>
                              <p:par>
                                <p:cTn id="95" presetID="6" presetClass="entr" presetSubtype="16" fill="hold" grpId="0" nodeType="withEffect">
                                  <p:stCondLst>
                                    <p:cond delay="0"/>
                                  </p:stCondLst>
                                  <p:childTnLst>
                                    <p:set>
                                      <p:cBhvr>
                                        <p:cTn id="96" dur="1" fill="hold">
                                          <p:stCondLst>
                                            <p:cond delay="0"/>
                                          </p:stCondLst>
                                        </p:cTn>
                                        <p:tgtEl>
                                          <p:spTgt spid="6183"/>
                                        </p:tgtEl>
                                        <p:attrNameLst>
                                          <p:attrName>style.visibility</p:attrName>
                                        </p:attrNameLst>
                                      </p:cBhvr>
                                      <p:to>
                                        <p:strVal val="visible"/>
                                      </p:to>
                                    </p:set>
                                    <p:animEffect transition="in" filter="circle(in)">
                                      <p:cBhvr>
                                        <p:cTn id="97" dur="2000"/>
                                        <p:tgtEl>
                                          <p:spTgt spid="6183"/>
                                        </p:tgtEl>
                                      </p:cBhvr>
                                    </p:animEffect>
                                  </p:childTnLst>
                                </p:cTn>
                              </p:par>
                              <p:par>
                                <p:cTn id="98" presetID="6" presetClass="entr" presetSubtype="16" fill="hold" grpId="0" nodeType="withEffect">
                                  <p:stCondLst>
                                    <p:cond delay="0"/>
                                  </p:stCondLst>
                                  <p:childTnLst>
                                    <p:set>
                                      <p:cBhvr>
                                        <p:cTn id="99" dur="1" fill="hold">
                                          <p:stCondLst>
                                            <p:cond delay="0"/>
                                          </p:stCondLst>
                                        </p:cTn>
                                        <p:tgtEl>
                                          <p:spTgt spid="6184"/>
                                        </p:tgtEl>
                                        <p:attrNameLst>
                                          <p:attrName>style.visibility</p:attrName>
                                        </p:attrNameLst>
                                      </p:cBhvr>
                                      <p:to>
                                        <p:strVal val="visible"/>
                                      </p:to>
                                    </p:set>
                                    <p:animEffect transition="in" filter="circle(in)">
                                      <p:cBhvr>
                                        <p:cTn id="100" dur="2000"/>
                                        <p:tgtEl>
                                          <p:spTgt spid="6184"/>
                                        </p:tgtEl>
                                      </p:cBhvr>
                                    </p:animEffect>
                                  </p:childTnLst>
                                </p:cTn>
                              </p:par>
                              <p:par>
                                <p:cTn id="101" presetID="6" presetClass="entr" presetSubtype="16" fill="hold" grpId="0" nodeType="withEffect">
                                  <p:stCondLst>
                                    <p:cond delay="0"/>
                                  </p:stCondLst>
                                  <p:childTnLst>
                                    <p:set>
                                      <p:cBhvr>
                                        <p:cTn id="102" dur="1" fill="hold">
                                          <p:stCondLst>
                                            <p:cond delay="0"/>
                                          </p:stCondLst>
                                        </p:cTn>
                                        <p:tgtEl>
                                          <p:spTgt spid="6185"/>
                                        </p:tgtEl>
                                        <p:attrNameLst>
                                          <p:attrName>style.visibility</p:attrName>
                                        </p:attrNameLst>
                                      </p:cBhvr>
                                      <p:to>
                                        <p:strVal val="visible"/>
                                      </p:to>
                                    </p:set>
                                    <p:animEffect transition="in" filter="circle(in)">
                                      <p:cBhvr>
                                        <p:cTn id="103" dur="2000"/>
                                        <p:tgtEl>
                                          <p:spTgt spid="6185"/>
                                        </p:tgtEl>
                                      </p:cBhvr>
                                    </p:animEffect>
                                  </p:childTnLst>
                                </p:cTn>
                              </p:par>
                              <p:par>
                                <p:cTn id="104" presetID="6" presetClass="entr" presetSubtype="16" fill="hold" grpId="0" nodeType="withEffect">
                                  <p:stCondLst>
                                    <p:cond delay="0"/>
                                  </p:stCondLst>
                                  <p:childTnLst>
                                    <p:set>
                                      <p:cBhvr>
                                        <p:cTn id="105" dur="1" fill="hold">
                                          <p:stCondLst>
                                            <p:cond delay="0"/>
                                          </p:stCondLst>
                                        </p:cTn>
                                        <p:tgtEl>
                                          <p:spTgt spid="6186"/>
                                        </p:tgtEl>
                                        <p:attrNameLst>
                                          <p:attrName>style.visibility</p:attrName>
                                        </p:attrNameLst>
                                      </p:cBhvr>
                                      <p:to>
                                        <p:strVal val="visible"/>
                                      </p:to>
                                    </p:set>
                                    <p:animEffect transition="in" filter="circle(in)">
                                      <p:cBhvr>
                                        <p:cTn id="106" dur="2000"/>
                                        <p:tgtEl>
                                          <p:spTgt spid="6186"/>
                                        </p:tgtEl>
                                      </p:cBhvr>
                                    </p:animEffect>
                                  </p:childTnLst>
                                </p:cTn>
                              </p:par>
                              <p:par>
                                <p:cTn id="107" presetID="6" presetClass="entr" presetSubtype="16" fill="hold" grpId="0" nodeType="withEffect">
                                  <p:stCondLst>
                                    <p:cond delay="0"/>
                                  </p:stCondLst>
                                  <p:childTnLst>
                                    <p:set>
                                      <p:cBhvr>
                                        <p:cTn id="108" dur="1" fill="hold">
                                          <p:stCondLst>
                                            <p:cond delay="0"/>
                                          </p:stCondLst>
                                        </p:cTn>
                                        <p:tgtEl>
                                          <p:spTgt spid="6187"/>
                                        </p:tgtEl>
                                        <p:attrNameLst>
                                          <p:attrName>style.visibility</p:attrName>
                                        </p:attrNameLst>
                                      </p:cBhvr>
                                      <p:to>
                                        <p:strVal val="visible"/>
                                      </p:to>
                                    </p:set>
                                    <p:animEffect transition="in" filter="circle(in)">
                                      <p:cBhvr>
                                        <p:cTn id="109" dur="2000"/>
                                        <p:tgtEl>
                                          <p:spTgt spid="6187"/>
                                        </p:tgtEl>
                                      </p:cBhvr>
                                    </p:animEffect>
                                  </p:childTnLst>
                                </p:cTn>
                              </p:par>
                              <p:par>
                                <p:cTn id="110" presetID="6" presetClass="entr" presetSubtype="16" fill="hold" grpId="0" nodeType="withEffect">
                                  <p:stCondLst>
                                    <p:cond delay="0"/>
                                  </p:stCondLst>
                                  <p:childTnLst>
                                    <p:set>
                                      <p:cBhvr>
                                        <p:cTn id="111" dur="1" fill="hold">
                                          <p:stCondLst>
                                            <p:cond delay="0"/>
                                          </p:stCondLst>
                                        </p:cTn>
                                        <p:tgtEl>
                                          <p:spTgt spid="6188"/>
                                        </p:tgtEl>
                                        <p:attrNameLst>
                                          <p:attrName>style.visibility</p:attrName>
                                        </p:attrNameLst>
                                      </p:cBhvr>
                                      <p:to>
                                        <p:strVal val="visible"/>
                                      </p:to>
                                    </p:set>
                                    <p:animEffect transition="in" filter="circle(in)">
                                      <p:cBhvr>
                                        <p:cTn id="112" dur="2000"/>
                                        <p:tgtEl>
                                          <p:spTgt spid="6188"/>
                                        </p:tgtEl>
                                      </p:cBhvr>
                                    </p:animEffect>
                                  </p:childTnLst>
                                </p:cTn>
                              </p:par>
                              <p:par>
                                <p:cTn id="113" presetID="6" presetClass="entr" presetSubtype="16" fill="hold" grpId="0" nodeType="withEffect">
                                  <p:stCondLst>
                                    <p:cond delay="0"/>
                                  </p:stCondLst>
                                  <p:childTnLst>
                                    <p:set>
                                      <p:cBhvr>
                                        <p:cTn id="114" dur="1" fill="hold">
                                          <p:stCondLst>
                                            <p:cond delay="0"/>
                                          </p:stCondLst>
                                        </p:cTn>
                                        <p:tgtEl>
                                          <p:spTgt spid="6189"/>
                                        </p:tgtEl>
                                        <p:attrNameLst>
                                          <p:attrName>style.visibility</p:attrName>
                                        </p:attrNameLst>
                                      </p:cBhvr>
                                      <p:to>
                                        <p:strVal val="visible"/>
                                      </p:to>
                                    </p:set>
                                    <p:animEffect transition="in" filter="circle(in)">
                                      <p:cBhvr>
                                        <p:cTn id="115" dur="2000"/>
                                        <p:tgtEl>
                                          <p:spTgt spid="6189"/>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72"/>
                                        </p:tgtEl>
                                        <p:attrNameLst>
                                          <p:attrName>style.visibility</p:attrName>
                                        </p:attrNameLst>
                                      </p:cBhvr>
                                      <p:to>
                                        <p:strVal val="visible"/>
                                      </p:to>
                                    </p:set>
                                    <p:animEffect transition="in" filter="fade">
                                      <p:cBhvr>
                                        <p:cTn id="118" dur="2000"/>
                                        <p:tgtEl>
                                          <p:spTgt spid="72"/>
                                        </p:tgtEl>
                                      </p:cBhvr>
                                    </p:animEffect>
                                  </p:childTnLst>
                                </p:cTn>
                              </p:par>
                              <p:par>
                                <p:cTn id="119" presetID="6" presetClass="entr" presetSubtype="16" fill="hold" grpId="0" nodeType="withEffect">
                                  <p:stCondLst>
                                    <p:cond delay="0"/>
                                  </p:stCondLst>
                                  <p:childTnLst>
                                    <p:set>
                                      <p:cBhvr>
                                        <p:cTn id="120" dur="1" fill="hold">
                                          <p:stCondLst>
                                            <p:cond delay="0"/>
                                          </p:stCondLst>
                                        </p:cTn>
                                        <p:tgtEl>
                                          <p:spTgt spid="6254"/>
                                        </p:tgtEl>
                                        <p:attrNameLst>
                                          <p:attrName>style.visibility</p:attrName>
                                        </p:attrNameLst>
                                      </p:cBhvr>
                                      <p:to>
                                        <p:strVal val="visible"/>
                                      </p:to>
                                    </p:set>
                                    <p:animEffect transition="in" filter="circle(in)">
                                      <p:cBhvr>
                                        <p:cTn id="121" dur="2000"/>
                                        <p:tgtEl>
                                          <p:spTgt spid="6254"/>
                                        </p:tgtEl>
                                      </p:cBhvr>
                                    </p:animEffect>
                                  </p:childTnLst>
                                </p:cTn>
                              </p:par>
                              <p:par>
                                <p:cTn id="122" presetID="6" presetClass="entr" presetSubtype="16" fill="hold" grpId="0" nodeType="withEffect">
                                  <p:stCondLst>
                                    <p:cond delay="0"/>
                                  </p:stCondLst>
                                  <p:childTnLst>
                                    <p:set>
                                      <p:cBhvr>
                                        <p:cTn id="123" dur="1" fill="hold">
                                          <p:stCondLst>
                                            <p:cond delay="0"/>
                                          </p:stCondLst>
                                        </p:cTn>
                                        <p:tgtEl>
                                          <p:spTgt spid="6255"/>
                                        </p:tgtEl>
                                        <p:attrNameLst>
                                          <p:attrName>style.visibility</p:attrName>
                                        </p:attrNameLst>
                                      </p:cBhvr>
                                      <p:to>
                                        <p:strVal val="visible"/>
                                      </p:to>
                                    </p:set>
                                    <p:animEffect transition="in" filter="circle(in)">
                                      <p:cBhvr>
                                        <p:cTn id="124" dur="2000"/>
                                        <p:tgtEl>
                                          <p:spTgt spid="6255"/>
                                        </p:tgtEl>
                                      </p:cBhvr>
                                    </p:animEffect>
                                  </p:childTnLst>
                                </p:cTn>
                              </p:par>
                              <p:par>
                                <p:cTn id="125" presetID="6" presetClass="entr" presetSubtype="16" fill="hold" grpId="0" nodeType="withEffect">
                                  <p:stCondLst>
                                    <p:cond delay="0"/>
                                  </p:stCondLst>
                                  <p:childTnLst>
                                    <p:set>
                                      <p:cBhvr>
                                        <p:cTn id="126" dur="1" fill="hold">
                                          <p:stCondLst>
                                            <p:cond delay="0"/>
                                          </p:stCondLst>
                                        </p:cTn>
                                        <p:tgtEl>
                                          <p:spTgt spid="6256"/>
                                        </p:tgtEl>
                                        <p:attrNameLst>
                                          <p:attrName>style.visibility</p:attrName>
                                        </p:attrNameLst>
                                      </p:cBhvr>
                                      <p:to>
                                        <p:strVal val="visible"/>
                                      </p:to>
                                    </p:set>
                                    <p:animEffect transition="in" filter="circle(in)">
                                      <p:cBhvr>
                                        <p:cTn id="127" dur="2000"/>
                                        <p:tgtEl>
                                          <p:spTgt spid="6256"/>
                                        </p:tgtEl>
                                      </p:cBhvr>
                                    </p:animEffect>
                                  </p:childTnLst>
                                </p:cTn>
                              </p:par>
                              <p:par>
                                <p:cTn id="128" presetID="6" presetClass="entr" presetSubtype="16" fill="hold" grpId="0" nodeType="withEffect">
                                  <p:stCondLst>
                                    <p:cond delay="0"/>
                                  </p:stCondLst>
                                  <p:childTnLst>
                                    <p:set>
                                      <p:cBhvr>
                                        <p:cTn id="129" dur="1" fill="hold">
                                          <p:stCondLst>
                                            <p:cond delay="0"/>
                                          </p:stCondLst>
                                        </p:cTn>
                                        <p:tgtEl>
                                          <p:spTgt spid="6257"/>
                                        </p:tgtEl>
                                        <p:attrNameLst>
                                          <p:attrName>style.visibility</p:attrName>
                                        </p:attrNameLst>
                                      </p:cBhvr>
                                      <p:to>
                                        <p:strVal val="visible"/>
                                      </p:to>
                                    </p:set>
                                    <p:animEffect transition="in" filter="circle(in)">
                                      <p:cBhvr>
                                        <p:cTn id="130" dur="2000"/>
                                        <p:tgtEl>
                                          <p:spTgt spid="6257"/>
                                        </p:tgtEl>
                                      </p:cBhvr>
                                    </p:animEffect>
                                  </p:childTnLst>
                                </p:cTn>
                              </p:par>
                              <p:par>
                                <p:cTn id="131" presetID="6" presetClass="entr" presetSubtype="16" fill="hold" grpId="0" nodeType="withEffect">
                                  <p:stCondLst>
                                    <p:cond delay="0"/>
                                  </p:stCondLst>
                                  <p:childTnLst>
                                    <p:set>
                                      <p:cBhvr>
                                        <p:cTn id="132" dur="1" fill="hold">
                                          <p:stCondLst>
                                            <p:cond delay="0"/>
                                          </p:stCondLst>
                                        </p:cTn>
                                        <p:tgtEl>
                                          <p:spTgt spid="6258"/>
                                        </p:tgtEl>
                                        <p:attrNameLst>
                                          <p:attrName>style.visibility</p:attrName>
                                        </p:attrNameLst>
                                      </p:cBhvr>
                                      <p:to>
                                        <p:strVal val="visible"/>
                                      </p:to>
                                    </p:set>
                                    <p:animEffect transition="in" filter="circle(in)">
                                      <p:cBhvr>
                                        <p:cTn id="133" dur="2000"/>
                                        <p:tgtEl>
                                          <p:spTgt spid="6258"/>
                                        </p:tgtEl>
                                      </p:cBhvr>
                                    </p:animEffect>
                                  </p:childTnLst>
                                </p:cTn>
                              </p:par>
                              <p:par>
                                <p:cTn id="134" presetID="6" presetClass="entr" presetSubtype="16" fill="hold" grpId="0" nodeType="withEffect">
                                  <p:stCondLst>
                                    <p:cond delay="0"/>
                                  </p:stCondLst>
                                  <p:childTnLst>
                                    <p:set>
                                      <p:cBhvr>
                                        <p:cTn id="135" dur="1" fill="hold">
                                          <p:stCondLst>
                                            <p:cond delay="0"/>
                                          </p:stCondLst>
                                        </p:cTn>
                                        <p:tgtEl>
                                          <p:spTgt spid="6259"/>
                                        </p:tgtEl>
                                        <p:attrNameLst>
                                          <p:attrName>style.visibility</p:attrName>
                                        </p:attrNameLst>
                                      </p:cBhvr>
                                      <p:to>
                                        <p:strVal val="visible"/>
                                      </p:to>
                                    </p:set>
                                    <p:animEffect transition="in" filter="circle(in)">
                                      <p:cBhvr>
                                        <p:cTn id="136" dur="2000"/>
                                        <p:tgtEl>
                                          <p:spTgt spid="6259"/>
                                        </p:tgtEl>
                                      </p:cBhvr>
                                    </p:animEffect>
                                  </p:childTnLst>
                                </p:cTn>
                              </p:par>
                              <p:par>
                                <p:cTn id="137" presetID="6" presetClass="entr" presetSubtype="16" fill="hold" grpId="0" nodeType="withEffect">
                                  <p:stCondLst>
                                    <p:cond delay="0"/>
                                  </p:stCondLst>
                                  <p:childTnLst>
                                    <p:set>
                                      <p:cBhvr>
                                        <p:cTn id="138" dur="1" fill="hold">
                                          <p:stCondLst>
                                            <p:cond delay="0"/>
                                          </p:stCondLst>
                                        </p:cTn>
                                        <p:tgtEl>
                                          <p:spTgt spid="6260"/>
                                        </p:tgtEl>
                                        <p:attrNameLst>
                                          <p:attrName>style.visibility</p:attrName>
                                        </p:attrNameLst>
                                      </p:cBhvr>
                                      <p:to>
                                        <p:strVal val="visible"/>
                                      </p:to>
                                    </p:set>
                                    <p:animEffect transition="in" filter="circle(in)">
                                      <p:cBhvr>
                                        <p:cTn id="139" dur="2000"/>
                                        <p:tgtEl>
                                          <p:spTgt spid="6260"/>
                                        </p:tgtEl>
                                      </p:cBhvr>
                                    </p:animEffect>
                                  </p:childTnLst>
                                </p:cTn>
                              </p:par>
                              <p:par>
                                <p:cTn id="140" presetID="6" presetClass="entr" presetSubtype="16" fill="hold" grpId="0" nodeType="withEffect">
                                  <p:stCondLst>
                                    <p:cond delay="0"/>
                                  </p:stCondLst>
                                  <p:childTnLst>
                                    <p:set>
                                      <p:cBhvr>
                                        <p:cTn id="141" dur="1" fill="hold">
                                          <p:stCondLst>
                                            <p:cond delay="0"/>
                                          </p:stCondLst>
                                        </p:cTn>
                                        <p:tgtEl>
                                          <p:spTgt spid="6261"/>
                                        </p:tgtEl>
                                        <p:attrNameLst>
                                          <p:attrName>style.visibility</p:attrName>
                                        </p:attrNameLst>
                                      </p:cBhvr>
                                      <p:to>
                                        <p:strVal val="visible"/>
                                      </p:to>
                                    </p:set>
                                    <p:animEffect transition="in" filter="circle(in)">
                                      <p:cBhvr>
                                        <p:cTn id="142" dur="2000"/>
                                        <p:tgtEl>
                                          <p:spTgt spid="6261"/>
                                        </p:tgtEl>
                                      </p:cBhvr>
                                    </p:animEffect>
                                  </p:childTnLst>
                                </p:cTn>
                              </p:par>
                              <p:par>
                                <p:cTn id="143" presetID="6" presetClass="entr" presetSubtype="16" fill="hold" grpId="0" nodeType="withEffect">
                                  <p:stCondLst>
                                    <p:cond delay="0"/>
                                  </p:stCondLst>
                                  <p:childTnLst>
                                    <p:set>
                                      <p:cBhvr>
                                        <p:cTn id="144" dur="1" fill="hold">
                                          <p:stCondLst>
                                            <p:cond delay="0"/>
                                          </p:stCondLst>
                                        </p:cTn>
                                        <p:tgtEl>
                                          <p:spTgt spid="6262"/>
                                        </p:tgtEl>
                                        <p:attrNameLst>
                                          <p:attrName>style.visibility</p:attrName>
                                        </p:attrNameLst>
                                      </p:cBhvr>
                                      <p:to>
                                        <p:strVal val="visible"/>
                                      </p:to>
                                    </p:set>
                                    <p:animEffect transition="in" filter="circle(in)">
                                      <p:cBhvr>
                                        <p:cTn id="145" dur="2000"/>
                                        <p:tgtEl>
                                          <p:spTgt spid="6262"/>
                                        </p:tgtEl>
                                      </p:cBhvr>
                                    </p:animEffect>
                                  </p:childTnLst>
                                </p:cTn>
                              </p:par>
                              <p:par>
                                <p:cTn id="146" presetID="6" presetClass="entr" presetSubtype="16" fill="hold" grpId="0" nodeType="withEffect">
                                  <p:stCondLst>
                                    <p:cond delay="0"/>
                                  </p:stCondLst>
                                  <p:childTnLst>
                                    <p:set>
                                      <p:cBhvr>
                                        <p:cTn id="147" dur="1" fill="hold">
                                          <p:stCondLst>
                                            <p:cond delay="0"/>
                                          </p:stCondLst>
                                        </p:cTn>
                                        <p:tgtEl>
                                          <p:spTgt spid="6263"/>
                                        </p:tgtEl>
                                        <p:attrNameLst>
                                          <p:attrName>style.visibility</p:attrName>
                                        </p:attrNameLst>
                                      </p:cBhvr>
                                      <p:to>
                                        <p:strVal val="visible"/>
                                      </p:to>
                                    </p:set>
                                    <p:animEffect transition="in" filter="circle(in)">
                                      <p:cBhvr>
                                        <p:cTn id="148" dur="2000"/>
                                        <p:tgtEl>
                                          <p:spTgt spid="6263"/>
                                        </p:tgtEl>
                                      </p:cBhvr>
                                    </p:animEffect>
                                  </p:childTnLst>
                                </p:cTn>
                              </p:par>
                              <p:par>
                                <p:cTn id="149" presetID="6" presetClass="entr" presetSubtype="16" fill="hold" grpId="0" nodeType="withEffect">
                                  <p:stCondLst>
                                    <p:cond delay="0"/>
                                  </p:stCondLst>
                                  <p:childTnLst>
                                    <p:set>
                                      <p:cBhvr>
                                        <p:cTn id="150" dur="1" fill="hold">
                                          <p:stCondLst>
                                            <p:cond delay="0"/>
                                          </p:stCondLst>
                                        </p:cTn>
                                        <p:tgtEl>
                                          <p:spTgt spid="6264"/>
                                        </p:tgtEl>
                                        <p:attrNameLst>
                                          <p:attrName>style.visibility</p:attrName>
                                        </p:attrNameLst>
                                      </p:cBhvr>
                                      <p:to>
                                        <p:strVal val="visible"/>
                                      </p:to>
                                    </p:set>
                                    <p:animEffect transition="in" filter="circle(in)">
                                      <p:cBhvr>
                                        <p:cTn id="151" dur="2000"/>
                                        <p:tgtEl>
                                          <p:spTgt spid="6264"/>
                                        </p:tgtEl>
                                      </p:cBhvr>
                                    </p:animEffect>
                                  </p:childTnLst>
                                </p:cTn>
                              </p:par>
                              <p:par>
                                <p:cTn id="152" presetID="6" presetClass="entr" presetSubtype="16" fill="hold" grpId="0" nodeType="withEffect">
                                  <p:stCondLst>
                                    <p:cond delay="0"/>
                                  </p:stCondLst>
                                  <p:childTnLst>
                                    <p:set>
                                      <p:cBhvr>
                                        <p:cTn id="153" dur="1" fill="hold">
                                          <p:stCondLst>
                                            <p:cond delay="0"/>
                                          </p:stCondLst>
                                        </p:cTn>
                                        <p:tgtEl>
                                          <p:spTgt spid="6265"/>
                                        </p:tgtEl>
                                        <p:attrNameLst>
                                          <p:attrName>style.visibility</p:attrName>
                                        </p:attrNameLst>
                                      </p:cBhvr>
                                      <p:to>
                                        <p:strVal val="visible"/>
                                      </p:to>
                                    </p:set>
                                    <p:animEffect transition="in" filter="circle(in)">
                                      <p:cBhvr>
                                        <p:cTn id="154" dur="2000"/>
                                        <p:tgtEl>
                                          <p:spTgt spid="6265"/>
                                        </p:tgtEl>
                                      </p:cBhvr>
                                    </p:animEffect>
                                  </p:childTnLst>
                                </p:cTn>
                              </p:par>
                              <p:par>
                                <p:cTn id="155" presetID="6" presetClass="entr" presetSubtype="16" fill="hold" grpId="0" nodeType="withEffect">
                                  <p:stCondLst>
                                    <p:cond delay="0"/>
                                  </p:stCondLst>
                                  <p:childTnLst>
                                    <p:set>
                                      <p:cBhvr>
                                        <p:cTn id="156" dur="1" fill="hold">
                                          <p:stCondLst>
                                            <p:cond delay="0"/>
                                          </p:stCondLst>
                                        </p:cTn>
                                        <p:tgtEl>
                                          <p:spTgt spid="6266"/>
                                        </p:tgtEl>
                                        <p:attrNameLst>
                                          <p:attrName>style.visibility</p:attrName>
                                        </p:attrNameLst>
                                      </p:cBhvr>
                                      <p:to>
                                        <p:strVal val="visible"/>
                                      </p:to>
                                    </p:set>
                                    <p:animEffect transition="in" filter="circle(in)">
                                      <p:cBhvr>
                                        <p:cTn id="157" dur="2000"/>
                                        <p:tgtEl>
                                          <p:spTgt spid="6266"/>
                                        </p:tgtEl>
                                      </p:cBhvr>
                                    </p:animEffect>
                                  </p:childTnLst>
                                </p:cTn>
                              </p:par>
                              <p:par>
                                <p:cTn id="158" presetID="6" presetClass="entr" presetSubtype="16" fill="hold" grpId="0" nodeType="withEffect">
                                  <p:stCondLst>
                                    <p:cond delay="0"/>
                                  </p:stCondLst>
                                  <p:childTnLst>
                                    <p:set>
                                      <p:cBhvr>
                                        <p:cTn id="159" dur="1" fill="hold">
                                          <p:stCondLst>
                                            <p:cond delay="0"/>
                                          </p:stCondLst>
                                        </p:cTn>
                                        <p:tgtEl>
                                          <p:spTgt spid="6267"/>
                                        </p:tgtEl>
                                        <p:attrNameLst>
                                          <p:attrName>style.visibility</p:attrName>
                                        </p:attrNameLst>
                                      </p:cBhvr>
                                      <p:to>
                                        <p:strVal val="visible"/>
                                      </p:to>
                                    </p:set>
                                    <p:animEffect transition="in" filter="circle(in)">
                                      <p:cBhvr>
                                        <p:cTn id="160" dur="2000"/>
                                        <p:tgtEl>
                                          <p:spTgt spid="6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69" grpId="0" animBg="1"/>
      <p:bldP spid="6152" grpId="0"/>
      <p:bldP spid="6173" grpId="0" animBg="1"/>
      <p:bldP spid="6182" grpId="0"/>
      <p:bldP spid="6183" grpId="0" animBg="1"/>
      <p:bldP spid="6184" grpId="0" animBg="1"/>
      <p:bldP spid="6185" grpId="0" animBg="1"/>
      <p:bldP spid="6186" grpId="0" animBg="1"/>
      <p:bldP spid="6187" grpId="0" animBg="1"/>
      <p:bldP spid="6188" grpId="0" animBg="1"/>
      <p:bldP spid="6189" grpId="0" animBg="1"/>
      <p:bldP spid="6254" grpId="0" animBg="1"/>
      <p:bldP spid="6255" grpId="0" animBg="1"/>
      <p:bldP spid="6256" grpId="0" animBg="1"/>
      <p:bldP spid="6257" grpId="0" animBg="1"/>
      <p:bldP spid="6258" grpId="0" animBg="1"/>
      <p:bldP spid="6259" grpId="0" animBg="1"/>
      <p:bldP spid="6260" grpId="0" animBg="1"/>
      <p:bldP spid="6261" grpId="0"/>
      <p:bldP spid="6262" grpId="0"/>
      <p:bldP spid="6263" grpId="0"/>
      <p:bldP spid="6264" grpId="0"/>
      <p:bldP spid="6265" grpId="0"/>
      <p:bldP spid="6266" grpId="0"/>
      <p:bldP spid="6267" grpId="0"/>
      <p:bldP spid="71" grpId="0"/>
      <p:bldP spid="7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81000" y="503238"/>
            <a:ext cx="8229600" cy="868362"/>
          </a:xfrm>
          <a:noFill/>
          <a:ln>
            <a:noFill/>
          </a:ln>
        </p:spPr>
        <p:txBody>
          <a:bodyPr>
            <a:normAutofit/>
          </a:bodyPr>
          <a:lstStyle/>
          <a:p>
            <a:r>
              <a:rPr lang="en-US" dirty="0" smtClean="0">
                <a:solidFill>
                  <a:schemeClr val="accent1">
                    <a:lumMod val="50000"/>
                  </a:schemeClr>
                </a:solidFill>
              </a:rPr>
              <a:t> </a:t>
            </a:r>
            <a:r>
              <a:rPr lang="en-US" dirty="0" smtClean="0">
                <a:effectLst/>
              </a:rPr>
              <a:t>A wrench in the works</a:t>
            </a:r>
            <a:endParaRPr lang="en-US" b="1" dirty="0" smtClean="0">
              <a:effectLst/>
            </a:endParaRPr>
          </a:p>
        </p:txBody>
      </p:sp>
      <p:sp>
        <p:nvSpPr>
          <p:cNvPr id="16388" name="Text Box 5"/>
          <p:cNvSpPr>
            <a:spLocks noGrp="1" noChangeArrowheads="1"/>
          </p:cNvSpPr>
          <p:nvPr>
            <p:ph idx="1"/>
          </p:nvPr>
        </p:nvSpPr>
        <p:spPr>
          <a:xfrm>
            <a:off x="533400" y="1676400"/>
            <a:ext cx="8077200" cy="4343400"/>
          </a:xfrm>
          <a:noFill/>
          <a:ln w="31750">
            <a:solidFill>
              <a:schemeClr val="accent1">
                <a:lumMod val="50000"/>
              </a:schemeClr>
            </a:solidFill>
          </a:ln>
        </p:spPr>
        <p:txBody>
          <a:bodyPr>
            <a:normAutofit lnSpcReduction="10000"/>
          </a:bodyPr>
          <a:lstStyle/>
          <a:p>
            <a:pPr eaLnBrk="1" hangingPunct="1">
              <a:buClr>
                <a:srgbClr val="C00000"/>
              </a:buClr>
            </a:pPr>
            <a:r>
              <a:rPr lang="en-US" sz="3200" b="1" dirty="0" smtClean="0">
                <a:solidFill>
                  <a:schemeClr val="accent1">
                    <a:lumMod val="50000"/>
                  </a:schemeClr>
                </a:solidFill>
              </a:rPr>
              <a:t>In Addition to Legislative Limits, Legal uses of funds controlled by:</a:t>
            </a:r>
          </a:p>
          <a:p>
            <a:pPr lvl="1" eaLnBrk="1" hangingPunct="1">
              <a:buClr>
                <a:srgbClr val="C00000"/>
              </a:buClr>
            </a:pPr>
            <a:r>
              <a:rPr lang="en-US" sz="2800" dirty="0" smtClean="0">
                <a:solidFill>
                  <a:schemeClr val="accent1">
                    <a:lumMod val="50000"/>
                  </a:schemeClr>
                </a:solidFill>
              </a:rPr>
              <a:t>Fee Statutes</a:t>
            </a:r>
          </a:p>
          <a:p>
            <a:pPr lvl="1" eaLnBrk="1" hangingPunct="1">
              <a:buClr>
                <a:srgbClr val="C00000"/>
              </a:buClr>
            </a:pPr>
            <a:r>
              <a:rPr lang="en-US" sz="2800" dirty="0" smtClean="0">
                <a:solidFill>
                  <a:schemeClr val="accent1">
                    <a:lumMod val="50000"/>
                  </a:schemeClr>
                </a:solidFill>
              </a:rPr>
              <a:t>Federal Grant Requirements</a:t>
            </a:r>
          </a:p>
          <a:p>
            <a:pPr lvl="1" eaLnBrk="1" hangingPunct="1">
              <a:buClr>
                <a:srgbClr val="C00000"/>
              </a:buClr>
            </a:pPr>
            <a:r>
              <a:rPr lang="en-US" sz="2800" dirty="0" smtClean="0">
                <a:solidFill>
                  <a:schemeClr val="accent1">
                    <a:lumMod val="50000"/>
                  </a:schemeClr>
                </a:solidFill>
              </a:rPr>
              <a:t>Legislative Instruction (GF/LF)</a:t>
            </a:r>
          </a:p>
          <a:p>
            <a:pPr eaLnBrk="1" hangingPunct="1">
              <a:buClr>
                <a:srgbClr val="C00000"/>
              </a:buClr>
            </a:pPr>
            <a:endParaRPr lang="en-US" sz="2400" dirty="0" smtClean="0">
              <a:solidFill>
                <a:schemeClr val="accent1">
                  <a:lumMod val="50000"/>
                </a:schemeClr>
              </a:solidFill>
            </a:endParaRPr>
          </a:p>
          <a:p>
            <a:pPr eaLnBrk="1" hangingPunct="1">
              <a:buClr>
                <a:srgbClr val="C00000"/>
              </a:buClr>
            </a:pPr>
            <a:r>
              <a:rPr lang="en-US" sz="3200" b="1" dirty="0" smtClean="0">
                <a:solidFill>
                  <a:schemeClr val="accent1">
                    <a:lumMod val="50000"/>
                  </a:schemeClr>
                </a:solidFill>
              </a:rPr>
              <a:t>Result:  mostly one-to-one relationships between funds and services</a:t>
            </a:r>
          </a:p>
          <a:p>
            <a:pPr eaLnBrk="1" hangingPunct="1">
              <a:lnSpc>
                <a:spcPct val="80000"/>
              </a:lnSpc>
              <a:buFontTx/>
              <a:buNone/>
            </a:pPr>
            <a:endParaRPr lang="en-US" b="1" dirty="0" smtClean="0">
              <a:solidFill>
                <a:srgbClr val="FF3300"/>
              </a:solidFill>
            </a:endParaRPr>
          </a:p>
        </p:txBody>
      </p:sp>
      <p:sp>
        <p:nvSpPr>
          <p:cNvPr id="16386" name="Slide Number Placeholder 5"/>
          <p:cNvSpPr>
            <a:spLocks noGrp="1"/>
          </p:cNvSpPr>
          <p:nvPr>
            <p:ph type="sldNum" sz="quarter" idx="12"/>
          </p:nvPr>
        </p:nvSpPr>
        <p:spPr>
          <a:noFill/>
        </p:spPr>
        <p:txBody>
          <a:bodyPr/>
          <a:lstStyle/>
          <a:p>
            <a:fld id="{4F133B31-EA02-45B4-838D-508059ED4D24}" type="slidenum">
              <a:rPr lang="en-US"/>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AutoShape 24"/>
          <p:cNvSpPr>
            <a:spLocks noChangeArrowheads="1"/>
          </p:cNvSpPr>
          <p:nvPr/>
        </p:nvSpPr>
        <p:spPr bwMode="auto">
          <a:xfrm>
            <a:off x="2362200" y="1956955"/>
            <a:ext cx="12192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bg1"/>
              </a:solidFill>
            </a:endParaRPr>
          </a:p>
        </p:txBody>
      </p:sp>
      <p:sp>
        <p:nvSpPr>
          <p:cNvPr id="6146" name="Rectangle 2"/>
          <p:cNvSpPr>
            <a:spLocks noGrp="1" noChangeArrowheads="1"/>
          </p:cNvSpPr>
          <p:nvPr>
            <p:ph type="title"/>
          </p:nvPr>
        </p:nvSpPr>
        <p:spPr>
          <a:xfrm>
            <a:off x="381000" y="228600"/>
            <a:ext cx="8229600" cy="1143000"/>
          </a:xfrm>
          <a:noFill/>
        </p:spPr>
        <p:txBody>
          <a:bodyPr>
            <a:normAutofit/>
          </a:bodyPr>
          <a:lstStyle/>
          <a:p>
            <a:r>
              <a:rPr lang="en-US" sz="3600" dirty="0" smtClean="0">
                <a:effectLst/>
              </a:rPr>
              <a:t>Budget Execution Reality (1)</a:t>
            </a:r>
            <a:endParaRPr lang="en-US" sz="3600" dirty="0">
              <a:effectLst/>
            </a:endParaRPr>
          </a:p>
        </p:txBody>
      </p:sp>
      <p:sp>
        <p:nvSpPr>
          <p:cNvPr id="68" name="Slide Number Placeholder 4"/>
          <p:cNvSpPr>
            <a:spLocks noGrp="1"/>
          </p:cNvSpPr>
          <p:nvPr>
            <p:ph type="sldNum" sz="quarter" idx="12"/>
          </p:nvPr>
        </p:nvSpPr>
        <p:spPr/>
        <p:txBody>
          <a:bodyPr/>
          <a:lstStyle/>
          <a:p>
            <a:fld id="{38A2E69B-208B-4CE1-85C9-DC45F524D5B4}" type="slidenum">
              <a:rPr lang="en-US"/>
              <a:pPr/>
              <a:t>53</a:t>
            </a:fld>
            <a:endParaRPr lang="en-US"/>
          </a:p>
        </p:txBody>
      </p:sp>
      <p:sp>
        <p:nvSpPr>
          <p:cNvPr id="6147" name="Rectangle 3"/>
          <p:cNvSpPr>
            <a:spLocks noChangeArrowheads="1"/>
          </p:cNvSpPr>
          <p:nvPr/>
        </p:nvSpPr>
        <p:spPr bwMode="auto">
          <a:xfrm>
            <a:off x="685800" y="1676400"/>
            <a:ext cx="1676400" cy="4114800"/>
          </a:xfrm>
          <a:prstGeom prst="rect">
            <a:avLst/>
          </a:prstGeom>
          <a:noFill/>
          <a:ln w="9525">
            <a:solidFill>
              <a:schemeClr val="tx1"/>
            </a:solidFill>
            <a:miter lim="800000"/>
            <a:headEnd/>
            <a:tailEnd/>
          </a:ln>
          <a:effectLst/>
        </p:spPr>
        <p:txBody>
          <a:bodyPr wrap="none" anchor="ctr"/>
          <a:lstStyle/>
          <a:p>
            <a:endParaRPr lang="en-US">
              <a:solidFill>
                <a:schemeClr val="bg1"/>
              </a:solidFill>
            </a:endParaRPr>
          </a:p>
        </p:txBody>
      </p:sp>
      <p:sp>
        <p:nvSpPr>
          <p:cNvPr id="6148" name="Rectangle 4"/>
          <p:cNvSpPr>
            <a:spLocks noChangeArrowheads="1"/>
          </p:cNvSpPr>
          <p:nvPr/>
        </p:nvSpPr>
        <p:spPr bwMode="auto">
          <a:xfrm>
            <a:off x="3581400" y="1676400"/>
            <a:ext cx="1676400" cy="4114800"/>
          </a:xfrm>
          <a:prstGeom prst="rect">
            <a:avLst/>
          </a:prstGeom>
          <a:noFill/>
          <a:ln w="9525">
            <a:solidFill>
              <a:schemeClr val="tx1"/>
            </a:solidFill>
            <a:miter lim="800000"/>
            <a:headEnd/>
            <a:tailEnd/>
          </a:ln>
          <a:effectLst/>
        </p:spPr>
        <p:txBody>
          <a:bodyPr wrap="none" anchor="ctr"/>
          <a:lstStyle/>
          <a:p>
            <a:endParaRPr lang="en-US">
              <a:solidFill>
                <a:schemeClr val="bg1"/>
              </a:solidFill>
            </a:endParaRPr>
          </a:p>
        </p:txBody>
      </p:sp>
      <p:sp>
        <p:nvSpPr>
          <p:cNvPr id="6149" name="Text Box 5"/>
          <p:cNvSpPr txBox="1">
            <a:spLocks noChangeArrowheads="1"/>
          </p:cNvSpPr>
          <p:nvPr/>
        </p:nvSpPr>
        <p:spPr bwMode="auto">
          <a:xfrm>
            <a:off x="838200" y="1863436"/>
            <a:ext cx="1371600" cy="646331"/>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Dollars, not Budgets</a:t>
            </a:r>
            <a:endParaRPr lang="en-US" dirty="0">
              <a:solidFill>
                <a:srgbClr val="C00000"/>
              </a:solidFill>
            </a:endParaRPr>
          </a:p>
        </p:txBody>
      </p:sp>
      <p:sp>
        <p:nvSpPr>
          <p:cNvPr id="6150" name="Text Box 6"/>
          <p:cNvSpPr txBox="1">
            <a:spLocks noChangeArrowheads="1"/>
          </p:cNvSpPr>
          <p:nvPr/>
        </p:nvSpPr>
        <p:spPr bwMode="auto">
          <a:xfrm>
            <a:off x="3657600" y="1981200"/>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Services</a:t>
            </a:r>
            <a:endParaRPr lang="en-US" dirty="0">
              <a:solidFill>
                <a:srgbClr val="C00000"/>
              </a:solidFill>
            </a:endParaRPr>
          </a:p>
        </p:txBody>
      </p:sp>
      <p:sp>
        <p:nvSpPr>
          <p:cNvPr id="6151" name="AutoShape 7"/>
          <p:cNvSpPr>
            <a:spLocks noChangeArrowheads="1"/>
          </p:cNvSpPr>
          <p:nvPr/>
        </p:nvSpPr>
        <p:spPr bwMode="auto">
          <a:xfrm>
            <a:off x="2406868" y="3276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52" name="Text Box 8"/>
          <p:cNvSpPr txBox="1">
            <a:spLocks noChangeArrowheads="1"/>
          </p:cNvSpPr>
          <p:nvPr/>
        </p:nvSpPr>
        <p:spPr bwMode="auto">
          <a:xfrm>
            <a:off x="2209800" y="1992868"/>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Pay for </a:t>
            </a:r>
            <a:endParaRPr lang="en-US" dirty="0">
              <a:solidFill>
                <a:schemeClr val="accent1">
                  <a:lumMod val="50000"/>
                </a:schemeClr>
              </a:solidFill>
            </a:endParaRPr>
          </a:p>
        </p:txBody>
      </p:sp>
      <p:sp>
        <p:nvSpPr>
          <p:cNvPr id="6167" name="AutoShape 23"/>
          <p:cNvSpPr>
            <a:spLocks noChangeArrowheads="1"/>
          </p:cNvSpPr>
          <p:nvPr/>
        </p:nvSpPr>
        <p:spPr bwMode="auto">
          <a:xfrm>
            <a:off x="2406868" y="2971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8" name="AutoShape 24"/>
          <p:cNvSpPr>
            <a:spLocks noChangeArrowheads="1"/>
          </p:cNvSpPr>
          <p:nvPr/>
        </p:nvSpPr>
        <p:spPr bwMode="auto">
          <a:xfrm>
            <a:off x="2406868" y="2667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9" name="AutoShape 25"/>
          <p:cNvSpPr>
            <a:spLocks noChangeArrowheads="1"/>
          </p:cNvSpPr>
          <p:nvPr/>
        </p:nvSpPr>
        <p:spPr bwMode="auto">
          <a:xfrm>
            <a:off x="2406868" y="4114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0" name="AutoShape 26"/>
          <p:cNvSpPr>
            <a:spLocks noChangeArrowheads="1"/>
          </p:cNvSpPr>
          <p:nvPr/>
        </p:nvSpPr>
        <p:spPr bwMode="auto">
          <a:xfrm>
            <a:off x="2406868" y="4648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1" name="AutoShape 27"/>
          <p:cNvSpPr>
            <a:spLocks noChangeArrowheads="1"/>
          </p:cNvSpPr>
          <p:nvPr/>
        </p:nvSpPr>
        <p:spPr bwMode="auto">
          <a:xfrm>
            <a:off x="2406868" y="5410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2" name="AutoShape 28"/>
          <p:cNvSpPr>
            <a:spLocks noChangeArrowheads="1"/>
          </p:cNvSpPr>
          <p:nvPr/>
        </p:nvSpPr>
        <p:spPr bwMode="auto">
          <a:xfrm>
            <a:off x="2406868" y="37338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226" name="Line 82"/>
          <p:cNvSpPr>
            <a:spLocks noChangeShapeType="1"/>
          </p:cNvSpPr>
          <p:nvPr/>
        </p:nvSpPr>
        <p:spPr bwMode="auto">
          <a:xfrm>
            <a:off x="3581400" y="4419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7" name="Line 83"/>
          <p:cNvSpPr>
            <a:spLocks noChangeShapeType="1"/>
          </p:cNvSpPr>
          <p:nvPr/>
        </p:nvSpPr>
        <p:spPr bwMode="auto">
          <a:xfrm>
            <a:off x="3581400" y="3962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8" name="Line 84"/>
          <p:cNvSpPr>
            <a:spLocks noChangeShapeType="1"/>
          </p:cNvSpPr>
          <p:nvPr/>
        </p:nvSpPr>
        <p:spPr bwMode="auto">
          <a:xfrm>
            <a:off x="3581400" y="3581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9" name="Line 85"/>
          <p:cNvSpPr>
            <a:spLocks noChangeShapeType="1"/>
          </p:cNvSpPr>
          <p:nvPr/>
        </p:nvSpPr>
        <p:spPr bwMode="auto">
          <a:xfrm>
            <a:off x="3581400" y="3124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0" name="Line 86"/>
          <p:cNvSpPr>
            <a:spLocks noChangeShapeType="1"/>
          </p:cNvSpPr>
          <p:nvPr/>
        </p:nvSpPr>
        <p:spPr bwMode="auto">
          <a:xfrm>
            <a:off x="3581400" y="28956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1" name="Line 87"/>
          <p:cNvSpPr>
            <a:spLocks noChangeShapeType="1"/>
          </p:cNvSpPr>
          <p:nvPr/>
        </p:nvSpPr>
        <p:spPr bwMode="auto">
          <a:xfrm>
            <a:off x="35814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2" name="Line 88"/>
          <p:cNvSpPr>
            <a:spLocks noChangeShapeType="1"/>
          </p:cNvSpPr>
          <p:nvPr/>
        </p:nvSpPr>
        <p:spPr bwMode="auto">
          <a:xfrm>
            <a:off x="3581400" y="5029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3" name="Text Box 89"/>
          <p:cNvSpPr txBox="1">
            <a:spLocks noChangeArrowheads="1"/>
          </p:cNvSpPr>
          <p:nvPr/>
        </p:nvSpPr>
        <p:spPr bwMode="auto">
          <a:xfrm>
            <a:off x="3883025" y="45720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34" name="Text Box 90"/>
          <p:cNvSpPr txBox="1">
            <a:spLocks noChangeArrowheads="1"/>
          </p:cNvSpPr>
          <p:nvPr/>
        </p:nvSpPr>
        <p:spPr bwMode="auto">
          <a:xfrm>
            <a:off x="3914775" y="52578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35" name="Text Box 91"/>
          <p:cNvSpPr txBox="1">
            <a:spLocks noChangeArrowheads="1"/>
          </p:cNvSpPr>
          <p:nvPr/>
        </p:nvSpPr>
        <p:spPr bwMode="auto">
          <a:xfrm>
            <a:off x="3783013" y="32004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36" name="Text Box 92"/>
          <p:cNvSpPr txBox="1">
            <a:spLocks noChangeArrowheads="1"/>
          </p:cNvSpPr>
          <p:nvPr/>
        </p:nvSpPr>
        <p:spPr bwMode="auto">
          <a:xfrm>
            <a:off x="4135438" y="26193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37" name="Text Box 93"/>
          <p:cNvSpPr txBox="1">
            <a:spLocks noChangeArrowheads="1"/>
          </p:cNvSpPr>
          <p:nvPr/>
        </p:nvSpPr>
        <p:spPr bwMode="auto">
          <a:xfrm>
            <a:off x="4037013" y="4038600"/>
            <a:ext cx="687387"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38" name="Text Box 94"/>
          <p:cNvSpPr txBox="1">
            <a:spLocks noChangeArrowheads="1"/>
          </p:cNvSpPr>
          <p:nvPr/>
        </p:nvSpPr>
        <p:spPr bwMode="auto">
          <a:xfrm>
            <a:off x="4022725" y="28479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39" name="Text Box 95"/>
          <p:cNvSpPr txBox="1">
            <a:spLocks noChangeArrowheads="1"/>
          </p:cNvSpPr>
          <p:nvPr/>
        </p:nvSpPr>
        <p:spPr bwMode="auto">
          <a:xfrm>
            <a:off x="3810000" y="36099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40" name="Line 96"/>
          <p:cNvSpPr>
            <a:spLocks noChangeShapeType="1"/>
          </p:cNvSpPr>
          <p:nvPr/>
        </p:nvSpPr>
        <p:spPr bwMode="auto">
          <a:xfrm>
            <a:off x="6858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41" name="Line 97"/>
          <p:cNvSpPr>
            <a:spLocks noChangeShapeType="1"/>
          </p:cNvSpPr>
          <p:nvPr/>
        </p:nvSpPr>
        <p:spPr bwMode="auto">
          <a:xfrm>
            <a:off x="6858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2" name="Line 98"/>
          <p:cNvSpPr>
            <a:spLocks noChangeShapeType="1"/>
          </p:cNvSpPr>
          <p:nvPr/>
        </p:nvSpPr>
        <p:spPr bwMode="auto">
          <a:xfrm>
            <a:off x="685800" y="3124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3" name="Line 99"/>
          <p:cNvSpPr>
            <a:spLocks noChangeShapeType="1"/>
          </p:cNvSpPr>
          <p:nvPr/>
        </p:nvSpPr>
        <p:spPr bwMode="auto">
          <a:xfrm>
            <a:off x="685800" y="3581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4" name="Line 100"/>
          <p:cNvSpPr>
            <a:spLocks noChangeShapeType="1"/>
          </p:cNvSpPr>
          <p:nvPr/>
        </p:nvSpPr>
        <p:spPr bwMode="auto">
          <a:xfrm>
            <a:off x="685800" y="3962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5" name="Line 101"/>
          <p:cNvSpPr>
            <a:spLocks noChangeShapeType="1"/>
          </p:cNvSpPr>
          <p:nvPr/>
        </p:nvSpPr>
        <p:spPr bwMode="auto">
          <a:xfrm>
            <a:off x="685800" y="4419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6" name="Line 102"/>
          <p:cNvSpPr>
            <a:spLocks noChangeShapeType="1"/>
          </p:cNvSpPr>
          <p:nvPr/>
        </p:nvSpPr>
        <p:spPr bwMode="auto">
          <a:xfrm>
            <a:off x="685800" y="50292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7" name="Text Box 103"/>
          <p:cNvSpPr txBox="1">
            <a:spLocks noChangeArrowheads="1"/>
          </p:cNvSpPr>
          <p:nvPr/>
        </p:nvSpPr>
        <p:spPr bwMode="auto">
          <a:xfrm>
            <a:off x="987425" y="45720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48" name="Text Box 104"/>
          <p:cNvSpPr txBox="1">
            <a:spLocks noChangeArrowheads="1"/>
          </p:cNvSpPr>
          <p:nvPr/>
        </p:nvSpPr>
        <p:spPr bwMode="auto">
          <a:xfrm>
            <a:off x="990600" y="52578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49" name="Text Box 105"/>
          <p:cNvSpPr txBox="1">
            <a:spLocks noChangeArrowheads="1"/>
          </p:cNvSpPr>
          <p:nvPr/>
        </p:nvSpPr>
        <p:spPr bwMode="auto">
          <a:xfrm>
            <a:off x="887413" y="32004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50" name="Text Box 106"/>
          <p:cNvSpPr txBox="1">
            <a:spLocks noChangeArrowheads="1"/>
          </p:cNvSpPr>
          <p:nvPr/>
        </p:nvSpPr>
        <p:spPr bwMode="auto">
          <a:xfrm>
            <a:off x="1163638" y="2635250"/>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51" name="Text Box 107"/>
          <p:cNvSpPr txBox="1">
            <a:spLocks noChangeArrowheads="1"/>
          </p:cNvSpPr>
          <p:nvPr/>
        </p:nvSpPr>
        <p:spPr bwMode="auto">
          <a:xfrm>
            <a:off x="1143000" y="40386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52" name="Text Box 108"/>
          <p:cNvSpPr txBox="1">
            <a:spLocks noChangeArrowheads="1"/>
          </p:cNvSpPr>
          <p:nvPr/>
        </p:nvSpPr>
        <p:spPr bwMode="auto">
          <a:xfrm>
            <a:off x="1050925" y="2844800"/>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53" name="Text Box 109"/>
          <p:cNvSpPr txBox="1">
            <a:spLocks noChangeArrowheads="1"/>
          </p:cNvSpPr>
          <p:nvPr/>
        </p:nvSpPr>
        <p:spPr bwMode="auto">
          <a:xfrm>
            <a:off x="854075" y="36099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71" name="Text Box 38"/>
          <p:cNvSpPr txBox="1">
            <a:spLocks noChangeArrowheads="1"/>
          </p:cNvSpPr>
          <p:nvPr/>
        </p:nvSpPr>
        <p:spPr bwMode="auto">
          <a:xfrm>
            <a:off x="5562600" y="1676400"/>
            <a:ext cx="3200400" cy="3785652"/>
          </a:xfrm>
          <a:prstGeom prst="rect">
            <a:avLst/>
          </a:prstGeom>
          <a:noFill/>
          <a:ln w="9525">
            <a:solidFill>
              <a:schemeClr val="accent2"/>
            </a:solidFill>
            <a:miter lim="800000"/>
            <a:headEnd/>
            <a:tailEnd/>
          </a:ln>
          <a:effectLst/>
        </p:spPr>
        <p:txBody>
          <a:bodyPr wrap="square">
            <a:spAutoFit/>
          </a:bodyPr>
          <a:lstStyle/>
          <a:p>
            <a:pPr>
              <a:spcBef>
                <a:spcPct val="0"/>
              </a:spcBef>
              <a:buClr>
                <a:srgbClr val="339966"/>
              </a:buClr>
              <a:buSzPct val="125000"/>
              <a:buFont typeface="Wingdings" pitchFamily="2" charset="2"/>
              <a:buChar char="Ø"/>
            </a:pPr>
            <a:r>
              <a:rPr lang="en-US" sz="2400" b="1" dirty="0">
                <a:solidFill>
                  <a:srgbClr val="C00000"/>
                </a:solidFill>
              </a:rPr>
              <a:t>Legal uses of funds do not establish any tie between budgeted positions and the services provided</a:t>
            </a:r>
          </a:p>
          <a:p>
            <a:pPr>
              <a:spcBef>
                <a:spcPct val="0"/>
              </a:spcBef>
              <a:buFont typeface="Wingdings" pitchFamily="2" charset="2"/>
              <a:buChar char="Ø"/>
            </a:pPr>
            <a:endParaRPr lang="en-US" sz="2400" b="1" dirty="0">
              <a:solidFill>
                <a:srgbClr val="C00000"/>
              </a:solidFill>
            </a:endParaRPr>
          </a:p>
          <a:p>
            <a:pPr>
              <a:spcBef>
                <a:spcPct val="0"/>
              </a:spcBef>
              <a:buClr>
                <a:srgbClr val="339966"/>
              </a:buClr>
              <a:buSzPct val="125000"/>
              <a:buFont typeface="Wingdings" pitchFamily="2" charset="2"/>
              <a:buChar char="Ø"/>
            </a:pPr>
            <a:r>
              <a:rPr lang="en-US" sz="2400" b="1" dirty="0">
                <a:solidFill>
                  <a:srgbClr val="C00000"/>
                </a:solidFill>
              </a:rPr>
              <a:t>Legal </a:t>
            </a:r>
            <a:r>
              <a:rPr lang="en-US" sz="2400" b="1" dirty="0" smtClean="0">
                <a:solidFill>
                  <a:srgbClr val="C00000"/>
                </a:solidFill>
              </a:rPr>
              <a:t>restrictions </a:t>
            </a:r>
            <a:r>
              <a:rPr lang="en-US" sz="2400" b="1" dirty="0">
                <a:solidFill>
                  <a:srgbClr val="C00000"/>
                </a:solidFill>
              </a:rPr>
              <a:t>are based on funding only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decel="20000"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 calcmode="lin" valueType="num">
                                      <p:cBhvr additive="base">
                                        <p:cTn id="7" dur="1000" fill="hold"/>
                                        <p:tgtEl>
                                          <p:spTgt spid="6149"/>
                                        </p:tgtEl>
                                        <p:attrNameLst>
                                          <p:attrName>ppt_x</p:attrName>
                                        </p:attrNameLst>
                                      </p:cBhvr>
                                      <p:tavLst>
                                        <p:tav tm="0">
                                          <p:val>
                                            <p:strVal val="0-#ppt_w/2"/>
                                          </p:val>
                                        </p:tav>
                                        <p:tav tm="100000">
                                          <p:val>
                                            <p:strVal val="#ppt_x"/>
                                          </p:val>
                                        </p:tav>
                                      </p:tavLst>
                                    </p:anim>
                                    <p:anim calcmode="lin" valueType="num">
                                      <p:cBhvr additive="base">
                                        <p:cTn id="8" dur="1000" fill="hold"/>
                                        <p:tgtEl>
                                          <p:spTgt spid="614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152"/>
                                        </p:tgtEl>
                                        <p:attrNameLst>
                                          <p:attrName>style.visibility</p:attrName>
                                        </p:attrNameLst>
                                      </p:cBhvr>
                                      <p:to>
                                        <p:strVal val="visible"/>
                                      </p:to>
                                    </p:set>
                                    <p:animEffect transition="in" filter="fade">
                                      <p:cBhvr>
                                        <p:cTn id="13" dur="500"/>
                                        <p:tgtEl>
                                          <p:spTgt spid="615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9"/>
                                        </p:tgtEl>
                                        <p:attrNameLst>
                                          <p:attrName>style.visibility</p:attrName>
                                        </p:attrNameLst>
                                      </p:cBhvr>
                                      <p:to>
                                        <p:strVal val="visible"/>
                                      </p:to>
                                    </p:set>
                                    <p:animEffect transition="in" filter="fade">
                                      <p:cBhvr>
                                        <p:cTn id="16" dur="500"/>
                                        <p:tgtEl>
                                          <p:spTgt spid="6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150"/>
                                        </p:tgtEl>
                                        <p:attrNameLst>
                                          <p:attrName>style.visibility</p:attrName>
                                        </p:attrNameLst>
                                      </p:cBhvr>
                                      <p:to>
                                        <p:strVal val="visible"/>
                                      </p:to>
                                    </p:set>
                                    <p:animEffect transition="in" filter="fade">
                                      <p:cBhvr>
                                        <p:cTn id="21" dur="500"/>
                                        <p:tgtEl>
                                          <p:spTgt spid="6150"/>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nodeType="clickEffect">
                                  <p:stCondLst>
                                    <p:cond delay="0"/>
                                  </p:stCondLst>
                                  <p:childTnLst>
                                    <p:set>
                                      <p:cBhvr>
                                        <p:cTn id="25" dur="1" fill="hold">
                                          <p:stCondLst>
                                            <p:cond delay="0"/>
                                          </p:stCondLst>
                                        </p:cTn>
                                        <p:tgtEl>
                                          <p:spTgt spid="71">
                                            <p:txEl>
                                              <p:pRg st="0" end="0"/>
                                            </p:txEl>
                                          </p:spTgt>
                                        </p:tgtEl>
                                        <p:attrNameLst>
                                          <p:attrName>style.visibility</p:attrName>
                                        </p:attrNameLst>
                                      </p:cBhvr>
                                      <p:to>
                                        <p:strVal val="visible"/>
                                      </p:to>
                                    </p:set>
                                    <p:anim calcmode="lin" valueType="num">
                                      <p:cBhvr additive="base">
                                        <p:cTn id="26" dur="1000" fill="hold"/>
                                        <p:tgtEl>
                                          <p:spTgt spid="71">
                                            <p:txEl>
                                              <p:pRg st="0" end="0"/>
                                            </p:txEl>
                                          </p:spTgt>
                                        </p:tgtEl>
                                        <p:attrNameLst>
                                          <p:attrName>ppt_x</p:attrName>
                                        </p:attrNameLst>
                                      </p:cBhvr>
                                      <p:tavLst>
                                        <p:tav tm="0">
                                          <p:val>
                                            <p:strVal val="1+#ppt_w/2"/>
                                          </p:val>
                                        </p:tav>
                                        <p:tav tm="100000">
                                          <p:val>
                                            <p:strVal val="#ppt_x"/>
                                          </p:val>
                                        </p:tav>
                                      </p:tavLst>
                                    </p:anim>
                                    <p:anim calcmode="lin" valueType="num">
                                      <p:cBhvr additive="base">
                                        <p:cTn id="27" dur="1000" fill="hold"/>
                                        <p:tgtEl>
                                          <p:spTgt spid="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nodeType="clickEffect">
                                  <p:stCondLst>
                                    <p:cond delay="0"/>
                                  </p:stCondLst>
                                  <p:childTnLst>
                                    <p:set>
                                      <p:cBhvr>
                                        <p:cTn id="31" dur="1" fill="hold">
                                          <p:stCondLst>
                                            <p:cond delay="0"/>
                                          </p:stCondLst>
                                        </p:cTn>
                                        <p:tgtEl>
                                          <p:spTgt spid="71">
                                            <p:txEl>
                                              <p:pRg st="2" end="2"/>
                                            </p:txEl>
                                          </p:spTgt>
                                        </p:tgtEl>
                                        <p:attrNameLst>
                                          <p:attrName>style.visibility</p:attrName>
                                        </p:attrNameLst>
                                      </p:cBhvr>
                                      <p:to>
                                        <p:strVal val="visible"/>
                                      </p:to>
                                    </p:set>
                                    <p:anim calcmode="lin" valueType="num">
                                      <p:cBhvr additive="base">
                                        <p:cTn id="32" dur="1000" fill="hold"/>
                                        <p:tgtEl>
                                          <p:spTgt spid="71">
                                            <p:txEl>
                                              <p:pRg st="2" end="2"/>
                                            </p:txEl>
                                          </p:spTgt>
                                        </p:tgtEl>
                                        <p:attrNameLst>
                                          <p:attrName>ppt_x</p:attrName>
                                        </p:attrNameLst>
                                      </p:cBhvr>
                                      <p:tavLst>
                                        <p:tav tm="0">
                                          <p:val>
                                            <p:strVal val="1+#ppt_w/2"/>
                                          </p:val>
                                        </p:tav>
                                        <p:tav tm="100000">
                                          <p:val>
                                            <p:strVal val="#ppt_x"/>
                                          </p:val>
                                        </p:tav>
                                      </p:tavLst>
                                    </p:anim>
                                    <p:anim calcmode="lin" valueType="num">
                                      <p:cBhvr additive="base">
                                        <p:cTn id="33" dur="1000" fill="hold"/>
                                        <p:tgtEl>
                                          <p:spTgt spid="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6149" grpId="0"/>
      <p:bldP spid="6150" grpId="0"/>
      <p:bldP spid="615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AutoShape 24"/>
          <p:cNvSpPr>
            <a:spLocks noChangeArrowheads="1"/>
          </p:cNvSpPr>
          <p:nvPr/>
        </p:nvSpPr>
        <p:spPr bwMode="auto">
          <a:xfrm rot="10800000">
            <a:off x="5410200" y="1686791"/>
            <a:ext cx="12192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bg1"/>
              </a:solidFill>
            </a:endParaRPr>
          </a:p>
        </p:txBody>
      </p:sp>
      <p:sp>
        <p:nvSpPr>
          <p:cNvPr id="69" name="AutoShape 24"/>
          <p:cNvSpPr>
            <a:spLocks noChangeArrowheads="1"/>
          </p:cNvSpPr>
          <p:nvPr/>
        </p:nvSpPr>
        <p:spPr bwMode="auto">
          <a:xfrm>
            <a:off x="2514600" y="1728355"/>
            <a:ext cx="12192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bg1"/>
              </a:solidFill>
            </a:endParaRPr>
          </a:p>
        </p:txBody>
      </p:sp>
      <p:sp>
        <p:nvSpPr>
          <p:cNvPr id="6146" name="Rectangle 2"/>
          <p:cNvSpPr>
            <a:spLocks noGrp="1" noChangeArrowheads="1"/>
          </p:cNvSpPr>
          <p:nvPr>
            <p:ph type="title"/>
          </p:nvPr>
        </p:nvSpPr>
        <p:spPr>
          <a:xfrm>
            <a:off x="418306" y="228600"/>
            <a:ext cx="8229600" cy="1143000"/>
          </a:xfrm>
          <a:noFill/>
        </p:spPr>
        <p:txBody>
          <a:bodyPr>
            <a:normAutofit/>
          </a:bodyPr>
          <a:lstStyle/>
          <a:p>
            <a:r>
              <a:rPr lang="en-US" sz="3600" dirty="0" smtClean="0">
                <a:effectLst/>
              </a:rPr>
              <a:t>Budget Execution Reality (2)</a:t>
            </a:r>
            <a:endParaRPr lang="en-US" sz="3600" dirty="0">
              <a:effectLst/>
            </a:endParaRPr>
          </a:p>
        </p:txBody>
      </p:sp>
      <p:sp>
        <p:nvSpPr>
          <p:cNvPr id="68" name="Slide Number Placeholder 4"/>
          <p:cNvSpPr>
            <a:spLocks noGrp="1"/>
          </p:cNvSpPr>
          <p:nvPr>
            <p:ph type="sldNum" sz="quarter" idx="12"/>
          </p:nvPr>
        </p:nvSpPr>
        <p:spPr/>
        <p:txBody>
          <a:bodyPr/>
          <a:lstStyle/>
          <a:p>
            <a:fld id="{38A2E69B-208B-4CE1-85C9-DC45F524D5B4}" type="slidenum">
              <a:rPr lang="en-US"/>
              <a:pPr/>
              <a:t>54</a:t>
            </a:fld>
            <a:endParaRPr lang="en-US"/>
          </a:p>
        </p:txBody>
      </p:sp>
      <p:sp>
        <p:nvSpPr>
          <p:cNvPr id="6147" name="Rectangle 3"/>
          <p:cNvSpPr>
            <a:spLocks noChangeArrowheads="1"/>
          </p:cNvSpPr>
          <p:nvPr/>
        </p:nvSpPr>
        <p:spPr bwMode="auto">
          <a:xfrm>
            <a:off x="838200" y="1447800"/>
            <a:ext cx="1676400" cy="4114800"/>
          </a:xfrm>
          <a:prstGeom prst="rect">
            <a:avLst/>
          </a:prstGeom>
          <a:noFill/>
          <a:ln w="9525">
            <a:solidFill>
              <a:schemeClr val="tx1"/>
            </a:solidFill>
            <a:miter lim="800000"/>
            <a:headEnd/>
            <a:tailEnd/>
          </a:ln>
          <a:effectLst/>
        </p:spPr>
        <p:txBody>
          <a:bodyPr wrap="none" anchor="ctr"/>
          <a:lstStyle/>
          <a:p>
            <a:endParaRPr lang="en-US">
              <a:solidFill>
                <a:schemeClr val="bg1"/>
              </a:solidFill>
            </a:endParaRPr>
          </a:p>
        </p:txBody>
      </p:sp>
      <p:sp>
        <p:nvSpPr>
          <p:cNvPr id="6148" name="Rectangle 4"/>
          <p:cNvSpPr>
            <a:spLocks noChangeArrowheads="1"/>
          </p:cNvSpPr>
          <p:nvPr/>
        </p:nvSpPr>
        <p:spPr bwMode="auto">
          <a:xfrm>
            <a:off x="3733800" y="1447800"/>
            <a:ext cx="1676400" cy="4114800"/>
          </a:xfrm>
          <a:prstGeom prst="rect">
            <a:avLst/>
          </a:prstGeom>
          <a:noFill/>
          <a:ln w="9525">
            <a:solidFill>
              <a:schemeClr val="tx1"/>
            </a:solidFill>
            <a:miter lim="800000"/>
            <a:headEnd/>
            <a:tailEnd/>
          </a:ln>
          <a:effectLst/>
        </p:spPr>
        <p:txBody>
          <a:bodyPr wrap="none" anchor="ctr"/>
          <a:lstStyle/>
          <a:p>
            <a:endParaRPr lang="en-US">
              <a:solidFill>
                <a:schemeClr val="bg1"/>
              </a:solidFill>
            </a:endParaRPr>
          </a:p>
        </p:txBody>
      </p:sp>
      <p:sp>
        <p:nvSpPr>
          <p:cNvPr id="6149" name="Text Box 5"/>
          <p:cNvSpPr txBox="1">
            <a:spLocks noChangeArrowheads="1"/>
          </p:cNvSpPr>
          <p:nvPr/>
        </p:nvSpPr>
        <p:spPr bwMode="auto">
          <a:xfrm>
            <a:off x="990600" y="1610591"/>
            <a:ext cx="1371600" cy="646331"/>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Dollars, not Budgets</a:t>
            </a:r>
            <a:endParaRPr lang="en-US" dirty="0">
              <a:solidFill>
                <a:srgbClr val="C00000"/>
              </a:solidFill>
            </a:endParaRPr>
          </a:p>
        </p:txBody>
      </p:sp>
      <p:sp>
        <p:nvSpPr>
          <p:cNvPr id="6150" name="Text Box 6"/>
          <p:cNvSpPr txBox="1">
            <a:spLocks noChangeArrowheads="1"/>
          </p:cNvSpPr>
          <p:nvPr/>
        </p:nvSpPr>
        <p:spPr bwMode="auto">
          <a:xfrm>
            <a:off x="3810000" y="1752600"/>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Services</a:t>
            </a:r>
            <a:endParaRPr lang="en-US" dirty="0">
              <a:solidFill>
                <a:srgbClr val="C00000"/>
              </a:solidFill>
            </a:endParaRPr>
          </a:p>
        </p:txBody>
      </p:sp>
      <p:sp>
        <p:nvSpPr>
          <p:cNvPr id="6151" name="AutoShape 7"/>
          <p:cNvSpPr>
            <a:spLocks noChangeArrowheads="1"/>
          </p:cNvSpPr>
          <p:nvPr/>
        </p:nvSpPr>
        <p:spPr bwMode="auto">
          <a:xfrm>
            <a:off x="2559268" y="30480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52" name="Text Box 8"/>
          <p:cNvSpPr txBox="1">
            <a:spLocks noChangeArrowheads="1"/>
          </p:cNvSpPr>
          <p:nvPr/>
        </p:nvSpPr>
        <p:spPr bwMode="auto">
          <a:xfrm>
            <a:off x="2362200" y="1764268"/>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Pay for</a:t>
            </a:r>
            <a:endParaRPr lang="en-US" dirty="0">
              <a:solidFill>
                <a:schemeClr val="accent1">
                  <a:lumMod val="50000"/>
                </a:schemeClr>
              </a:solidFill>
            </a:endParaRPr>
          </a:p>
        </p:txBody>
      </p:sp>
      <p:sp>
        <p:nvSpPr>
          <p:cNvPr id="6167" name="AutoShape 23"/>
          <p:cNvSpPr>
            <a:spLocks noChangeArrowheads="1"/>
          </p:cNvSpPr>
          <p:nvPr/>
        </p:nvSpPr>
        <p:spPr bwMode="auto">
          <a:xfrm>
            <a:off x="2559268" y="2743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8" name="AutoShape 24"/>
          <p:cNvSpPr>
            <a:spLocks noChangeArrowheads="1"/>
          </p:cNvSpPr>
          <p:nvPr/>
        </p:nvSpPr>
        <p:spPr bwMode="auto">
          <a:xfrm>
            <a:off x="2559268" y="24384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69" name="AutoShape 25"/>
          <p:cNvSpPr>
            <a:spLocks noChangeArrowheads="1"/>
          </p:cNvSpPr>
          <p:nvPr/>
        </p:nvSpPr>
        <p:spPr bwMode="auto">
          <a:xfrm>
            <a:off x="2559268" y="3886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0" name="AutoShape 26"/>
          <p:cNvSpPr>
            <a:spLocks noChangeArrowheads="1"/>
          </p:cNvSpPr>
          <p:nvPr/>
        </p:nvSpPr>
        <p:spPr bwMode="auto">
          <a:xfrm>
            <a:off x="2559268" y="4419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1" name="AutoShape 27"/>
          <p:cNvSpPr>
            <a:spLocks noChangeArrowheads="1"/>
          </p:cNvSpPr>
          <p:nvPr/>
        </p:nvSpPr>
        <p:spPr bwMode="auto">
          <a:xfrm>
            <a:off x="2559268" y="51816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2" name="AutoShape 28"/>
          <p:cNvSpPr>
            <a:spLocks noChangeArrowheads="1"/>
          </p:cNvSpPr>
          <p:nvPr/>
        </p:nvSpPr>
        <p:spPr bwMode="auto">
          <a:xfrm>
            <a:off x="2559268" y="3505200"/>
            <a:ext cx="1143000" cy="152400"/>
          </a:xfrm>
          <a:prstGeom prst="rightArrow">
            <a:avLst>
              <a:gd name="adj1" fmla="val 50000"/>
              <a:gd name="adj2" fmla="val 200000"/>
            </a:avLst>
          </a:prstGeom>
          <a:solidFill>
            <a:schemeClr val="accent1"/>
          </a:solidFill>
          <a:ln w="9525">
            <a:solidFill>
              <a:schemeClr val="bg1"/>
            </a:solidFill>
            <a:miter lim="800000"/>
            <a:headEnd/>
            <a:tailEnd/>
          </a:ln>
          <a:effectLst/>
        </p:spPr>
        <p:txBody>
          <a:bodyPr wrap="none" anchor="ctr"/>
          <a:lstStyle/>
          <a:p>
            <a:endParaRPr lang="en-US">
              <a:solidFill>
                <a:schemeClr val="accent1">
                  <a:lumMod val="50000"/>
                </a:schemeClr>
              </a:solidFill>
            </a:endParaRPr>
          </a:p>
        </p:txBody>
      </p:sp>
      <p:sp>
        <p:nvSpPr>
          <p:cNvPr id="6173" name="Rectangle 29"/>
          <p:cNvSpPr>
            <a:spLocks noChangeArrowheads="1"/>
          </p:cNvSpPr>
          <p:nvPr/>
        </p:nvSpPr>
        <p:spPr bwMode="auto">
          <a:xfrm>
            <a:off x="6629400" y="1447800"/>
            <a:ext cx="1676400" cy="4114800"/>
          </a:xfrm>
          <a:prstGeom prst="rect">
            <a:avLst/>
          </a:prstGeom>
          <a:noFill/>
          <a:ln w="9525">
            <a:solidFill>
              <a:schemeClr val="tx1"/>
            </a:solidFill>
            <a:miter lim="800000"/>
            <a:headEnd/>
            <a:tailEnd/>
          </a:ln>
          <a:effectLst/>
        </p:spPr>
        <p:txBody>
          <a:bodyPr wrap="none" anchor="ctr"/>
          <a:lstStyle/>
          <a:p>
            <a:endParaRPr lang="en-US">
              <a:solidFill>
                <a:schemeClr val="bg1"/>
              </a:solidFill>
            </a:endParaRPr>
          </a:p>
        </p:txBody>
      </p:sp>
      <p:sp>
        <p:nvSpPr>
          <p:cNvPr id="6174" name="Text Box 30"/>
          <p:cNvSpPr txBox="1">
            <a:spLocks noChangeArrowheads="1"/>
          </p:cNvSpPr>
          <p:nvPr/>
        </p:nvSpPr>
        <p:spPr bwMode="auto">
          <a:xfrm>
            <a:off x="6781800" y="1752600"/>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rgbClr val="C00000"/>
                </a:solidFill>
              </a:rPr>
              <a:t>Staff</a:t>
            </a:r>
            <a:endParaRPr lang="en-US" dirty="0">
              <a:solidFill>
                <a:srgbClr val="C00000"/>
              </a:solidFill>
            </a:endParaRPr>
          </a:p>
        </p:txBody>
      </p:sp>
      <p:sp>
        <p:nvSpPr>
          <p:cNvPr id="6182" name="Text Box 38"/>
          <p:cNvSpPr txBox="1">
            <a:spLocks noChangeArrowheads="1"/>
          </p:cNvSpPr>
          <p:nvPr/>
        </p:nvSpPr>
        <p:spPr bwMode="auto">
          <a:xfrm>
            <a:off x="5286375" y="1750414"/>
            <a:ext cx="14478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  Provide </a:t>
            </a:r>
            <a:endParaRPr lang="en-US" dirty="0">
              <a:solidFill>
                <a:schemeClr val="accent1">
                  <a:lumMod val="50000"/>
                </a:schemeClr>
              </a:solidFill>
            </a:endParaRPr>
          </a:p>
        </p:txBody>
      </p:sp>
      <p:sp>
        <p:nvSpPr>
          <p:cNvPr id="6226" name="Line 82"/>
          <p:cNvSpPr>
            <a:spLocks noChangeShapeType="1"/>
          </p:cNvSpPr>
          <p:nvPr/>
        </p:nvSpPr>
        <p:spPr bwMode="auto">
          <a:xfrm>
            <a:off x="3733800" y="4191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7" name="Line 83"/>
          <p:cNvSpPr>
            <a:spLocks noChangeShapeType="1"/>
          </p:cNvSpPr>
          <p:nvPr/>
        </p:nvSpPr>
        <p:spPr bwMode="auto">
          <a:xfrm>
            <a:off x="3733800" y="3733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8" name="Line 84"/>
          <p:cNvSpPr>
            <a:spLocks noChangeShapeType="1"/>
          </p:cNvSpPr>
          <p:nvPr/>
        </p:nvSpPr>
        <p:spPr bwMode="auto">
          <a:xfrm>
            <a:off x="3733800" y="3352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29" name="Line 85"/>
          <p:cNvSpPr>
            <a:spLocks noChangeShapeType="1"/>
          </p:cNvSpPr>
          <p:nvPr/>
        </p:nvSpPr>
        <p:spPr bwMode="auto">
          <a:xfrm>
            <a:off x="37338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0" name="Line 86"/>
          <p:cNvSpPr>
            <a:spLocks noChangeShapeType="1"/>
          </p:cNvSpPr>
          <p:nvPr/>
        </p:nvSpPr>
        <p:spPr bwMode="auto">
          <a:xfrm>
            <a:off x="3733800" y="26670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1" name="Line 87"/>
          <p:cNvSpPr>
            <a:spLocks noChangeShapeType="1"/>
          </p:cNvSpPr>
          <p:nvPr/>
        </p:nvSpPr>
        <p:spPr bwMode="auto">
          <a:xfrm>
            <a:off x="3733800" y="24384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32" name="Line 88"/>
          <p:cNvSpPr>
            <a:spLocks noChangeShapeType="1"/>
          </p:cNvSpPr>
          <p:nvPr/>
        </p:nvSpPr>
        <p:spPr bwMode="auto">
          <a:xfrm>
            <a:off x="3733800" y="4800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33" name="Text Box 89"/>
          <p:cNvSpPr txBox="1">
            <a:spLocks noChangeArrowheads="1"/>
          </p:cNvSpPr>
          <p:nvPr/>
        </p:nvSpPr>
        <p:spPr bwMode="auto">
          <a:xfrm>
            <a:off x="4035425" y="43434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34" name="Text Box 90"/>
          <p:cNvSpPr txBox="1">
            <a:spLocks noChangeArrowheads="1"/>
          </p:cNvSpPr>
          <p:nvPr/>
        </p:nvSpPr>
        <p:spPr bwMode="auto">
          <a:xfrm>
            <a:off x="4067175" y="50292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35" name="Text Box 91"/>
          <p:cNvSpPr txBox="1">
            <a:spLocks noChangeArrowheads="1"/>
          </p:cNvSpPr>
          <p:nvPr/>
        </p:nvSpPr>
        <p:spPr bwMode="auto">
          <a:xfrm>
            <a:off x="3935413" y="29718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36" name="Text Box 92"/>
          <p:cNvSpPr txBox="1">
            <a:spLocks noChangeArrowheads="1"/>
          </p:cNvSpPr>
          <p:nvPr/>
        </p:nvSpPr>
        <p:spPr bwMode="auto">
          <a:xfrm>
            <a:off x="4287838" y="23907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37" name="Text Box 93"/>
          <p:cNvSpPr txBox="1">
            <a:spLocks noChangeArrowheads="1"/>
          </p:cNvSpPr>
          <p:nvPr/>
        </p:nvSpPr>
        <p:spPr bwMode="auto">
          <a:xfrm>
            <a:off x="4189413" y="3810000"/>
            <a:ext cx="687387"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38" name="Text Box 94"/>
          <p:cNvSpPr txBox="1">
            <a:spLocks noChangeArrowheads="1"/>
          </p:cNvSpPr>
          <p:nvPr/>
        </p:nvSpPr>
        <p:spPr bwMode="auto">
          <a:xfrm>
            <a:off x="4175125" y="26193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39" name="Text Box 95"/>
          <p:cNvSpPr txBox="1">
            <a:spLocks noChangeArrowheads="1"/>
          </p:cNvSpPr>
          <p:nvPr/>
        </p:nvSpPr>
        <p:spPr bwMode="auto">
          <a:xfrm>
            <a:off x="3962400" y="33813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40" name="Line 96"/>
          <p:cNvSpPr>
            <a:spLocks noChangeShapeType="1"/>
          </p:cNvSpPr>
          <p:nvPr/>
        </p:nvSpPr>
        <p:spPr bwMode="auto">
          <a:xfrm>
            <a:off x="838200" y="2438400"/>
            <a:ext cx="1676400" cy="0"/>
          </a:xfrm>
          <a:prstGeom prst="line">
            <a:avLst/>
          </a:prstGeom>
          <a:noFill/>
          <a:ln w="9525">
            <a:solidFill>
              <a:schemeClr val="tx1"/>
            </a:solidFill>
            <a:round/>
            <a:headEnd/>
            <a:tailEnd/>
          </a:ln>
          <a:effectLst/>
        </p:spPr>
        <p:txBody>
          <a:bodyPr/>
          <a:lstStyle/>
          <a:p>
            <a:endParaRPr lang="en-US" sz="1600">
              <a:solidFill>
                <a:schemeClr val="accent1">
                  <a:lumMod val="50000"/>
                </a:schemeClr>
              </a:solidFill>
            </a:endParaRPr>
          </a:p>
        </p:txBody>
      </p:sp>
      <p:sp>
        <p:nvSpPr>
          <p:cNvPr id="6241" name="Line 97"/>
          <p:cNvSpPr>
            <a:spLocks noChangeShapeType="1"/>
          </p:cNvSpPr>
          <p:nvPr/>
        </p:nvSpPr>
        <p:spPr bwMode="auto">
          <a:xfrm>
            <a:off x="838200" y="2667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2" name="Line 98"/>
          <p:cNvSpPr>
            <a:spLocks noChangeShapeType="1"/>
          </p:cNvSpPr>
          <p:nvPr/>
        </p:nvSpPr>
        <p:spPr bwMode="auto">
          <a:xfrm>
            <a:off x="8382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3" name="Line 99"/>
          <p:cNvSpPr>
            <a:spLocks noChangeShapeType="1"/>
          </p:cNvSpPr>
          <p:nvPr/>
        </p:nvSpPr>
        <p:spPr bwMode="auto">
          <a:xfrm>
            <a:off x="838200" y="3352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4" name="Line 100"/>
          <p:cNvSpPr>
            <a:spLocks noChangeShapeType="1"/>
          </p:cNvSpPr>
          <p:nvPr/>
        </p:nvSpPr>
        <p:spPr bwMode="auto">
          <a:xfrm>
            <a:off x="838200" y="3733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5" name="Line 101"/>
          <p:cNvSpPr>
            <a:spLocks noChangeShapeType="1"/>
          </p:cNvSpPr>
          <p:nvPr/>
        </p:nvSpPr>
        <p:spPr bwMode="auto">
          <a:xfrm>
            <a:off x="838200" y="4191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6" name="Line 102"/>
          <p:cNvSpPr>
            <a:spLocks noChangeShapeType="1"/>
          </p:cNvSpPr>
          <p:nvPr/>
        </p:nvSpPr>
        <p:spPr bwMode="auto">
          <a:xfrm>
            <a:off x="838200" y="4800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47" name="Text Box 103"/>
          <p:cNvSpPr txBox="1">
            <a:spLocks noChangeArrowheads="1"/>
          </p:cNvSpPr>
          <p:nvPr/>
        </p:nvSpPr>
        <p:spPr bwMode="auto">
          <a:xfrm>
            <a:off x="1139825" y="43434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48" name="Text Box 104"/>
          <p:cNvSpPr txBox="1">
            <a:spLocks noChangeArrowheads="1"/>
          </p:cNvSpPr>
          <p:nvPr/>
        </p:nvSpPr>
        <p:spPr bwMode="auto">
          <a:xfrm>
            <a:off x="1143000" y="50292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49" name="Text Box 105"/>
          <p:cNvSpPr txBox="1">
            <a:spLocks noChangeArrowheads="1"/>
          </p:cNvSpPr>
          <p:nvPr/>
        </p:nvSpPr>
        <p:spPr bwMode="auto">
          <a:xfrm>
            <a:off x="1039813" y="29718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50" name="Text Box 106"/>
          <p:cNvSpPr txBox="1">
            <a:spLocks noChangeArrowheads="1"/>
          </p:cNvSpPr>
          <p:nvPr/>
        </p:nvSpPr>
        <p:spPr bwMode="auto">
          <a:xfrm>
            <a:off x="1316038" y="2406650"/>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Spills</a:t>
            </a:r>
          </a:p>
        </p:txBody>
      </p:sp>
      <p:sp>
        <p:nvSpPr>
          <p:cNvPr id="6251" name="Text Box 107"/>
          <p:cNvSpPr txBox="1">
            <a:spLocks noChangeArrowheads="1"/>
          </p:cNvSpPr>
          <p:nvPr/>
        </p:nvSpPr>
        <p:spPr bwMode="auto">
          <a:xfrm>
            <a:off x="1295400" y="38100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52" name="Text Box 108"/>
          <p:cNvSpPr txBox="1">
            <a:spLocks noChangeArrowheads="1"/>
          </p:cNvSpPr>
          <p:nvPr/>
        </p:nvSpPr>
        <p:spPr bwMode="auto">
          <a:xfrm>
            <a:off x="1203325" y="2616200"/>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53" name="Text Box 109"/>
          <p:cNvSpPr txBox="1">
            <a:spLocks noChangeArrowheads="1"/>
          </p:cNvSpPr>
          <p:nvPr/>
        </p:nvSpPr>
        <p:spPr bwMode="auto">
          <a:xfrm>
            <a:off x="1006475" y="33813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dirty="0">
                <a:solidFill>
                  <a:schemeClr val="accent1">
                    <a:lumMod val="50000"/>
                  </a:schemeClr>
                </a:solidFill>
              </a:rPr>
              <a:t>Title V Permits</a:t>
            </a:r>
          </a:p>
        </p:txBody>
      </p:sp>
      <p:sp>
        <p:nvSpPr>
          <p:cNvPr id="6254" name="Line 110"/>
          <p:cNvSpPr>
            <a:spLocks noChangeShapeType="1"/>
          </p:cNvSpPr>
          <p:nvPr/>
        </p:nvSpPr>
        <p:spPr bwMode="auto">
          <a:xfrm>
            <a:off x="6629400" y="4191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5" name="Line 111"/>
          <p:cNvSpPr>
            <a:spLocks noChangeShapeType="1"/>
          </p:cNvSpPr>
          <p:nvPr/>
        </p:nvSpPr>
        <p:spPr bwMode="auto">
          <a:xfrm>
            <a:off x="6629400" y="3733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6" name="Line 112"/>
          <p:cNvSpPr>
            <a:spLocks noChangeShapeType="1"/>
          </p:cNvSpPr>
          <p:nvPr/>
        </p:nvSpPr>
        <p:spPr bwMode="auto">
          <a:xfrm>
            <a:off x="6629400" y="33528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7" name="Line 113"/>
          <p:cNvSpPr>
            <a:spLocks noChangeShapeType="1"/>
          </p:cNvSpPr>
          <p:nvPr/>
        </p:nvSpPr>
        <p:spPr bwMode="auto">
          <a:xfrm>
            <a:off x="6629400" y="2895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8" name="Line 114"/>
          <p:cNvSpPr>
            <a:spLocks noChangeShapeType="1"/>
          </p:cNvSpPr>
          <p:nvPr/>
        </p:nvSpPr>
        <p:spPr bwMode="auto">
          <a:xfrm>
            <a:off x="6629400" y="26670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59" name="Line 115"/>
          <p:cNvSpPr>
            <a:spLocks noChangeShapeType="1"/>
          </p:cNvSpPr>
          <p:nvPr/>
        </p:nvSpPr>
        <p:spPr bwMode="auto">
          <a:xfrm>
            <a:off x="6629400" y="2590800"/>
            <a:ext cx="1676400" cy="0"/>
          </a:xfrm>
          <a:prstGeom prst="line">
            <a:avLst/>
          </a:prstGeom>
          <a:noFill/>
          <a:ln w="9525">
            <a:solidFill>
              <a:schemeClr val="bg1"/>
            </a:solidFill>
            <a:round/>
            <a:headEnd/>
            <a:tailEnd/>
          </a:ln>
          <a:effectLst/>
        </p:spPr>
        <p:txBody>
          <a:bodyPr/>
          <a:lstStyle/>
          <a:p>
            <a:endParaRPr lang="en-US" sz="1600">
              <a:solidFill>
                <a:schemeClr val="accent1">
                  <a:lumMod val="50000"/>
                </a:schemeClr>
              </a:solidFill>
            </a:endParaRPr>
          </a:p>
        </p:txBody>
      </p:sp>
      <p:sp>
        <p:nvSpPr>
          <p:cNvPr id="6260" name="Line 116"/>
          <p:cNvSpPr>
            <a:spLocks noChangeShapeType="1"/>
          </p:cNvSpPr>
          <p:nvPr/>
        </p:nvSpPr>
        <p:spPr bwMode="auto">
          <a:xfrm>
            <a:off x="6629400" y="48006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
        <p:nvSpPr>
          <p:cNvPr id="6261" name="Text Box 117"/>
          <p:cNvSpPr txBox="1">
            <a:spLocks noChangeArrowheads="1"/>
          </p:cNvSpPr>
          <p:nvPr/>
        </p:nvSpPr>
        <p:spPr bwMode="auto">
          <a:xfrm>
            <a:off x="6931025" y="4343400"/>
            <a:ext cx="1173463"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Wastewater </a:t>
            </a:r>
          </a:p>
        </p:txBody>
      </p:sp>
      <p:sp>
        <p:nvSpPr>
          <p:cNvPr id="6262" name="Text Box 118"/>
          <p:cNvSpPr txBox="1">
            <a:spLocks noChangeArrowheads="1"/>
          </p:cNvSpPr>
          <p:nvPr/>
        </p:nvSpPr>
        <p:spPr bwMode="auto">
          <a:xfrm>
            <a:off x="6962775" y="5029200"/>
            <a:ext cx="113204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SW Permits</a:t>
            </a:r>
          </a:p>
        </p:txBody>
      </p:sp>
      <p:sp>
        <p:nvSpPr>
          <p:cNvPr id="6263" name="Text Box 119"/>
          <p:cNvSpPr txBox="1">
            <a:spLocks noChangeArrowheads="1"/>
          </p:cNvSpPr>
          <p:nvPr/>
        </p:nvSpPr>
        <p:spPr bwMode="auto">
          <a:xfrm>
            <a:off x="6858000" y="2971800"/>
            <a:ext cx="1338764"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ACDP Permits</a:t>
            </a:r>
          </a:p>
        </p:txBody>
      </p:sp>
      <p:sp>
        <p:nvSpPr>
          <p:cNvPr id="6264" name="Text Box 120"/>
          <p:cNvSpPr txBox="1">
            <a:spLocks noChangeArrowheads="1"/>
          </p:cNvSpPr>
          <p:nvPr/>
        </p:nvSpPr>
        <p:spPr bwMode="auto">
          <a:xfrm>
            <a:off x="7183438" y="2390775"/>
            <a:ext cx="61427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Spills</a:t>
            </a:r>
          </a:p>
        </p:txBody>
      </p:sp>
      <p:sp>
        <p:nvSpPr>
          <p:cNvPr id="6265" name="Text Box 121"/>
          <p:cNvSpPr txBox="1">
            <a:spLocks noChangeArrowheads="1"/>
          </p:cNvSpPr>
          <p:nvPr/>
        </p:nvSpPr>
        <p:spPr bwMode="auto">
          <a:xfrm>
            <a:off x="7086600" y="38100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TMDL</a:t>
            </a:r>
          </a:p>
        </p:txBody>
      </p:sp>
      <p:sp>
        <p:nvSpPr>
          <p:cNvPr id="6266" name="Text Box 122"/>
          <p:cNvSpPr txBox="1">
            <a:spLocks noChangeArrowheads="1"/>
          </p:cNvSpPr>
          <p:nvPr/>
        </p:nvSpPr>
        <p:spPr bwMode="auto">
          <a:xfrm>
            <a:off x="7070725" y="2619375"/>
            <a:ext cx="851515"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Cleanup</a:t>
            </a:r>
          </a:p>
        </p:txBody>
      </p:sp>
      <p:sp>
        <p:nvSpPr>
          <p:cNvPr id="6267" name="Text Box 123"/>
          <p:cNvSpPr txBox="1">
            <a:spLocks noChangeArrowheads="1"/>
          </p:cNvSpPr>
          <p:nvPr/>
        </p:nvSpPr>
        <p:spPr bwMode="auto">
          <a:xfrm>
            <a:off x="6858000" y="3381375"/>
            <a:ext cx="1343381" cy="307777"/>
          </a:xfrm>
          <a:prstGeom prst="rect">
            <a:avLst/>
          </a:prstGeom>
          <a:noFill/>
          <a:ln w="9525">
            <a:noFill/>
            <a:miter lim="800000"/>
            <a:headEnd/>
            <a:tailEnd/>
          </a:ln>
          <a:effectLst/>
        </p:spPr>
        <p:txBody>
          <a:bodyPr wrap="none">
            <a:spAutoFit/>
          </a:bodyPr>
          <a:lstStyle/>
          <a:p>
            <a:pPr>
              <a:spcBef>
                <a:spcPct val="0"/>
              </a:spcBef>
              <a:buFontTx/>
              <a:buNone/>
            </a:pPr>
            <a:r>
              <a:rPr lang="en-US" sz="1400">
                <a:solidFill>
                  <a:schemeClr val="accent1">
                    <a:lumMod val="50000"/>
                  </a:schemeClr>
                </a:solidFill>
              </a:rPr>
              <a:t>Title V Permits</a:t>
            </a:r>
          </a:p>
        </p:txBody>
      </p:sp>
      <p:sp>
        <p:nvSpPr>
          <p:cNvPr id="72" name="AutoShape 43"/>
          <p:cNvSpPr>
            <a:spLocks noChangeArrowheads="1"/>
          </p:cNvSpPr>
          <p:nvPr/>
        </p:nvSpPr>
        <p:spPr bwMode="auto">
          <a:xfrm rot="10800000">
            <a:off x="5486399" y="251459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3" name="AutoShape 105"/>
          <p:cNvSpPr>
            <a:spLocks noChangeArrowheads="1"/>
          </p:cNvSpPr>
          <p:nvPr/>
        </p:nvSpPr>
        <p:spPr bwMode="auto">
          <a:xfrm rot="10800000">
            <a:off x="5486399" y="274319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4" name="AutoShape 106"/>
          <p:cNvSpPr>
            <a:spLocks noChangeArrowheads="1"/>
          </p:cNvSpPr>
          <p:nvPr/>
        </p:nvSpPr>
        <p:spPr bwMode="auto">
          <a:xfrm rot="10362298">
            <a:off x="5484335" y="266510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5" name="AutoShape 107"/>
          <p:cNvSpPr>
            <a:spLocks noChangeArrowheads="1"/>
          </p:cNvSpPr>
          <p:nvPr/>
        </p:nvSpPr>
        <p:spPr bwMode="auto">
          <a:xfrm rot="11245885">
            <a:off x="5488237" y="2592976"/>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6" name="AutoShape 108"/>
          <p:cNvSpPr>
            <a:spLocks noChangeArrowheads="1"/>
          </p:cNvSpPr>
          <p:nvPr/>
        </p:nvSpPr>
        <p:spPr bwMode="auto">
          <a:xfrm rot="10800000">
            <a:off x="5486399" y="3081336"/>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7" name="AutoShape 109"/>
          <p:cNvSpPr>
            <a:spLocks noChangeArrowheads="1"/>
          </p:cNvSpPr>
          <p:nvPr/>
        </p:nvSpPr>
        <p:spPr bwMode="auto">
          <a:xfrm rot="10800000">
            <a:off x="5486399" y="350519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8" name="AutoShape 110"/>
          <p:cNvSpPr>
            <a:spLocks noChangeArrowheads="1"/>
          </p:cNvSpPr>
          <p:nvPr/>
        </p:nvSpPr>
        <p:spPr bwMode="auto">
          <a:xfrm rot="10072297">
            <a:off x="5482843" y="3273606"/>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79" name="AutoShape 111"/>
          <p:cNvSpPr>
            <a:spLocks noChangeArrowheads="1"/>
          </p:cNvSpPr>
          <p:nvPr/>
        </p:nvSpPr>
        <p:spPr bwMode="auto">
          <a:xfrm rot="11544069">
            <a:off x="5489302" y="328035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0" name="AutoShape 112"/>
          <p:cNvSpPr>
            <a:spLocks noChangeArrowheads="1"/>
          </p:cNvSpPr>
          <p:nvPr/>
        </p:nvSpPr>
        <p:spPr bwMode="auto">
          <a:xfrm rot="10800000">
            <a:off x="5486399" y="3995736"/>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1" name="AutoShape 113"/>
          <p:cNvSpPr>
            <a:spLocks noChangeArrowheads="1"/>
          </p:cNvSpPr>
          <p:nvPr/>
        </p:nvSpPr>
        <p:spPr bwMode="auto">
          <a:xfrm rot="10800000">
            <a:off x="5486399" y="441959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2" name="AutoShape 114"/>
          <p:cNvSpPr>
            <a:spLocks noChangeArrowheads="1"/>
          </p:cNvSpPr>
          <p:nvPr/>
        </p:nvSpPr>
        <p:spPr bwMode="auto">
          <a:xfrm rot="10072297">
            <a:off x="5482843" y="4188006"/>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3" name="AutoShape 115"/>
          <p:cNvSpPr>
            <a:spLocks noChangeArrowheads="1"/>
          </p:cNvSpPr>
          <p:nvPr/>
        </p:nvSpPr>
        <p:spPr bwMode="auto">
          <a:xfrm rot="11544069">
            <a:off x="5489302" y="419475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4" name="AutoShape 116"/>
          <p:cNvSpPr>
            <a:spLocks noChangeArrowheads="1"/>
          </p:cNvSpPr>
          <p:nvPr/>
        </p:nvSpPr>
        <p:spPr bwMode="auto">
          <a:xfrm rot="10800000">
            <a:off x="5486399" y="5181598"/>
            <a:ext cx="1098515" cy="45719"/>
          </a:xfrm>
          <a:prstGeom prst="rightArrow">
            <a:avLst>
              <a:gd name="adj1" fmla="val 50000"/>
              <a:gd name="adj2" fmla="val 400000"/>
            </a:avLst>
          </a:prstGeom>
          <a:solidFill>
            <a:schemeClr val="accent1"/>
          </a:solidFill>
          <a:ln w="12700">
            <a:solidFill>
              <a:schemeClr val="accent1"/>
            </a:solidFill>
            <a:miter lim="800000"/>
            <a:headEnd/>
            <a:tailEnd/>
          </a:ln>
          <a:effectLst/>
        </p:spPr>
        <p:txBody>
          <a:bodyPr wrap="none" anchor="ctr"/>
          <a:lstStyle/>
          <a:p>
            <a:endParaRPr lang="en-US">
              <a:solidFill>
                <a:schemeClr val="accent1">
                  <a:lumMod val="50000"/>
                </a:schemeClr>
              </a:solidFill>
            </a:endParaRPr>
          </a:p>
        </p:txBody>
      </p:sp>
      <p:sp>
        <p:nvSpPr>
          <p:cNvPr id="85" name="Text Box 118"/>
          <p:cNvSpPr txBox="1">
            <a:spLocks noChangeArrowheads="1"/>
          </p:cNvSpPr>
          <p:nvPr/>
        </p:nvSpPr>
        <p:spPr bwMode="auto">
          <a:xfrm>
            <a:off x="1219200" y="5791200"/>
            <a:ext cx="3352800" cy="830997"/>
          </a:xfrm>
          <a:prstGeom prst="rect">
            <a:avLst/>
          </a:prstGeom>
          <a:noFill/>
          <a:ln w="9525">
            <a:solidFill>
              <a:srgbClr val="FF5050"/>
            </a:solidFill>
            <a:miter lim="800000"/>
            <a:headEnd/>
            <a:tailEnd/>
          </a:ln>
          <a:effectLst/>
        </p:spPr>
        <p:txBody>
          <a:bodyPr wrap="square">
            <a:spAutoFit/>
          </a:bodyPr>
          <a:lstStyle/>
          <a:p>
            <a:pPr algn="ctr">
              <a:spcBef>
                <a:spcPct val="0"/>
              </a:spcBef>
              <a:buFontTx/>
              <a:buNone/>
            </a:pPr>
            <a:r>
              <a:rPr lang="en-US" sz="2400" dirty="0">
                <a:solidFill>
                  <a:srgbClr val="FF5050"/>
                </a:solidFill>
              </a:rPr>
              <a:t>Fund Use Restrictions</a:t>
            </a:r>
          </a:p>
          <a:p>
            <a:pPr algn="ctr">
              <a:spcBef>
                <a:spcPct val="0"/>
              </a:spcBef>
              <a:buFontTx/>
              <a:buNone/>
            </a:pPr>
            <a:r>
              <a:rPr lang="en-US" sz="2400" dirty="0">
                <a:solidFill>
                  <a:srgbClr val="FF5050"/>
                </a:solidFill>
              </a:rPr>
              <a:t>Strictly Maintained </a:t>
            </a:r>
          </a:p>
        </p:txBody>
      </p:sp>
      <p:sp>
        <p:nvSpPr>
          <p:cNvPr id="86" name="Text Box 119"/>
          <p:cNvSpPr txBox="1">
            <a:spLocks noChangeArrowheads="1"/>
          </p:cNvSpPr>
          <p:nvPr/>
        </p:nvSpPr>
        <p:spPr bwMode="auto">
          <a:xfrm>
            <a:off x="4775200" y="5791200"/>
            <a:ext cx="3454400" cy="831850"/>
          </a:xfrm>
          <a:prstGeom prst="rect">
            <a:avLst/>
          </a:prstGeom>
          <a:noFill/>
          <a:ln w="9525">
            <a:solidFill>
              <a:srgbClr val="339966"/>
            </a:solidFill>
            <a:miter lim="800000"/>
            <a:headEnd/>
            <a:tailEnd/>
          </a:ln>
          <a:effectLst/>
        </p:spPr>
        <p:txBody>
          <a:bodyPr wrap="square">
            <a:spAutoFit/>
          </a:bodyPr>
          <a:lstStyle/>
          <a:p>
            <a:pPr algn="ctr">
              <a:spcBef>
                <a:spcPct val="0"/>
              </a:spcBef>
              <a:buFontTx/>
              <a:buNone/>
            </a:pPr>
            <a:r>
              <a:rPr lang="en-US" sz="2400" dirty="0">
                <a:solidFill>
                  <a:srgbClr val="339966"/>
                </a:solidFill>
              </a:rPr>
              <a:t>Staff Skills Assigned to</a:t>
            </a:r>
          </a:p>
          <a:p>
            <a:pPr algn="ctr">
              <a:spcBef>
                <a:spcPct val="0"/>
              </a:spcBef>
              <a:buFontTx/>
              <a:buNone/>
            </a:pPr>
            <a:r>
              <a:rPr lang="en-US" sz="2400" dirty="0">
                <a:solidFill>
                  <a:srgbClr val="339966"/>
                </a:solidFill>
              </a:rPr>
              <a:t>Maximize Delivery</a:t>
            </a:r>
          </a:p>
        </p:txBody>
      </p:sp>
      <p:sp>
        <p:nvSpPr>
          <p:cNvPr id="87" name="Line 114"/>
          <p:cNvSpPr>
            <a:spLocks noChangeShapeType="1"/>
          </p:cNvSpPr>
          <p:nvPr/>
        </p:nvSpPr>
        <p:spPr bwMode="auto">
          <a:xfrm>
            <a:off x="6629400" y="2438400"/>
            <a:ext cx="1676400" cy="0"/>
          </a:xfrm>
          <a:prstGeom prst="line">
            <a:avLst/>
          </a:prstGeom>
          <a:noFill/>
          <a:ln w="9525">
            <a:solidFill>
              <a:schemeClr val="tx1"/>
            </a:solidFill>
            <a:round/>
            <a:headEnd/>
            <a:tailEnd/>
          </a:ln>
          <a:effectLst/>
        </p:spPr>
        <p:txBody>
          <a:bodyPr/>
          <a:lstStyle/>
          <a:p>
            <a:endParaRPr lang="en-US">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fade">
                                      <p:cBhvr>
                                        <p:cTn id="7" dur="500"/>
                                        <p:tgtEl>
                                          <p:spTgt spid="6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148"/>
                                        </p:tgtEl>
                                        <p:attrNameLst>
                                          <p:attrName>style.visibility</p:attrName>
                                        </p:attrNameLst>
                                      </p:cBhvr>
                                      <p:to>
                                        <p:strVal val="visible"/>
                                      </p:to>
                                    </p:set>
                                    <p:animEffect transition="in" filter="fade">
                                      <p:cBhvr>
                                        <p:cTn id="10" dur="1500"/>
                                        <p:tgtEl>
                                          <p:spTgt spid="614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150"/>
                                        </p:tgtEl>
                                        <p:attrNameLst>
                                          <p:attrName>style.visibility</p:attrName>
                                        </p:attrNameLst>
                                      </p:cBhvr>
                                      <p:to>
                                        <p:strVal val="visible"/>
                                      </p:to>
                                    </p:set>
                                    <p:animEffect transition="in" filter="fade">
                                      <p:cBhvr>
                                        <p:cTn id="13" dur="1500"/>
                                        <p:tgtEl>
                                          <p:spTgt spid="615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151"/>
                                        </p:tgtEl>
                                        <p:attrNameLst>
                                          <p:attrName>style.visibility</p:attrName>
                                        </p:attrNameLst>
                                      </p:cBhvr>
                                      <p:to>
                                        <p:strVal val="visible"/>
                                      </p:to>
                                    </p:set>
                                    <p:animEffect transition="in" filter="fade">
                                      <p:cBhvr>
                                        <p:cTn id="16" dur="1500"/>
                                        <p:tgtEl>
                                          <p:spTgt spid="615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152"/>
                                        </p:tgtEl>
                                        <p:attrNameLst>
                                          <p:attrName>style.visibility</p:attrName>
                                        </p:attrNameLst>
                                      </p:cBhvr>
                                      <p:to>
                                        <p:strVal val="visible"/>
                                      </p:to>
                                    </p:set>
                                    <p:animEffect transition="in" filter="fade">
                                      <p:cBhvr>
                                        <p:cTn id="19" dur="1500"/>
                                        <p:tgtEl>
                                          <p:spTgt spid="615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167"/>
                                        </p:tgtEl>
                                        <p:attrNameLst>
                                          <p:attrName>style.visibility</p:attrName>
                                        </p:attrNameLst>
                                      </p:cBhvr>
                                      <p:to>
                                        <p:strVal val="visible"/>
                                      </p:to>
                                    </p:set>
                                    <p:animEffect transition="in" filter="fade">
                                      <p:cBhvr>
                                        <p:cTn id="22" dur="1500"/>
                                        <p:tgtEl>
                                          <p:spTgt spid="616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168"/>
                                        </p:tgtEl>
                                        <p:attrNameLst>
                                          <p:attrName>style.visibility</p:attrName>
                                        </p:attrNameLst>
                                      </p:cBhvr>
                                      <p:to>
                                        <p:strVal val="visible"/>
                                      </p:to>
                                    </p:set>
                                    <p:animEffect transition="in" filter="fade">
                                      <p:cBhvr>
                                        <p:cTn id="25" dur="1500"/>
                                        <p:tgtEl>
                                          <p:spTgt spid="616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169"/>
                                        </p:tgtEl>
                                        <p:attrNameLst>
                                          <p:attrName>style.visibility</p:attrName>
                                        </p:attrNameLst>
                                      </p:cBhvr>
                                      <p:to>
                                        <p:strVal val="visible"/>
                                      </p:to>
                                    </p:set>
                                    <p:animEffect transition="in" filter="fade">
                                      <p:cBhvr>
                                        <p:cTn id="28" dur="1500"/>
                                        <p:tgtEl>
                                          <p:spTgt spid="616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170"/>
                                        </p:tgtEl>
                                        <p:attrNameLst>
                                          <p:attrName>style.visibility</p:attrName>
                                        </p:attrNameLst>
                                      </p:cBhvr>
                                      <p:to>
                                        <p:strVal val="visible"/>
                                      </p:to>
                                    </p:set>
                                    <p:animEffect transition="in" filter="fade">
                                      <p:cBhvr>
                                        <p:cTn id="31" dur="1500"/>
                                        <p:tgtEl>
                                          <p:spTgt spid="617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171"/>
                                        </p:tgtEl>
                                        <p:attrNameLst>
                                          <p:attrName>style.visibility</p:attrName>
                                        </p:attrNameLst>
                                      </p:cBhvr>
                                      <p:to>
                                        <p:strVal val="visible"/>
                                      </p:to>
                                    </p:set>
                                    <p:animEffect transition="in" filter="fade">
                                      <p:cBhvr>
                                        <p:cTn id="34" dur="1500"/>
                                        <p:tgtEl>
                                          <p:spTgt spid="617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172"/>
                                        </p:tgtEl>
                                        <p:attrNameLst>
                                          <p:attrName>style.visibility</p:attrName>
                                        </p:attrNameLst>
                                      </p:cBhvr>
                                      <p:to>
                                        <p:strVal val="visible"/>
                                      </p:to>
                                    </p:set>
                                    <p:animEffect transition="in" filter="fade">
                                      <p:cBhvr>
                                        <p:cTn id="37" dur="1500"/>
                                        <p:tgtEl>
                                          <p:spTgt spid="617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226"/>
                                        </p:tgtEl>
                                        <p:attrNameLst>
                                          <p:attrName>style.visibility</p:attrName>
                                        </p:attrNameLst>
                                      </p:cBhvr>
                                      <p:to>
                                        <p:strVal val="visible"/>
                                      </p:to>
                                    </p:set>
                                    <p:animEffect transition="in" filter="fade">
                                      <p:cBhvr>
                                        <p:cTn id="40" dur="1500"/>
                                        <p:tgtEl>
                                          <p:spTgt spid="622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227"/>
                                        </p:tgtEl>
                                        <p:attrNameLst>
                                          <p:attrName>style.visibility</p:attrName>
                                        </p:attrNameLst>
                                      </p:cBhvr>
                                      <p:to>
                                        <p:strVal val="visible"/>
                                      </p:to>
                                    </p:set>
                                    <p:animEffect transition="in" filter="fade">
                                      <p:cBhvr>
                                        <p:cTn id="43" dur="1500"/>
                                        <p:tgtEl>
                                          <p:spTgt spid="622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228"/>
                                        </p:tgtEl>
                                        <p:attrNameLst>
                                          <p:attrName>style.visibility</p:attrName>
                                        </p:attrNameLst>
                                      </p:cBhvr>
                                      <p:to>
                                        <p:strVal val="visible"/>
                                      </p:to>
                                    </p:set>
                                    <p:animEffect transition="in" filter="fade">
                                      <p:cBhvr>
                                        <p:cTn id="46" dur="1500"/>
                                        <p:tgtEl>
                                          <p:spTgt spid="622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6229"/>
                                        </p:tgtEl>
                                        <p:attrNameLst>
                                          <p:attrName>style.visibility</p:attrName>
                                        </p:attrNameLst>
                                      </p:cBhvr>
                                      <p:to>
                                        <p:strVal val="visible"/>
                                      </p:to>
                                    </p:set>
                                    <p:animEffect transition="in" filter="fade">
                                      <p:cBhvr>
                                        <p:cTn id="49" dur="1500"/>
                                        <p:tgtEl>
                                          <p:spTgt spid="622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6230"/>
                                        </p:tgtEl>
                                        <p:attrNameLst>
                                          <p:attrName>style.visibility</p:attrName>
                                        </p:attrNameLst>
                                      </p:cBhvr>
                                      <p:to>
                                        <p:strVal val="visible"/>
                                      </p:to>
                                    </p:set>
                                    <p:animEffect transition="in" filter="fade">
                                      <p:cBhvr>
                                        <p:cTn id="52" dur="1500"/>
                                        <p:tgtEl>
                                          <p:spTgt spid="6230"/>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6231"/>
                                        </p:tgtEl>
                                        <p:attrNameLst>
                                          <p:attrName>style.visibility</p:attrName>
                                        </p:attrNameLst>
                                      </p:cBhvr>
                                      <p:to>
                                        <p:strVal val="visible"/>
                                      </p:to>
                                    </p:set>
                                    <p:animEffect transition="in" filter="fade">
                                      <p:cBhvr>
                                        <p:cTn id="55" dur="1500"/>
                                        <p:tgtEl>
                                          <p:spTgt spid="6231"/>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6232"/>
                                        </p:tgtEl>
                                        <p:attrNameLst>
                                          <p:attrName>style.visibility</p:attrName>
                                        </p:attrNameLst>
                                      </p:cBhvr>
                                      <p:to>
                                        <p:strVal val="visible"/>
                                      </p:to>
                                    </p:set>
                                    <p:animEffect transition="in" filter="fade">
                                      <p:cBhvr>
                                        <p:cTn id="58" dur="1500"/>
                                        <p:tgtEl>
                                          <p:spTgt spid="6232"/>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6233"/>
                                        </p:tgtEl>
                                        <p:attrNameLst>
                                          <p:attrName>style.visibility</p:attrName>
                                        </p:attrNameLst>
                                      </p:cBhvr>
                                      <p:to>
                                        <p:strVal val="visible"/>
                                      </p:to>
                                    </p:set>
                                    <p:animEffect transition="in" filter="fade">
                                      <p:cBhvr>
                                        <p:cTn id="61" dur="1500"/>
                                        <p:tgtEl>
                                          <p:spTgt spid="6233"/>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6234"/>
                                        </p:tgtEl>
                                        <p:attrNameLst>
                                          <p:attrName>style.visibility</p:attrName>
                                        </p:attrNameLst>
                                      </p:cBhvr>
                                      <p:to>
                                        <p:strVal val="visible"/>
                                      </p:to>
                                    </p:set>
                                    <p:animEffect transition="in" filter="fade">
                                      <p:cBhvr>
                                        <p:cTn id="64" dur="1500"/>
                                        <p:tgtEl>
                                          <p:spTgt spid="623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6235"/>
                                        </p:tgtEl>
                                        <p:attrNameLst>
                                          <p:attrName>style.visibility</p:attrName>
                                        </p:attrNameLst>
                                      </p:cBhvr>
                                      <p:to>
                                        <p:strVal val="visible"/>
                                      </p:to>
                                    </p:set>
                                    <p:animEffect transition="in" filter="fade">
                                      <p:cBhvr>
                                        <p:cTn id="67" dur="1500"/>
                                        <p:tgtEl>
                                          <p:spTgt spid="623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6236"/>
                                        </p:tgtEl>
                                        <p:attrNameLst>
                                          <p:attrName>style.visibility</p:attrName>
                                        </p:attrNameLst>
                                      </p:cBhvr>
                                      <p:to>
                                        <p:strVal val="visible"/>
                                      </p:to>
                                    </p:set>
                                    <p:animEffect transition="in" filter="fade">
                                      <p:cBhvr>
                                        <p:cTn id="70" dur="1500"/>
                                        <p:tgtEl>
                                          <p:spTgt spid="6236"/>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6237"/>
                                        </p:tgtEl>
                                        <p:attrNameLst>
                                          <p:attrName>style.visibility</p:attrName>
                                        </p:attrNameLst>
                                      </p:cBhvr>
                                      <p:to>
                                        <p:strVal val="visible"/>
                                      </p:to>
                                    </p:set>
                                    <p:animEffect transition="in" filter="fade">
                                      <p:cBhvr>
                                        <p:cTn id="73" dur="1500"/>
                                        <p:tgtEl>
                                          <p:spTgt spid="6237"/>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6238"/>
                                        </p:tgtEl>
                                        <p:attrNameLst>
                                          <p:attrName>style.visibility</p:attrName>
                                        </p:attrNameLst>
                                      </p:cBhvr>
                                      <p:to>
                                        <p:strVal val="visible"/>
                                      </p:to>
                                    </p:set>
                                    <p:animEffect transition="in" filter="fade">
                                      <p:cBhvr>
                                        <p:cTn id="76" dur="1500"/>
                                        <p:tgtEl>
                                          <p:spTgt spid="6238"/>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6239"/>
                                        </p:tgtEl>
                                        <p:attrNameLst>
                                          <p:attrName>style.visibility</p:attrName>
                                        </p:attrNameLst>
                                      </p:cBhvr>
                                      <p:to>
                                        <p:strVal val="visible"/>
                                      </p:to>
                                    </p:set>
                                    <p:animEffect transition="in" filter="fade">
                                      <p:cBhvr>
                                        <p:cTn id="79" dur="1500"/>
                                        <p:tgtEl>
                                          <p:spTgt spid="6239"/>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85"/>
                                        </p:tgtEl>
                                        <p:attrNameLst>
                                          <p:attrName>style.visibility</p:attrName>
                                        </p:attrNameLst>
                                      </p:cBhvr>
                                      <p:to>
                                        <p:strVal val="visible"/>
                                      </p:to>
                                    </p:set>
                                    <p:anim calcmode="lin" valueType="num">
                                      <p:cBhvr additive="base">
                                        <p:cTn id="84" dur="1000" fill="hold"/>
                                        <p:tgtEl>
                                          <p:spTgt spid="85"/>
                                        </p:tgtEl>
                                        <p:attrNameLst>
                                          <p:attrName>ppt_x</p:attrName>
                                        </p:attrNameLst>
                                      </p:cBhvr>
                                      <p:tavLst>
                                        <p:tav tm="0">
                                          <p:val>
                                            <p:strVal val="#ppt_x"/>
                                          </p:val>
                                        </p:tav>
                                        <p:tav tm="100000">
                                          <p:val>
                                            <p:strVal val="#ppt_x"/>
                                          </p:val>
                                        </p:tav>
                                      </p:tavLst>
                                    </p:anim>
                                    <p:anim calcmode="lin" valueType="num">
                                      <p:cBhvr additive="base">
                                        <p:cTn id="85" dur="1000" fill="hold"/>
                                        <p:tgtEl>
                                          <p:spTgt spid="85"/>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71"/>
                                        </p:tgtEl>
                                        <p:attrNameLst>
                                          <p:attrName>style.visibility</p:attrName>
                                        </p:attrNameLst>
                                      </p:cBhvr>
                                      <p:to>
                                        <p:strVal val="visible"/>
                                      </p:to>
                                    </p:set>
                                    <p:animEffect transition="in" filter="fade">
                                      <p:cBhvr>
                                        <p:cTn id="90" dur="500"/>
                                        <p:tgtEl>
                                          <p:spTgt spid="71"/>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6173"/>
                                        </p:tgtEl>
                                        <p:attrNameLst>
                                          <p:attrName>style.visibility</p:attrName>
                                        </p:attrNameLst>
                                      </p:cBhvr>
                                      <p:to>
                                        <p:strVal val="visible"/>
                                      </p:to>
                                    </p:set>
                                    <p:animEffect transition="in" filter="fade">
                                      <p:cBhvr>
                                        <p:cTn id="93" dur="1500"/>
                                        <p:tgtEl>
                                          <p:spTgt spid="6173"/>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6174"/>
                                        </p:tgtEl>
                                        <p:attrNameLst>
                                          <p:attrName>style.visibility</p:attrName>
                                        </p:attrNameLst>
                                      </p:cBhvr>
                                      <p:to>
                                        <p:strVal val="visible"/>
                                      </p:to>
                                    </p:set>
                                    <p:animEffect transition="in" filter="fade">
                                      <p:cBhvr>
                                        <p:cTn id="96" dur="1500"/>
                                        <p:tgtEl>
                                          <p:spTgt spid="6174"/>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6182"/>
                                        </p:tgtEl>
                                        <p:attrNameLst>
                                          <p:attrName>style.visibility</p:attrName>
                                        </p:attrNameLst>
                                      </p:cBhvr>
                                      <p:to>
                                        <p:strVal val="visible"/>
                                      </p:to>
                                    </p:set>
                                    <p:animEffect transition="in" filter="fade">
                                      <p:cBhvr>
                                        <p:cTn id="99" dur="1500"/>
                                        <p:tgtEl>
                                          <p:spTgt spid="6182"/>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6254"/>
                                        </p:tgtEl>
                                        <p:attrNameLst>
                                          <p:attrName>style.visibility</p:attrName>
                                        </p:attrNameLst>
                                      </p:cBhvr>
                                      <p:to>
                                        <p:strVal val="visible"/>
                                      </p:to>
                                    </p:set>
                                    <p:animEffect transition="in" filter="fade">
                                      <p:cBhvr>
                                        <p:cTn id="102" dur="1500"/>
                                        <p:tgtEl>
                                          <p:spTgt spid="6254"/>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6255"/>
                                        </p:tgtEl>
                                        <p:attrNameLst>
                                          <p:attrName>style.visibility</p:attrName>
                                        </p:attrNameLst>
                                      </p:cBhvr>
                                      <p:to>
                                        <p:strVal val="visible"/>
                                      </p:to>
                                    </p:set>
                                    <p:animEffect transition="in" filter="fade">
                                      <p:cBhvr>
                                        <p:cTn id="105" dur="1500"/>
                                        <p:tgtEl>
                                          <p:spTgt spid="6255"/>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6256"/>
                                        </p:tgtEl>
                                        <p:attrNameLst>
                                          <p:attrName>style.visibility</p:attrName>
                                        </p:attrNameLst>
                                      </p:cBhvr>
                                      <p:to>
                                        <p:strVal val="visible"/>
                                      </p:to>
                                    </p:set>
                                    <p:animEffect transition="in" filter="fade">
                                      <p:cBhvr>
                                        <p:cTn id="108" dur="1500"/>
                                        <p:tgtEl>
                                          <p:spTgt spid="6256"/>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6257"/>
                                        </p:tgtEl>
                                        <p:attrNameLst>
                                          <p:attrName>style.visibility</p:attrName>
                                        </p:attrNameLst>
                                      </p:cBhvr>
                                      <p:to>
                                        <p:strVal val="visible"/>
                                      </p:to>
                                    </p:set>
                                    <p:animEffect transition="in" filter="fade">
                                      <p:cBhvr>
                                        <p:cTn id="111" dur="1500"/>
                                        <p:tgtEl>
                                          <p:spTgt spid="6257"/>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6258"/>
                                        </p:tgtEl>
                                        <p:attrNameLst>
                                          <p:attrName>style.visibility</p:attrName>
                                        </p:attrNameLst>
                                      </p:cBhvr>
                                      <p:to>
                                        <p:strVal val="visible"/>
                                      </p:to>
                                    </p:set>
                                    <p:animEffect transition="in" filter="fade">
                                      <p:cBhvr>
                                        <p:cTn id="114" dur="1500"/>
                                        <p:tgtEl>
                                          <p:spTgt spid="6258"/>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6259"/>
                                        </p:tgtEl>
                                        <p:attrNameLst>
                                          <p:attrName>style.visibility</p:attrName>
                                        </p:attrNameLst>
                                      </p:cBhvr>
                                      <p:to>
                                        <p:strVal val="visible"/>
                                      </p:to>
                                    </p:set>
                                    <p:animEffect transition="in" filter="fade">
                                      <p:cBhvr>
                                        <p:cTn id="117" dur="1500"/>
                                        <p:tgtEl>
                                          <p:spTgt spid="6259"/>
                                        </p:tgtEl>
                                      </p:cBhvr>
                                    </p:animEffect>
                                  </p:childTnLst>
                                </p:cTn>
                              </p:par>
                              <p:par>
                                <p:cTn id="118" presetID="10" presetClass="entr" presetSubtype="0" fill="hold" grpId="0" nodeType="withEffect">
                                  <p:stCondLst>
                                    <p:cond delay="0"/>
                                  </p:stCondLst>
                                  <p:childTnLst>
                                    <p:set>
                                      <p:cBhvr>
                                        <p:cTn id="119" dur="1" fill="hold">
                                          <p:stCondLst>
                                            <p:cond delay="0"/>
                                          </p:stCondLst>
                                        </p:cTn>
                                        <p:tgtEl>
                                          <p:spTgt spid="6260"/>
                                        </p:tgtEl>
                                        <p:attrNameLst>
                                          <p:attrName>style.visibility</p:attrName>
                                        </p:attrNameLst>
                                      </p:cBhvr>
                                      <p:to>
                                        <p:strVal val="visible"/>
                                      </p:to>
                                    </p:set>
                                    <p:animEffect transition="in" filter="fade">
                                      <p:cBhvr>
                                        <p:cTn id="120" dur="1500"/>
                                        <p:tgtEl>
                                          <p:spTgt spid="6260"/>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6261"/>
                                        </p:tgtEl>
                                        <p:attrNameLst>
                                          <p:attrName>style.visibility</p:attrName>
                                        </p:attrNameLst>
                                      </p:cBhvr>
                                      <p:to>
                                        <p:strVal val="visible"/>
                                      </p:to>
                                    </p:set>
                                    <p:animEffect transition="in" filter="fade">
                                      <p:cBhvr>
                                        <p:cTn id="123" dur="1500"/>
                                        <p:tgtEl>
                                          <p:spTgt spid="6261"/>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6262"/>
                                        </p:tgtEl>
                                        <p:attrNameLst>
                                          <p:attrName>style.visibility</p:attrName>
                                        </p:attrNameLst>
                                      </p:cBhvr>
                                      <p:to>
                                        <p:strVal val="visible"/>
                                      </p:to>
                                    </p:set>
                                    <p:animEffect transition="in" filter="fade">
                                      <p:cBhvr>
                                        <p:cTn id="126" dur="1500"/>
                                        <p:tgtEl>
                                          <p:spTgt spid="6262"/>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6263"/>
                                        </p:tgtEl>
                                        <p:attrNameLst>
                                          <p:attrName>style.visibility</p:attrName>
                                        </p:attrNameLst>
                                      </p:cBhvr>
                                      <p:to>
                                        <p:strVal val="visible"/>
                                      </p:to>
                                    </p:set>
                                    <p:animEffect transition="in" filter="fade">
                                      <p:cBhvr>
                                        <p:cTn id="129" dur="1500"/>
                                        <p:tgtEl>
                                          <p:spTgt spid="6263"/>
                                        </p:tgtEl>
                                      </p:cBhvr>
                                    </p:animEffect>
                                  </p:childTnLst>
                                </p:cTn>
                              </p:par>
                              <p:par>
                                <p:cTn id="130" presetID="10" presetClass="entr" presetSubtype="0" fill="hold" grpId="0" nodeType="withEffect">
                                  <p:stCondLst>
                                    <p:cond delay="0"/>
                                  </p:stCondLst>
                                  <p:childTnLst>
                                    <p:set>
                                      <p:cBhvr>
                                        <p:cTn id="131" dur="1" fill="hold">
                                          <p:stCondLst>
                                            <p:cond delay="0"/>
                                          </p:stCondLst>
                                        </p:cTn>
                                        <p:tgtEl>
                                          <p:spTgt spid="6264"/>
                                        </p:tgtEl>
                                        <p:attrNameLst>
                                          <p:attrName>style.visibility</p:attrName>
                                        </p:attrNameLst>
                                      </p:cBhvr>
                                      <p:to>
                                        <p:strVal val="visible"/>
                                      </p:to>
                                    </p:set>
                                    <p:animEffect transition="in" filter="fade">
                                      <p:cBhvr>
                                        <p:cTn id="132" dur="1500"/>
                                        <p:tgtEl>
                                          <p:spTgt spid="6264"/>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6265"/>
                                        </p:tgtEl>
                                        <p:attrNameLst>
                                          <p:attrName>style.visibility</p:attrName>
                                        </p:attrNameLst>
                                      </p:cBhvr>
                                      <p:to>
                                        <p:strVal val="visible"/>
                                      </p:to>
                                    </p:set>
                                    <p:animEffect transition="in" filter="fade">
                                      <p:cBhvr>
                                        <p:cTn id="135" dur="1500"/>
                                        <p:tgtEl>
                                          <p:spTgt spid="6265"/>
                                        </p:tgtEl>
                                      </p:cBhvr>
                                    </p:animEffect>
                                  </p:childTnLst>
                                </p:cTn>
                              </p:par>
                              <p:par>
                                <p:cTn id="136" presetID="10" presetClass="entr" presetSubtype="0" fill="hold" grpId="0" nodeType="withEffect">
                                  <p:stCondLst>
                                    <p:cond delay="0"/>
                                  </p:stCondLst>
                                  <p:childTnLst>
                                    <p:set>
                                      <p:cBhvr>
                                        <p:cTn id="137" dur="1" fill="hold">
                                          <p:stCondLst>
                                            <p:cond delay="0"/>
                                          </p:stCondLst>
                                        </p:cTn>
                                        <p:tgtEl>
                                          <p:spTgt spid="6266"/>
                                        </p:tgtEl>
                                        <p:attrNameLst>
                                          <p:attrName>style.visibility</p:attrName>
                                        </p:attrNameLst>
                                      </p:cBhvr>
                                      <p:to>
                                        <p:strVal val="visible"/>
                                      </p:to>
                                    </p:set>
                                    <p:animEffect transition="in" filter="fade">
                                      <p:cBhvr>
                                        <p:cTn id="138" dur="1500"/>
                                        <p:tgtEl>
                                          <p:spTgt spid="6266"/>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6267"/>
                                        </p:tgtEl>
                                        <p:attrNameLst>
                                          <p:attrName>style.visibility</p:attrName>
                                        </p:attrNameLst>
                                      </p:cBhvr>
                                      <p:to>
                                        <p:strVal val="visible"/>
                                      </p:to>
                                    </p:set>
                                    <p:animEffect transition="in" filter="fade">
                                      <p:cBhvr>
                                        <p:cTn id="141" dur="1500"/>
                                        <p:tgtEl>
                                          <p:spTgt spid="6267"/>
                                        </p:tgtEl>
                                      </p:cBhvr>
                                    </p:animEffect>
                                  </p:childTnLst>
                                </p:cTn>
                              </p:par>
                              <p:par>
                                <p:cTn id="142" presetID="10" presetClass="entr" presetSubtype="0" fill="hold" grpId="0" nodeType="withEffect">
                                  <p:stCondLst>
                                    <p:cond delay="0"/>
                                  </p:stCondLst>
                                  <p:childTnLst>
                                    <p:set>
                                      <p:cBhvr>
                                        <p:cTn id="143" dur="1" fill="hold">
                                          <p:stCondLst>
                                            <p:cond delay="0"/>
                                          </p:stCondLst>
                                        </p:cTn>
                                        <p:tgtEl>
                                          <p:spTgt spid="72"/>
                                        </p:tgtEl>
                                        <p:attrNameLst>
                                          <p:attrName>style.visibility</p:attrName>
                                        </p:attrNameLst>
                                      </p:cBhvr>
                                      <p:to>
                                        <p:strVal val="visible"/>
                                      </p:to>
                                    </p:set>
                                    <p:animEffect transition="in" filter="fade">
                                      <p:cBhvr>
                                        <p:cTn id="144" dur="1500"/>
                                        <p:tgtEl>
                                          <p:spTgt spid="72"/>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73"/>
                                        </p:tgtEl>
                                        <p:attrNameLst>
                                          <p:attrName>style.visibility</p:attrName>
                                        </p:attrNameLst>
                                      </p:cBhvr>
                                      <p:to>
                                        <p:strVal val="visible"/>
                                      </p:to>
                                    </p:set>
                                    <p:animEffect transition="in" filter="fade">
                                      <p:cBhvr>
                                        <p:cTn id="147" dur="1500"/>
                                        <p:tgtEl>
                                          <p:spTgt spid="73"/>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74"/>
                                        </p:tgtEl>
                                        <p:attrNameLst>
                                          <p:attrName>style.visibility</p:attrName>
                                        </p:attrNameLst>
                                      </p:cBhvr>
                                      <p:to>
                                        <p:strVal val="visible"/>
                                      </p:to>
                                    </p:set>
                                    <p:animEffect transition="in" filter="fade">
                                      <p:cBhvr>
                                        <p:cTn id="150" dur="1500"/>
                                        <p:tgtEl>
                                          <p:spTgt spid="74"/>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75"/>
                                        </p:tgtEl>
                                        <p:attrNameLst>
                                          <p:attrName>style.visibility</p:attrName>
                                        </p:attrNameLst>
                                      </p:cBhvr>
                                      <p:to>
                                        <p:strVal val="visible"/>
                                      </p:to>
                                    </p:set>
                                    <p:animEffect transition="in" filter="fade">
                                      <p:cBhvr>
                                        <p:cTn id="153" dur="1500"/>
                                        <p:tgtEl>
                                          <p:spTgt spid="75"/>
                                        </p:tgtEl>
                                      </p:cBhvr>
                                    </p:animEffect>
                                  </p:childTnLst>
                                </p:cTn>
                              </p:par>
                              <p:par>
                                <p:cTn id="154" presetID="10" presetClass="entr" presetSubtype="0" fill="hold" grpId="0" nodeType="withEffect">
                                  <p:stCondLst>
                                    <p:cond delay="0"/>
                                  </p:stCondLst>
                                  <p:childTnLst>
                                    <p:set>
                                      <p:cBhvr>
                                        <p:cTn id="155" dur="1" fill="hold">
                                          <p:stCondLst>
                                            <p:cond delay="0"/>
                                          </p:stCondLst>
                                        </p:cTn>
                                        <p:tgtEl>
                                          <p:spTgt spid="76"/>
                                        </p:tgtEl>
                                        <p:attrNameLst>
                                          <p:attrName>style.visibility</p:attrName>
                                        </p:attrNameLst>
                                      </p:cBhvr>
                                      <p:to>
                                        <p:strVal val="visible"/>
                                      </p:to>
                                    </p:set>
                                    <p:animEffect transition="in" filter="fade">
                                      <p:cBhvr>
                                        <p:cTn id="156" dur="1500"/>
                                        <p:tgtEl>
                                          <p:spTgt spid="76"/>
                                        </p:tgtEl>
                                      </p:cBhvr>
                                    </p:animEffect>
                                  </p:childTnLst>
                                </p:cTn>
                              </p:par>
                              <p:par>
                                <p:cTn id="157" presetID="10" presetClass="entr" presetSubtype="0" fill="hold" grpId="0" nodeType="withEffect">
                                  <p:stCondLst>
                                    <p:cond delay="0"/>
                                  </p:stCondLst>
                                  <p:childTnLst>
                                    <p:set>
                                      <p:cBhvr>
                                        <p:cTn id="158" dur="1" fill="hold">
                                          <p:stCondLst>
                                            <p:cond delay="0"/>
                                          </p:stCondLst>
                                        </p:cTn>
                                        <p:tgtEl>
                                          <p:spTgt spid="77"/>
                                        </p:tgtEl>
                                        <p:attrNameLst>
                                          <p:attrName>style.visibility</p:attrName>
                                        </p:attrNameLst>
                                      </p:cBhvr>
                                      <p:to>
                                        <p:strVal val="visible"/>
                                      </p:to>
                                    </p:set>
                                    <p:animEffect transition="in" filter="fade">
                                      <p:cBhvr>
                                        <p:cTn id="159" dur="1500"/>
                                        <p:tgtEl>
                                          <p:spTgt spid="77"/>
                                        </p:tgtEl>
                                      </p:cBhvr>
                                    </p:animEffect>
                                  </p:childTnLst>
                                </p:cTn>
                              </p:par>
                              <p:par>
                                <p:cTn id="160" presetID="10" presetClass="entr" presetSubtype="0" fill="hold" grpId="0" nodeType="withEffect">
                                  <p:stCondLst>
                                    <p:cond delay="0"/>
                                  </p:stCondLst>
                                  <p:childTnLst>
                                    <p:set>
                                      <p:cBhvr>
                                        <p:cTn id="161" dur="1" fill="hold">
                                          <p:stCondLst>
                                            <p:cond delay="0"/>
                                          </p:stCondLst>
                                        </p:cTn>
                                        <p:tgtEl>
                                          <p:spTgt spid="78"/>
                                        </p:tgtEl>
                                        <p:attrNameLst>
                                          <p:attrName>style.visibility</p:attrName>
                                        </p:attrNameLst>
                                      </p:cBhvr>
                                      <p:to>
                                        <p:strVal val="visible"/>
                                      </p:to>
                                    </p:set>
                                    <p:animEffect transition="in" filter="fade">
                                      <p:cBhvr>
                                        <p:cTn id="162" dur="1500"/>
                                        <p:tgtEl>
                                          <p:spTgt spid="78"/>
                                        </p:tgtEl>
                                      </p:cBhvr>
                                    </p:animEffect>
                                  </p:childTnLst>
                                </p:cTn>
                              </p:par>
                              <p:par>
                                <p:cTn id="163" presetID="10" presetClass="entr" presetSubtype="0" fill="hold" grpId="0" nodeType="withEffect">
                                  <p:stCondLst>
                                    <p:cond delay="0"/>
                                  </p:stCondLst>
                                  <p:childTnLst>
                                    <p:set>
                                      <p:cBhvr>
                                        <p:cTn id="164" dur="1" fill="hold">
                                          <p:stCondLst>
                                            <p:cond delay="0"/>
                                          </p:stCondLst>
                                        </p:cTn>
                                        <p:tgtEl>
                                          <p:spTgt spid="79"/>
                                        </p:tgtEl>
                                        <p:attrNameLst>
                                          <p:attrName>style.visibility</p:attrName>
                                        </p:attrNameLst>
                                      </p:cBhvr>
                                      <p:to>
                                        <p:strVal val="visible"/>
                                      </p:to>
                                    </p:set>
                                    <p:animEffect transition="in" filter="fade">
                                      <p:cBhvr>
                                        <p:cTn id="165" dur="1500"/>
                                        <p:tgtEl>
                                          <p:spTgt spid="79"/>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80"/>
                                        </p:tgtEl>
                                        <p:attrNameLst>
                                          <p:attrName>style.visibility</p:attrName>
                                        </p:attrNameLst>
                                      </p:cBhvr>
                                      <p:to>
                                        <p:strVal val="visible"/>
                                      </p:to>
                                    </p:set>
                                    <p:animEffect transition="in" filter="fade">
                                      <p:cBhvr>
                                        <p:cTn id="168" dur="1500"/>
                                        <p:tgtEl>
                                          <p:spTgt spid="80"/>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81"/>
                                        </p:tgtEl>
                                        <p:attrNameLst>
                                          <p:attrName>style.visibility</p:attrName>
                                        </p:attrNameLst>
                                      </p:cBhvr>
                                      <p:to>
                                        <p:strVal val="visible"/>
                                      </p:to>
                                    </p:set>
                                    <p:animEffect transition="in" filter="fade">
                                      <p:cBhvr>
                                        <p:cTn id="171" dur="1500"/>
                                        <p:tgtEl>
                                          <p:spTgt spid="81"/>
                                        </p:tgtEl>
                                      </p:cBhvr>
                                    </p:animEffect>
                                  </p:childTnLst>
                                </p:cTn>
                              </p:par>
                              <p:par>
                                <p:cTn id="172" presetID="10" presetClass="entr" presetSubtype="0" fill="hold" grpId="0" nodeType="withEffect">
                                  <p:stCondLst>
                                    <p:cond delay="0"/>
                                  </p:stCondLst>
                                  <p:childTnLst>
                                    <p:set>
                                      <p:cBhvr>
                                        <p:cTn id="173" dur="1" fill="hold">
                                          <p:stCondLst>
                                            <p:cond delay="0"/>
                                          </p:stCondLst>
                                        </p:cTn>
                                        <p:tgtEl>
                                          <p:spTgt spid="82"/>
                                        </p:tgtEl>
                                        <p:attrNameLst>
                                          <p:attrName>style.visibility</p:attrName>
                                        </p:attrNameLst>
                                      </p:cBhvr>
                                      <p:to>
                                        <p:strVal val="visible"/>
                                      </p:to>
                                    </p:set>
                                    <p:animEffect transition="in" filter="fade">
                                      <p:cBhvr>
                                        <p:cTn id="174" dur="1500"/>
                                        <p:tgtEl>
                                          <p:spTgt spid="82"/>
                                        </p:tgtEl>
                                      </p:cBhvr>
                                    </p:animEffect>
                                  </p:childTnLst>
                                </p:cTn>
                              </p:par>
                              <p:par>
                                <p:cTn id="175" presetID="10" presetClass="entr" presetSubtype="0" fill="hold" grpId="0" nodeType="withEffect">
                                  <p:stCondLst>
                                    <p:cond delay="0"/>
                                  </p:stCondLst>
                                  <p:childTnLst>
                                    <p:set>
                                      <p:cBhvr>
                                        <p:cTn id="176" dur="1" fill="hold">
                                          <p:stCondLst>
                                            <p:cond delay="0"/>
                                          </p:stCondLst>
                                        </p:cTn>
                                        <p:tgtEl>
                                          <p:spTgt spid="83"/>
                                        </p:tgtEl>
                                        <p:attrNameLst>
                                          <p:attrName>style.visibility</p:attrName>
                                        </p:attrNameLst>
                                      </p:cBhvr>
                                      <p:to>
                                        <p:strVal val="visible"/>
                                      </p:to>
                                    </p:set>
                                    <p:animEffect transition="in" filter="fade">
                                      <p:cBhvr>
                                        <p:cTn id="177" dur="1500"/>
                                        <p:tgtEl>
                                          <p:spTgt spid="83"/>
                                        </p:tgtEl>
                                      </p:cBhvr>
                                    </p:animEffect>
                                  </p:childTnLst>
                                </p:cTn>
                              </p:par>
                              <p:par>
                                <p:cTn id="178" presetID="10" presetClass="entr" presetSubtype="0" fill="hold" grpId="0" nodeType="withEffect">
                                  <p:stCondLst>
                                    <p:cond delay="0"/>
                                  </p:stCondLst>
                                  <p:childTnLst>
                                    <p:set>
                                      <p:cBhvr>
                                        <p:cTn id="179" dur="1" fill="hold">
                                          <p:stCondLst>
                                            <p:cond delay="0"/>
                                          </p:stCondLst>
                                        </p:cTn>
                                        <p:tgtEl>
                                          <p:spTgt spid="84"/>
                                        </p:tgtEl>
                                        <p:attrNameLst>
                                          <p:attrName>style.visibility</p:attrName>
                                        </p:attrNameLst>
                                      </p:cBhvr>
                                      <p:to>
                                        <p:strVal val="visible"/>
                                      </p:to>
                                    </p:set>
                                    <p:animEffect transition="in" filter="fade">
                                      <p:cBhvr>
                                        <p:cTn id="180" dur="1500"/>
                                        <p:tgtEl>
                                          <p:spTgt spid="84"/>
                                        </p:tgtEl>
                                      </p:cBhvr>
                                    </p:animEffect>
                                  </p:childTnLst>
                                </p:cTn>
                              </p:par>
                            </p:childTnLst>
                          </p:cTn>
                        </p:par>
                      </p:childTnLst>
                    </p:cTn>
                  </p:par>
                  <p:par>
                    <p:cTn id="181" fill="hold">
                      <p:stCondLst>
                        <p:cond delay="indefinite"/>
                      </p:stCondLst>
                      <p:childTnLst>
                        <p:par>
                          <p:cTn id="182" fill="hold">
                            <p:stCondLst>
                              <p:cond delay="0"/>
                            </p:stCondLst>
                            <p:childTnLst>
                              <p:par>
                                <p:cTn id="183" presetID="2" presetClass="entr" presetSubtype="4" fill="hold" grpId="0" nodeType="clickEffect">
                                  <p:stCondLst>
                                    <p:cond delay="0"/>
                                  </p:stCondLst>
                                  <p:childTnLst>
                                    <p:set>
                                      <p:cBhvr>
                                        <p:cTn id="184" dur="1" fill="hold">
                                          <p:stCondLst>
                                            <p:cond delay="0"/>
                                          </p:stCondLst>
                                        </p:cTn>
                                        <p:tgtEl>
                                          <p:spTgt spid="86"/>
                                        </p:tgtEl>
                                        <p:attrNameLst>
                                          <p:attrName>style.visibility</p:attrName>
                                        </p:attrNameLst>
                                      </p:cBhvr>
                                      <p:to>
                                        <p:strVal val="visible"/>
                                      </p:to>
                                    </p:set>
                                    <p:anim calcmode="lin" valueType="num">
                                      <p:cBhvr additive="base">
                                        <p:cTn id="185" dur="500" fill="hold"/>
                                        <p:tgtEl>
                                          <p:spTgt spid="86"/>
                                        </p:tgtEl>
                                        <p:attrNameLst>
                                          <p:attrName>ppt_x</p:attrName>
                                        </p:attrNameLst>
                                      </p:cBhvr>
                                      <p:tavLst>
                                        <p:tav tm="0">
                                          <p:val>
                                            <p:strVal val="#ppt_x"/>
                                          </p:val>
                                        </p:tav>
                                        <p:tav tm="100000">
                                          <p:val>
                                            <p:strVal val="#ppt_x"/>
                                          </p:val>
                                        </p:tav>
                                      </p:tavLst>
                                    </p:anim>
                                    <p:anim calcmode="lin" valueType="num">
                                      <p:cBhvr additive="base">
                                        <p:cTn id="186" dur="500" fill="hold"/>
                                        <p:tgtEl>
                                          <p:spTgt spid="86"/>
                                        </p:tgtEl>
                                        <p:attrNameLst>
                                          <p:attrName>ppt_y</p:attrName>
                                        </p:attrNameLst>
                                      </p:cBhvr>
                                      <p:tavLst>
                                        <p:tav tm="0">
                                          <p:val>
                                            <p:strVal val="1+#ppt_h/2"/>
                                          </p:val>
                                        </p:tav>
                                        <p:tav tm="100000">
                                          <p:val>
                                            <p:strVal val="#ppt_y"/>
                                          </p:val>
                                        </p:tav>
                                      </p:tavLst>
                                    </p:anim>
                                  </p:childTnLst>
                                </p:cTn>
                              </p:par>
                              <p:par>
                                <p:cTn id="187" presetID="10" presetClass="entr" presetSubtype="0" fill="hold" grpId="0" nodeType="withEffect">
                                  <p:stCondLst>
                                    <p:cond delay="0"/>
                                  </p:stCondLst>
                                  <p:childTnLst>
                                    <p:set>
                                      <p:cBhvr>
                                        <p:cTn id="188" dur="1" fill="hold">
                                          <p:stCondLst>
                                            <p:cond delay="0"/>
                                          </p:stCondLst>
                                        </p:cTn>
                                        <p:tgtEl>
                                          <p:spTgt spid="87"/>
                                        </p:tgtEl>
                                        <p:attrNameLst>
                                          <p:attrName>style.visibility</p:attrName>
                                        </p:attrNameLst>
                                      </p:cBhvr>
                                      <p:to>
                                        <p:strVal val="visible"/>
                                      </p:to>
                                    </p:set>
                                    <p:animEffect transition="in" filter="fade">
                                      <p:cBhvr>
                                        <p:cTn id="189" dur="1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P spid="69" grpId="0" animBg="1"/>
      <p:bldP spid="6148" grpId="0" animBg="1"/>
      <p:bldP spid="6150" grpId="0"/>
      <p:bldP spid="6151" grpId="0" animBg="1"/>
      <p:bldP spid="6152" grpId="0"/>
      <p:bldP spid="6167" grpId="0" animBg="1"/>
      <p:bldP spid="6168" grpId="0" animBg="1"/>
      <p:bldP spid="6169" grpId="0" animBg="1"/>
      <p:bldP spid="6170" grpId="0" animBg="1"/>
      <p:bldP spid="6171" grpId="0" animBg="1"/>
      <p:bldP spid="6172" grpId="0" animBg="1"/>
      <p:bldP spid="6173" grpId="0" animBg="1"/>
      <p:bldP spid="6174" grpId="0"/>
      <p:bldP spid="6182" grpId="0"/>
      <p:bldP spid="6226" grpId="0" animBg="1"/>
      <p:bldP spid="6227" grpId="0" animBg="1"/>
      <p:bldP spid="6228" grpId="0" animBg="1"/>
      <p:bldP spid="6229" grpId="0" animBg="1"/>
      <p:bldP spid="6230" grpId="0" animBg="1"/>
      <p:bldP spid="6231" grpId="0" animBg="1"/>
      <p:bldP spid="6232" grpId="0" animBg="1"/>
      <p:bldP spid="6233" grpId="0"/>
      <p:bldP spid="6234" grpId="0"/>
      <p:bldP spid="6235" grpId="0"/>
      <p:bldP spid="6236" grpId="0"/>
      <p:bldP spid="6237" grpId="0"/>
      <p:bldP spid="6238" grpId="0"/>
      <p:bldP spid="6239" grpId="0"/>
      <p:bldP spid="6254" grpId="0" animBg="1"/>
      <p:bldP spid="6255" grpId="0" animBg="1"/>
      <p:bldP spid="6256" grpId="0" animBg="1"/>
      <p:bldP spid="6257" grpId="0" animBg="1"/>
      <p:bldP spid="6258" grpId="0" animBg="1"/>
      <p:bldP spid="6259" grpId="0" animBg="1"/>
      <p:bldP spid="6260" grpId="0" animBg="1"/>
      <p:bldP spid="6261" grpId="0"/>
      <p:bldP spid="6262" grpId="0"/>
      <p:bldP spid="6263" grpId="0"/>
      <p:bldP spid="6264" grpId="0"/>
      <p:bldP spid="6265" grpId="0"/>
      <p:bldP spid="6266" grpId="0"/>
      <p:bldP spid="6267" grpId="0"/>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lide Number Placeholder 4"/>
          <p:cNvSpPr>
            <a:spLocks noGrp="1"/>
          </p:cNvSpPr>
          <p:nvPr>
            <p:ph type="sldNum" sz="quarter" idx="12"/>
          </p:nvPr>
        </p:nvSpPr>
        <p:spPr/>
        <p:txBody>
          <a:bodyPr/>
          <a:lstStyle/>
          <a:p>
            <a:fld id="{2BE19A65-9AC9-4129-A36F-A28B7880CBDB}" type="slidenum">
              <a:rPr lang="en-US"/>
              <a:pPr/>
              <a:t>55</a:t>
            </a:fld>
            <a:endParaRPr lang="en-US"/>
          </a:p>
        </p:txBody>
      </p:sp>
      <p:sp>
        <p:nvSpPr>
          <p:cNvPr id="12291" name="Rectangle 3"/>
          <p:cNvSpPr>
            <a:spLocks noChangeArrowheads="1"/>
          </p:cNvSpPr>
          <p:nvPr/>
        </p:nvSpPr>
        <p:spPr bwMode="auto">
          <a:xfrm>
            <a:off x="838200" y="1600200"/>
            <a:ext cx="1676400" cy="4114800"/>
          </a:xfrm>
          <a:prstGeom prst="rect">
            <a:avLst/>
          </a:prstGeom>
          <a:noFill/>
          <a:ln w="9525">
            <a:solidFill>
              <a:schemeClr val="tx1"/>
            </a:solidFill>
            <a:miter lim="800000"/>
            <a:headEnd/>
            <a:tailEnd/>
          </a:ln>
          <a:effectLst/>
        </p:spPr>
        <p:txBody>
          <a:bodyPr wrap="none" anchor="ctr"/>
          <a:lstStyle/>
          <a:p>
            <a:endParaRPr lang="en-US"/>
          </a:p>
        </p:txBody>
      </p:sp>
      <p:sp>
        <p:nvSpPr>
          <p:cNvPr id="12292" name="Rectangle 4"/>
          <p:cNvSpPr>
            <a:spLocks noChangeArrowheads="1"/>
          </p:cNvSpPr>
          <p:nvPr/>
        </p:nvSpPr>
        <p:spPr bwMode="auto">
          <a:xfrm>
            <a:off x="3733800" y="1600200"/>
            <a:ext cx="1676400" cy="4114800"/>
          </a:xfrm>
          <a:prstGeom prst="rect">
            <a:avLst/>
          </a:prstGeom>
          <a:noFill/>
          <a:ln w="9525">
            <a:solidFill>
              <a:schemeClr val="tx1"/>
            </a:solidFill>
            <a:miter lim="800000"/>
            <a:headEnd/>
            <a:tailEnd/>
          </a:ln>
          <a:effectLst/>
        </p:spPr>
        <p:txBody>
          <a:bodyPr wrap="none" anchor="ctr"/>
          <a:lstStyle/>
          <a:p>
            <a:endParaRPr lang="en-US"/>
          </a:p>
        </p:txBody>
      </p:sp>
      <p:sp>
        <p:nvSpPr>
          <p:cNvPr id="12293" name="Text Box 5"/>
          <p:cNvSpPr txBox="1">
            <a:spLocks noChangeArrowheads="1"/>
          </p:cNvSpPr>
          <p:nvPr/>
        </p:nvSpPr>
        <p:spPr bwMode="auto">
          <a:xfrm>
            <a:off x="838200" y="1752600"/>
            <a:ext cx="1676400" cy="646331"/>
          </a:xfrm>
          <a:prstGeom prst="rect">
            <a:avLst/>
          </a:prstGeom>
          <a:noFill/>
          <a:ln w="9525">
            <a:noFill/>
            <a:miter lim="800000"/>
            <a:headEnd/>
            <a:tailEnd/>
          </a:ln>
          <a:effectLst/>
        </p:spPr>
        <p:txBody>
          <a:bodyPr>
            <a:spAutoFit/>
          </a:bodyPr>
          <a:lstStyle/>
          <a:p>
            <a:pPr algn="ctr">
              <a:spcBef>
                <a:spcPct val="0"/>
              </a:spcBef>
              <a:buFontTx/>
              <a:buNone/>
            </a:pPr>
            <a:r>
              <a:rPr lang="en-US" dirty="0">
                <a:solidFill>
                  <a:srgbClr val="C00000"/>
                </a:solidFill>
              </a:rPr>
              <a:t>Dollars, </a:t>
            </a:r>
          </a:p>
          <a:p>
            <a:pPr algn="ctr">
              <a:spcBef>
                <a:spcPct val="0"/>
              </a:spcBef>
              <a:buFontTx/>
              <a:buNone/>
            </a:pPr>
            <a:r>
              <a:rPr lang="en-US" dirty="0">
                <a:solidFill>
                  <a:srgbClr val="C00000"/>
                </a:solidFill>
              </a:rPr>
              <a:t>not Budgets</a:t>
            </a:r>
          </a:p>
        </p:txBody>
      </p:sp>
      <p:sp>
        <p:nvSpPr>
          <p:cNvPr id="12294" name="Text Box 6"/>
          <p:cNvSpPr txBox="1">
            <a:spLocks noChangeArrowheads="1"/>
          </p:cNvSpPr>
          <p:nvPr/>
        </p:nvSpPr>
        <p:spPr bwMode="auto">
          <a:xfrm>
            <a:off x="3886200" y="1905000"/>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a:solidFill>
                  <a:srgbClr val="C00000"/>
                </a:solidFill>
              </a:rPr>
              <a:t>Services</a:t>
            </a:r>
          </a:p>
        </p:txBody>
      </p:sp>
      <p:sp>
        <p:nvSpPr>
          <p:cNvPr id="12295" name="AutoShape 7"/>
          <p:cNvSpPr>
            <a:spLocks noChangeArrowheads="1"/>
          </p:cNvSpPr>
          <p:nvPr/>
        </p:nvSpPr>
        <p:spPr bwMode="auto">
          <a:xfrm>
            <a:off x="2514600" y="32004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297" name="AutoShape 9"/>
          <p:cNvSpPr>
            <a:spLocks noChangeArrowheads="1"/>
          </p:cNvSpPr>
          <p:nvPr/>
        </p:nvSpPr>
        <p:spPr bwMode="auto">
          <a:xfrm>
            <a:off x="2514600" y="28956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298" name="AutoShape 10"/>
          <p:cNvSpPr>
            <a:spLocks noChangeArrowheads="1"/>
          </p:cNvSpPr>
          <p:nvPr/>
        </p:nvSpPr>
        <p:spPr bwMode="auto">
          <a:xfrm>
            <a:off x="2514600" y="25908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299" name="AutoShape 11"/>
          <p:cNvSpPr>
            <a:spLocks noChangeArrowheads="1"/>
          </p:cNvSpPr>
          <p:nvPr/>
        </p:nvSpPr>
        <p:spPr bwMode="auto">
          <a:xfrm>
            <a:off x="2514600" y="40386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00" name="AutoShape 12"/>
          <p:cNvSpPr>
            <a:spLocks noChangeArrowheads="1"/>
          </p:cNvSpPr>
          <p:nvPr/>
        </p:nvSpPr>
        <p:spPr bwMode="auto">
          <a:xfrm>
            <a:off x="2514600" y="45720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01" name="AutoShape 13"/>
          <p:cNvSpPr>
            <a:spLocks noChangeArrowheads="1"/>
          </p:cNvSpPr>
          <p:nvPr/>
        </p:nvSpPr>
        <p:spPr bwMode="auto">
          <a:xfrm>
            <a:off x="2514600" y="53340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02" name="AutoShape 14"/>
          <p:cNvSpPr>
            <a:spLocks noChangeArrowheads="1"/>
          </p:cNvSpPr>
          <p:nvPr/>
        </p:nvSpPr>
        <p:spPr bwMode="auto">
          <a:xfrm>
            <a:off x="2514600" y="3657600"/>
            <a:ext cx="1219200" cy="152400"/>
          </a:xfrm>
          <a:prstGeom prst="right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03" name="Rectangle 15"/>
          <p:cNvSpPr>
            <a:spLocks noChangeArrowheads="1"/>
          </p:cNvSpPr>
          <p:nvPr/>
        </p:nvSpPr>
        <p:spPr bwMode="auto">
          <a:xfrm>
            <a:off x="6629400" y="1600200"/>
            <a:ext cx="1676400" cy="4114800"/>
          </a:xfrm>
          <a:prstGeom prst="rect">
            <a:avLst/>
          </a:prstGeom>
          <a:noFill/>
          <a:ln w="9525">
            <a:solidFill>
              <a:schemeClr val="tx1"/>
            </a:solidFill>
            <a:miter lim="800000"/>
            <a:headEnd/>
            <a:tailEnd/>
          </a:ln>
          <a:effectLst/>
        </p:spPr>
        <p:txBody>
          <a:bodyPr wrap="none" anchor="ctr"/>
          <a:lstStyle/>
          <a:p>
            <a:endParaRPr lang="en-US"/>
          </a:p>
        </p:txBody>
      </p:sp>
      <p:sp>
        <p:nvSpPr>
          <p:cNvPr id="12305" name="Text Box 17"/>
          <p:cNvSpPr txBox="1">
            <a:spLocks noChangeArrowheads="1"/>
          </p:cNvSpPr>
          <p:nvPr/>
        </p:nvSpPr>
        <p:spPr bwMode="auto">
          <a:xfrm>
            <a:off x="6781800" y="1905000"/>
            <a:ext cx="1371600" cy="369332"/>
          </a:xfrm>
          <a:prstGeom prst="rect">
            <a:avLst/>
          </a:prstGeom>
          <a:noFill/>
          <a:ln w="9525">
            <a:noFill/>
            <a:miter lim="800000"/>
            <a:headEnd/>
            <a:tailEnd/>
          </a:ln>
          <a:effectLst/>
        </p:spPr>
        <p:txBody>
          <a:bodyPr>
            <a:spAutoFit/>
          </a:bodyPr>
          <a:lstStyle/>
          <a:p>
            <a:pPr algn="ctr">
              <a:spcBef>
                <a:spcPct val="50000"/>
              </a:spcBef>
              <a:buFontTx/>
              <a:buNone/>
            </a:pPr>
            <a:r>
              <a:rPr lang="en-US" dirty="0">
                <a:solidFill>
                  <a:srgbClr val="C00000"/>
                </a:solidFill>
              </a:rPr>
              <a:t>Staff</a:t>
            </a:r>
          </a:p>
        </p:txBody>
      </p:sp>
      <p:sp>
        <p:nvSpPr>
          <p:cNvPr id="12306" name="AutoShape 18"/>
          <p:cNvSpPr>
            <a:spLocks noChangeArrowheads="1"/>
          </p:cNvSpPr>
          <p:nvPr/>
        </p:nvSpPr>
        <p:spPr bwMode="auto">
          <a:xfrm rot="10800000">
            <a:off x="5410200" y="2667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07" name="Line 19"/>
          <p:cNvSpPr>
            <a:spLocks noChangeShapeType="1"/>
          </p:cNvSpPr>
          <p:nvPr/>
        </p:nvSpPr>
        <p:spPr bwMode="auto">
          <a:xfrm>
            <a:off x="838200" y="2590800"/>
            <a:ext cx="1676400" cy="0"/>
          </a:xfrm>
          <a:prstGeom prst="line">
            <a:avLst/>
          </a:prstGeom>
          <a:noFill/>
          <a:ln w="9525">
            <a:solidFill>
              <a:schemeClr val="tx1"/>
            </a:solidFill>
            <a:round/>
            <a:headEnd/>
            <a:tailEnd/>
          </a:ln>
          <a:effectLst/>
        </p:spPr>
        <p:txBody>
          <a:bodyPr/>
          <a:lstStyle/>
          <a:p>
            <a:endParaRPr lang="en-US"/>
          </a:p>
        </p:txBody>
      </p:sp>
      <p:sp>
        <p:nvSpPr>
          <p:cNvPr id="12308" name="Line 20"/>
          <p:cNvSpPr>
            <a:spLocks noChangeShapeType="1"/>
          </p:cNvSpPr>
          <p:nvPr/>
        </p:nvSpPr>
        <p:spPr bwMode="auto">
          <a:xfrm>
            <a:off x="838200" y="2819400"/>
            <a:ext cx="1676400" cy="0"/>
          </a:xfrm>
          <a:prstGeom prst="line">
            <a:avLst/>
          </a:prstGeom>
          <a:noFill/>
          <a:ln w="9525">
            <a:solidFill>
              <a:schemeClr val="tx1"/>
            </a:solidFill>
            <a:round/>
            <a:headEnd/>
            <a:tailEnd/>
          </a:ln>
          <a:effectLst/>
        </p:spPr>
        <p:txBody>
          <a:bodyPr/>
          <a:lstStyle/>
          <a:p>
            <a:endParaRPr lang="en-US"/>
          </a:p>
        </p:txBody>
      </p:sp>
      <p:sp>
        <p:nvSpPr>
          <p:cNvPr id="12309" name="Line 21"/>
          <p:cNvSpPr>
            <a:spLocks noChangeShapeType="1"/>
          </p:cNvSpPr>
          <p:nvPr/>
        </p:nvSpPr>
        <p:spPr bwMode="auto">
          <a:xfrm>
            <a:off x="838200" y="3048000"/>
            <a:ext cx="1676400" cy="0"/>
          </a:xfrm>
          <a:prstGeom prst="line">
            <a:avLst/>
          </a:prstGeom>
          <a:noFill/>
          <a:ln w="9525">
            <a:solidFill>
              <a:schemeClr val="tx1"/>
            </a:solidFill>
            <a:round/>
            <a:headEnd/>
            <a:tailEnd/>
          </a:ln>
          <a:effectLst/>
        </p:spPr>
        <p:txBody>
          <a:bodyPr/>
          <a:lstStyle/>
          <a:p>
            <a:endParaRPr lang="en-US"/>
          </a:p>
        </p:txBody>
      </p:sp>
      <p:sp>
        <p:nvSpPr>
          <p:cNvPr id="12310" name="Line 22"/>
          <p:cNvSpPr>
            <a:spLocks noChangeShapeType="1"/>
          </p:cNvSpPr>
          <p:nvPr/>
        </p:nvSpPr>
        <p:spPr bwMode="auto">
          <a:xfrm>
            <a:off x="838200" y="3505200"/>
            <a:ext cx="1676400" cy="0"/>
          </a:xfrm>
          <a:prstGeom prst="line">
            <a:avLst/>
          </a:prstGeom>
          <a:noFill/>
          <a:ln w="9525">
            <a:solidFill>
              <a:schemeClr val="tx1"/>
            </a:solidFill>
            <a:round/>
            <a:headEnd/>
            <a:tailEnd/>
          </a:ln>
          <a:effectLst/>
        </p:spPr>
        <p:txBody>
          <a:bodyPr/>
          <a:lstStyle/>
          <a:p>
            <a:endParaRPr lang="en-US"/>
          </a:p>
        </p:txBody>
      </p:sp>
      <p:sp>
        <p:nvSpPr>
          <p:cNvPr id="12311" name="Line 23"/>
          <p:cNvSpPr>
            <a:spLocks noChangeShapeType="1"/>
          </p:cNvSpPr>
          <p:nvPr/>
        </p:nvSpPr>
        <p:spPr bwMode="auto">
          <a:xfrm>
            <a:off x="838200" y="3886200"/>
            <a:ext cx="1676400" cy="0"/>
          </a:xfrm>
          <a:prstGeom prst="line">
            <a:avLst/>
          </a:prstGeom>
          <a:noFill/>
          <a:ln w="9525">
            <a:solidFill>
              <a:schemeClr val="tx1"/>
            </a:solidFill>
            <a:round/>
            <a:headEnd/>
            <a:tailEnd/>
          </a:ln>
          <a:effectLst/>
        </p:spPr>
        <p:txBody>
          <a:bodyPr/>
          <a:lstStyle/>
          <a:p>
            <a:endParaRPr lang="en-US"/>
          </a:p>
        </p:txBody>
      </p:sp>
      <p:sp>
        <p:nvSpPr>
          <p:cNvPr id="12312" name="Line 24"/>
          <p:cNvSpPr>
            <a:spLocks noChangeShapeType="1"/>
          </p:cNvSpPr>
          <p:nvPr/>
        </p:nvSpPr>
        <p:spPr bwMode="auto">
          <a:xfrm>
            <a:off x="838200" y="4343400"/>
            <a:ext cx="1676400" cy="0"/>
          </a:xfrm>
          <a:prstGeom prst="line">
            <a:avLst/>
          </a:prstGeom>
          <a:noFill/>
          <a:ln w="9525">
            <a:solidFill>
              <a:schemeClr val="tx1"/>
            </a:solidFill>
            <a:round/>
            <a:headEnd/>
            <a:tailEnd/>
          </a:ln>
          <a:effectLst/>
        </p:spPr>
        <p:txBody>
          <a:bodyPr/>
          <a:lstStyle/>
          <a:p>
            <a:endParaRPr lang="en-US"/>
          </a:p>
        </p:txBody>
      </p:sp>
      <p:sp>
        <p:nvSpPr>
          <p:cNvPr id="12313" name="Line 25"/>
          <p:cNvSpPr>
            <a:spLocks noChangeShapeType="1"/>
          </p:cNvSpPr>
          <p:nvPr/>
        </p:nvSpPr>
        <p:spPr bwMode="auto">
          <a:xfrm>
            <a:off x="838200" y="4953000"/>
            <a:ext cx="1676400" cy="0"/>
          </a:xfrm>
          <a:prstGeom prst="line">
            <a:avLst/>
          </a:prstGeom>
          <a:noFill/>
          <a:ln w="9525">
            <a:solidFill>
              <a:schemeClr val="tx1"/>
            </a:solidFill>
            <a:round/>
            <a:headEnd/>
            <a:tailEnd/>
          </a:ln>
          <a:effectLst/>
        </p:spPr>
        <p:txBody>
          <a:bodyPr/>
          <a:lstStyle/>
          <a:p>
            <a:endParaRPr lang="en-US"/>
          </a:p>
        </p:txBody>
      </p:sp>
      <p:sp>
        <p:nvSpPr>
          <p:cNvPr id="12314" name="Text Box 26"/>
          <p:cNvSpPr txBox="1">
            <a:spLocks noChangeArrowheads="1"/>
          </p:cNvSpPr>
          <p:nvPr/>
        </p:nvSpPr>
        <p:spPr bwMode="auto">
          <a:xfrm>
            <a:off x="1139825" y="4495800"/>
            <a:ext cx="1069975" cy="304800"/>
          </a:xfrm>
          <a:prstGeom prst="rect">
            <a:avLst/>
          </a:prstGeom>
          <a:noFill/>
          <a:ln w="9525">
            <a:noFill/>
            <a:miter lim="800000"/>
            <a:headEnd/>
            <a:tailEnd/>
          </a:ln>
          <a:effectLst/>
        </p:spPr>
        <p:txBody>
          <a:bodyPr wrap="none">
            <a:spAutoFit/>
          </a:bodyPr>
          <a:lstStyle/>
          <a:p>
            <a:pPr>
              <a:spcBef>
                <a:spcPct val="0"/>
              </a:spcBef>
              <a:buFontTx/>
              <a:buNone/>
            </a:pPr>
            <a:r>
              <a:rPr lang="en-US" sz="1400"/>
              <a:t>Wastewater </a:t>
            </a:r>
          </a:p>
        </p:txBody>
      </p:sp>
      <p:sp>
        <p:nvSpPr>
          <p:cNvPr id="12315" name="Text Box 27"/>
          <p:cNvSpPr txBox="1">
            <a:spLocks noChangeArrowheads="1"/>
          </p:cNvSpPr>
          <p:nvPr/>
        </p:nvSpPr>
        <p:spPr bwMode="auto">
          <a:xfrm>
            <a:off x="1143000" y="5181600"/>
            <a:ext cx="1038225" cy="304800"/>
          </a:xfrm>
          <a:prstGeom prst="rect">
            <a:avLst/>
          </a:prstGeom>
          <a:noFill/>
          <a:ln w="9525">
            <a:noFill/>
            <a:miter lim="800000"/>
            <a:headEnd/>
            <a:tailEnd/>
          </a:ln>
          <a:effectLst/>
        </p:spPr>
        <p:txBody>
          <a:bodyPr wrap="none">
            <a:spAutoFit/>
          </a:bodyPr>
          <a:lstStyle/>
          <a:p>
            <a:pPr>
              <a:spcBef>
                <a:spcPct val="0"/>
              </a:spcBef>
              <a:buFontTx/>
              <a:buNone/>
            </a:pPr>
            <a:r>
              <a:rPr lang="en-US" sz="1400"/>
              <a:t>SW Permits</a:t>
            </a:r>
          </a:p>
        </p:txBody>
      </p:sp>
      <p:sp>
        <p:nvSpPr>
          <p:cNvPr id="12316" name="Text Box 28"/>
          <p:cNvSpPr txBox="1">
            <a:spLocks noChangeArrowheads="1"/>
          </p:cNvSpPr>
          <p:nvPr/>
        </p:nvSpPr>
        <p:spPr bwMode="auto">
          <a:xfrm>
            <a:off x="1039813" y="3124200"/>
            <a:ext cx="1246187" cy="304800"/>
          </a:xfrm>
          <a:prstGeom prst="rect">
            <a:avLst/>
          </a:prstGeom>
          <a:noFill/>
          <a:ln w="9525">
            <a:noFill/>
            <a:miter lim="800000"/>
            <a:headEnd/>
            <a:tailEnd/>
          </a:ln>
          <a:effectLst/>
        </p:spPr>
        <p:txBody>
          <a:bodyPr wrap="none">
            <a:spAutoFit/>
          </a:bodyPr>
          <a:lstStyle/>
          <a:p>
            <a:pPr>
              <a:spcBef>
                <a:spcPct val="0"/>
              </a:spcBef>
              <a:buFontTx/>
              <a:buNone/>
            </a:pPr>
            <a:r>
              <a:rPr lang="en-US" sz="1400"/>
              <a:t>ACDP Permits</a:t>
            </a:r>
          </a:p>
        </p:txBody>
      </p:sp>
      <p:sp>
        <p:nvSpPr>
          <p:cNvPr id="12317" name="Text Box 29"/>
          <p:cNvSpPr txBox="1">
            <a:spLocks noChangeArrowheads="1"/>
          </p:cNvSpPr>
          <p:nvPr/>
        </p:nvSpPr>
        <p:spPr bwMode="auto">
          <a:xfrm>
            <a:off x="1316038" y="2559050"/>
            <a:ext cx="588962" cy="304800"/>
          </a:xfrm>
          <a:prstGeom prst="rect">
            <a:avLst/>
          </a:prstGeom>
          <a:noFill/>
          <a:ln w="9525">
            <a:noFill/>
            <a:miter lim="800000"/>
            <a:headEnd/>
            <a:tailEnd/>
          </a:ln>
          <a:effectLst/>
        </p:spPr>
        <p:txBody>
          <a:bodyPr wrap="none">
            <a:spAutoFit/>
          </a:bodyPr>
          <a:lstStyle/>
          <a:p>
            <a:pPr>
              <a:spcBef>
                <a:spcPct val="0"/>
              </a:spcBef>
              <a:buFontTx/>
              <a:buNone/>
            </a:pPr>
            <a:r>
              <a:rPr lang="en-US" sz="1400"/>
              <a:t>Spills</a:t>
            </a:r>
          </a:p>
        </p:txBody>
      </p:sp>
      <p:sp>
        <p:nvSpPr>
          <p:cNvPr id="12318" name="Text Box 30"/>
          <p:cNvSpPr txBox="1">
            <a:spLocks noChangeArrowheads="1"/>
          </p:cNvSpPr>
          <p:nvPr/>
        </p:nvSpPr>
        <p:spPr bwMode="auto">
          <a:xfrm>
            <a:off x="1295400" y="3962400"/>
            <a:ext cx="687388" cy="304800"/>
          </a:xfrm>
          <a:prstGeom prst="rect">
            <a:avLst/>
          </a:prstGeom>
          <a:noFill/>
          <a:ln w="9525">
            <a:noFill/>
            <a:miter lim="800000"/>
            <a:headEnd/>
            <a:tailEnd/>
          </a:ln>
          <a:effectLst/>
        </p:spPr>
        <p:txBody>
          <a:bodyPr wrap="none">
            <a:spAutoFit/>
          </a:bodyPr>
          <a:lstStyle/>
          <a:p>
            <a:pPr>
              <a:spcBef>
                <a:spcPct val="0"/>
              </a:spcBef>
              <a:buFontTx/>
              <a:buNone/>
            </a:pPr>
            <a:r>
              <a:rPr lang="en-US" sz="1400"/>
              <a:t>TMDL</a:t>
            </a:r>
          </a:p>
        </p:txBody>
      </p:sp>
      <p:sp>
        <p:nvSpPr>
          <p:cNvPr id="12319" name="Text Box 31"/>
          <p:cNvSpPr txBox="1">
            <a:spLocks noChangeArrowheads="1"/>
          </p:cNvSpPr>
          <p:nvPr/>
        </p:nvSpPr>
        <p:spPr bwMode="auto">
          <a:xfrm>
            <a:off x="1203325" y="2768600"/>
            <a:ext cx="777875" cy="304800"/>
          </a:xfrm>
          <a:prstGeom prst="rect">
            <a:avLst/>
          </a:prstGeom>
          <a:noFill/>
          <a:ln w="9525">
            <a:noFill/>
            <a:miter lim="800000"/>
            <a:headEnd/>
            <a:tailEnd/>
          </a:ln>
          <a:effectLst/>
        </p:spPr>
        <p:txBody>
          <a:bodyPr wrap="none">
            <a:spAutoFit/>
          </a:bodyPr>
          <a:lstStyle/>
          <a:p>
            <a:pPr>
              <a:spcBef>
                <a:spcPct val="0"/>
              </a:spcBef>
              <a:buFontTx/>
              <a:buNone/>
            </a:pPr>
            <a:r>
              <a:rPr lang="en-US" sz="1400"/>
              <a:t>Cleanup</a:t>
            </a:r>
          </a:p>
        </p:txBody>
      </p:sp>
      <p:sp>
        <p:nvSpPr>
          <p:cNvPr id="12320" name="Text Box 32"/>
          <p:cNvSpPr txBox="1">
            <a:spLocks noChangeArrowheads="1"/>
          </p:cNvSpPr>
          <p:nvPr/>
        </p:nvSpPr>
        <p:spPr bwMode="auto">
          <a:xfrm>
            <a:off x="1006475" y="3533775"/>
            <a:ext cx="1279525" cy="304800"/>
          </a:xfrm>
          <a:prstGeom prst="rect">
            <a:avLst/>
          </a:prstGeom>
          <a:noFill/>
          <a:ln w="9525">
            <a:noFill/>
            <a:miter lim="800000"/>
            <a:headEnd/>
            <a:tailEnd/>
          </a:ln>
          <a:effectLst/>
        </p:spPr>
        <p:txBody>
          <a:bodyPr wrap="none">
            <a:spAutoFit/>
          </a:bodyPr>
          <a:lstStyle/>
          <a:p>
            <a:pPr>
              <a:spcBef>
                <a:spcPct val="0"/>
              </a:spcBef>
              <a:buFontTx/>
              <a:buNone/>
            </a:pPr>
            <a:r>
              <a:rPr lang="en-US" sz="1400"/>
              <a:t>Title V Permits</a:t>
            </a:r>
          </a:p>
        </p:txBody>
      </p:sp>
      <p:sp>
        <p:nvSpPr>
          <p:cNvPr id="12321" name="Line 33"/>
          <p:cNvSpPr>
            <a:spLocks noChangeShapeType="1"/>
          </p:cNvSpPr>
          <p:nvPr/>
        </p:nvSpPr>
        <p:spPr bwMode="auto">
          <a:xfrm>
            <a:off x="6629400" y="4343400"/>
            <a:ext cx="1676400" cy="0"/>
          </a:xfrm>
          <a:prstGeom prst="line">
            <a:avLst/>
          </a:prstGeom>
          <a:noFill/>
          <a:ln w="9525">
            <a:solidFill>
              <a:schemeClr val="tx1"/>
            </a:solidFill>
            <a:round/>
            <a:headEnd/>
            <a:tailEnd/>
          </a:ln>
          <a:effectLst/>
        </p:spPr>
        <p:txBody>
          <a:bodyPr/>
          <a:lstStyle/>
          <a:p>
            <a:endParaRPr lang="en-US"/>
          </a:p>
        </p:txBody>
      </p:sp>
      <p:sp>
        <p:nvSpPr>
          <p:cNvPr id="12322" name="Line 34"/>
          <p:cNvSpPr>
            <a:spLocks noChangeShapeType="1"/>
          </p:cNvSpPr>
          <p:nvPr/>
        </p:nvSpPr>
        <p:spPr bwMode="auto">
          <a:xfrm>
            <a:off x="6629400" y="3886200"/>
            <a:ext cx="1676400" cy="0"/>
          </a:xfrm>
          <a:prstGeom prst="line">
            <a:avLst/>
          </a:prstGeom>
          <a:noFill/>
          <a:ln w="9525">
            <a:solidFill>
              <a:schemeClr val="tx1"/>
            </a:solidFill>
            <a:round/>
            <a:headEnd/>
            <a:tailEnd/>
          </a:ln>
          <a:effectLst/>
        </p:spPr>
        <p:txBody>
          <a:bodyPr/>
          <a:lstStyle/>
          <a:p>
            <a:endParaRPr lang="en-US"/>
          </a:p>
        </p:txBody>
      </p:sp>
      <p:sp>
        <p:nvSpPr>
          <p:cNvPr id="12323" name="Line 35"/>
          <p:cNvSpPr>
            <a:spLocks noChangeShapeType="1"/>
          </p:cNvSpPr>
          <p:nvPr/>
        </p:nvSpPr>
        <p:spPr bwMode="auto">
          <a:xfrm>
            <a:off x="6629400" y="3505200"/>
            <a:ext cx="1676400" cy="0"/>
          </a:xfrm>
          <a:prstGeom prst="line">
            <a:avLst/>
          </a:prstGeom>
          <a:noFill/>
          <a:ln w="9525">
            <a:solidFill>
              <a:schemeClr val="tx1"/>
            </a:solidFill>
            <a:round/>
            <a:headEnd/>
            <a:tailEnd/>
          </a:ln>
          <a:effectLst/>
        </p:spPr>
        <p:txBody>
          <a:bodyPr/>
          <a:lstStyle/>
          <a:p>
            <a:endParaRPr lang="en-US"/>
          </a:p>
        </p:txBody>
      </p:sp>
      <p:sp>
        <p:nvSpPr>
          <p:cNvPr id="12324" name="Line 36"/>
          <p:cNvSpPr>
            <a:spLocks noChangeShapeType="1"/>
          </p:cNvSpPr>
          <p:nvPr/>
        </p:nvSpPr>
        <p:spPr bwMode="auto">
          <a:xfrm>
            <a:off x="6629400" y="3048000"/>
            <a:ext cx="1676400" cy="0"/>
          </a:xfrm>
          <a:prstGeom prst="line">
            <a:avLst/>
          </a:prstGeom>
          <a:noFill/>
          <a:ln w="9525">
            <a:solidFill>
              <a:schemeClr val="tx1"/>
            </a:solidFill>
            <a:round/>
            <a:headEnd/>
            <a:tailEnd/>
          </a:ln>
          <a:effectLst/>
        </p:spPr>
        <p:txBody>
          <a:bodyPr/>
          <a:lstStyle/>
          <a:p>
            <a:endParaRPr lang="en-US"/>
          </a:p>
        </p:txBody>
      </p:sp>
      <p:sp>
        <p:nvSpPr>
          <p:cNvPr id="12325" name="Line 37"/>
          <p:cNvSpPr>
            <a:spLocks noChangeShapeType="1"/>
          </p:cNvSpPr>
          <p:nvPr/>
        </p:nvSpPr>
        <p:spPr bwMode="auto">
          <a:xfrm>
            <a:off x="6629400" y="2819400"/>
            <a:ext cx="1676400" cy="0"/>
          </a:xfrm>
          <a:prstGeom prst="line">
            <a:avLst/>
          </a:prstGeom>
          <a:noFill/>
          <a:ln w="9525">
            <a:solidFill>
              <a:schemeClr val="tx1"/>
            </a:solidFill>
            <a:round/>
            <a:headEnd/>
            <a:tailEnd/>
          </a:ln>
          <a:effectLst/>
        </p:spPr>
        <p:txBody>
          <a:bodyPr/>
          <a:lstStyle/>
          <a:p>
            <a:endParaRPr lang="en-US"/>
          </a:p>
        </p:txBody>
      </p:sp>
      <p:sp>
        <p:nvSpPr>
          <p:cNvPr id="12326" name="Line 38"/>
          <p:cNvSpPr>
            <a:spLocks noChangeShapeType="1"/>
          </p:cNvSpPr>
          <p:nvPr/>
        </p:nvSpPr>
        <p:spPr bwMode="auto">
          <a:xfrm>
            <a:off x="6629400" y="2590800"/>
            <a:ext cx="1676400" cy="0"/>
          </a:xfrm>
          <a:prstGeom prst="line">
            <a:avLst/>
          </a:prstGeom>
          <a:noFill/>
          <a:ln w="9525">
            <a:solidFill>
              <a:schemeClr val="tx1"/>
            </a:solidFill>
            <a:round/>
            <a:headEnd/>
            <a:tailEnd/>
          </a:ln>
          <a:effectLst/>
        </p:spPr>
        <p:txBody>
          <a:bodyPr/>
          <a:lstStyle/>
          <a:p>
            <a:endParaRPr lang="en-US"/>
          </a:p>
        </p:txBody>
      </p:sp>
      <p:sp>
        <p:nvSpPr>
          <p:cNvPr id="12327" name="Line 39"/>
          <p:cNvSpPr>
            <a:spLocks noChangeShapeType="1"/>
          </p:cNvSpPr>
          <p:nvPr/>
        </p:nvSpPr>
        <p:spPr bwMode="auto">
          <a:xfrm>
            <a:off x="6629400" y="4953000"/>
            <a:ext cx="1676400" cy="0"/>
          </a:xfrm>
          <a:prstGeom prst="line">
            <a:avLst/>
          </a:prstGeom>
          <a:noFill/>
          <a:ln w="9525">
            <a:solidFill>
              <a:schemeClr val="tx1"/>
            </a:solidFill>
            <a:round/>
            <a:headEnd/>
            <a:tailEnd/>
          </a:ln>
          <a:effectLst/>
        </p:spPr>
        <p:txBody>
          <a:bodyPr/>
          <a:lstStyle/>
          <a:p>
            <a:endParaRPr lang="en-US"/>
          </a:p>
        </p:txBody>
      </p:sp>
      <p:sp>
        <p:nvSpPr>
          <p:cNvPr id="12329" name="Text Box 41"/>
          <p:cNvSpPr txBox="1">
            <a:spLocks noChangeArrowheads="1"/>
          </p:cNvSpPr>
          <p:nvPr/>
        </p:nvSpPr>
        <p:spPr bwMode="auto">
          <a:xfrm>
            <a:off x="6757988" y="5181600"/>
            <a:ext cx="1395412" cy="304800"/>
          </a:xfrm>
          <a:prstGeom prst="rect">
            <a:avLst/>
          </a:prstGeom>
          <a:noFill/>
          <a:ln w="9525">
            <a:noFill/>
            <a:miter lim="800000"/>
            <a:headEnd/>
            <a:tailEnd/>
          </a:ln>
          <a:effectLst/>
        </p:spPr>
        <p:txBody>
          <a:bodyPr wrap="none">
            <a:spAutoFit/>
          </a:bodyPr>
          <a:lstStyle/>
          <a:p>
            <a:pPr>
              <a:spcBef>
                <a:spcPct val="0"/>
              </a:spcBef>
              <a:buFontTx/>
              <a:buNone/>
            </a:pPr>
            <a:r>
              <a:rPr lang="en-US" sz="1400" dirty="0"/>
              <a:t>Organic Chemist</a:t>
            </a:r>
          </a:p>
        </p:txBody>
      </p:sp>
      <p:sp>
        <p:nvSpPr>
          <p:cNvPr id="12331" name="Text Box 43"/>
          <p:cNvSpPr txBox="1">
            <a:spLocks noChangeArrowheads="1"/>
          </p:cNvSpPr>
          <p:nvPr/>
        </p:nvSpPr>
        <p:spPr bwMode="auto">
          <a:xfrm>
            <a:off x="6858000" y="2543175"/>
            <a:ext cx="1192213" cy="304800"/>
          </a:xfrm>
          <a:prstGeom prst="rect">
            <a:avLst/>
          </a:prstGeom>
          <a:noFill/>
          <a:ln w="9525">
            <a:noFill/>
            <a:miter lim="800000"/>
            <a:headEnd/>
            <a:tailEnd/>
          </a:ln>
          <a:effectLst/>
        </p:spPr>
        <p:txBody>
          <a:bodyPr wrap="none">
            <a:spAutoFit/>
          </a:bodyPr>
          <a:lstStyle/>
          <a:p>
            <a:pPr>
              <a:spcBef>
                <a:spcPct val="0"/>
              </a:spcBef>
              <a:buFontTx/>
              <a:buNone/>
            </a:pPr>
            <a:r>
              <a:rPr lang="en-US" sz="1400"/>
              <a:t>Hydrocarbons</a:t>
            </a:r>
          </a:p>
        </p:txBody>
      </p:sp>
      <p:sp>
        <p:nvSpPr>
          <p:cNvPr id="12332" name="Text Box 44"/>
          <p:cNvSpPr txBox="1">
            <a:spLocks noChangeArrowheads="1"/>
          </p:cNvSpPr>
          <p:nvPr/>
        </p:nvSpPr>
        <p:spPr bwMode="auto">
          <a:xfrm>
            <a:off x="6734175" y="3962400"/>
            <a:ext cx="1495425" cy="304800"/>
          </a:xfrm>
          <a:prstGeom prst="rect">
            <a:avLst/>
          </a:prstGeom>
          <a:noFill/>
          <a:ln w="9525">
            <a:noFill/>
            <a:miter lim="800000"/>
            <a:headEnd/>
            <a:tailEnd/>
          </a:ln>
          <a:effectLst/>
        </p:spPr>
        <p:txBody>
          <a:bodyPr wrap="none">
            <a:spAutoFit/>
          </a:bodyPr>
          <a:lstStyle/>
          <a:p>
            <a:pPr>
              <a:spcBef>
                <a:spcPct val="0"/>
              </a:spcBef>
              <a:buFontTx/>
              <a:buNone/>
            </a:pPr>
            <a:r>
              <a:rPr lang="en-US" sz="1400"/>
              <a:t>Pesticide Analysis</a:t>
            </a:r>
          </a:p>
        </p:txBody>
      </p:sp>
      <p:sp>
        <p:nvSpPr>
          <p:cNvPr id="12333" name="Text Box 45"/>
          <p:cNvSpPr txBox="1">
            <a:spLocks noChangeArrowheads="1"/>
          </p:cNvSpPr>
          <p:nvPr/>
        </p:nvSpPr>
        <p:spPr bwMode="auto">
          <a:xfrm>
            <a:off x="6934200" y="2771775"/>
            <a:ext cx="1014413" cy="304800"/>
          </a:xfrm>
          <a:prstGeom prst="rect">
            <a:avLst/>
          </a:prstGeom>
          <a:noFill/>
          <a:ln w="9525">
            <a:noFill/>
            <a:miter lim="800000"/>
            <a:headEnd/>
            <a:tailEnd/>
          </a:ln>
          <a:effectLst/>
        </p:spPr>
        <p:txBody>
          <a:bodyPr wrap="none">
            <a:spAutoFit/>
          </a:bodyPr>
          <a:lstStyle/>
          <a:p>
            <a:pPr>
              <a:spcBef>
                <a:spcPct val="0"/>
              </a:spcBef>
              <a:buFontTx/>
              <a:buNone/>
            </a:pPr>
            <a:r>
              <a:rPr lang="en-US" sz="1400"/>
              <a:t>Phosphorus</a:t>
            </a:r>
          </a:p>
        </p:txBody>
      </p:sp>
      <p:sp>
        <p:nvSpPr>
          <p:cNvPr id="12334" name="Text Box 46"/>
          <p:cNvSpPr txBox="1">
            <a:spLocks noChangeArrowheads="1"/>
          </p:cNvSpPr>
          <p:nvPr/>
        </p:nvSpPr>
        <p:spPr bwMode="auto">
          <a:xfrm>
            <a:off x="6705600" y="3533775"/>
            <a:ext cx="1563688" cy="304800"/>
          </a:xfrm>
          <a:prstGeom prst="rect">
            <a:avLst/>
          </a:prstGeom>
          <a:noFill/>
          <a:ln w="9525">
            <a:noFill/>
            <a:miter lim="800000"/>
            <a:headEnd/>
            <a:tailEnd/>
          </a:ln>
          <a:effectLst/>
        </p:spPr>
        <p:txBody>
          <a:bodyPr wrap="none">
            <a:spAutoFit/>
          </a:bodyPr>
          <a:lstStyle/>
          <a:p>
            <a:pPr>
              <a:spcBef>
                <a:spcPct val="0"/>
              </a:spcBef>
              <a:buFontTx/>
              <a:buNone/>
            </a:pPr>
            <a:r>
              <a:rPr lang="en-US" sz="1400"/>
              <a:t>Mass Spectrometry</a:t>
            </a:r>
          </a:p>
        </p:txBody>
      </p:sp>
      <p:sp>
        <p:nvSpPr>
          <p:cNvPr id="12335" name="Line 47"/>
          <p:cNvSpPr>
            <a:spLocks noChangeShapeType="1"/>
          </p:cNvSpPr>
          <p:nvPr/>
        </p:nvSpPr>
        <p:spPr bwMode="auto">
          <a:xfrm>
            <a:off x="3733800" y="4343400"/>
            <a:ext cx="1676400" cy="0"/>
          </a:xfrm>
          <a:prstGeom prst="line">
            <a:avLst/>
          </a:prstGeom>
          <a:noFill/>
          <a:ln w="9525">
            <a:solidFill>
              <a:schemeClr val="tx1"/>
            </a:solidFill>
            <a:round/>
            <a:headEnd/>
            <a:tailEnd/>
          </a:ln>
          <a:effectLst/>
        </p:spPr>
        <p:txBody>
          <a:bodyPr/>
          <a:lstStyle/>
          <a:p>
            <a:endParaRPr lang="en-US"/>
          </a:p>
        </p:txBody>
      </p:sp>
      <p:sp>
        <p:nvSpPr>
          <p:cNvPr id="12336" name="Line 48"/>
          <p:cNvSpPr>
            <a:spLocks noChangeShapeType="1"/>
          </p:cNvSpPr>
          <p:nvPr/>
        </p:nvSpPr>
        <p:spPr bwMode="auto">
          <a:xfrm>
            <a:off x="3733800" y="3886200"/>
            <a:ext cx="1676400" cy="0"/>
          </a:xfrm>
          <a:prstGeom prst="line">
            <a:avLst/>
          </a:prstGeom>
          <a:noFill/>
          <a:ln w="9525">
            <a:solidFill>
              <a:schemeClr val="tx1"/>
            </a:solidFill>
            <a:round/>
            <a:headEnd/>
            <a:tailEnd/>
          </a:ln>
          <a:effectLst/>
        </p:spPr>
        <p:txBody>
          <a:bodyPr/>
          <a:lstStyle/>
          <a:p>
            <a:endParaRPr lang="en-US"/>
          </a:p>
        </p:txBody>
      </p:sp>
      <p:sp>
        <p:nvSpPr>
          <p:cNvPr id="12337" name="Line 49"/>
          <p:cNvSpPr>
            <a:spLocks noChangeShapeType="1"/>
          </p:cNvSpPr>
          <p:nvPr/>
        </p:nvSpPr>
        <p:spPr bwMode="auto">
          <a:xfrm>
            <a:off x="3733800" y="3505200"/>
            <a:ext cx="1676400" cy="0"/>
          </a:xfrm>
          <a:prstGeom prst="line">
            <a:avLst/>
          </a:prstGeom>
          <a:noFill/>
          <a:ln w="9525">
            <a:solidFill>
              <a:schemeClr val="tx1"/>
            </a:solidFill>
            <a:round/>
            <a:headEnd/>
            <a:tailEnd/>
          </a:ln>
          <a:effectLst/>
        </p:spPr>
        <p:txBody>
          <a:bodyPr/>
          <a:lstStyle/>
          <a:p>
            <a:endParaRPr lang="en-US"/>
          </a:p>
        </p:txBody>
      </p:sp>
      <p:sp>
        <p:nvSpPr>
          <p:cNvPr id="12338" name="Line 50"/>
          <p:cNvSpPr>
            <a:spLocks noChangeShapeType="1"/>
          </p:cNvSpPr>
          <p:nvPr/>
        </p:nvSpPr>
        <p:spPr bwMode="auto">
          <a:xfrm>
            <a:off x="3733800" y="3048000"/>
            <a:ext cx="1676400" cy="0"/>
          </a:xfrm>
          <a:prstGeom prst="line">
            <a:avLst/>
          </a:prstGeom>
          <a:noFill/>
          <a:ln w="9525">
            <a:solidFill>
              <a:schemeClr val="tx1"/>
            </a:solidFill>
            <a:round/>
            <a:headEnd/>
            <a:tailEnd/>
          </a:ln>
          <a:effectLst/>
        </p:spPr>
        <p:txBody>
          <a:bodyPr/>
          <a:lstStyle/>
          <a:p>
            <a:endParaRPr lang="en-US"/>
          </a:p>
        </p:txBody>
      </p:sp>
      <p:sp>
        <p:nvSpPr>
          <p:cNvPr id="12339" name="Line 51"/>
          <p:cNvSpPr>
            <a:spLocks noChangeShapeType="1"/>
          </p:cNvSpPr>
          <p:nvPr/>
        </p:nvSpPr>
        <p:spPr bwMode="auto">
          <a:xfrm>
            <a:off x="3733800" y="2819400"/>
            <a:ext cx="1676400" cy="0"/>
          </a:xfrm>
          <a:prstGeom prst="line">
            <a:avLst/>
          </a:prstGeom>
          <a:noFill/>
          <a:ln w="9525">
            <a:solidFill>
              <a:schemeClr val="tx1"/>
            </a:solidFill>
            <a:round/>
            <a:headEnd/>
            <a:tailEnd/>
          </a:ln>
          <a:effectLst/>
        </p:spPr>
        <p:txBody>
          <a:bodyPr/>
          <a:lstStyle/>
          <a:p>
            <a:endParaRPr lang="en-US"/>
          </a:p>
        </p:txBody>
      </p:sp>
      <p:sp>
        <p:nvSpPr>
          <p:cNvPr id="12340" name="Line 52"/>
          <p:cNvSpPr>
            <a:spLocks noChangeShapeType="1"/>
          </p:cNvSpPr>
          <p:nvPr/>
        </p:nvSpPr>
        <p:spPr bwMode="auto">
          <a:xfrm>
            <a:off x="3733800" y="2590800"/>
            <a:ext cx="1676400" cy="0"/>
          </a:xfrm>
          <a:prstGeom prst="line">
            <a:avLst/>
          </a:prstGeom>
          <a:noFill/>
          <a:ln w="9525">
            <a:solidFill>
              <a:schemeClr val="tx1"/>
            </a:solidFill>
            <a:round/>
            <a:headEnd/>
            <a:tailEnd/>
          </a:ln>
          <a:effectLst/>
        </p:spPr>
        <p:txBody>
          <a:bodyPr/>
          <a:lstStyle/>
          <a:p>
            <a:endParaRPr lang="en-US"/>
          </a:p>
        </p:txBody>
      </p:sp>
      <p:sp>
        <p:nvSpPr>
          <p:cNvPr id="12341" name="Line 53"/>
          <p:cNvSpPr>
            <a:spLocks noChangeShapeType="1"/>
          </p:cNvSpPr>
          <p:nvPr/>
        </p:nvSpPr>
        <p:spPr bwMode="auto">
          <a:xfrm>
            <a:off x="3733800" y="4953000"/>
            <a:ext cx="1676400" cy="0"/>
          </a:xfrm>
          <a:prstGeom prst="line">
            <a:avLst/>
          </a:prstGeom>
          <a:noFill/>
          <a:ln w="9525">
            <a:solidFill>
              <a:schemeClr val="tx1"/>
            </a:solidFill>
            <a:round/>
            <a:headEnd/>
            <a:tailEnd/>
          </a:ln>
          <a:effectLst/>
        </p:spPr>
        <p:txBody>
          <a:bodyPr/>
          <a:lstStyle/>
          <a:p>
            <a:endParaRPr lang="en-US"/>
          </a:p>
        </p:txBody>
      </p:sp>
      <p:sp>
        <p:nvSpPr>
          <p:cNvPr id="12342" name="Text Box 54"/>
          <p:cNvSpPr txBox="1">
            <a:spLocks noChangeArrowheads="1"/>
          </p:cNvSpPr>
          <p:nvPr/>
        </p:nvSpPr>
        <p:spPr bwMode="auto">
          <a:xfrm>
            <a:off x="4035425" y="4495800"/>
            <a:ext cx="1069975" cy="304800"/>
          </a:xfrm>
          <a:prstGeom prst="rect">
            <a:avLst/>
          </a:prstGeom>
          <a:noFill/>
          <a:ln w="9525">
            <a:noFill/>
            <a:miter lim="800000"/>
            <a:headEnd/>
            <a:tailEnd/>
          </a:ln>
          <a:effectLst/>
        </p:spPr>
        <p:txBody>
          <a:bodyPr wrap="none">
            <a:spAutoFit/>
          </a:bodyPr>
          <a:lstStyle/>
          <a:p>
            <a:pPr>
              <a:spcBef>
                <a:spcPct val="0"/>
              </a:spcBef>
              <a:buFontTx/>
              <a:buNone/>
            </a:pPr>
            <a:r>
              <a:rPr lang="en-US" sz="1400"/>
              <a:t>Wastewater </a:t>
            </a:r>
          </a:p>
        </p:txBody>
      </p:sp>
      <p:sp>
        <p:nvSpPr>
          <p:cNvPr id="12343" name="Text Box 55"/>
          <p:cNvSpPr txBox="1">
            <a:spLocks noChangeArrowheads="1"/>
          </p:cNvSpPr>
          <p:nvPr/>
        </p:nvSpPr>
        <p:spPr bwMode="auto">
          <a:xfrm>
            <a:off x="4067175" y="5181600"/>
            <a:ext cx="1038225" cy="304800"/>
          </a:xfrm>
          <a:prstGeom prst="rect">
            <a:avLst/>
          </a:prstGeom>
          <a:noFill/>
          <a:ln w="9525">
            <a:noFill/>
            <a:miter lim="800000"/>
            <a:headEnd/>
            <a:tailEnd/>
          </a:ln>
          <a:effectLst/>
        </p:spPr>
        <p:txBody>
          <a:bodyPr wrap="none">
            <a:spAutoFit/>
          </a:bodyPr>
          <a:lstStyle/>
          <a:p>
            <a:pPr>
              <a:spcBef>
                <a:spcPct val="0"/>
              </a:spcBef>
              <a:buFontTx/>
              <a:buNone/>
            </a:pPr>
            <a:r>
              <a:rPr lang="en-US" sz="1400"/>
              <a:t>SW Permits</a:t>
            </a:r>
          </a:p>
        </p:txBody>
      </p:sp>
      <p:sp>
        <p:nvSpPr>
          <p:cNvPr id="12344" name="Text Box 56"/>
          <p:cNvSpPr txBox="1">
            <a:spLocks noChangeArrowheads="1"/>
          </p:cNvSpPr>
          <p:nvPr/>
        </p:nvSpPr>
        <p:spPr bwMode="auto">
          <a:xfrm>
            <a:off x="3935413" y="3124200"/>
            <a:ext cx="1246187" cy="304800"/>
          </a:xfrm>
          <a:prstGeom prst="rect">
            <a:avLst/>
          </a:prstGeom>
          <a:noFill/>
          <a:ln w="9525">
            <a:noFill/>
            <a:miter lim="800000"/>
            <a:headEnd/>
            <a:tailEnd/>
          </a:ln>
          <a:effectLst/>
        </p:spPr>
        <p:txBody>
          <a:bodyPr wrap="none">
            <a:spAutoFit/>
          </a:bodyPr>
          <a:lstStyle/>
          <a:p>
            <a:pPr>
              <a:spcBef>
                <a:spcPct val="0"/>
              </a:spcBef>
              <a:buFontTx/>
              <a:buNone/>
            </a:pPr>
            <a:r>
              <a:rPr lang="en-US" sz="1400"/>
              <a:t>ACDP Permits</a:t>
            </a:r>
          </a:p>
        </p:txBody>
      </p:sp>
      <p:sp>
        <p:nvSpPr>
          <p:cNvPr id="12345" name="Text Box 57"/>
          <p:cNvSpPr txBox="1">
            <a:spLocks noChangeArrowheads="1"/>
          </p:cNvSpPr>
          <p:nvPr/>
        </p:nvSpPr>
        <p:spPr bwMode="auto">
          <a:xfrm>
            <a:off x="4287838" y="2543175"/>
            <a:ext cx="588962" cy="304800"/>
          </a:xfrm>
          <a:prstGeom prst="rect">
            <a:avLst/>
          </a:prstGeom>
          <a:noFill/>
          <a:ln w="9525">
            <a:noFill/>
            <a:miter lim="800000"/>
            <a:headEnd/>
            <a:tailEnd/>
          </a:ln>
          <a:effectLst/>
        </p:spPr>
        <p:txBody>
          <a:bodyPr wrap="none">
            <a:spAutoFit/>
          </a:bodyPr>
          <a:lstStyle/>
          <a:p>
            <a:pPr>
              <a:spcBef>
                <a:spcPct val="0"/>
              </a:spcBef>
              <a:buFontTx/>
              <a:buNone/>
            </a:pPr>
            <a:r>
              <a:rPr lang="en-US" sz="1400"/>
              <a:t>Spills</a:t>
            </a:r>
          </a:p>
        </p:txBody>
      </p:sp>
      <p:sp>
        <p:nvSpPr>
          <p:cNvPr id="12346" name="Text Box 58"/>
          <p:cNvSpPr txBox="1">
            <a:spLocks noChangeArrowheads="1"/>
          </p:cNvSpPr>
          <p:nvPr/>
        </p:nvSpPr>
        <p:spPr bwMode="auto">
          <a:xfrm>
            <a:off x="4189413" y="3962400"/>
            <a:ext cx="687387" cy="304800"/>
          </a:xfrm>
          <a:prstGeom prst="rect">
            <a:avLst/>
          </a:prstGeom>
          <a:noFill/>
          <a:ln w="9525">
            <a:noFill/>
            <a:miter lim="800000"/>
            <a:headEnd/>
            <a:tailEnd/>
          </a:ln>
          <a:effectLst/>
        </p:spPr>
        <p:txBody>
          <a:bodyPr wrap="none">
            <a:spAutoFit/>
          </a:bodyPr>
          <a:lstStyle/>
          <a:p>
            <a:pPr>
              <a:spcBef>
                <a:spcPct val="0"/>
              </a:spcBef>
              <a:buFontTx/>
              <a:buNone/>
            </a:pPr>
            <a:r>
              <a:rPr lang="en-US" sz="1400"/>
              <a:t>TMDL</a:t>
            </a:r>
          </a:p>
        </p:txBody>
      </p:sp>
      <p:sp>
        <p:nvSpPr>
          <p:cNvPr id="12347" name="Text Box 59"/>
          <p:cNvSpPr txBox="1">
            <a:spLocks noChangeArrowheads="1"/>
          </p:cNvSpPr>
          <p:nvPr/>
        </p:nvSpPr>
        <p:spPr bwMode="auto">
          <a:xfrm>
            <a:off x="4175125" y="2771775"/>
            <a:ext cx="777875" cy="304800"/>
          </a:xfrm>
          <a:prstGeom prst="rect">
            <a:avLst/>
          </a:prstGeom>
          <a:noFill/>
          <a:ln w="9525">
            <a:noFill/>
            <a:miter lim="800000"/>
            <a:headEnd/>
            <a:tailEnd/>
          </a:ln>
          <a:effectLst/>
        </p:spPr>
        <p:txBody>
          <a:bodyPr wrap="none">
            <a:spAutoFit/>
          </a:bodyPr>
          <a:lstStyle/>
          <a:p>
            <a:pPr>
              <a:spcBef>
                <a:spcPct val="0"/>
              </a:spcBef>
              <a:buFontTx/>
              <a:buNone/>
            </a:pPr>
            <a:r>
              <a:rPr lang="en-US" sz="1400"/>
              <a:t>Cleanup</a:t>
            </a:r>
          </a:p>
        </p:txBody>
      </p:sp>
      <p:sp>
        <p:nvSpPr>
          <p:cNvPr id="12348" name="Text Box 60"/>
          <p:cNvSpPr txBox="1">
            <a:spLocks noChangeArrowheads="1"/>
          </p:cNvSpPr>
          <p:nvPr/>
        </p:nvSpPr>
        <p:spPr bwMode="auto">
          <a:xfrm>
            <a:off x="3962400" y="3533775"/>
            <a:ext cx="1279525" cy="304800"/>
          </a:xfrm>
          <a:prstGeom prst="rect">
            <a:avLst/>
          </a:prstGeom>
          <a:noFill/>
          <a:ln w="9525">
            <a:noFill/>
            <a:miter lim="800000"/>
            <a:headEnd/>
            <a:tailEnd/>
          </a:ln>
          <a:effectLst/>
        </p:spPr>
        <p:txBody>
          <a:bodyPr wrap="none">
            <a:spAutoFit/>
          </a:bodyPr>
          <a:lstStyle/>
          <a:p>
            <a:pPr>
              <a:spcBef>
                <a:spcPct val="0"/>
              </a:spcBef>
              <a:buFontTx/>
              <a:buNone/>
            </a:pPr>
            <a:r>
              <a:rPr lang="en-US" sz="1400"/>
              <a:t>Title V Permits</a:t>
            </a:r>
          </a:p>
        </p:txBody>
      </p:sp>
      <p:sp>
        <p:nvSpPr>
          <p:cNvPr id="12349" name="AutoShape 61"/>
          <p:cNvSpPr>
            <a:spLocks noChangeArrowheads="1"/>
          </p:cNvSpPr>
          <p:nvPr/>
        </p:nvSpPr>
        <p:spPr bwMode="auto">
          <a:xfrm rot="10800000">
            <a:off x="5410200" y="28956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0" name="AutoShape 62"/>
          <p:cNvSpPr>
            <a:spLocks noChangeArrowheads="1"/>
          </p:cNvSpPr>
          <p:nvPr/>
        </p:nvSpPr>
        <p:spPr bwMode="auto">
          <a:xfrm rot="10362298">
            <a:off x="5410200" y="28194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1" name="AutoShape 63"/>
          <p:cNvSpPr>
            <a:spLocks noChangeArrowheads="1"/>
          </p:cNvSpPr>
          <p:nvPr/>
        </p:nvSpPr>
        <p:spPr bwMode="auto">
          <a:xfrm rot="11245885">
            <a:off x="5410200" y="4953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2" name="AutoShape 64"/>
          <p:cNvSpPr>
            <a:spLocks noChangeArrowheads="1"/>
          </p:cNvSpPr>
          <p:nvPr/>
        </p:nvSpPr>
        <p:spPr bwMode="auto">
          <a:xfrm rot="10800000">
            <a:off x="5410200" y="3233738"/>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3" name="AutoShape 65"/>
          <p:cNvSpPr>
            <a:spLocks noChangeArrowheads="1"/>
          </p:cNvSpPr>
          <p:nvPr/>
        </p:nvSpPr>
        <p:spPr bwMode="auto">
          <a:xfrm rot="10800000">
            <a:off x="5410200" y="36576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4" name="AutoShape 66"/>
          <p:cNvSpPr>
            <a:spLocks noChangeArrowheads="1"/>
          </p:cNvSpPr>
          <p:nvPr/>
        </p:nvSpPr>
        <p:spPr bwMode="auto">
          <a:xfrm rot="10072297">
            <a:off x="5410200" y="3429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5" name="AutoShape 67"/>
          <p:cNvSpPr>
            <a:spLocks noChangeArrowheads="1"/>
          </p:cNvSpPr>
          <p:nvPr/>
        </p:nvSpPr>
        <p:spPr bwMode="auto">
          <a:xfrm rot="11544069">
            <a:off x="5410200" y="3810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6" name="AutoShape 68"/>
          <p:cNvSpPr>
            <a:spLocks noChangeArrowheads="1"/>
          </p:cNvSpPr>
          <p:nvPr/>
        </p:nvSpPr>
        <p:spPr bwMode="auto">
          <a:xfrm rot="10800000">
            <a:off x="5410200" y="41148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7" name="AutoShape 69"/>
          <p:cNvSpPr>
            <a:spLocks noChangeArrowheads="1"/>
          </p:cNvSpPr>
          <p:nvPr/>
        </p:nvSpPr>
        <p:spPr bwMode="auto">
          <a:xfrm rot="10800000">
            <a:off x="5410200" y="4572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8" name="AutoShape 70"/>
          <p:cNvSpPr>
            <a:spLocks noChangeArrowheads="1"/>
          </p:cNvSpPr>
          <p:nvPr/>
        </p:nvSpPr>
        <p:spPr bwMode="auto">
          <a:xfrm rot="10072297">
            <a:off x="5410200" y="43434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59" name="AutoShape 71"/>
          <p:cNvSpPr>
            <a:spLocks noChangeArrowheads="1"/>
          </p:cNvSpPr>
          <p:nvPr/>
        </p:nvSpPr>
        <p:spPr bwMode="auto">
          <a:xfrm rot="11544069">
            <a:off x="5410200" y="3048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60" name="AutoShape 72"/>
          <p:cNvSpPr>
            <a:spLocks noChangeArrowheads="1"/>
          </p:cNvSpPr>
          <p:nvPr/>
        </p:nvSpPr>
        <p:spPr bwMode="auto">
          <a:xfrm rot="10800000">
            <a:off x="5410200" y="53340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61" name="Text Box 73"/>
          <p:cNvSpPr txBox="1">
            <a:spLocks noChangeArrowheads="1"/>
          </p:cNvSpPr>
          <p:nvPr/>
        </p:nvSpPr>
        <p:spPr bwMode="auto">
          <a:xfrm>
            <a:off x="1295400" y="5791200"/>
            <a:ext cx="3063240" cy="831850"/>
          </a:xfrm>
          <a:prstGeom prst="rect">
            <a:avLst/>
          </a:prstGeom>
          <a:noFill/>
          <a:ln w="9525">
            <a:solidFill>
              <a:srgbClr val="FF5050"/>
            </a:solidFill>
            <a:miter lim="800000"/>
            <a:headEnd/>
            <a:tailEnd/>
          </a:ln>
          <a:effectLst/>
        </p:spPr>
        <p:txBody>
          <a:bodyPr wrap="none">
            <a:spAutoFit/>
          </a:bodyPr>
          <a:lstStyle/>
          <a:p>
            <a:pPr algn="ctr">
              <a:spcBef>
                <a:spcPct val="0"/>
              </a:spcBef>
              <a:buFontTx/>
              <a:buNone/>
            </a:pPr>
            <a:r>
              <a:rPr lang="en-US" sz="2400" dirty="0">
                <a:solidFill>
                  <a:srgbClr val="FF5050"/>
                </a:solidFill>
              </a:rPr>
              <a:t>Fund Use Restrictions</a:t>
            </a:r>
          </a:p>
          <a:p>
            <a:pPr algn="ctr">
              <a:spcBef>
                <a:spcPct val="0"/>
              </a:spcBef>
              <a:buFontTx/>
              <a:buNone/>
            </a:pPr>
            <a:r>
              <a:rPr lang="en-US" sz="2400" dirty="0">
                <a:solidFill>
                  <a:srgbClr val="FF5050"/>
                </a:solidFill>
              </a:rPr>
              <a:t>Strictly Maintained </a:t>
            </a:r>
          </a:p>
        </p:txBody>
      </p:sp>
      <p:sp>
        <p:nvSpPr>
          <p:cNvPr id="12362" name="Text Box 74"/>
          <p:cNvSpPr txBox="1">
            <a:spLocks noChangeArrowheads="1"/>
          </p:cNvSpPr>
          <p:nvPr/>
        </p:nvSpPr>
        <p:spPr bwMode="auto">
          <a:xfrm>
            <a:off x="4770120" y="5791200"/>
            <a:ext cx="3154680" cy="831850"/>
          </a:xfrm>
          <a:prstGeom prst="rect">
            <a:avLst/>
          </a:prstGeom>
          <a:noFill/>
          <a:ln w="9525">
            <a:solidFill>
              <a:srgbClr val="339966"/>
            </a:solidFill>
            <a:miter lim="800000"/>
            <a:headEnd/>
            <a:tailEnd/>
          </a:ln>
          <a:effectLst/>
        </p:spPr>
        <p:txBody>
          <a:bodyPr wrap="none">
            <a:spAutoFit/>
          </a:bodyPr>
          <a:lstStyle/>
          <a:p>
            <a:pPr algn="ctr">
              <a:spcBef>
                <a:spcPct val="0"/>
              </a:spcBef>
              <a:buFontTx/>
              <a:buNone/>
            </a:pPr>
            <a:r>
              <a:rPr lang="en-US" sz="2400" dirty="0">
                <a:solidFill>
                  <a:srgbClr val="339966"/>
                </a:solidFill>
              </a:rPr>
              <a:t>Staff Skills Assigned to</a:t>
            </a:r>
          </a:p>
          <a:p>
            <a:pPr algn="ctr">
              <a:spcBef>
                <a:spcPct val="0"/>
              </a:spcBef>
              <a:buFontTx/>
              <a:buNone/>
            </a:pPr>
            <a:r>
              <a:rPr lang="en-US" sz="2400" dirty="0">
                <a:solidFill>
                  <a:srgbClr val="339966"/>
                </a:solidFill>
              </a:rPr>
              <a:t>Maximize Delivery</a:t>
            </a:r>
          </a:p>
        </p:txBody>
      </p:sp>
      <p:sp>
        <p:nvSpPr>
          <p:cNvPr id="12363" name="AutoShape 75"/>
          <p:cNvSpPr>
            <a:spLocks noChangeArrowheads="1"/>
          </p:cNvSpPr>
          <p:nvPr/>
        </p:nvSpPr>
        <p:spPr bwMode="auto">
          <a:xfrm rot="13375238">
            <a:off x="5143500" y="3505200"/>
            <a:ext cx="1714500" cy="74613"/>
          </a:xfrm>
          <a:prstGeom prst="rightArrow">
            <a:avLst>
              <a:gd name="adj1" fmla="val 50000"/>
              <a:gd name="adj2" fmla="val 574464"/>
            </a:avLst>
          </a:prstGeom>
          <a:solidFill>
            <a:schemeClr val="accent1"/>
          </a:solidFill>
          <a:ln w="9525">
            <a:solidFill>
              <a:schemeClr val="tx1"/>
            </a:solidFill>
            <a:miter lim="800000"/>
            <a:headEnd/>
            <a:tailEnd/>
          </a:ln>
          <a:effectLst/>
        </p:spPr>
        <p:txBody>
          <a:bodyPr wrap="none" anchor="ctr"/>
          <a:lstStyle/>
          <a:p>
            <a:endParaRPr lang="en-US"/>
          </a:p>
        </p:txBody>
      </p:sp>
      <p:sp>
        <p:nvSpPr>
          <p:cNvPr id="12364" name="Text Box 76"/>
          <p:cNvSpPr txBox="1">
            <a:spLocks noChangeArrowheads="1"/>
          </p:cNvSpPr>
          <p:nvPr/>
        </p:nvSpPr>
        <p:spPr bwMode="auto">
          <a:xfrm>
            <a:off x="6705600" y="4419600"/>
            <a:ext cx="1566454" cy="523220"/>
          </a:xfrm>
          <a:prstGeom prst="rect">
            <a:avLst/>
          </a:prstGeom>
          <a:noFill/>
          <a:ln w="9525">
            <a:noFill/>
            <a:miter lim="800000"/>
            <a:headEnd/>
            <a:tailEnd/>
          </a:ln>
          <a:effectLst/>
        </p:spPr>
        <p:txBody>
          <a:bodyPr wrap="none">
            <a:spAutoFit/>
          </a:bodyPr>
          <a:lstStyle/>
          <a:p>
            <a:pPr algn="ctr">
              <a:spcBef>
                <a:spcPct val="0"/>
              </a:spcBef>
              <a:buFontTx/>
              <a:buNone/>
            </a:pPr>
            <a:r>
              <a:rPr lang="en-US" sz="1400" dirty="0" smtClean="0"/>
              <a:t>Ion</a:t>
            </a:r>
          </a:p>
          <a:p>
            <a:pPr algn="ctr">
              <a:spcBef>
                <a:spcPct val="0"/>
              </a:spcBef>
              <a:buFontTx/>
              <a:buNone/>
            </a:pPr>
            <a:r>
              <a:rPr lang="en-US" sz="1400" dirty="0" smtClean="0"/>
              <a:t> </a:t>
            </a:r>
            <a:r>
              <a:rPr lang="en-US" sz="1400" dirty="0" err="1"/>
              <a:t>Chromotography</a:t>
            </a:r>
            <a:endParaRPr lang="en-US" sz="1400" dirty="0"/>
          </a:p>
        </p:txBody>
      </p:sp>
      <p:sp>
        <p:nvSpPr>
          <p:cNvPr id="12365" name="AutoShape 77"/>
          <p:cNvSpPr>
            <a:spLocks noChangeArrowheads="1"/>
          </p:cNvSpPr>
          <p:nvPr/>
        </p:nvSpPr>
        <p:spPr bwMode="auto">
          <a:xfrm rot="9277166" flipV="1">
            <a:off x="5334000" y="4419600"/>
            <a:ext cx="1374775" cy="88900"/>
          </a:xfrm>
          <a:prstGeom prst="rightArrow">
            <a:avLst>
              <a:gd name="adj1" fmla="val 50000"/>
              <a:gd name="adj2" fmla="val 386607"/>
            </a:avLst>
          </a:prstGeom>
          <a:solidFill>
            <a:schemeClr val="accent1"/>
          </a:solidFill>
          <a:ln w="9525">
            <a:solidFill>
              <a:schemeClr val="tx1"/>
            </a:solidFill>
            <a:miter lim="800000"/>
            <a:headEnd/>
            <a:tailEnd/>
          </a:ln>
          <a:effectLst/>
        </p:spPr>
        <p:txBody>
          <a:bodyPr wrap="none" anchor="ctr"/>
          <a:lstStyle/>
          <a:p>
            <a:endParaRPr lang="en-US"/>
          </a:p>
        </p:txBody>
      </p:sp>
      <p:sp>
        <p:nvSpPr>
          <p:cNvPr id="12366" name="AutoShape 78"/>
          <p:cNvSpPr>
            <a:spLocks noChangeArrowheads="1"/>
          </p:cNvSpPr>
          <p:nvPr/>
        </p:nvSpPr>
        <p:spPr bwMode="auto">
          <a:xfrm rot="11544069">
            <a:off x="5410200" y="35052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67" name="AutoShape 79"/>
          <p:cNvSpPr>
            <a:spLocks noChangeArrowheads="1"/>
          </p:cNvSpPr>
          <p:nvPr/>
        </p:nvSpPr>
        <p:spPr bwMode="auto">
          <a:xfrm rot="11544069">
            <a:off x="5410200" y="4343400"/>
            <a:ext cx="1219200" cy="76200"/>
          </a:xfrm>
          <a:prstGeom prst="rightArrow">
            <a:avLst>
              <a:gd name="adj1" fmla="val 50000"/>
              <a:gd name="adj2" fmla="val 400000"/>
            </a:avLst>
          </a:prstGeom>
          <a:solidFill>
            <a:schemeClr val="accent1"/>
          </a:solidFill>
          <a:ln w="9525">
            <a:solidFill>
              <a:schemeClr val="tx1"/>
            </a:solidFill>
            <a:miter lim="800000"/>
            <a:headEnd/>
            <a:tailEnd/>
          </a:ln>
          <a:effectLst/>
        </p:spPr>
        <p:txBody>
          <a:bodyPr wrap="none" anchor="ctr"/>
          <a:lstStyle/>
          <a:p>
            <a:endParaRPr lang="en-US"/>
          </a:p>
        </p:txBody>
      </p:sp>
      <p:sp>
        <p:nvSpPr>
          <p:cNvPr id="12368" name="Text Box 80"/>
          <p:cNvSpPr txBox="1">
            <a:spLocks noChangeArrowheads="1"/>
          </p:cNvSpPr>
          <p:nvPr/>
        </p:nvSpPr>
        <p:spPr bwMode="auto">
          <a:xfrm>
            <a:off x="6781800" y="3124200"/>
            <a:ext cx="1338263" cy="304800"/>
          </a:xfrm>
          <a:prstGeom prst="rect">
            <a:avLst/>
          </a:prstGeom>
          <a:noFill/>
          <a:ln w="9525">
            <a:noFill/>
            <a:miter lim="800000"/>
            <a:headEnd/>
            <a:tailEnd/>
          </a:ln>
          <a:effectLst/>
        </p:spPr>
        <p:txBody>
          <a:bodyPr wrap="none">
            <a:spAutoFit/>
          </a:bodyPr>
          <a:lstStyle/>
          <a:p>
            <a:pPr>
              <a:spcBef>
                <a:spcPct val="0"/>
              </a:spcBef>
              <a:buFontTx/>
              <a:buNone/>
            </a:pPr>
            <a:r>
              <a:rPr lang="en-US" sz="1400"/>
              <a:t>Metals Analysis</a:t>
            </a:r>
          </a:p>
        </p:txBody>
      </p:sp>
      <p:sp>
        <p:nvSpPr>
          <p:cNvPr id="81" name="AutoShape 24"/>
          <p:cNvSpPr>
            <a:spLocks noChangeArrowheads="1"/>
          </p:cNvSpPr>
          <p:nvPr/>
        </p:nvSpPr>
        <p:spPr bwMode="auto">
          <a:xfrm>
            <a:off x="2590800" y="1905000"/>
            <a:ext cx="10668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bg1"/>
              </a:solidFill>
            </a:endParaRPr>
          </a:p>
        </p:txBody>
      </p:sp>
      <p:sp>
        <p:nvSpPr>
          <p:cNvPr id="82" name="Text Box 8"/>
          <p:cNvSpPr txBox="1">
            <a:spLocks noChangeArrowheads="1"/>
          </p:cNvSpPr>
          <p:nvPr/>
        </p:nvSpPr>
        <p:spPr bwMode="auto">
          <a:xfrm>
            <a:off x="2375336" y="1949668"/>
            <a:ext cx="15240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Pay for</a:t>
            </a:r>
            <a:endParaRPr lang="en-US" dirty="0">
              <a:solidFill>
                <a:schemeClr val="accent1">
                  <a:lumMod val="50000"/>
                </a:schemeClr>
              </a:solidFill>
            </a:endParaRPr>
          </a:p>
        </p:txBody>
      </p:sp>
      <p:sp>
        <p:nvSpPr>
          <p:cNvPr id="83" name="AutoShape 24"/>
          <p:cNvSpPr>
            <a:spLocks noChangeArrowheads="1"/>
          </p:cNvSpPr>
          <p:nvPr/>
        </p:nvSpPr>
        <p:spPr bwMode="auto">
          <a:xfrm rot="10800000">
            <a:off x="5486400" y="1905000"/>
            <a:ext cx="1066800" cy="457200"/>
          </a:xfrm>
          <a:prstGeom prst="rightArrow">
            <a:avLst>
              <a:gd name="adj1" fmla="val 50000"/>
              <a:gd name="adj2" fmla="val 70455"/>
            </a:avLst>
          </a:prstGeom>
          <a:solidFill>
            <a:schemeClr val="accent1">
              <a:alpha val="50000"/>
            </a:schemeClr>
          </a:solidFill>
          <a:ln w="9525">
            <a:solidFill>
              <a:schemeClr val="bg1"/>
            </a:solidFill>
            <a:miter lim="800000"/>
            <a:headEnd/>
            <a:tailEnd/>
          </a:ln>
          <a:effectLst/>
        </p:spPr>
        <p:txBody>
          <a:bodyPr wrap="none" anchor="ctr"/>
          <a:lstStyle/>
          <a:p>
            <a:endParaRPr lang="en-US">
              <a:solidFill>
                <a:schemeClr val="bg1"/>
              </a:solidFill>
            </a:endParaRPr>
          </a:p>
        </p:txBody>
      </p:sp>
      <p:sp>
        <p:nvSpPr>
          <p:cNvPr id="84" name="Text Box 38"/>
          <p:cNvSpPr txBox="1">
            <a:spLocks noChangeArrowheads="1"/>
          </p:cNvSpPr>
          <p:nvPr/>
        </p:nvSpPr>
        <p:spPr bwMode="auto">
          <a:xfrm>
            <a:off x="5305098" y="1952298"/>
            <a:ext cx="1447800" cy="369332"/>
          </a:xfrm>
          <a:prstGeom prst="rect">
            <a:avLst/>
          </a:prstGeom>
          <a:noFill/>
          <a:ln w="9525">
            <a:noFill/>
            <a:miter lim="800000"/>
            <a:headEnd/>
            <a:tailEnd/>
          </a:ln>
          <a:effectLst/>
        </p:spPr>
        <p:txBody>
          <a:bodyPr>
            <a:spAutoFit/>
          </a:bodyPr>
          <a:lstStyle/>
          <a:p>
            <a:pPr algn="ctr">
              <a:spcBef>
                <a:spcPct val="50000"/>
              </a:spcBef>
              <a:buFontTx/>
              <a:buNone/>
            </a:pPr>
            <a:r>
              <a:rPr lang="en-US" dirty="0" smtClean="0">
                <a:solidFill>
                  <a:schemeClr val="accent1">
                    <a:lumMod val="50000"/>
                  </a:schemeClr>
                </a:solidFill>
              </a:rPr>
              <a:t>  Provide </a:t>
            </a:r>
            <a:endParaRPr lang="en-US" dirty="0">
              <a:solidFill>
                <a:schemeClr val="accent1">
                  <a:lumMod val="50000"/>
                </a:schemeClr>
              </a:solidFill>
            </a:endParaRPr>
          </a:p>
        </p:txBody>
      </p:sp>
      <p:sp>
        <p:nvSpPr>
          <p:cNvPr id="86" name="Rectangle 2"/>
          <p:cNvSpPr txBox="1">
            <a:spLocks noChangeArrowheads="1"/>
          </p:cNvSpPr>
          <p:nvPr/>
        </p:nvSpPr>
        <p:spPr bwMode="auto">
          <a:xfrm>
            <a:off x="418306" y="22860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a:scene3d>
              <a:camera prst="orthographicFront"/>
              <a:lightRig rig="freezing" dir="t">
                <a:rot lat="0" lon="0" rev="5640000"/>
              </a:lightRig>
            </a:scene3d>
            <a:sp3d prstMaterial="flat">
              <a:contourClr>
                <a:schemeClr val="tx2"/>
              </a:contourClr>
            </a:sp3d>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1200" cap="none" spc="0" normalizeH="0" baseline="0" noProof="0" dirty="0" smtClean="0">
                <a:ln>
                  <a:noFill/>
                </a:ln>
                <a:solidFill>
                  <a:schemeClr val="tx2"/>
                </a:solidFill>
                <a:effectLst/>
                <a:uLnTx/>
                <a:uFillTx/>
                <a:latin typeface="+mj-lt"/>
                <a:ea typeface="+mj-ea"/>
                <a:cs typeface="+mj-cs"/>
              </a:rPr>
              <a:t>Review, Laboratory Example</a:t>
            </a:r>
            <a:endParaRPr kumimoji="0" lang="en-US" sz="36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fade">
                                      <p:cBhvr>
                                        <p:cTn id="7" dur="500"/>
                                        <p:tgtEl>
                                          <p:spTgt spid="8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2"/>
                                        </p:tgtEl>
                                        <p:attrNameLst>
                                          <p:attrName>style.visibility</p:attrName>
                                        </p:attrNameLst>
                                      </p:cBhvr>
                                      <p:to>
                                        <p:strVal val="visible"/>
                                      </p:to>
                                    </p:set>
                                    <p:animEffect transition="in" filter="fade">
                                      <p:cBhvr>
                                        <p:cTn id="10" dur="1500"/>
                                        <p:tgtEl>
                                          <p:spTgt spid="8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3"/>
                                        </p:tgtEl>
                                        <p:attrNameLst>
                                          <p:attrName>style.visibility</p:attrName>
                                        </p:attrNameLst>
                                      </p:cBhvr>
                                      <p:to>
                                        <p:strVal val="visible"/>
                                      </p:to>
                                    </p:set>
                                    <p:animEffect transition="in" filter="fade">
                                      <p:cBhvr>
                                        <p:cTn id="13" dur="500"/>
                                        <p:tgtEl>
                                          <p:spTgt spid="8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4"/>
                                        </p:tgtEl>
                                        <p:attrNameLst>
                                          <p:attrName>style.visibility</p:attrName>
                                        </p:attrNameLst>
                                      </p:cBhvr>
                                      <p:to>
                                        <p:strVal val="visible"/>
                                      </p:to>
                                    </p:set>
                                    <p:animEffect transition="in" filter="fade">
                                      <p:cBhvr>
                                        <p:cTn id="16" dur="1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animBg="1"/>
      <p:bldP spid="82" grpId="0"/>
      <p:bldP spid="83" grpId="0" animBg="1"/>
      <p:bldP spid="84"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Wrap Up</a:t>
            </a:r>
          </a:p>
        </p:txBody>
      </p:sp>
      <p:sp>
        <p:nvSpPr>
          <p:cNvPr id="18435" name="Rectangle 3"/>
          <p:cNvSpPr>
            <a:spLocks noGrp="1" noChangeArrowheads="1"/>
          </p:cNvSpPr>
          <p:nvPr>
            <p:ph idx="1"/>
          </p:nvPr>
        </p:nvSpPr>
        <p:spPr>
          <a:xfrm>
            <a:off x="533400" y="1676400"/>
            <a:ext cx="8229600" cy="4648200"/>
          </a:xfrm>
        </p:spPr>
        <p:txBody>
          <a:bodyPr/>
          <a:lstStyle/>
          <a:p>
            <a:pPr>
              <a:spcBef>
                <a:spcPct val="50000"/>
              </a:spcBef>
              <a:buClr>
                <a:srgbClr val="C00000"/>
              </a:buClr>
            </a:pPr>
            <a:r>
              <a:rPr lang="en-US" sz="3200" dirty="0" smtClean="0">
                <a:solidFill>
                  <a:schemeClr val="accent1">
                    <a:lumMod val="50000"/>
                  </a:schemeClr>
                </a:solidFill>
              </a:rPr>
              <a:t>Inform Commission for their self assessment measures: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commission periodically reviews key financial information and audit findings.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commission is appropriately accounting for resources.</a:t>
            </a:r>
          </a:p>
          <a:p>
            <a:pPr marL="908050" lvl="1" indent="-514350">
              <a:spcBef>
                <a:spcPts val="600"/>
              </a:spcBef>
              <a:buClr>
                <a:srgbClr val="C00000"/>
              </a:buClr>
              <a:buSzPct val="90000"/>
              <a:buFont typeface="+mj-lt"/>
              <a:buAutoNum type="arabicPeriod" startAt="9"/>
            </a:pPr>
            <a:r>
              <a:rPr lang="en-US" sz="2800" dirty="0" smtClean="0">
                <a:solidFill>
                  <a:schemeClr val="accent1">
                    <a:lumMod val="50000"/>
                  </a:schemeClr>
                </a:solidFill>
              </a:rPr>
              <a:t>The agency adheres to accounting rules and other relevant financial controls.</a:t>
            </a:r>
          </a:p>
        </p:txBody>
      </p:sp>
      <p:sp>
        <p:nvSpPr>
          <p:cNvPr id="4"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56</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609600"/>
            <a:ext cx="8229600" cy="868363"/>
          </a:xfrm>
        </p:spPr>
        <p:txBody>
          <a:bodyPr/>
          <a:lstStyle/>
          <a:p>
            <a:r>
              <a:rPr lang="en-US" dirty="0" smtClean="0"/>
              <a:t>Impact of Budget Structures</a:t>
            </a:r>
            <a:endParaRPr lang="en-US" dirty="0" smtClean="0">
              <a:solidFill>
                <a:srgbClr val="515B2D"/>
              </a:solidFill>
            </a:endParaRPr>
          </a:p>
        </p:txBody>
      </p:sp>
      <p:sp>
        <p:nvSpPr>
          <p:cNvPr id="36867" name="Rectangle 3"/>
          <p:cNvSpPr>
            <a:spLocks noGrp="1" noChangeArrowheads="1"/>
          </p:cNvSpPr>
          <p:nvPr>
            <p:ph idx="1"/>
          </p:nvPr>
        </p:nvSpPr>
        <p:spPr>
          <a:xfrm>
            <a:off x="609600" y="1600200"/>
            <a:ext cx="8153400" cy="4953000"/>
          </a:xfrm>
        </p:spPr>
        <p:txBody>
          <a:bodyPr/>
          <a:lstStyle/>
          <a:p>
            <a:pPr>
              <a:spcBef>
                <a:spcPct val="40000"/>
              </a:spcBef>
              <a:buClr>
                <a:srgbClr val="C00000"/>
              </a:buClr>
            </a:pPr>
            <a:r>
              <a:rPr lang="en-US" sz="2800" dirty="0" smtClean="0"/>
              <a:t>Each block is a separate appropriation account</a:t>
            </a:r>
          </a:p>
          <a:p>
            <a:pPr>
              <a:spcBef>
                <a:spcPct val="40000"/>
              </a:spcBef>
              <a:buClr>
                <a:srgbClr val="C00000"/>
              </a:buClr>
            </a:pPr>
            <a:r>
              <a:rPr lang="en-US" sz="2800" dirty="0" smtClean="0"/>
              <a:t>Only General Fund (GF) has funding commitment</a:t>
            </a:r>
          </a:p>
          <a:p>
            <a:pPr>
              <a:spcBef>
                <a:spcPct val="40000"/>
              </a:spcBef>
              <a:buClr>
                <a:srgbClr val="C00000"/>
              </a:buClr>
            </a:pPr>
            <a:r>
              <a:rPr lang="en-US" sz="2800" dirty="0" smtClean="0"/>
              <a:t>Non GF budget is “Limitation”, a legal ceiling on spending, regardless of fund availability</a:t>
            </a:r>
          </a:p>
          <a:p>
            <a:pPr>
              <a:spcBef>
                <a:spcPct val="40000"/>
              </a:spcBef>
              <a:buClr>
                <a:srgbClr val="C00000"/>
              </a:buClr>
            </a:pPr>
            <a:r>
              <a:rPr lang="en-US" sz="2800" dirty="0" smtClean="0"/>
              <a:t>Limitation cannot be moved between accounts without Legislative authorization</a:t>
            </a:r>
          </a:p>
          <a:p>
            <a:pPr>
              <a:spcBef>
                <a:spcPct val="40000"/>
              </a:spcBef>
              <a:buClr>
                <a:srgbClr val="C00000"/>
              </a:buClr>
            </a:pPr>
            <a:r>
              <a:rPr lang="en-US" sz="2800" dirty="0" smtClean="0"/>
              <a:t>Budget shifts (including positions) between program units require Legislative approval</a:t>
            </a:r>
          </a:p>
        </p:txBody>
      </p:sp>
      <p:sp>
        <p:nvSpPr>
          <p:cNvPr id="5" name="Slide Number Placeholder 3"/>
          <p:cNvSpPr txBox="1">
            <a:spLocks noGrp="1"/>
          </p:cNvSpPr>
          <p:nvPr>
            <p:ph type="sldNum" sz="quarter" idx="12"/>
          </p:nvPr>
        </p:nvSpPr>
        <p:spPr>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762000"/>
            <a:ext cx="8229600" cy="868363"/>
          </a:xfrm>
        </p:spPr>
        <p:txBody>
          <a:bodyPr/>
          <a:lstStyle/>
          <a:p>
            <a:r>
              <a:rPr lang="en-US" smtClean="0"/>
              <a:t>Appropriation Account Controls</a:t>
            </a:r>
          </a:p>
        </p:txBody>
      </p:sp>
      <p:sp>
        <p:nvSpPr>
          <p:cNvPr id="34819" name="Rectangle 3"/>
          <p:cNvSpPr>
            <a:spLocks noGrp="1" noChangeArrowheads="1"/>
          </p:cNvSpPr>
          <p:nvPr>
            <p:ph idx="1"/>
          </p:nvPr>
        </p:nvSpPr>
        <p:spPr>
          <a:xfrm>
            <a:off x="609600" y="1981200"/>
            <a:ext cx="7924800" cy="4572000"/>
          </a:xfrm>
        </p:spPr>
        <p:txBody>
          <a:bodyPr>
            <a:normAutofit/>
          </a:bodyPr>
          <a:lstStyle/>
          <a:p>
            <a:pPr marL="274320" indent="-274320" fontAlgn="auto">
              <a:spcBef>
                <a:spcPct val="40000"/>
              </a:spcBef>
              <a:spcAft>
                <a:spcPts val="0"/>
              </a:spcAft>
              <a:buClr>
                <a:srgbClr val="C00000"/>
              </a:buClr>
              <a:defRPr/>
            </a:pPr>
            <a:r>
              <a:rPr lang="en-US" sz="3000" dirty="0" smtClean="0"/>
              <a:t>Spending Plan By Quarter (Allotment)</a:t>
            </a:r>
          </a:p>
          <a:p>
            <a:pPr marL="274320" indent="-274320" fontAlgn="auto">
              <a:spcBef>
                <a:spcPct val="40000"/>
              </a:spcBef>
              <a:spcAft>
                <a:spcPts val="0"/>
              </a:spcAft>
              <a:buClr>
                <a:srgbClr val="C00000"/>
              </a:buClr>
              <a:defRPr/>
            </a:pPr>
            <a:r>
              <a:rPr lang="en-US" sz="3000" dirty="0" smtClean="0"/>
              <a:t>Major Categories of Expenditures</a:t>
            </a:r>
          </a:p>
          <a:p>
            <a:pPr marL="640080" lvl="1" indent="-246888" fontAlgn="auto">
              <a:spcAft>
                <a:spcPts val="0"/>
              </a:spcAft>
              <a:buClr>
                <a:srgbClr val="C00000"/>
              </a:buClr>
              <a:defRPr/>
            </a:pPr>
            <a:r>
              <a:rPr lang="en-US" sz="2600" dirty="0" smtClean="0"/>
              <a:t>Personal Services (Salary &amp; Benefits)</a:t>
            </a:r>
          </a:p>
          <a:p>
            <a:pPr marL="640080" lvl="1" indent="-246888" fontAlgn="auto">
              <a:spcAft>
                <a:spcPts val="0"/>
              </a:spcAft>
              <a:buClr>
                <a:srgbClr val="C00000"/>
              </a:buClr>
              <a:defRPr/>
            </a:pPr>
            <a:r>
              <a:rPr lang="en-US" sz="2600" dirty="0" smtClean="0"/>
              <a:t>Services &amp; Supplies</a:t>
            </a:r>
          </a:p>
          <a:p>
            <a:pPr marL="640080" lvl="1" indent="-246888" fontAlgn="auto">
              <a:spcAft>
                <a:spcPts val="0"/>
              </a:spcAft>
              <a:buClr>
                <a:srgbClr val="C00000"/>
              </a:buClr>
              <a:defRPr/>
            </a:pPr>
            <a:r>
              <a:rPr lang="en-US" sz="2600" dirty="0" smtClean="0"/>
              <a:t>Capital Outlay</a:t>
            </a:r>
          </a:p>
          <a:p>
            <a:pPr marL="640080" lvl="1" indent="-246888" fontAlgn="auto">
              <a:spcAft>
                <a:spcPts val="0"/>
              </a:spcAft>
              <a:buClr>
                <a:srgbClr val="C00000"/>
              </a:buClr>
              <a:defRPr/>
            </a:pPr>
            <a:r>
              <a:rPr lang="en-US" sz="2600" dirty="0" smtClean="0"/>
              <a:t>Special Payments</a:t>
            </a:r>
          </a:p>
          <a:p>
            <a:pPr marL="274320" indent="-274320" fontAlgn="auto">
              <a:spcBef>
                <a:spcPct val="40000"/>
              </a:spcBef>
              <a:spcAft>
                <a:spcPts val="0"/>
              </a:spcAft>
              <a:buClr>
                <a:srgbClr val="C00000"/>
              </a:buClr>
              <a:defRPr/>
            </a:pPr>
            <a:r>
              <a:rPr lang="en-US" sz="3000" dirty="0" smtClean="0"/>
              <a:t>Cannot spend in excess of total plan in a quarter</a:t>
            </a:r>
          </a:p>
        </p:txBody>
      </p:sp>
      <p:sp>
        <p:nvSpPr>
          <p:cNvPr id="5" name="Slide Number Placeholder 3"/>
          <p:cNvSpPr txBox="1">
            <a:spLocks/>
          </p:cNvSpPr>
          <p:nvPr/>
        </p:nvSpPr>
        <p:spPr>
          <a:xfrm>
            <a:off x="8077200" y="6248400"/>
            <a:ext cx="762000" cy="365125"/>
          </a:xfrm>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1500"/>
                                  </p:stCondLst>
                                  <p:childTnLst>
                                    <p:set>
                                      <p:cBhvr>
                                        <p:cTn id="17" dur="1" fill="hold">
                                          <p:stCondLst>
                                            <p:cond delay="0"/>
                                          </p:stCondLst>
                                        </p:cTn>
                                        <p:tgtEl>
                                          <p:spTgt spid="34819">
                                            <p:txEl>
                                              <p:pRg st="3" end="3"/>
                                            </p:txEl>
                                          </p:spTgt>
                                        </p:tgtEl>
                                        <p:attrNameLst>
                                          <p:attrName>style.visibility</p:attrName>
                                        </p:attrNameLst>
                                      </p:cBhvr>
                                      <p:to>
                                        <p:strVal val="visible"/>
                                      </p:to>
                                    </p:set>
                                  </p:childTnLst>
                                </p:cTn>
                              </p:par>
                            </p:childTnLst>
                          </p:cTn>
                        </p:par>
                        <p:par>
                          <p:cTn id="18" fill="hold">
                            <p:stCondLst>
                              <p:cond delay="1500"/>
                            </p:stCondLst>
                            <p:childTnLst>
                              <p:par>
                                <p:cTn id="19" presetID="1" presetClass="entr" presetSubtype="0" fill="hold" grpId="0" nodeType="afterEffect">
                                  <p:stCondLst>
                                    <p:cond delay="1500"/>
                                  </p:stCondLst>
                                  <p:childTnLst>
                                    <p:set>
                                      <p:cBhvr>
                                        <p:cTn id="20" dur="1" fill="hold">
                                          <p:stCondLst>
                                            <p:cond delay="0"/>
                                          </p:stCondLst>
                                        </p:cTn>
                                        <p:tgtEl>
                                          <p:spTgt spid="34819">
                                            <p:txEl>
                                              <p:pRg st="4" end="4"/>
                                            </p:txEl>
                                          </p:spTgt>
                                        </p:tgtEl>
                                        <p:attrNameLst>
                                          <p:attrName>style.visibility</p:attrName>
                                        </p:attrNameLst>
                                      </p:cBhvr>
                                      <p:to>
                                        <p:strVal val="visible"/>
                                      </p:to>
                                    </p:set>
                                  </p:childTnLst>
                                </p:cTn>
                              </p:par>
                            </p:childTnLst>
                          </p:cTn>
                        </p:par>
                        <p:par>
                          <p:cTn id="21" fill="hold">
                            <p:stCondLst>
                              <p:cond delay="3000"/>
                            </p:stCondLst>
                            <p:childTnLst>
                              <p:par>
                                <p:cTn id="22" presetID="1" presetClass="entr" presetSubtype="0" fill="hold" grpId="0" nodeType="afterEffect">
                                  <p:stCondLst>
                                    <p:cond delay="1500"/>
                                  </p:stCondLst>
                                  <p:childTnLst>
                                    <p:set>
                                      <p:cBhvr>
                                        <p:cTn id="23"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p>
            <a:fld id="{B23B9423-79F8-43C4-83DE-0CA4D40E5E13}" type="slidenum">
              <a:rPr lang="en-US"/>
              <a:pPr/>
              <a:t>8</a:t>
            </a:fld>
            <a:endParaRPr lang="en-US"/>
          </a:p>
        </p:txBody>
      </p:sp>
      <p:graphicFrame>
        <p:nvGraphicFramePr>
          <p:cNvPr id="38914" name="Group 2"/>
          <p:cNvGraphicFramePr>
            <a:graphicFrameLocks noGrp="1"/>
          </p:cNvGraphicFramePr>
          <p:nvPr/>
        </p:nvGraphicFramePr>
        <p:xfrm>
          <a:off x="1066800" y="1524000"/>
          <a:ext cx="6888162" cy="4369780"/>
        </p:xfrm>
        <a:graphic>
          <a:graphicData uri="http://schemas.openxmlformats.org/drawingml/2006/table">
            <a:tbl>
              <a:tblPr/>
              <a:tblGrid>
                <a:gridCol w="2624137"/>
                <a:gridCol w="1144588"/>
                <a:gridCol w="1062037"/>
                <a:gridCol w="954088"/>
                <a:gridCol w="1103312"/>
              </a:tblGrid>
              <a:tr h="4749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FUND TYPE</a:t>
                      </a:r>
                      <a:endParaRPr kumimoji="0" lang="en-US" sz="18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Program (Decision) Unit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General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Lottery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Other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Federal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001 - Air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002 - Water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003 - Land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005 – Removed</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004 - Agency Management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095 - Debt Service</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084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098 - Non-Limited</a:t>
                      </a:r>
                      <a:br>
                        <a:rPr kumimoji="0" lang="en-US" sz="1600" b="0" i="0" u="none" strike="noStrike" cap="none" normalizeH="0" baseline="0" dirty="0" smtClean="0">
                          <a:ln>
                            <a:noFill/>
                          </a:ln>
                          <a:solidFill>
                            <a:schemeClr val="tx1"/>
                          </a:solidFill>
                          <a:effectLst/>
                          <a:latin typeface="Arial" charset="0"/>
                          <a:cs typeface="Arial" charset="0"/>
                        </a:rPr>
                      </a:br>
                      <a:r>
                        <a:rPr kumimoji="0" lang="en-US" sz="1600" b="0" i="0" u="none" strike="noStrike" cap="none" normalizeH="0" baseline="0" dirty="0" smtClean="0">
                          <a:ln>
                            <a:noFill/>
                          </a:ln>
                          <a:solidFill>
                            <a:schemeClr val="tx1"/>
                          </a:solidFill>
                          <a:effectLst/>
                          <a:latin typeface="Arial" charset="0"/>
                          <a:cs typeface="Arial" charset="0"/>
                        </a:rPr>
                        <a:t>(Loans to Municipalities)</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TextBox 5"/>
          <p:cNvSpPr txBox="1"/>
          <p:nvPr/>
        </p:nvSpPr>
        <p:spPr>
          <a:xfrm>
            <a:off x="1219200" y="6096000"/>
            <a:ext cx="6699270" cy="369332"/>
          </a:xfrm>
          <a:prstGeom prst="rect">
            <a:avLst/>
          </a:prstGeom>
          <a:noFill/>
          <a:ln>
            <a:solidFill>
              <a:schemeClr val="accent1">
                <a:lumMod val="20000"/>
                <a:lumOff val="80000"/>
              </a:schemeClr>
            </a:solidFill>
          </a:ln>
        </p:spPr>
        <p:txBody>
          <a:bodyPr wrap="none" rtlCol="0">
            <a:spAutoFit/>
          </a:bodyPr>
          <a:lstStyle/>
          <a:p>
            <a:r>
              <a:rPr lang="en-US" b="1" i="1" dirty="0" smtClean="0"/>
              <a:t>Plus any budget components approved in other Legislation</a:t>
            </a:r>
            <a:endParaRPr lang="en-US" b="1" i="1" dirty="0"/>
          </a:p>
        </p:txBody>
      </p:sp>
      <p:sp>
        <p:nvSpPr>
          <p:cNvPr id="7" name="Rectangle 2"/>
          <p:cNvSpPr txBox="1">
            <a:spLocks noChangeArrowheads="1"/>
          </p:cNvSpPr>
          <p:nvPr/>
        </p:nvSpPr>
        <p:spPr>
          <a:xfrm>
            <a:off x="457200" y="838200"/>
            <a:ext cx="8229600" cy="685800"/>
          </a:xfrm>
          <a:prstGeom prst="rect">
            <a:avLst/>
          </a:prstGeom>
          <a:noFill/>
          <a:ln>
            <a:noFill/>
          </a:ln>
        </p:spPr>
        <p:txBody>
          <a:bodyPr>
            <a:normAutofit lnSpcReduction="10000"/>
          </a:bodyPr>
          <a:lstStyle/>
          <a:p>
            <a:pPr fontAlgn="auto">
              <a:spcAft>
                <a:spcPts val="0"/>
              </a:spcAft>
              <a:defRPr/>
            </a:pPr>
            <a:r>
              <a:rPr lang="en-US" sz="4100" dirty="0">
                <a:solidFill>
                  <a:schemeClr val="tx2"/>
                </a:solidFill>
                <a:latin typeface="+mj-lt"/>
                <a:ea typeface="+mj-ea"/>
                <a:cs typeface="+mj-cs"/>
              </a:rPr>
              <a:t>Basic Budget Structures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mtClean="0"/>
              <a:t>Additional Requirements</a:t>
            </a:r>
          </a:p>
        </p:txBody>
      </p:sp>
      <p:sp>
        <p:nvSpPr>
          <p:cNvPr id="6" name="Content Placeholder 5"/>
          <p:cNvSpPr>
            <a:spLocks noGrp="1"/>
          </p:cNvSpPr>
          <p:nvPr>
            <p:ph idx="1"/>
          </p:nvPr>
        </p:nvSpPr>
        <p:spPr/>
        <p:txBody>
          <a:bodyPr>
            <a:normAutofit lnSpcReduction="10000"/>
          </a:bodyPr>
          <a:lstStyle/>
          <a:p>
            <a:pPr marL="274320" indent="-274320" fontAlgn="auto">
              <a:lnSpc>
                <a:spcPct val="90000"/>
              </a:lnSpc>
              <a:spcAft>
                <a:spcPts val="0"/>
              </a:spcAft>
              <a:buClr>
                <a:srgbClr val="C00000"/>
              </a:buClr>
              <a:defRPr/>
            </a:pPr>
            <a:r>
              <a:rPr lang="en-US" sz="3600" dirty="0" smtClean="0"/>
              <a:t>In addition to Legislative limits, legal uses of funds controlled by:</a:t>
            </a:r>
          </a:p>
          <a:p>
            <a:pPr marL="640080" lvl="1" indent="-246888" fontAlgn="auto">
              <a:lnSpc>
                <a:spcPct val="90000"/>
              </a:lnSpc>
              <a:spcAft>
                <a:spcPts val="0"/>
              </a:spcAft>
              <a:buClr>
                <a:srgbClr val="C00000"/>
              </a:buClr>
              <a:defRPr/>
            </a:pPr>
            <a:r>
              <a:rPr lang="en-US" sz="3600" dirty="0"/>
              <a:t>	</a:t>
            </a:r>
            <a:r>
              <a:rPr lang="en-US" sz="3600" dirty="0" smtClean="0"/>
              <a:t>Fee Statutes</a:t>
            </a:r>
          </a:p>
          <a:p>
            <a:pPr marL="640080" lvl="1" indent="-246888" fontAlgn="auto">
              <a:lnSpc>
                <a:spcPct val="90000"/>
              </a:lnSpc>
              <a:spcAft>
                <a:spcPts val="0"/>
              </a:spcAft>
              <a:buClr>
                <a:srgbClr val="C00000"/>
              </a:buClr>
              <a:defRPr/>
            </a:pPr>
            <a:r>
              <a:rPr lang="en-US" sz="3600" dirty="0" smtClean="0"/>
              <a:t>	Federal Grant Requirements</a:t>
            </a:r>
          </a:p>
          <a:p>
            <a:pPr marL="640080" lvl="1" indent="-246888" fontAlgn="auto">
              <a:lnSpc>
                <a:spcPct val="90000"/>
              </a:lnSpc>
              <a:spcAft>
                <a:spcPts val="0"/>
              </a:spcAft>
              <a:buClr>
                <a:srgbClr val="C00000"/>
              </a:buClr>
              <a:defRPr/>
            </a:pPr>
            <a:r>
              <a:rPr lang="en-US" sz="3600" dirty="0" smtClean="0"/>
              <a:t>	Legislative Instruction (GF)</a:t>
            </a:r>
          </a:p>
          <a:p>
            <a:pPr marL="274320" indent="-274320" fontAlgn="auto">
              <a:lnSpc>
                <a:spcPct val="90000"/>
              </a:lnSpc>
              <a:spcAft>
                <a:spcPts val="0"/>
              </a:spcAft>
              <a:buClr>
                <a:srgbClr val="C00000"/>
              </a:buClr>
              <a:defRPr/>
            </a:pPr>
            <a:r>
              <a:rPr lang="en-US" sz="3600" dirty="0" smtClean="0"/>
              <a:t>Result:  mostly one-to-one relationships between funds and services</a:t>
            </a:r>
            <a:endParaRPr lang="en-US" sz="3600" b="1" dirty="0" smtClean="0">
              <a:solidFill>
                <a:srgbClr val="10253F"/>
              </a:solidFill>
            </a:endParaRPr>
          </a:p>
          <a:p>
            <a:pPr marL="274320" indent="-274320" fontAlgn="auto">
              <a:lnSpc>
                <a:spcPct val="90000"/>
              </a:lnSpc>
              <a:spcAft>
                <a:spcPts val="0"/>
              </a:spcAft>
              <a:buClr>
                <a:schemeClr val="accent3"/>
              </a:buClr>
              <a:buFont typeface="Arial" charset="0"/>
              <a:buNone/>
              <a:defRPr/>
            </a:pPr>
            <a:endParaRPr lang="en-US" dirty="0" smtClean="0"/>
          </a:p>
          <a:p>
            <a:pPr marL="274320" indent="-274320" fontAlgn="auto">
              <a:spcAft>
                <a:spcPts val="0"/>
              </a:spcAft>
              <a:buClr>
                <a:schemeClr val="accent3"/>
              </a:buClr>
              <a:buFont typeface="Wingdings 2"/>
              <a:buChar char=""/>
              <a:defRPr/>
            </a:pPr>
            <a:endParaRPr lang="en-US" dirty="0" smtClean="0"/>
          </a:p>
        </p:txBody>
      </p:sp>
      <p:sp>
        <p:nvSpPr>
          <p:cNvPr id="5" name="Slide Number Placeholder 3"/>
          <p:cNvSpPr txBox="1">
            <a:spLocks noGrp="1"/>
          </p:cNvSpPr>
          <p:nvPr>
            <p:ph type="sldNum" sz="quarter" idx="12"/>
          </p:nvPr>
        </p:nvSpPr>
        <p:spPr>
          <a:prstGeom prst="rect">
            <a:avLst/>
          </a:prstGeom>
          <a:noFill/>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B23B9423-79F8-43C4-83DE-0CA4D40E5E13}"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chemeClr val="tx2">
                  <a:shade val="90000"/>
                </a:schemeClr>
              </a:solidFill>
              <a:effectLst/>
              <a:uLnTx/>
              <a:uFillTx/>
              <a:latin typeface="Arial" charset="0"/>
              <a:ea typeface="ＭＳ Ｐゴシック"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4773</TotalTime>
  <Words>5967</Words>
  <Application>Microsoft Office PowerPoint</Application>
  <PresentationFormat>On-screen Show (4:3)</PresentationFormat>
  <Paragraphs>969</Paragraphs>
  <Slides>56</Slides>
  <Notes>56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58" baseType="lpstr">
      <vt:lpstr>Flow</vt:lpstr>
      <vt:lpstr>Worksheet</vt:lpstr>
      <vt:lpstr>BUDGET &amp; FINANCE BASICS</vt:lpstr>
      <vt:lpstr>Purpose</vt:lpstr>
      <vt:lpstr>Budget &amp; Finance Outline</vt:lpstr>
      <vt:lpstr>Biennial Budgeting/Accounting</vt:lpstr>
      <vt:lpstr>Slide 5</vt:lpstr>
      <vt:lpstr>Impact of Budget Structures</vt:lpstr>
      <vt:lpstr>Appropriation Account Controls</vt:lpstr>
      <vt:lpstr>Slide 8</vt:lpstr>
      <vt:lpstr>Additional Requirements</vt:lpstr>
      <vt:lpstr>Review</vt:lpstr>
      <vt:lpstr>Budget &amp; Finance Outline</vt:lpstr>
      <vt:lpstr>Slide 12</vt:lpstr>
      <vt:lpstr>Slide 13</vt:lpstr>
      <vt:lpstr>Slide 14</vt:lpstr>
      <vt:lpstr>Budget &amp; Finance Outline</vt:lpstr>
      <vt:lpstr>Slide 16</vt:lpstr>
      <vt:lpstr>Slide 17</vt:lpstr>
      <vt:lpstr>Slide 18</vt:lpstr>
      <vt:lpstr>Slide 19</vt:lpstr>
      <vt:lpstr>Review</vt:lpstr>
      <vt:lpstr>Budget &amp; Finance Outline</vt:lpstr>
      <vt:lpstr>Slide 22</vt:lpstr>
      <vt:lpstr>Slide 23</vt:lpstr>
      <vt:lpstr>Slide 24</vt:lpstr>
      <vt:lpstr>Slide 25</vt:lpstr>
      <vt:lpstr>Budget &amp; Finance Outline</vt:lpstr>
      <vt:lpstr>Cost Accounting</vt:lpstr>
      <vt:lpstr>Cost Center Structure (SFMA)</vt:lpstr>
      <vt:lpstr>Cost Accounting at DEQ</vt:lpstr>
      <vt:lpstr>Cost Accounting at DEQ</vt:lpstr>
      <vt:lpstr>Time Accounting</vt:lpstr>
      <vt:lpstr>Cost Center Uses</vt:lpstr>
      <vt:lpstr>Cost Center Data</vt:lpstr>
      <vt:lpstr>Review</vt:lpstr>
      <vt:lpstr>Budget &amp; Finance Outline</vt:lpstr>
      <vt:lpstr>Slide 36</vt:lpstr>
      <vt:lpstr>Other-than-Direct Costs/Services</vt:lpstr>
      <vt:lpstr>Other-than-Direct Costs/Services</vt:lpstr>
      <vt:lpstr>Slide 39</vt:lpstr>
      <vt:lpstr>Slide 40</vt:lpstr>
      <vt:lpstr>Cost Allocation Requirements</vt:lpstr>
      <vt:lpstr>2 CFR Part 200</vt:lpstr>
      <vt:lpstr>Limits under 2 CFR Part 200</vt:lpstr>
      <vt:lpstr>Compliance with 2 CFR Part 200</vt:lpstr>
      <vt:lpstr>Cost Allocation Steps</vt:lpstr>
      <vt:lpstr>Main Allocation Methods</vt:lpstr>
      <vt:lpstr>Main Allocation Methods (2)</vt:lpstr>
      <vt:lpstr>Other Allocations</vt:lpstr>
      <vt:lpstr>Budget &amp; Finance Outline</vt:lpstr>
      <vt:lpstr>Budget Execution – Intuitive Model</vt:lpstr>
      <vt:lpstr>Why does this seem intuitive? The Budget Construction Slide</vt:lpstr>
      <vt:lpstr> A wrench in the works</vt:lpstr>
      <vt:lpstr>Budget Execution Reality (1)</vt:lpstr>
      <vt:lpstr>Budget Execution Reality (2)</vt:lpstr>
      <vt:lpstr>Slide 55</vt:lpstr>
      <vt:lpstr>Wrap Up</vt:lpstr>
    </vt:vector>
  </TitlesOfParts>
  <Company>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jroys</dc:creator>
  <cp:lastModifiedBy>JROYS</cp:lastModifiedBy>
  <cp:revision>390</cp:revision>
  <dcterms:created xsi:type="dcterms:W3CDTF">2010-11-30T03:37:14Z</dcterms:created>
  <dcterms:modified xsi:type="dcterms:W3CDTF">2014-08-07T15:09:29Z</dcterms:modified>
</cp:coreProperties>
</file>