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3" r:id="rId3"/>
    <p:sldId id="270" r:id="rId4"/>
    <p:sldId id="280" r:id="rId5"/>
    <p:sldId id="271" r:id="rId6"/>
    <p:sldId id="275" r:id="rId7"/>
    <p:sldId id="272" r:id="rId8"/>
    <p:sldId id="281" r:id="rId9"/>
    <p:sldId id="282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TRY Minal" initials="MM" lastIdx="3" clrIdx="0">
    <p:extLst>
      <p:ext uri="{19B8F6BF-5375-455C-9EA6-DF929625EA0E}">
        <p15:presenceInfo xmlns:p15="http://schemas.microsoft.com/office/powerpoint/2012/main" userId="S-1-5-21-2124760015-1411717758-1302595720-79567" providerId="AD"/>
      </p:ext>
    </p:extLst>
  </p:cmAuthor>
  <p:cmAuthor id="2" name="STIENSTRA Sanne" initials="SS" lastIdx="1" clrIdx="1">
    <p:extLst>
      <p:ext uri="{19B8F6BF-5375-455C-9EA6-DF929625EA0E}">
        <p15:presenceInfo xmlns:p15="http://schemas.microsoft.com/office/powerpoint/2012/main" userId="S-1-5-21-2124760015-1411717758-1302595720-914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CB2"/>
    <a:srgbClr val="839B2D"/>
    <a:srgbClr val="C0504D"/>
    <a:srgbClr val="C35005"/>
    <a:srgbClr val="A28566"/>
    <a:srgbClr val="AE957A"/>
    <a:srgbClr val="A44708"/>
    <a:srgbClr val="6E84A2"/>
    <a:srgbClr val="ACC6BE"/>
    <a:srgbClr val="E6B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1" autoAdjust="0"/>
  </p:normalViewPr>
  <p:slideViewPr>
    <p:cSldViewPr snapToGrid="0" showGuides="1">
      <p:cViewPr varScale="1">
        <p:scale>
          <a:sx n="99" d="100"/>
          <a:sy n="99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8EFEE-0165-4514-9F14-BF2C5F85ECF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0DEC4AC-6414-4D03-BC7E-12450E7E2380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+mn-lt"/>
            </a:rPr>
            <a:t>Materials Management Research</a:t>
          </a:r>
          <a:endParaRPr lang="en-US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D9AB41A-A454-4EE5-A750-7810BA094A1D}" type="parTrans" cxnId="{BAF11B3F-F395-40A5-99E5-82CAB39D7AA3}">
      <dgm:prSet/>
      <dgm:spPr/>
      <dgm:t>
        <a:bodyPr/>
        <a:lstStyle/>
        <a:p>
          <a:endParaRPr lang="en-US"/>
        </a:p>
      </dgm:t>
    </dgm:pt>
    <dgm:pt modelId="{EC1602B6-2434-4C92-98F1-AD66D52E91F2}" type="sibTrans" cxnId="{BAF11B3F-F395-40A5-99E5-82CAB39D7AA3}">
      <dgm:prSet/>
      <dgm:spPr/>
      <dgm:t>
        <a:bodyPr/>
        <a:lstStyle/>
        <a:p>
          <a:endParaRPr lang="en-US"/>
        </a:p>
      </dgm:t>
    </dgm:pt>
    <dgm:pt modelId="{C945A6B4-4A63-4A8F-AB77-D837ACA446A9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+mn-lt"/>
            </a:rPr>
            <a:t>Materials Management Projects</a:t>
          </a:r>
          <a:endParaRPr lang="en-US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5FCED6B-F8A2-4DB3-9C18-2B8A7EE50B3D}" type="parTrans" cxnId="{7D40DEF0-FEC7-405B-8424-AC025A7E458C}">
      <dgm:prSet/>
      <dgm:spPr/>
      <dgm:t>
        <a:bodyPr/>
        <a:lstStyle/>
        <a:p>
          <a:endParaRPr lang="en-US"/>
        </a:p>
      </dgm:t>
    </dgm:pt>
    <dgm:pt modelId="{866FC729-54B3-43E1-AFD5-A1C58880C309}" type="sibTrans" cxnId="{7D40DEF0-FEC7-405B-8424-AC025A7E458C}">
      <dgm:prSet/>
      <dgm:spPr/>
      <dgm:t>
        <a:bodyPr/>
        <a:lstStyle/>
        <a:p>
          <a:endParaRPr lang="en-US"/>
        </a:p>
      </dgm:t>
    </dgm:pt>
    <dgm:pt modelId="{81B832B9-7175-4F82-B1E5-43849FEBCC7C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50000"/>
                </a:schemeClr>
              </a:solidFill>
              <a:latin typeface="+mn-lt"/>
            </a:rPr>
            <a:t>Grants</a:t>
          </a:r>
          <a:endParaRPr lang="en-US" dirty="0">
            <a:solidFill>
              <a:schemeClr val="bg1">
                <a:lumMod val="50000"/>
              </a:schemeClr>
            </a:solidFill>
            <a:latin typeface="+mn-lt"/>
          </a:endParaRPr>
        </a:p>
      </dgm:t>
    </dgm:pt>
    <dgm:pt modelId="{1C6094AE-A6D0-4061-BB49-E6D3A0BB1D4D}" type="parTrans" cxnId="{3D5CA745-8D06-423C-905B-A0B2BCE8D444}">
      <dgm:prSet/>
      <dgm:spPr/>
      <dgm:t>
        <a:bodyPr/>
        <a:lstStyle/>
        <a:p>
          <a:endParaRPr lang="en-US"/>
        </a:p>
      </dgm:t>
    </dgm:pt>
    <dgm:pt modelId="{CD89C13E-DAB5-44BA-B34A-6E3129394BD9}" type="sibTrans" cxnId="{3D5CA745-8D06-423C-905B-A0B2BCE8D444}">
      <dgm:prSet/>
      <dgm:spPr/>
      <dgm:t>
        <a:bodyPr/>
        <a:lstStyle/>
        <a:p>
          <a:endParaRPr lang="en-US"/>
        </a:p>
      </dgm:t>
    </dgm:pt>
    <dgm:pt modelId="{99966097-9B4B-4C85-B641-4E140C9C040E}" type="pres">
      <dgm:prSet presAssocID="{CCE8EFEE-0165-4514-9F14-BF2C5F85ECFB}" presName="arrowDiagram" presStyleCnt="0">
        <dgm:presLayoutVars>
          <dgm:chMax val="5"/>
          <dgm:dir/>
          <dgm:resizeHandles val="exact"/>
        </dgm:presLayoutVars>
      </dgm:prSet>
      <dgm:spPr/>
    </dgm:pt>
    <dgm:pt modelId="{5DF78908-94C7-4E5E-B70F-E4AD8D2420D5}" type="pres">
      <dgm:prSet presAssocID="{CCE8EFEE-0165-4514-9F14-BF2C5F85ECFB}" presName="arrow" presStyleLbl="bgShp" presStyleIdx="0" presStyleCnt="1"/>
      <dgm:spPr/>
    </dgm:pt>
    <dgm:pt modelId="{6D473EAB-4142-42F7-B07F-05E4E2BFA001}" type="pres">
      <dgm:prSet presAssocID="{CCE8EFEE-0165-4514-9F14-BF2C5F85ECFB}" presName="arrowDiagram3" presStyleCnt="0"/>
      <dgm:spPr/>
    </dgm:pt>
    <dgm:pt modelId="{D56B01DD-6A6D-421A-B517-7E0F3DF225A2}" type="pres">
      <dgm:prSet presAssocID="{10DEC4AC-6414-4D03-BC7E-12450E7E2380}" presName="bullet3a" presStyleLbl="node1" presStyleIdx="0" presStyleCnt="3"/>
      <dgm:spPr/>
    </dgm:pt>
    <dgm:pt modelId="{4685C4D1-D844-4041-A500-F8F134DBB51B}" type="pres">
      <dgm:prSet presAssocID="{10DEC4AC-6414-4D03-BC7E-12450E7E238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1B4508-320E-4C7E-8661-F68D6935B4D6}" type="pres">
      <dgm:prSet presAssocID="{C945A6B4-4A63-4A8F-AB77-D837ACA446A9}" presName="bullet3b" presStyleLbl="node1" presStyleIdx="1" presStyleCnt="3"/>
      <dgm:spPr/>
    </dgm:pt>
    <dgm:pt modelId="{4AAFC208-B188-4B08-B88D-1DE35E825C45}" type="pres">
      <dgm:prSet presAssocID="{C945A6B4-4A63-4A8F-AB77-D837ACA446A9}" presName="textBox3b" presStyleLbl="revTx" presStyleIdx="1" presStyleCnt="3" custLinFactNeighborX="-1816" custLinFactNeighborY="11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4BE37-3A6D-4CC3-9642-E4A6EC61FC1B}" type="pres">
      <dgm:prSet presAssocID="{81B832B9-7175-4F82-B1E5-43849FEBCC7C}" presName="bullet3c" presStyleLbl="node1" presStyleIdx="2" presStyleCnt="3"/>
      <dgm:spPr/>
    </dgm:pt>
    <dgm:pt modelId="{7BE1A0C2-E665-45F4-840E-5B1E24805702}" type="pres">
      <dgm:prSet presAssocID="{81B832B9-7175-4F82-B1E5-43849FEBCC7C}" presName="textBox3c" presStyleLbl="revTx" presStyleIdx="2" presStyleCnt="3" custScaleX="121320" custScaleY="86826" custLinFactNeighborX="-3027" custLinFactNeighborY="4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0DEF0-FEC7-405B-8424-AC025A7E458C}" srcId="{CCE8EFEE-0165-4514-9F14-BF2C5F85ECFB}" destId="{C945A6B4-4A63-4A8F-AB77-D837ACA446A9}" srcOrd="1" destOrd="0" parTransId="{15FCED6B-F8A2-4DB3-9C18-2B8A7EE50B3D}" sibTransId="{866FC729-54B3-43E1-AFD5-A1C58880C309}"/>
    <dgm:cxn modelId="{0955A6FC-C40B-4D13-8CFC-004B19086371}" type="presOf" srcId="{C945A6B4-4A63-4A8F-AB77-D837ACA446A9}" destId="{4AAFC208-B188-4B08-B88D-1DE35E825C45}" srcOrd="0" destOrd="0" presId="urn:microsoft.com/office/officeart/2005/8/layout/arrow2"/>
    <dgm:cxn modelId="{BAF11B3F-F395-40A5-99E5-82CAB39D7AA3}" srcId="{CCE8EFEE-0165-4514-9F14-BF2C5F85ECFB}" destId="{10DEC4AC-6414-4D03-BC7E-12450E7E2380}" srcOrd="0" destOrd="0" parTransId="{1D9AB41A-A454-4EE5-A750-7810BA094A1D}" sibTransId="{EC1602B6-2434-4C92-98F1-AD66D52E91F2}"/>
    <dgm:cxn modelId="{CF7DC9AF-6779-4301-8694-B89A198E81BD}" type="presOf" srcId="{10DEC4AC-6414-4D03-BC7E-12450E7E2380}" destId="{4685C4D1-D844-4041-A500-F8F134DBB51B}" srcOrd="0" destOrd="0" presId="urn:microsoft.com/office/officeart/2005/8/layout/arrow2"/>
    <dgm:cxn modelId="{3D5CA745-8D06-423C-905B-A0B2BCE8D444}" srcId="{CCE8EFEE-0165-4514-9F14-BF2C5F85ECFB}" destId="{81B832B9-7175-4F82-B1E5-43849FEBCC7C}" srcOrd="2" destOrd="0" parTransId="{1C6094AE-A6D0-4061-BB49-E6D3A0BB1D4D}" sibTransId="{CD89C13E-DAB5-44BA-B34A-6E3129394BD9}"/>
    <dgm:cxn modelId="{4F4C3DBC-671C-424B-BBC6-4E2304E4C0F0}" type="presOf" srcId="{CCE8EFEE-0165-4514-9F14-BF2C5F85ECFB}" destId="{99966097-9B4B-4C85-B641-4E140C9C040E}" srcOrd="0" destOrd="0" presId="urn:microsoft.com/office/officeart/2005/8/layout/arrow2"/>
    <dgm:cxn modelId="{446E27CA-5B0B-4CA6-9283-65DF3211B8B4}" type="presOf" srcId="{81B832B9-7175-4F82-B1E5-43849FEBCC7C}" destId="{7BE1A0C2-E665-45F4-840E-5B1E24805702}" srcOrd="0" destOrd="0" presId="urn:microsoft.com/office/officeart/2005/8/layout/arrow2"/>
    <dgm:cxn modelId="{E27BAE51-AAE5-41EE-B56E-353E1100B1AD}" type="presParOf" srcId="{99966097-9B4B-4C85-B641-4E140C9C040E}" destId="{5DF78908-94C7-4E5E-B70F-E4AD8D2420D5}" srcOrd="0" destOrd="0" presId="urn:microsoft.com/office/officeart/2005/8/layout/arrow2"/>
    <dgm:cxn modelId="{6671A7E8-D30D-491E-A455-CA297BE0222C}" type="presParOf" srcId="{99966097-9B4B-4C85-B641-4E140C9C040E}" destId="{6D473EAB-4142-42F7-B07F-05E4E2BFA001}" srcOrd="1" destOrd="0" presId="urn:microsoft.com/office/officeart/2005/8/layout/arrow2"/>
    <dgm:cxn modelId="{D83CC08B-EB05-436D-8807-39C22C4867EF}" type="presParOf" srcId="{6D473EAB-4142-42F7-B07F-05E4E2BFA001}" destId="{D56B01DD-6A6D-421A-B517-7E0F3DF225A2}" srcOrd="0" destOrd="0" presId="urn:microsoft.com/office/officeart/2005/8/layout/arrow2"/>
    <dgm:cxn modelId="{92A234EA-2EA4-40AA-9A49-48C0BE019F48}" type="presParOf" srcId="{6D473EAB-4142-42F7-B07F-05E4E2BFA001}" destId="{4685C4D1-D844-4041-A500-F8F134DBB51B}" srcOrd="1" destOrd="0" presId="urn:microsoft.com/office/officeart/2005/8/layout/arrow2"/>
    <dgm:cxn modelId="{C8F30FC2-1C99-4DAF-9CFC-CC1E8F2E8A4F}" type="presParOf" srcId="{6D473EAB-4142-42F7-B07F-05E4E2BFA001}" destId="{101B4508-320E-4C7E-8661-F68D6935B4D6}" srcOrd="2" destOrd="0" presId="urn:microsoft.com/office/officeart/2005/8/layout/arrow2"/>
    <dgm:cxn modelId="{D0E8C243-76FB-4058-AC06-6681961D0874}" type="presParOf" srcId="{6D473EAB-4142-42F7-B07F-05E4E2BFA001}" destId="{4AAFC208-B188-4B08-B88D-1DE35E825C45}" srcOrd="3" destOrd="0" presId="urn:microsoft.com/office/officeart/2005/8/layout/arrow2"/>
    <dgm:cxn modelId="{213F9FA8-B9FE-425A-9D60-20532DDD1A8A}" type="presParOf" srcId="{6D473EAB-4142-42F7-B07F-05E4E2BFA001}" destId="{3D74BE37-3A6D-4CC3-9642-E4A6EC61FC1B}" srcOrd="4" destOrd="0" presId="urn:microsoft.com/office/officeart/2005/8/layout/arrow2"/>
    <dgm:cxn modelId="{4496AE99-46DF-439E-AE8B-C38B381B71EC}" type="presParOf" srcId="{6D473EAB-4142-42F7-B07F-05E4E2BFA001}" destId="{7BE1A0C2-E665-45F4-840E-5B1E2480570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78908-94C7-4E5E-B70F-E4AD8D2420D5}">
      <dsp:nvSpPr>
        <dsp:cNvPr id="0" name=""/>
        <dsp:cNvSpPr/>
      </dsp:nvSpPr>
      <dsp:spPr>
        <a:xfrm>
          <a:off x="698787" y="0"/>
          <a:ext cx="7966344" cy="49789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B01DD-6A6D-421A-B517-7E0F3DF225A2}">
      <dsp:nvSpPr>
        <dsp:cNvPr id="0" name=""/>
        <dsp:cNvSpPr/>
      </dsp:nvSpPr>
      <dsp:spPr>
        <a:xfrm>
          <a:off x="1710513" y="3436481"/>
          <a:ext cx="207124" cy="207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5C4D1-D844-4041-A500-F8F134DBB51B}">
      <dsp:nvSpPr>
        <dsp:cNvPr id="0" name=""/>
        <dsp:cNvSpPr/>
      </dsp:nvSpPr>
      <dsp:spPr>
        <a:xfrm>
          <a:off x="1814075" y="3540044"/>
          <a:ext cx="1856158" cy="1438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751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Materials Management Research</a:t>
          </a:r>
          <a:endParaRPr lang="en-US" sz="24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1814075" y="3540044"/>
        <a:ext cx="1856158" cy="1438920"/>
      </dsp:txXfrm>
    </dsp:sp>
    <dsp:sp modelId="{101B4508-320E-4C7E-8661-F68D6935B4D6}">
      <dsp:nvSpPr>
        <dsp:cNvPr id="0" name=""/>
        <dsp:cNvSpPr/>
      </dsp:nvSpPr>
      <dsp:spPr>
        <a:xfrm>
          <a:off x="3538789" y="2083198"/>
          <a:ext cx="374418" cy="374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FC208-B188-4B08-B88D-1DE35E825C45}">
      <dsp:nvSpPr>
        <dsp:cNvPr id="0" name=""/>
        <dsp:cNvSpPr/>
      </dsp:nvSpPr>
      <dsp:spPr>
        <a:xfrm>
          <a:off x="3691277" y="2270408"/>
          <a:ext cx="1911922" cy="270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396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Materials Management Projects</a:t>
          </a:r>
          <a:endParaRPr lang="en-US" sz="24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3691277" y="2270408"/>
        <a:ext cx="1911922" cy="2708556"/>
      </dsp:txXfrm>
    </dsp:sp>
    <dsp:sp modelId="{3D74BE37-3A6D-4CC3-9642-E4A6EC61FC1B}">
      <dsp:nvSpPr>
        <dsp:cNvPr id="0" name=""/>
        <dsp:cNvSpPr/>
      </dsp:nvSpPr>
      <dsp:spPr>
        <a:xfrm>
          <a:off x="5737500" y="1259678"/>
          <a:ext cx="517812" cy="517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1A0C2-E665-45F4-840E-5B1E24805702}">
      <dsp:nvSpPr>
        <dsp:cNvPr id="0" name=""/>
        <dsp:cNvSpPr/>
      </dsp:nvSpPr>
      <dsp:spPr>
        <a:xfrm>
          <a:off x="5734721" y="1908569"/>
          <a:ext cx="2319544" cy="3004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78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50000"/>
                </a:schemeClr>
              </a:solidFill>
              <a:latin typeface="+mn-lt"/>
            </a:rPr>
            <a:t>Grants</a:t>
          </a:r>
          <a:endParaRPr lang="en-US" sz="2400" kern="1200" dirty="0">
            <a:solidFill>
              <a:schemeClr val="bg1">
                <a:lumMod val="50000"/>
              </a:schemeClr>
            </a:solidFill>
            <a:latin typeface="+mn-lt"/>
          </a:endParaRPr>
        </a:p>
      </dsp:txBody>
      <dsp:txXfrm>
        <a:off x="5734721" y="1908569"/>
        <a:ext cx="2319544" cy="3004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l">
              <a:defRPr sz="1100"/>
            </a:lvl1pPr>
          </a:lstStyle>
          <a:p>
            <a:r>
              <a:rPr lang="en-US" dirty="0" smtClean="0"/>
              <a:t>FOR INTERNAL 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r">
              <a:defRPr sz="1100"/>
            </a:lvl1pPr>
          </a:lstStyle>
          <a:p>
            <a:fld id="{12724F2E-DE04-43AE-BE7E-DB2A67F8EF34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r">
              <a:defRPr sz="1100"/>
            </a:lvl1pPr>
          </a:lstStyle>
          <a:p>
            <a:fld id="{FB5D7FBD-83B4-470E-9314-610FFCE9B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4717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l">
              <a:defRPr sz="1100"/>
            </a:lvl1pPr>
          </a:lstStyle>
          <a:p>
            <a:r>
              <a:rPr lang="en-US" dirty="0" smtClean="0"/>
              <a:t>FOR INTERNAL USE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/>
          <a:lstStyle>
            <a:lvl1pPr algn="r">
              <a:defRPr sz="1100"/>
            </a:lvl1pPr>
          </a:lstStyle>
          <a:p>
            <a:fld id="{C0B2297E-230C-4635-B460-CECF09601D14}" type="datetimeFigureOut">
              <a:rPr lang="en-US" smtClean="0"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2562" tIns="41281" rIns="82562" bIns="412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82562" tIns="41281" rIns="82562" bIns="412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82562" tIns="41281" rIns="82562" bIns="41281" rtlCol="0" anchor="b"/>
          <a:lstStyle>
            <a:lvl1pPr algn="r">
              <a:defRPr sz="1100"/>
            </a:lvl1pPr>
          </a:lstStyle>
          <a:p>
            <a:fld id="{37114DC3-E3E2-474A-B0A7-53FAA6810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7570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14DC3-E3E2-474A-B0A7-53FAA6810D40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FOR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7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25622">
              <a:defRPr/>
            </a:pPr>
            <a:r>
              <a:rPr lang="en-US" baseline="0" dirty="0" smtClean="0"/>
              <a:t>Annual program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B1028-75D3-4AB6-966B-81D2D56FCFD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AD3A625-477B-47B8-9DD1-FDE0962BFB1E}" type="datetime1">
              <a:rPr lang="en-US" smtClean="0"/>
              <a:t>5/14/2019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FOR INTERNAL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90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https://www.google.com/maps/d/edit?hl=en&amp;mid=1J5o12C4zwNiny94hR2VbKpYw2r01OpNc&amp;ll=45.15918239858602%2C-122.90809305194341&amp;z=9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FOR INTERNAL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4DC3-E3E2-474A-B0A7-53FAA6810D4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3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FOR INTERNAL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114DC3-E3E2-474A-B0A7-53FAA6810D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6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FBCBE5F6-F35D-4F66-BF38-5E6C91276355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/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497" y="3499623"/>
            <a:ext cx="12356815" cy="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339041" cy="1600200"/>
          </a:xfrm>
        </p:spPr>
        <p:txBody>
          <a:bodyPr anchor="b"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67780" y="995364"/>
            <a:ext cx="51066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3858"/>
            <a:ext cx="4339041" cy="3695131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BEDA813C-F987-46EC-8B79-095350E4B1D2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31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2343"/>
            <a:ext cx="10515600" cy="49033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3659E2D7-5CC8-42CF-983D-F76B15EF9486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20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54349"/>
            <a:ext cx="4926106" cy="4632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588" y="1354349"/>
            <a:ext cx="4899212" cy="4632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8D0567EF-737E-46DE-A7A3-0BBD3C0B946B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4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828"/>
            <a:ext cx="10515600" cy="8875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004373"/>
            <a:ext cx="5157787" cy="5958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767091"/>
            <a:ext cx="5157787" cy="416397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4373"/>
            <a:ext cx="5183188" cy="59582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67091"/>
            <a:ext cx="5183188" cy="416397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ED141446-1F31-4861-A800-71D1265F7A22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2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1"/>
            <a:ext cx="10515600" cy="877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14F0B487-EFDB-4863-9EE1-A671A2D2DC0C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DB37E7CD-C6B5-4C62-B546-2F409EDC3E33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E0A8802D-C4A8-49C4-A308-EBA87B4AA165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95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closing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closing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BDB34837-4614-48C6-8942-F9E6238B31C9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86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15017" y="6355598"/>
            <a:ext cx="867503" cy="365125"/>
          </a:xfrm>
          <a:prstGeom prst="rect">
            <a:avLst/>
          </a:prstGeom>
        </p:spPr>
        <p:txBody>
          <a:bodyPr/>
          <a:lstStyle/>
          <a:p>
            <a:fld id="{1BA04CBC-8490-4DC0-B4F7-6E5E588095FF}" type="datetime5">
              <a:rPr lang="en-US" smtClean="0"/>
              <a:t>14-May-19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56352"/>
            <a:ext cx="698739" cy="365125"/>
          </a:xfrm>
          <a:prstGeom prst="rect">
            <a:avLst/>
          </a:prstGeom>
        </p:spPr>
        <p:txBody>
          <a:bodyPr/>
          <a:lstStyle/>
          <a:p>
            <a:fld id="{7DA5641C-54BD-4C62-9281-36F8A3AC5E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88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20"/>
            <a:ext cx="10515600" cy="8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88722"/>
            <a:ext cx="10515600" cy="4780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" y="6024033"/>
            <a:ext cx="671805" cy="67180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52644" y="6355598"/>
            <a:ext cx="9276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aseline="0" dirty="0" smtClean="0">
                <a:solidFill>
                  <a:schemeClr val="bg1">
                    <a:lumMod val="50000"/>
                  </a:schemeClr>
                </a:solidFill>
              </a:rPr>
              <a:t>Marie </a:t>
            </a:r>
            <a:r>
              <a:rPr lang="en-US" sz="1600" baseline="0" dirty="0" err="1" smtClean="0">
                <a:solidFill>
                  <a:schemeClr val="bg1">
                    <a:lumMod val="50000"/>
                  </a:schemeClr>
                </a:solidFill>
              </a:rPr>
              <a:t>Diodati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| Oregon Department of Environmental Quality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" y="6020363"/>
            <a:ext cx="676656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1" r:id="rId7"/>
    <p:sldLayoutId id="2147483659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 </a:t>
            </a:r>
            <a:r>
              <a:rPr lang="en-US" dirty="0"/>
              <a:t>G</a:t>
            </a:r>
            <a:r>
              <a:rPr lang="en-US" dirty="0" smtClean="0"/>
              <a:t>rants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29" y="3509963"/>
            <a:ext cx="9144000" cy="18457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 smtClean="0"/>
              <a:t>Environmental Quality Commission </a:t>
            </a:r>
            <a:r>
              <a:rPr lang="en-US" sz="2000" dirty="0"/>
              <a:t>M</a:t>
            </a:r>
            <a:r>
              <a:rPr lang="en-US" sz="2000" dirty="0" smtClean="0"/>
              <a:t>eeting</a:t>
            </a:r>
            <a:endParaRPr lang="en-US" sz="2000" dirty="0"/>
          </a:p>
          <a:p>
            <a:r>
              <a:rPr lang="en-US" sz="2000" dirty="0" smtClean="0"/>
              <a:t>May </a:t>
            </a:r>
            <a:r>
              <a:rPr lang="en-US" sz="2000" dirty="0" smtClean="0"/>
              <a:t>17, 2019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" y="6020363"/>
            <a:ext cx="676656" cy="67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7916"/>
            <a:ext cx="3047858" cy="194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0980"/>
          <a:stretch/>
        </p:blipFill>
        <p:spPr>
          <a:xfrm>
            <a:off x="3047858" y="367915"/>
            <a:ext cx="2799350" cy="1948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08" y="367916"/>
            <a:ext cx="3655607" cy="1948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2815" y="367916"/>
            <a:ext cx="2689185" cy="1948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942" y="5097033"/>
            <a:ext cx="538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Shannon Davis, Materials Management Manager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Julie Derrick , JD’s Shoe Repair Founder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Diodati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Grants Coordinator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0"/>
            <a:ext cx="10515600" cy="86382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312" y="1163783"/>
            <a:ext cx="10515600" cy="490334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Grant Program Structure and Themes</a:t>
            </a:r>
          </a:p>
          <a:p>
            <a:r>
              <a:rPr lang="en-US" sz="2400" dirty="0" smtClean="0"/>
              <a:t>Workforce </a:t>
            </a:r>
            <a:r>
              <a:rPr lang="en-US" sz="2400" dirty="0" smtClean="0"/>
              <a:t>Development Grant Projects</a:t>
            </a:r>
          </a:p>
          <a:p>
            <a:r>
              <a:rPr lang="en-US" sz="2400" dirty="0" smtClean="0"/>
              <a:t>JD’s Shoe Repair Project 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2" y="3545196"/>
            <a:ext cx="6177915" cy="213614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03899" y="3520227"/>
            <a:ext cx="3298825" cy="170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 Materials Management Grants</a:t>
            </a:r>
            <a:r>
              <a:rPr lang="en-US" sz="12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Supporting projects that promote </a:t>
            </a:r>
            <a:b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waste prevention, reuse and recovery </a:t>
            </a:r>
            <a:b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strengthen Oregon communities and protect our environment. 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48809" y="5384654"/>
            <a:ext cx="2844048" cy="264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Photo of 2018 recipient Oregon Green Schools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531" y="4676172"/>
            <a:ext cx="7634466" cy="14830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materials management</a:t>
            </a:r>
            <a:b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600" i="1" dirty="0">
                <a:solidFill>
                  <a:schemeClr val="accent1"/>
                </a:solidFill>
                <a:latin typeface="+mn-lt"/>
              </a:rPr>
              <a:t>conserving resources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· </a:t>
            </a:r>
            <a:r>
              <a:rPr lang="en-US" sz="1600" i="1" dirty="0">
                <a:solidFill>
                  <a:schemeClr val="accent3"/>
                </a:solidFill>
                <a:latin typeface="+mn-lt"/>
              </a:rPr>
              <a:t>protecting the environment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· </a:t>
            </a:r>
            <a:r>
              <a:rPr lang="en-US" sz="1600" i="1" dirty="0">
                <a:solidFill>
                  <a:schemeClr val="accent5"/>
                </a:solidFill>
                <a:latin typeface="+mn-lt"/>
              </a:rPr>
              <a:t>living well</a:t>
            </a:r>
            <a:endParaRPr lang="en-US" sz="4000" i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" y="6020363"/>
            <a:ext cx="676656" cy="676656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7924548"/>
              </p:ext>
            </p:extLst>
          </p:nvPr>
        </p:nvGraphicFramePr>
        <p:xfrm>
          <a:off x="1249103" y="0"/>
          <a:ext cx="9363919" cy="497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19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170" y="1294483"/>
            <a:ext cx="6998062" cy="470933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Embody Materials Management’s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2050 Vision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grants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planning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grants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eep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products in service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longer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reate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paid jobs to increase/grow the reuse and repair industries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14" y="1294483"/>
            <a:ext cx="3340112" cy="43342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170" y="0"/>
            <a:ext cx="10515600" cy="863824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456" y="13209"/>
            <a:ext cx="10515600" cy="863824"/>
          </a:xfrm>
        </p:spPr>
        <p:txBody>
          <a:bodyPr/>
          <a:lstStyle/>
          <a:p>
            <a:r>
              <a:rPr lang="en-US" dirty="0" smtClean="0"/>
              <a:t>2017-2018 Reach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465" y="1247311"/>
            <a:ext cx="3587545" cy="403451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56907"/>
            <a:ext cx="6701842" cy="4903787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2937963" y="2154126"/>
            <a:ext cx="7949493" cy="16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nut 11"/>
          <p:cNvSpPr/>
          <p:nvPr/>
        </p:nvSpPr>
        <p:spPr>
          <a:xfrm>
            <a:off x="3023023" y="1729945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307677" y="1897464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122800" y="2461551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027602" y="3474819"/>
            <a:ext cx="560149" cy="545423"/>
          </a:xfrm>
          <a:prstGeom prst="donut">
            <a:avLst>
              <a:gd name="adj" fmla="val 69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 algn="ctr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1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19" y="0"/>
            <a:ext cx="10515600" cy="863824"/>
          </a:xfrm>
        </p:spPr>
        <p:txBody>
          <a:bodyPr/>
          <a:lstStyle/>
          <a:p>
            <a:r>
              <a:rPr lang="en-US" dirty="0" smtClean="0"/>
              <a:t>Grant Summaries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19" y="1112602"/>
            <a:ext cx="10515600" cy="4590521"/>
          </a:xfrm>
        </p:spPr>
        <p:txBody>
          <a:bodyPr numCol="1">
            <a:normAutofit/>
          </a:bodyPr>
          <a:lstStyle/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Since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1991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over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8 million dollars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in grants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Since </a:t>
            </a:r>
            <a:r>
              <a:rPr lang="en-US" sz="2400" dirty="0" smtClean="0">
                <a:solidFill>
                  <a:schemeClr val="accent3"/>
                </a:solidFill>
                <a:cs typeface="Arial" panose="020B0604020202020204" pitchFamily="34" charset="0"/>
              </a:rPr>
              <a:t>Oregon’s Materials Management 2050 Vision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, 2015-2018,: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90 </a:t>
            </a:r>
            <a:r>
              <a:rPr lang="en-US" dirty="0" smtClean="0">
                <a:cs typeface="Arial" panose="020B0604020202020204" pitchFamily="34" charset="0"/>
              </a:rPr>
              <a:t>projects</a:t>
            </a:r>
            <a:endParaRPr lang="en-US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Over $3.1M allocated funds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Average </a:t>
            </a:r>
            <a:r>
              <a:rPr lang="en-US" dirty="0" smtClean="0">
                <a:cs typeface="Arial" panose="020B0604020202020204" pitchFamily="34" charset="0"/>
              </a:rPr>
              <a:t>median </a:t>
            </a:r>
            <a:r>
              <a:rPr lang="en-US" dirty="0">
                <a:cs typeface="Arial" panose="020B0604020202020204" pitchFamily="34" charset="0"/>
              </a:rPr>
              <a:t>amount/grant: $</a:t>
            </a:r>
            <a:r>
              <a:rPr lang="en-US" dirty="0" smtClean="0">
                <a:cs typeface="Arial" panose="020B0604020202020204" pitchFamily="34" charset="0"/>
              </a:rPr>
              <a:t>33,000 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2018 general grant program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16 </a:t>
            </a:r>
            <a:r>
              <a:rPr lang="en-US" dirty="0" smtClean="0">
                <a:cs typeface="Arial" panose="020B0604020202020204" pitchFamily="34" charset="0"/>
              </a:rPr>
              <a:t>projects </a:t>
            </a:r>
            <a:endParaRPr lang="en-US" dirty="0">
              <a:cs typeface="Arial" panose="020B060402020202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$</a:t>
            </a:r>
            <a:r>
              <a:rPr lang="en-US" dirty="0" smtClean="0">
                <a:cs typeface="Arial" panose="020B0604020202020204" pitchFamily="34" charset="0"/>
              </a:rPr>
              <a:t>600,000</a:t>
            </a:r>
          </a:p>
          <a:p>
            <a:pPr marL="342911" indent="-342900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2017 workforce development grant program supporting reuse and repair</a:t>
            </a:r>
          </a:p>
          <a:p>
            <a:pPr marL="914400" lvl="1" indent="-457200"/>
            <a:r>
              <a:rPr lang="en-US" dirty="0" smtClean="0">
                <a:cs typeface="Arial" panose="020B0604020202020204" pitchFamily="34" charset="0"/>
              </a:rPr>
              <a:t>5 projects</a:t>
            </a:r>
          </a:p>
          <a:p>
            <a:pPr marL="914400" lvl="1" indent="-457200"/>
            <a:r>
              <a:rPr lang="en-US" dirty="0" smtClean="0">
                <a:cs typeface="Arial" panose="020B0604020202020204" pitchFamily="34" charset="0"/>
              </a:rPr>
              <a:t>$</a:t>
            </a:r>
            <a:r>
              <a:rPr lang="en-US" dirty="0">
                <a:cs typeface="Arial" panose="020B0604020202020204" pitchFamily="34" charset="0"/>
              </a:rPr>
              <a:t>5</a:t>
            </a:r>
            <a:r>
              <a:rPr lang="en-US" dirty="0" smtClean="0">
                <a:cs typeface="Arial" panose="020B0604020202020204" pitchFamily="34" charset="0"/>
              </a:rPr>
              <a:t>0,000</a:t>
            </a:r>
            <a:endParaRPr lang="en-US" dirty="0">
              <a:cs typeface="Arial" panose="020B0604020202020204" pitchFamily="34" charset="0"/>
            </a:endParaRPr>
          </a:p>
          <a:p>
            <a:pPr marL="742950" lvl="1" indent="-285750"/>
            <a:endParaRPr lang="en-US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930" y="722634"/>
            <a:ext cx="10515600" cy="49033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Workforce development in a reuse and repair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businesses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Prevent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wasting of food 				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Reduce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solid waste generation 	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Establish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restore, or enhance recycling infrastructure or composting infrastructure (i.e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.,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facilities and equipment) in rural communities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Help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local government exceed its waste prevention and/or reuse requirements of the Opportunity to Recycle Act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Serve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economically distressed or otherwise distressed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communities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				</a:t>
            </a: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</a:rPr>
              <a:t>					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6" y="4082878"/>
            <a:ext cx="427076" cy="4270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1" y="2144466"/>
            <a:ext cx="327532" cy="327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8" y="3356428"/>
            <a:ext cx="380695" cy="3806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6" y="2608487"/>
            <a:ext cx="339478" cy="3394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1" y="1632540"/>
            <a:ext cx="375437" cy="375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8" y="1229812"/>
            <a:ext cx="361202" cy="3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51" y="62605"/>
            <a:ext cx="11390676" cy="863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Workforce Development Grants in Reuse and Repair Industry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646" y="4081459"/>
            <a:ext cx="3617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The Toolbox Project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Nonprofit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volunteer-driven tool- lending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Hired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operations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improve financial self-sufficiency and expand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embership increased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by 42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6646" y="987414"/>
            <a:ext cx="3159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Garten </a:t>
            </a:r>
            <a:r>
              <a:rPr lang="en-US" b="1" dirty="0">
                <a:solidFill>
                  <a:schemeClr val="accent2"/>
                </a:solidFill>
              </a:rPr>
              <a:t>Recycling 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Provides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large-scale recycling for communities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job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 and employment opportunities for adults with intellectual and/or cognitive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Trained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two adults with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disabilities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2342" y="3771029"/>
            <a:ext cx="3341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The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Renewal Workshop 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 with outdoor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apparel companies 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manage factory 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Two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employees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hired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Increased repair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capacity by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three new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sewing machines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2342" y="1021131"/>
            <a:ext cx="3146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Salvage </a:t>
            </a:r>
            <a:r>
              <a:rPr lang="en-US" b="1" dirty="0" smtClean="0">
                <a:solidFill>
                  <a:schemeClr val="accent2"/>
                </a:solidFill>
              </a:rPr>
              <a:t>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Reclaimed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wood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Offers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curated selection of heritage lumber, distinct wall cladding and custom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furniture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Hired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new employee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increase capacity for reusing salvaged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wood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3378" y="86559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Salem</a:t>
            </a: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8" y="1118229"/>
            <a:ext cx="1959534" cy="2049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9" y="3934003"/>
            <a:ext cx="2018861" cy="2061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92" y="1172259"/>
            <a:ext cx="2143990" cy="20517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292" y="4034581"/>
            <a:ext cx="2113522" cy="20325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1264" y="3656343"/>
            <a:ext cx="152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Cascade Locks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3378" y="3652973"/>
            <a:ext cx="88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Eugene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9328" y="865598"/>
            <a:ext cx="10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Portland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3829" y="1603962"/>
            <a:ext cx="6045155" cy="107617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3"/>
                </a:solidFill>
              </a:rPr>
              <a:t>JJD’s </a:t>
            </a:r>
            <a:r>
              <a:rPr lang="en-US" sz="2800" b="1" dirty="0">
                <a:solidFill>
                  <a:schemeClr val="accent3"/>
                </a:solidFill>
              </a:rPr>
              <a:t>Shoe </a:t>
            </a:r>
            <a:r>
              <a:rPr lang="en-US" sz="2800" b="1" dirty="0" smtClean="0">
                <a:solidFill>
                  <a:schemeClr val="accent3"/>
                </a:solidFill>
              </a:rPr>
              <a:t>Repair</a:t>
            </a:r>
            <a:r>
              <a:rPr lang="en-US" sz="2800" dirty="0" smtClean="0">
                <a:solidFill>
                  <a:schemeClr val="accent3"/>
                </a:solidFill>
              </a:rPr>
              <a:t>, Portland, $10,000</a:t>
            </a:r>
            <a:br>
              <a:rPr lang="en-US" sz="2800" dirty="0" smtClean="0">
                <a:solidFill>
                  <a:schemeClr val="accent3"/>
                </a:solidFill>
              </a:rPr>
            </a:b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641C-54BD-4C62-9281-36F8A3AC5EF8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93651" y="123590"/>
            <a:ext cx="11240386" cy="8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Grantee from the Workforce Development Grant Program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28122" y="4597457"/>
            <a:ext cx="3336852" cy="86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5"/>
                </a:solidFill>
              </a:rPr>
              <a:t>Thank you, Julie!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8778" y="2408227"/>
            <a:ext cx="7416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  <a:latin typeface="+mj-lt"/>
              </a:rPr>
              <a:t>How did this grant help your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business?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What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is </a:t>
            </a: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the most successful part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of your grant project?  </a:t>
            </a:r>
            <a:endParaRPr lang="en-US" sz="2400" dirty="0" smtClean="0">
              <a:solidFill>
                <a:schemeClr val="accent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How 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did this grant affect you personally?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45" y="1117855"/>
            <a:ext cx="3999065" cy="40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Q-M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48F79"/>
      </a:accent1>
      <a:accent2>
        <a:srgbClr val="23769A"/>
      </a:accent2>
      <a:accent3>
        <a:srgbClr val="3AAFBD"/>
      </a:accent3>
      <a:accent4>
        <a:srgbClr val="B1CA54"/>
      </a:accent4>
      <a:accent5>
        <a:srgbClr val="F57F32"/>
      </a:accent5>
      <a:accent6>
        <a:srgbClr val="FAB38B"/>
      </a:accent6>
      <a:hlink>
        <a:srgbClr val="5F5F5F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solidFill>
            <a:srgbClr val="6E84A2"/>
          </a:solidFill>
        </a:ln>
      </a:spPr>
      <a:bodyPr rtlCol="0" anchor="ctr"/>
      <a:lstStyle>
        <a:defPPr marL="112713" indent="-112713" algn="ctr">
          <a:buFont typeface="Arial" panose="020B0604020202020204" pitchFamily="34" charset="0"/>
          <a:buChar char="•"/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Q PPT Template - white with new color pallett - wide.potx" id="{AEAC7BE0-4246-4931-BBA1-04DCF9C096EC}" vid="{498C7D5B-48D9-44F6-B481-C621784E34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DEQ-MM_PPT_Template_MM_ColorScheme_Wide</Template>
  <TotalTime>49343</TotalTime>
  <Words>353</Words>
  <Application>Microsoft Office PowerPoint</Application>
  <PresentationFormat>Widescreen</PresentationFormat>
  <Paragraphs>92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Office Theme</vt:lpstr>
      <vt:lpstr>Materials Management Grants</vt:lpstr>
      <vt:lpstr>Agenda</vt:lpstr>
      <vt:lpstr>materials management conserving resources · protecting the environment · living well</vt:lpstr>
      <vt:lpstr>Background</vt:lpstr>
      <vt:lpstr>2017-2018 Reach </vt:lpstr>
      <vt:lpstr>Grant Summaries </vt:lpstr>
      <vt:lpstr>Focus Areas</vt:lpstr>
      <vt:lpstr>Workforce Development Grants in Reuse and Repair Industry</vt:lpstr>
      <vt:lpstr>JJD’s Shoe Repair, Portland, $10,000 </vt:lpstr>
    </vt:vector>
  </TitlesOfParts>
  <Company>State of Oregon DEQ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MISTRY Minal</dc:creator>
  <cp:lastModifiedBy>DIODATI Marie-Helene</cp:lastModifiedBy>
  <cp:revision>670</cp:revision>
  <cp:lastPrinted>2018-11-07T19:51:22Z</cp:lastPrinted>
  <dcterms:created xsi:type="dcterms:W3CDTF">2018-02-05T21:22:00Z</dcterms:created>
  <dcterms:modified xsi:type="dcterms:W3CDTF">2019-05-14T20:37:13Z</dcterms:modified>
</cp:coreProperties>
</file>