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470" r:id="rId3"/>
    <p:sldId id="467" r:id="rId4"/>
    <p:sldId id="469" r:id="rId5"/>
    <p:sldId id="471" r:id="rId6"/>
    <p:sldId id="452" r:id="rId7"/>
    <p:sldId id="453" r:id="rId8"/>
    <p:sldId id="342" r:id="rId9"/>
    <p:sldId id="485" r:id="rId10"/>
    <p:sldId id="473" r:id="rId11"/>
    <p:sldId id="484" r:id="rId1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Kern" initials="CK" lastIdx="13" clrIdx="0">
    <p:extLst/>
  </p:cmAuthor>
  <p:cmAuthor id="2" name="Jimmy Watts" initials="JW" lastIdx="7" clrIdx="1">
    <p:extLst>
      <p:ext uri="{19B8F6BF-5375-455C-9EA6-DF929625EA0E}">
        <p15:presenceInfo xmlns:p15="http://schemas.microsoft.com/office/powerpoint/2012/main" userId="S-1-5-21-2479438016-1035969438-393422550-1570" providerId="AD"/>
      </p:ext>
    </p:extLst>
  </p:cmAuthor>
  <p:cmAuthor id="3" name="Tucker Jones" initials="TJ" lastIdx="1" clrIdx="2">
    <p:extLst>
      <p:ext uri="{19B8F6BF-5375-455C-9EA6-DF929625EA0E}">
        <p15:presenceInfo xmlns:p15="http://schemas.microsoft.com/office/powerpoint/2012/main" userId="S-1-5-21-2479438016-1035969438-393422550-15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16" autoAdjust="0"/>
    <p:restoredTop sz="79661" autoAdjust="0"/>
  </p:normalViewPr>
  <p:slideViewPr>
    <p:cSldViewPr>
      <p:cViewPr varScale="1">
        <p:scale>
          <a:sx n="92" d="100"/>
          <a:sy n="92" d="100"/>
        </p:scale>
        <p:origin x="140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30"/>
    </p:cViewPr>
  </p:sorterViewPr>
  <p:notesViewPr>
    <p:cSldViewPr>
      <p:cViewPr varScale="1">
        <p:scale>
          <a:sx n="87" d="100"/>
          <a:sy n="87" d="100"/>
        </p:scale>
        <p:origin x="29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MOBYDICK\CurrentData\STAFF\BRANDON\2018%20Projects\ODFW\EdBowles_RecruitPerSpawnerUpdate\EdBowles_LGR_SpringFlow&amp;Spill&amp;SpawnerSpawner_FromODFW_2018Update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Haeseker\CSS\Experimental%20management%20workshop\dataset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772458655916442"/>
          <c:y val="4.4551288965591629E-2"/>
          <c:w val="0.72280030621172353"/>
          <c:h val="0.75819845435987165"/>
        </c:manualLayout>
      </c:layout>
      <c:lineChart>
        <c:grouping val="standard"/>
        <c:varyColors val="0"/>
        <c:ser>
          <c:idx val="2"/>
          <c:order val="1"/>
          <c:tx>
            <c:v>Spill</c:v>
          </c:tx>
          <c:spPr>
            <a:ln w="3175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'SvS Summary'!$B$32:$B$74</c:f>
              <c:numCache>
                <c:formatCode>General</c:formatCode>
                <c:ptCount val="43"/>
                <c:pt idx="0">
                  <c:v>1976</c:v>
                </c:pt>
                <c:pt idx="1">
                  <c:v>1977</c:v>
                </c:pt>
                <c:pt idx="2">
                  <c:v>1978</c:v>
                </c:pt>
                <c:pt idx="3">
                  <c:v>1979</c:v>
                </c:pt>
                <c:pt idx="4">
                  <c:v>1980</c:v>
                </c:pt>
                <c:pt idx="5">
                  <c:v>1981</c:v>
                </c:pt>
                <c:pt idx="6">
                  <c:v>1982</c:v>
                </c:pt>
                <c:pt idx="7">
                  <c:v>1983</c:v>
                </c:pt>
                <c:pt idx="8">
                  <c:v>1984</c:v>
                </c:pt>
                <c:pt idx="9">
                  <c:v>1985</c:v>
                </c:pt>
                <c:pt idx="10">
                  <c:v>1986</c:v>
                </c:pt>
                <c:pt idx="11">
                  <c:v>1987</c:v>
                </c:pt>
                <c:pt idx="12">
                  <c:v>1988</c:v>
                </c:pt>
                <c:pt idx="13">
                  <c:v>1989</c:v>
                </c:pt>
                <c:pt idx="14">
                  <c:v>1990</c:v>
                </c:pt>
                <c:pt idx="15">
                  <c:v>1991</c:v>
                </c:pt>
                <c:pt idx="16">
                  <c:v>1992</c:v>
                </c:pt>
                <c:pt idx="17">
                  <c:v>1993</c:v>
                </c:pt>
                <c:pt idx="18">
                  <c:v>1994</c:v>
                </c:pt>
                <c:pt idx="19">
                  <c:v>1995</c:v>
                </c:pt>
                <c:pt idx="20">
                  <c:v>1996</c:v>
                </c:pt>
                <c:pt idx="21">
                  <c:v>1997</c:v>
                </c:pt>
                <c:pt idx="22">
                  <c:v>1998</c:v>
                </c:pt>
                <c:pt idx="23">
                  <c:v>1999</c:v>
                </c:pt>
                <c:pt idx="24">
                  <c:v>2000</c:v>
                </c:pt>
                <c:pt idx="25">
                  <c:v>2001</c:v>
                </c:pt>
                <c:pt idx="26">
                  <c:v>2002</c:v>
                </c:pt>
                <c:pt idx="27">
                  <c:v>2003</c:v>
                </c:pt>
                <c:pt idx="28">
                  <c:v>2004</c:v>
                </c:pt>
                <c:pt idx="29">
                  <c:v>2005</c:v>
                </c:pt>
                <c:pt idx="30">
                  <c:v>2006</c:v>
                </c:pt>
                <c:pt idx="31">
                  <c:v>2007</c:v>
                </c:pt>
                <c:pt idx="32">
                  <c:v>2008</c:v>
                </c:pt>
                <c:pt idx="33">
                  <c:v>2009</c:v>
                </c:pt>
                <c:pt idx="34">
                  <c:v>2010</c:v>
                </c:pt>
                <c:pt idx="35">
                  <c:v>2011</c:v>
                </c:pt>
                <c:pt idx="36">
                  <c:v>2012</c:v>
                </c:pt>
                <c:pt idx="37">
                  <c:v>2013</c:v>
                </c:pt>
                <c:pt idx="38">
                  <c:v>2014</c:v>
                </c:pt>
                <c:pt idx="39">
                  <c:v>2015</c:v>
                </c:pt>
                <c:pt idx="40">
                  <c:v>2016</c:v>
                </c:pt>
                <c:pt idx="41">
                  <c:v>2017</c:v>
                </c:pt>
                <c:pt idx="42">
                  <c:v>2018</c:v>
                </c:pt>
              </c:numCache>
            </c:numRef>
          </c:cat>
          <c:val>
            <c:numRef>
              <c:f>'SvS Summary'!$X$32:$X$74</c:f>
              <c:numCache>
                <c:formatCode>0.0</c:formatCode>
                <c:ptCount val="43"/>
                <c:pt idx="0">
                  <c:v>75.985046321775798</c:v>
                </c:pt>
                <c:pt idx="1">
                  <c:v>0</c:v>
                </c:pt>
                <c:pt idx="2">
                  <c:v>8.2584686296092507</c:v>
                </c:pt>
                <c:pt idx="3">
                  <c:v>1.7512658227848099</c:v>
                </c:pt>
                <c:pt idx="4">
                  <c:v>1.8531645569620301</c:v>
                </c:pt>
                <c:pt idx="5">
                  <c:v>15.8049578059072</c:v>
                </c:pt>
                <c:pt idx="6">
                  <c:v>25.634943129701</c:v>
                </c:pt>
                <c:pt idx="7">
                  <c:v>23.8710213722253</c:v>
                </c:pt>
                <c:pt idx="8">
                  <c:v>43.991510731975801</c:v>
                </c:pt>
                <c:pt idx="9">
                  <c:v>1.4684071729957799</c:v>
                </c:pt>
                <c:pt idx="10">
                  <c:v>10.217194092827</c:v>
                </c:pt>
                <c:pt idx="11">
                  <c:v>1.37130801687764E-3</c:v>
                </c:pt>
                <c:pt idx="12">
                  <c:v>0</c:v>
                </c:pt>
                <c:pt idx="13">
                  <c:v>0</c:v>
                </c:pt>
                <c:pt idx="14">
                  <c:v>1.7932489451476801E-3</c:v>
                </c:pt>
                <c:pt idx="15">
                  <c:v>0.49483122362869197</c:v>
                </c:pt>
                <c:pt idx="16">
                  <c:v>2.1097046413502099E-4</c:v>
                </c:pt>
                <c:pt idx="17">
                  <c:v>10.7285864978903</c:v>
                </c:pt>
                <c:pt idx="18">
                  <c:v>9.3193037974683506</c:v>
                </c:pt>
                <c:pt idx="19">
                  <c:v>10.434124472573799</c:v>
                </c:pt>
                <c:pt idx="20">
                  <c:v>53.204113924050603</c:v>
                </c:pt>
                <c:pt idx="21">
                  <c:v>53.736075949367098</c:v>
                </c:pt>
                <c:pt idx="22">
                  <c:v>33.508333333333297</c:v>
                </c:pt>
                <c:pt idx="23">
                  <c:v>42.1318037974684</c:v>
                </c:pt>
                <c:pt idx="24">
                  <c:v>23.9856434599156</c:v>
                </c:pt>
                <c:pt idx="25">
                  <c:v>0</c:v>
                </c:pt>
                <c:pt idx="26">
                  <c:v>30.781803797468399</c:v>
                </c:pt>
                <c:pt idx="27">
                  <c:v>27.7589410199963</c:v>
                </c:pt>
                <c:pt idx="28">
                  <c:v>8.3923958906622609</c:v>
                </c:pt>
                <c:pt idx="29">
                  <c:v>6.2837025316455701</c:v>
                </c:pt>
                <c:pt idx="30">
                  <c:v>46.521149789029501</c:v>
                </c:pt>
                <c:pt idx="31">
                  <c:v>19.881698312236299</c:v>
                </c:pt>
                <c:pt idx="32">
                  <c:v>42.8302215189874</c:v>
                </c:pt>
                <c:pt idx="33">
                  <c:v>29.771308016877601</c:v>
                </c:pt>
                <c:pt idx="34">
                  <c:v>29.4976265822785</c:v>
                </c:pt>
                <c:pt idx="35">
                  <c:v>49.542827004219397</c:v>
                </c:pt>
                <c:pt idx="36">
                  <c:v>32.709757383966199</c:v>
                </c:pt>
                <c:pt idx="37">
                  <c:v>20.792668776371301</c:v>
                </c:pt>
                <c:pt idx="38" formatCode="General">
                  <c:v>26.1</c:v>
                </c:pt>
                <c:pt idx="39" formatCode="General">
                  <c:v>20.3</c:v>
                </c:pt>
                <c:pt idx="40" formatCode="General">
                  <c:v>21.7</c:v>
                </c:pt>
                <c:pt idx="41" formatCode="General">
                  <c:v>57.6</c:v>
                </c:pt>
                <c:pt idx="42" formatCode="General">
                  <c:v>41.5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018-4EA7-B9BA-FC29FCDFAD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9607600"/>
        <c:axId val="229607992"/>
      </c:lineChart>
      <c:lineChart>
        <c:grouping val="standard"/>
        <c:varyColors val="0"/>
        <c:ser>
          <c:idx val="0"/>
          <c:order val="0"/>
          <c:spPr>
            <a:ln w="317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'SvS Summary'!$B$32:$B$74</c:f>
              <c:numCache>
                <c:formatCode>General</c:formatCode>
                <c:ptCount val="43"/>
                <c:pt idx="0">
                  <c:v>1976</c:v>
                </c:pt>
                <c:pt idx="1">
                  <c:v>1977</c:v>
                </c:pt>
                <c:pt idx="2">
                  <c:v>1978</c:v>
                </c:pt>
                <c:pt idx="3">
                  <c:v>1979</c:v>
                </c:pt>
                <c:pt idx="4">
                  <c:v>1980</c:v>
                </c:pt>
                <c:pt idx="5">
                  <c:v>1981</c:v>
                </c:pt>
                <c:pt idx="6">
                  <c:v>1982</c:v>
                </c:pt>
                <c:pt idx="7">
                  <c:v>1983</c:v>
                </c:pt>
                <c:pt idx="8">
                  <c:v>1984</c:v>
                </c:pt>
                <c:pt idx="9">
                  <c:v>1985</c:v>
                </c:pt>
                <c:pt idx="10">
                  <c:v>1986</c:v>
                </c:pt>
                <c:pt idx="11">
                  <c:v>1987</c:v>
                </c:pt>
                <c:pt idx="12">
                  <c:v>1988</c:v>
                </c:pt>
                <c:pt idx="13">
                  <c:v>1989</c:v>
                </c:pt>
                <c:pt idx="14">
                  <c:v>1990</c:v>
                </c:pt>
                <c:pt idx="15">
                  <c:v>1991</c:v>
                </c:pt>
                <c:pt idx="16">
                  <c:v>1992</c:v>
                </c:pt>
                <c:pt idx="17">
                  <c:v>1993</c:v>
                </c:pt>
                <c:pt idx="18">
                  <c:v>1994</c:v>
                </c:pt>
                <c:pt idx="19">
                  <c:v>1995</c:v>
                </c:pt>
                <c:pt idx="20">
                  <c:v>1996</c:v>
                </c:pt>
                <c:pt idx="21">
                  <c:v>1997</c:v>
                </c:pt>
                <c:pt idx="22">
                  <c:v>1998</c:v>
                </c:pt>
                <c:pt idx="23">
                  <c:v>1999</c:v>
                </c:pt>
                <c:pt idx="24">
                  <c:v>2000</c:v>
                </c:pt>
                <c:pt idx="25">
                  <c:v>2001</c:v>
                </c:pt>
                <c:pt idx="26">
                  <c:v>2002</c:v>
                </c:pt>
                <c:pt idx="27">
                  <c:v>2003</c:v>
                </c:pt>
                <c:pt idx="28">
                  <c:v>2004</c:v>
                </c:pt>
                <c:pt idx="29">
                  <c:v>2005</c:v>
                </c:pt>
                <c:pt idx="30">
                  <c:v>2006</c:v>
                </c:pt>
                <c:pt idx="31">
                  <c:v>2007</c:v>
                </c:pt>
                <c:pt idx="32">
                  <c:v>2008</c:v>
                </c:pt>
                <c:pt idx="33">
                  <c:v>2009</c:v>
                </c:pt>
                <c:pt idx="34">
                  <c:v>2010</c:v>
                </c:pt>
                <c:pt idx="35">
                  <c:v>2011</c:v>
                </c:pt>
                <c:pt idx="36">
                  <c:v>2012</c:v>
                </c:pt>
                <c:pt idx="37">
                  <c:v>2013</c:v>
                </c:pt>
                <c:pt idx="38">
                  <c:v>2014</c:v>
                </c:pt>
                <c:pt idx="39">
                  <c:v>2015</c:v>
                </c:pt>
                <c:pt idx="40">
                  <c:v>2016</c:v>
                </c:pt>
                <c:pt idx="41">
                  <c:v>2017</c:v>
                </c:pt>
                <c:pt idx="42">
                  <c:v>2018</c:v>
                </c:pt>
              </c:numCache>
            </c:numRef>
          </c:cat>
          <c:val>
            <c:numRef>
              <c:f>'SvS Summary'!$D$32:$D$74</c:f>
              <c:numCache>
                <c:formatCode>0.000</c:formatCode>
                <c:ptCount val="43"/>
                <c:pt idx="0">
                  <c:v>-0.78601749888704497</c:v>
                </c:pt>
                <c:pt idx="1">
                  <c:v>-1.444977344918323</c:v>
                </c:pt>
                <c:pt idx="2">
                  <c:v>-0.62236018434863349</c:v>
                </c:pt>
                <c:pt idx="3">
                  <c:v>-0.618387795828648</c:v>
                </c:pt>
                <c:pt idx="4">
                  <c:v>-1.3361465685969571</c:v>
                </c:pt>
                <c:pt idx="5">
                  <c:v>6.1949593302561161E-2</c:v>
                </c:pt>
                <c:pt idx="6">
                  <c:v>0.69024696393665441</c:v>
                </c:pt>
                <c:pt idx="7">
                  <c:v>0.52969333250490724</c:v>
                </c:pt>
                <c:pt idx="8">
                  <c:v>0.45202586213895679</c:v>
                </c:pt>
                <c:pt idx="9">
                  <c:v>0.72401136377554387</c:v>
                </c:pt>
                <c:pt idx="10">
                  <c:v>0.14458876341660545</c:v>
                </c:pt>
                <c:pt idx="11">
                  <c:v>-1.0500159699950069</c:v>
                </c:pt>
                <c:pt idx="12">
                  <c:v>-1.1463730243279746</c:v>
                </c:pt>
                <c:pt idx="13">
                  <c:v>-1.638566264639191</c:v>
                </c:pt>
                <c:pt idx="14">
                  <c:v>-0.86234303836616721</c:v>
                </c:pt>
                <c:pt idx="15">
                  <c:v>-0.74603782254230722</c:v>
                </c:pt>
                <c:pt idx="16">
                  <c:v>-2.3643331000624928</c:v>
                </c:pt>
                <c:pt idx="17">
                  <c:v>-1.7706900190729913</c:v>
                </c:pt>
                <c:pt idx="18">
                  <c:v>-0.32077346508519833</c:v>
                </c:pt>
                <c:pt idx="19">
                  <c:v>-0.45975844996448195</c:v>
                </c:pt>
                <c:pt idx="20">
                  <c:v>0.3530202201463884</c:v>
                </c:pt>
                <c:pt idx="21">
                  <c:v>1.0017301304669521</c:v>
                </c:pt>
                <c:pt idx="22">
                  <c:v>1.0871205618309248</c:v>
                </c:pt>
                <c:pt idx="23">
                  <c:v>1.486015246002041</c:v>
                </c:pt>
                <c:pt idx="24">
                  <c:v>1.3181538223782818</c:v>
                </c:pt>
                <c:pt idx="25">
                  <c:v>0.62633299016079913</c:v>
                </c:pt>
                <c:pt idx="26">
                  <c:v>-0.1016249541383365</c:v>
                </c:pt>
                <c:pt idx="27">
                  <c:v>-1.5773767629374742</c:v>
                </c:pt>
                <c:pt idx="28">
                  <c:v>-1.5616706850844335</c:v>
                </c:pt>
                <c:pt idx="29">
                  <c:v>-0.99070239386166303</c:v>
                </c:pt>
                <c:pt idx="30">
                  <c:v>-6.9965763263154734E-2</c:v>
                </c:pt>
                <c:pt idx="31">
                  <c:v>0.6640343822921162</c:v>
                </c:pt>
                <c:pt idx="32">
                  <c:v>0.8807786886505653</c:v>
                </c:pt>
                <c:pt idx="33">
                  <c:v>0.83480949000627236</c:v>
                </c:pt>
                <c:pt idx="34">
                  <c:v>-7.3222213566772609E-3</c:v>
                </c:pt>
                <c:pt idx="35">
                  <c:v>-0.58443729916305553</c:v>
                </c:pt>
                <c:pt idx="36">
                  <c:v>2.4692612590372143E-2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018-4EA7-B9BA-FC29FCDFAD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7229112"/>
        <c:axId val="290810264"/>
      </c:lineChart>
      <c:catAx>
        <c:axId val="229607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9050"/>
        </c:spPr>
        <c:txPr>
          <a:bodyPr/>
          <a:lstStyle/>
          <a:p>
            <a:pPr>
              <a:defRPr sz="1800" b="0">
                <a:latin typeface="+mj-lt"/>
              </a:defRPr>
            </a:pPr>
            <a:endParaRPr lang="en-US"/>
          </a:p>
        </c:txPr>
        <c:crossAx val="229607992"/>
        <c:crossesAt val="0"/>
        <c:auto val="1"/>
        <c:lblAlgn val="ctr"/>
        <c:lblOffset val="100"/>
        <c:tickLblSkip val="5"/>
        <c:noMultiLvlLbl val="1"/>
      </c:catAx>
      <c:valAx>
        <c:axId val="22960799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" sourceLinked="0"/>
        <c:majorTickMark val="out"/>
        <c:minorTickMark val="none"/>
        <c:tickLblPos val="nextTo"/>
        <c:spPr>
          <a:ln w="19050"/>
        </c:spPr>
        <c:txPr>
          <a:bodyPr/>
          <a:lstStyle/>
          <a:p>
            <a:pPr>
              <a:defRPr sz="1800" b="0">
                <a:latin typeface="+mj-lt"/>
              </a:defRPr>
            </a:pPr>
            <a:endParaRPr lang="en-US"/>
          </a:p>
        </c:txPr>
        <c:crossAx val="229607600"/>
        <c:crossesAt val="1"/>
        <c:crossBetween val="midCat"/>
      </c:valAx>
      <c:valAx>
        <c:axId val="290810264"/>
        <c:scaling>
          <c:orientation val="minMax"/>
        </c:scaling>
        <c:delete val="0"/>
        <c:axPos val="r"/>
        <c:numFmt formatCode="0.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800" b="0">
                <a:latin typeface="+mj-lt"/>
              </a:defRPr>
            </a:pPr>
            <a:endParaRPr lang="en-US"/>
          </a:p>
        </c:txPr>
        <c:crossAx val="367229112"/>
        <c:crosses val="max"/>
        <c:crossBetween val="between"/>
      </c:valAx>
      <c:catAx>
        <c:axId val="3672291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90810264"/>
        <c:crosses val="autoZero"/>
        <c:auto val="1"/>
        <c:lblAlgn val="ctr"/>
        <c:lblOffset val="100"/>
        <c:noMultiLvlLbl val="0"/>
      </c:catAx>
      <c:spPr>
        <a:noFill/>
      </c:spPr>
    </c:plotArea>
    <c:plotVisOnly val="1"/>
    <c:dispBlanksAs val="gap"/>
    <c:showDLblsOverMax val="0"/>
  </c:chart>
  <c:txPr>
    <a:bodyPr/>
    <a:lstStyle/>
    <a:p>
      <a:pPr>
        <a:defRPr b="1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07782068642691"/>
          <c:y val="8.5616715098531526E-2"/>
          <c:w val="0.82944447230720364"/>
          <c:h val="0.57640326923097462"/>
        </c:manualLayout>
      </c:layout>
      <c:barChart>
        <c:barDir val="col"/>
        <c:grouping val="clustered"/>
        <c:varyColors val="0"/>
        <c:ser>
          <c:idx val="0"/>
          <c:order val="0"/>
          <c:spPr>
            <a:ln>
              <a:solidFill>
                <a:schemeClr val="tx1"/>
              </a:solidFill>
            </a:ln>
          </c:spPr>
          <c:invertIfNegative val="0"/>
          <c:dPt>
            <c:idx val="4"/>
            <c:invertIfNegative val="0"/>
            <c:bubble3D val="0"/>
            <c:spPr>
              <a:solidFill>
                <a:srgbClr val="C00000"/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5F96-48B4-8BD3-BC1D7A9A0B06}"/>
              </c:ext>
            </c:extLst>
          </c:dPt>
          <c:cat>
            <c:strRef>
              <c:f>Steelhead!$DX$14:$DX$18</c:f>
              <c:strCache>
                <c:ptCount val="5"/>
                <c:pt idx="0">
                  <c:v>125%</c:v>
                </c:pt>
                <c:pt idx="1">
                  <c:v>120%</c:v>
                </c:pt>
                <c:pt idx="2">
                  <c:v>115/120%</c:v>
                </c:pt>
                <c:pt idx="3">
                  <c:v>BiOp</c:v>
                </c:pt>
                <c:pt idx="4">
                  <c:v>Observed</c:v>
                </c:pt>
              </c:strCache>
            </c:strRef>
          </c:cat>
          <c:val>
            <c:numRef>
              <c:f>Steelhead!$DZ$14:$DZ$18</c:f>
              <c:numCache>
                <c:formatCode>General</c:formatCode>
                <c:ptCount val="5"/>
                <c:pt idx="0">
                  <c:v>3.4</c:v>
                </c:pt>
                <c:pt idx="1">
                  <c:v>2.4</c:v>
                </c:pt>
                <c:pt idx="2">
                  <c:v>2.1</c:v>
                </c:pt>
                <c:pt idx="3">
                  <c:v>1.3</c:v>
                </c:pt>
                <c:pt idx="4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F96-48B4-8BD3-BC1D7A9A0B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6437200"/>
        <c:axId val="386436024"/>
      </c:barChart>
      <c:catAx>
        <c:axId val="3864372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/>
        </c:spPr>
        <c:txPr>
          <a:bodyPr/>
          <a:lstStyle/>
          <a:p>
            <a:pPr>
              <a:defRPr>
                <a:latin typeface="+mj-lt"/>
              </a:defRPr>
            </a:pPr>
            <a:endParaRPr lang="en-US"/>
          </a:p>
        </c:txPr>
        <c:crossAx val="386436024"/>
        <c:crosses val="autoZero"/>
        <c:auto val="1"/>
        <c:lblAlgn val="ctr"/>
        <c:lblOffset val="100"/>
        <c:noMultiLvlLbl val="0"/>
      </c:catAx>
      <c:valAx>
        <c:axId val="386436024"/>
        <c:scaling>
          <c:orientation val="minMax"/>
          <c:max val="4.5"/>
          <c:min val="0"/>
        </c:scaling>
        <c:delete val="0"/>
        <c:axPos val="l"/>
        <c:numFmt formatCode="#,##0" sourceLinked="0"/>
        <c:majorTickMark val="out"/>
        <c:minorTickMark val="none"/>
        <c:tickLblPos val="nextTo"/>
        <c:spPr>
          <a:ln w="19050"/>
        </c:spPr>
        <c:txPr>
          <a:bodyPr/>
          <a:lstStyle/>
          <a:p>
            <a:pPr>
              <a:defRPr>
                <a:latin typeface="+mj-lt"/>
              </a:defRPr>
            </a:pPr>
            <a:endParaRPr lang="en-US"/>
          </a:p>
        </c:txPr>
        <c:crossAx val="386437200"/>
        <c:crosses val="autoZero"/>
        <c:crossBetween val="between"/>
        <c:majorUnit val="1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932A84-D195-42A0-8D49-9DB2CCC62AFA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79150B-58DE-485C-8210-294B1AE0A158}">
      <dgm:prSet phldrT="[Text]" custT="1"/>
      <dgm:spPr/>
      <dgm:t>
        <a:bodyPr/>
        <a:lstStyle/>
        <a:p>
          <a:r>
            <a:rPr lang="en-US" sz="1600" dirty="0" smtClean="0">
              <a:latin typeface="+mj-lt"/>
            </a:rPr>
            <a:t>Agreement Signed</a:t>
          </a:r>
          <a:br>
            <a:rPr lang="en-US" sz="1600" dirty="0" smtClean="0">
              <a:latin typeface="+mj-lt"/>
            </a:rPr>
          </a:br>
          <a:r>
            <a:rPr lang="en-US" sz="1600" dirty="0" smtClean="0">
              <a:latin typeface="+mj-lt"/>
            </a:rPr>
            <a:t>Dec 2018</a:t>
          </a:r>
          <a:endParaRPr lang="en-US" sz="1600" dirty="0">
            <a:latin typeface="+mj-lt"/>
          </a:endParaRPr>
        </a:p>
      </dgm:t>
    </dgm:pt>
    <dgm:pt modelId="{9C7BD0D5-7E34-416C-8F1F-29E7F92CD169}" type="parTrans" cxnId="{56CA3459-CFF7-402A-8235-9B936526B17F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275176C3-4A75-4532-B7F5-BBB8BF1DD3FD}" type="sibTrans" cxnId="{56CA3459-CFF7-402A-8235-9B936526B17F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DD6A96B3-833A-4B92-B547-0E6DF4BCDF31}">
      <dgm:prSet phldrT="[Text]" custT="1"/>
      <dgm:spPr/>
      <dgm:t>
        <a:bodyPr/>
        <a:lstStyle/>
        <a:p>
          <a:r>
            <a:rPr lang="en-US" sz="1600" dirty="0" smtClean="0">
              <a:latin typeface="+mj-lt"/>
            </a:rPr>
            <a:t>WA 120% TDG </a:t>
          </a:r>
          <a:r>
            <a:rPr lang="en-US" sz="1600" dirty="0" smtClean="0">
              <a:latin typeface="+mj-lt"/>
            </a:rPr>
            <a:t>Modification</a:t>
          </a:r>
          <a:r>
            <a:rPr lang="en-US" sz="1600" dirty="0" smtClean="0">
              <a:latin typeface="+mj-lt"/>
            </a:rPr>
            <a:t/>
          </a:r>
          <a:br>
            <a:rPr lang="en-US" sz="1600" dirty="0" smtClean="0">
              <a:latin typeface="+mj-lt"/>
            </a:rPr>
          </a:br>
          <a:r>
            <a:rPr lang="en-US" sz="1600" dirty="0" smtClean="0">
              <a:latin typeface="+mj-lt"/>
            </a:rPr>
            <a:t>March 2019</a:t>
          </a:r>
          <a:endParaRPr lang="en-US" sz="1600" dirty="0">
            <a:latin typeface="+mj-lt"/>
          </a:endParaRPr>
        </a:p>
      </dgm:t>
    </dgm:pt>
    <dgm:pt modelId="{9B582827-FF0B-47E2-9D56-54A1D0037204}" type="parTrans" cxnId="{8FA7522C-0429-42FB-99F5-B6C51E1D83CA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357EEB30-8540-403E-A4AF-EB5BFF276317}" type="sibTrans" cxnId="{8FA7522C-0429-42FB-99F5-B6C51E1D83CA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FFD28338-BBC7-404A-980E-3A21B74C238B}">
      <dgm:prSet phldrT="[Text]" custT="1"/>
      <dgm:spPr/>
      <dgm:t>
        <a:bodyPr/>
        <a:lstStyle/>
        <a:p>
          <a:r>
            <a:rPr lang="en-US" sz="1600" dirty="0" smtClean="0">
              <a:latin typeface="+mj-lt"/>
            </a:rPr>
            <a:t>OR/WA 125% TDG Modification*</a:t>
          </a:r>
          <a:endParaRPr lang="en-US" sz="1600" dirty="0">
            <a:latin typeface="+mj-lt"/>
          </a:endParaRPr>
        </a:p>
      </dgm:t>
    </dgm:pt>
    <dgm:pt modelId="{4FB02594-3E80-4C04-878E-0881310F76F4}" type="parTrans" cxnId="{2EE672DE-1533-488F-9888-324603F4037B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94EAEE05-D36E-4676-915F-B15AE53B0D09}" type="sibTrans" cxnId="{2EE672DE-1533-488F-9888-324603F4037B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39891C6C-4C75-48FD-B6D1-C378BF5EC52E}">
      <dgm:prSet phldrT="[Text]" custT="1"/>
      <dgm:spPr/>
      <dgm:t>
        <a:bodyPr/>
        <a:lstStyle/>
        <a:p>
          <a:r>
            <a:rPr lang="en-US" sz="1600" dirty="0" smtClean="0">
              <a:latin typeface="+mj-lt"/>
            </a:rPr>
            <a:t>Flex Spill Evaluated in the CRSO EIS</a:t>
          </a:r>
          <a:endParaRPr lang="en-US" sz="1600" dirty="0">
            <a:latin typeface="+mj-lt"/>
          </a:endParaRPr>
        </a:p>
      </dgm:t>
    </dgm:pt>
    <dgm:pt modelId="{C65D1592-5CF0-41EF-9803-35CCAFB9857A}" type="parTrans" cxnId="{0A4A1E4B-7622-4E8B-866E-DDA624FBF423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23BE437F-1476-4111-8543-76825682C469}" type="sibTrans" cxnId="{0A4A1E4B-7622-4E8B-866E-DDA624FBF423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133E1832-CCA1-4A59-8638-45B500E68709}">
      <dgm:prSet phldrT="[Text]" custT="1"/>
      <dgm:spPr/>
      <dgm:t>
        <a:bodyPr/>
        <a:lstStyle/>
        <a:p>
          <a:r>
            <a:rPr lang="en-US" sz="1600" dirty="0" smtClean="0">
              <a:latin typeface="+mj-lt"/>
            </a:rPr>
            <a:t>Flex Spill Operations April 2020*</a:t>
          </a:r>
          <a:endParaRPr lang="en-US" sz="1600" dirty="0">
            <a:latin typeface="+mj-lt"/>
          </a:endParaRPr>
        </a:p>
      </dgm:t>
    </dgm:pt>
    <dgm:pt modelId="{24FF3E8A-0D94-4FD9-8A34-CC026D5A2F5D}" type="parTrans" cxnId="{F42791F0-81B3-4B6F-AC47-0B793F342F76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8B4D1959-FB80-4213-818E-BD00780A4268}" type="sibTrans" cxnId="{F42791F0-81B3-4B6F-AC47-0B793F342F76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A4F1ACB7-1CFE-4256-ACC3-364377133269}">
      <dgm:prSet phldrT="[Text]" custT="1"/>
      <dgm:spPr/>
      <dgm:t>
        <a:bodyPr/>
        <a:lstStyle/>
        <a:p>
          <a:r>
            <a:rPr lang="en-US" sz="1600" dirty="0" smtClean="0">
              <a:latin typeface="+mj-lt"/>
            </a:rPr>
            <a:t>Flex </a:t>
          </a:r>
          <a:r>
            <a:rPr lang="en-US" sz="1600" dirty="0" smtClean="0">
              <a:latin typeface="+mj-lt"/>
            </a:rPr>
            <a:t>Spill Operations</a:t>
          </a:r>
          <a:br>
            <a:rPr lang="en-US" sz="1600" dirty="0" smtClean="0">
              <a:latin typeface="+mj-lt"/>
            </a:rPr>
          </a:br>
          <a:r>
            <a:rPr lang="en-US" sz="1600" dirty="0" smtClean="0">
              <a:latin typeface="+mj-lt"/>
            </a:rPr>
            <a:t>April 2019</a:t>
          </a:r>
          <a:endParaRPr lang="en-US" sz="1600" dirty="0">
            <a:latin typeface="+mj-lt"/>
          </a:endParaRPr>
        </a:p>
      </dgm:t>
    </dgm:pt>
    <dgm:pt modelId="{AAF38371-92E4-49BD-B2F6-976B003D13BC}" type="parTrans" cxnId="{604C9C77-6C8A-46E4-9A2A-BDBFD51D32AC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13F87E50-D96B-4F8F-9C0D-A26805462AAE}" type="sibTrans" cxnId="{604C9C77-6C8A-46E4-9A2A-BDBFD51D32AC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3360B18C-5A0C-4424-920F-0FCC5DCA017C}" type="pres">
      <dgm:prSet presAssocID="{36932A84-D195-42A0-8D49-9DB2CCC62AF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299478B-BE5A-45AD-9E99-43266FFCB0CC}" type="pres">
      <dgm:prSet presAssocID="{36932A84-D195-42A0-8D49-9DB2CCC62AFA}" presName="arrow" presStyleLbl="bgShp" presStyleIdx="0" presStyleCnt="1" custLinFactNeighborY="1114"/>
      <dgm:spPr/>
      <dgm:t>
        <a:bodyPr/>
        <a:lstStyle/>
        <a:p>
          <a:endParaRPr lang="en-US"/>
        </a:p>
      </dgm:t>
    </dgm:pt>
    <dgm:pt modelId="{A8532190-A27B-4A0A-8DF4-FEA50200E8BE}" type="pres">
      <dgm:prSet presAssocID="{36932A84-D195-42A0-8D49-9DB2CCC62AFA}" presName="points" presStyleCnt="0"/>
      <dgm:spPr/>
    </dgm:pt>
    <dgm:pt modelId="{621BC5F6-DED0-4FC6-9E3A-2150DA5642B7}" type="pres">
      <dgm:prSet presAssocID="{1279150B-58DE-485C-8210-294B1AE0A158}" presName="compositeA" presStyleCnt="0"/>
      <dgm:spPr/>
    </dgm:pt>
    <dgm:pt modelId="{10C50289-8FF2-4553-AD59-77503A218AA1}" type="pres">
      <dgm:prSet presAssocID="{1279150B-58DE-485C-8210-294B1AE0A158}" presName="textA" presStyleLbl="revTx" presStyleIdx="0" presStyleCnt="6" custScaleX="1328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0C35F7-A300-453B-9894-52972737A55A}" type="pres">
      <dgm:prSet presAssocID="{1279150B-58DE-485C-8210-294B1AE0A158}" presName="circleA" presStyleLbl="node1" presStyleIdx="0" presStyleCnt="6"/>
      <dgm:spPr/>
    </dgm:pt>
    <dgm:pt modelId="{7B5BAA23-9C0E-4E5A-85BA-9428966F2D3C}" type="pres">
      <dgm:prSet presAssocID="{1279150B-58DE-485C-8210-294B1AE0A158}" presName="spaceA" presStyleCnt="0"/>
      <dgm:spPr/>
    </dgm:pt>
    <dgm:pt modelId="{B44711A1-6458-430D-9587-9D08635A5991}" type="pres">
      <dgm:prSet presAssocID="{275176C3-4A75-4532-B7F5-BBB8BF1DD3FD}" presName="space" presStyleCnt="0"/>
      <dgm:spPr/>
    </dgm:pt>
    <dgm:pt modelId="{E9624B51-8A25-4FBA-BDE8-C7879FA800B5}" type="pres">
      <dgm:prSet presAssocID="{DD6A96B3-833A-4B92-B547-0E6DF4BCDF31}" presName="compositeB" presStyleCnt="0"/>
      <dgm:spPr/>
    </dgm:pt>
    <dgm:pt modelId="{0641F5A4-005A-47FA-88C9-DC9FA41EA17F}" type="pres">
      <dgm:prSet presAssocID="{DD6A96B3-833A-4B92-B547-0E6DF4BCDF31}" presName="textB" presStyleLbl="revTx" presStyleIdx="1" presStyleCnt="6" custScaleX="137259" custLinFactNeighborX="4359" custLinFactNeighborY="1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BCF697-AF18-4ACB-A4DD-CA580CF79B47}" type="pres">
      <dgm:prSet presAssocID="{DD6A96B3-833A-4B92-B547-0E6DF4BCDF31}" presName="circleB" presStyleLbl="node1" presStyleIdx="1" presStyleCnt="6"/>
      <dgm:spPr/>
    </dgm:pt>
    <dgm:pt modelId="{BF96722D-DBEE-47D3-8DA4-2D52B473D68A}" type="pres">
      <dgm:prSet presAssocID="{DD6A96B3-833A-4B92-B547-0E6DF4BCDF31}" presName="spaceB" presStyleCnt="0"/>
      <dgm:spPr/>
    </dgm:pt>
    <dgm:pt modelId="{EAEE441A-417F-4245-A7C9-8FCF39E9DC7C}" type="pres">
      <dgm:prSet presAssocID="{357EEB30-8540-403E-A4AF-EB5BFF276317}" presName="space" presStyleCnt="0"/>
      <dgm:spPr/>
    </dgm:pt>
    <dgm:pt modelId="{638FD19A-F408-4E70-95A5-69AA05120AE7}" type="pres">
      <dgm:prSet presAssocID="{A4F1ACB7-1CFE-4256-ACC3-364377133269}" presName="compositeA" presStyleCnt="0"/>
      <dgm:spPr/>
    </dgm:pt>
    <dgm:pt modelId="{10A9922E-75B8-43C4-92EF-C627B9EE1D8E}" type="pres">
      <dgm:prSet presAssocID="{A4F1ACB7-1CFE-4256-ACC3-364377133269}" presName="textA" presStyleLbl="revTx" presStyleIdx="2" presStyleCnt="6" custScaleX="1254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1CF2F5-943F-4C0D-9A47-276C6A1E2663}" type="pres">
      <dgm:prSet presAssocID="{A4F1ACB7-1CFE-4256-ACC3-364377133269}" presName="circleA" presStyleLbl="node1" presStyleIdx="2" presStyleCnt="6"/>
      <dgm:spPr/>
    </dgm:pt>
    <dgm:pt modelId="{82BDD266-00DB-4C52-B6C6-3CFE726E726F}" type="pres">
      <dgm:prSet presAssocID="{A4F1ACB7-1CFE-4256-ACC3-364377133269}" presName="spaceA" presStyleCnt="0"/>
      <dgm:spPr/>
    </dgm:pt>
    <dgm:pt modelId="{7739C444-5377-4438-90EF-BCD406DB60E0}" type="pres">
      <dgm:prSet presAssocID="{13F87E50-D96B-4F8F-9C0D-A26805462AAE}" presName="space" presStyleCnt="0"/>
      <dgm:spPr/>
    </dgm:pt>
    <dgm:pt modelId="{86E16E68-B442-4331-BE20-D90D73CBC34D}" type="pres">
      <dgm:prSet presAssocID="{FFD28338-BBC7-404A-980E-3A21B74C238B}" presName="compositeB" presStyleCnt="0"/>
      <dgm:spPr/>
    </dgm:pt>
    <dgm:pt modelId="{124DB1AC-DC49-44D6-BB42-D562AB35049C}" type="pres">
      <dgm:prSet presAssocID="{FFD28338-BBC7-404A-980E-3A21B74C238B}" presName="textB" presStyleLbl="revTx" presStyleIdx="3" presStyleCnt="6" custScaleX="1541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7CB74E-A647-42A2-B9CF-F619C0852194}" type="pres">
      <dgm:prSet presAssocID="{FFD28338-BBC7-404A-980E-3A21B74C238B}" presName="circleB" presStyleLbl="node1" presStyleIdx="3" presStyleCnt="6"/>
      <dgm:spPr/>
    </dgm:pt>
    <dgm:pt modelId="{3B9E8909-8BE0-4F48-9D83-ACA570A5E5A2}" type="pres">
      <dgm:prSet presAssocID="{FFD28338-BBC7-404A-980E-3A21B74C238B}" presName="spaceB" presStyleCnt="0"/>
      <dgm:spPr/>
    </dgm:pt>
    <dgm:pt modelId="{0C65367C-FF23-48C8-92A1-41490C8E277B}" type="pres">
      <dgm:prSet presAssocID="{94EAEE05-D36E-4676-915F-B15AE53B0D09}" presName="space" presStyleCnt="0"/>
      <dgm:spPr/>
    </dgm:pt>
    <dgm:pt modelId="{766A67C3-6188-4C52-B15E-8EF7BB8D9B8B}" type="pres">
      <dgm:prSet presAssocID="{133E1832-CCA1-4A59-8638-45B500E68709}" presName="compositeA" presStyleCnt="0"/>
      <dgm:spPr/>
    </dgm:pt>
    <dgm:pt modelId="{6819B3D8-E88A-49D6-911F-08C7065D2E00}" type="pres">
      <dgm:prSet presAssocID="{133E1832-CCA1-4A59-8638-45B500E68709}" presName="textA" presStyleLbl="revTx" presStyleIdx="4" presStyleCnt="6" custScaleX="1386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594047-F166-4A72-A276-906A95A32F46}" type="pres">
      <dgm:prSet presAssocID="{133E1832-CCA1-4A59-8638-45B500E68709}" presName="circleA" presStyleLbl="node1" presStyleIdx="4" presStyleCnt="6"/>
      <dgm:spPr/>
    </dgm:pt>
    <dgm:pt modelId="{4E0C7CE9-7C46-4CE2-97E8-06128CFD7301}" type="pres">
      <dgm:prSet presAssocID="{133E1832-CCA1-4A59-8638-45B500E68709}" presName="spaceA" presStyleCnt="0"/>
      <dgm:spPr/>
    </dgm:pt>
    <dgm:pt modelId="{EAFEAD5D-B5D5-4C06-97AA-017D5D04E7AA}" type="pres">
      <dgm:prSet presAssocID="{8B4D1959-FB80-4213-818E-BD00780A4268}" presName="space" presStyleCnt="0"/>
      <dgm:spPr/>
    </dgm:pt>
    <dgm:pt modelId="{83486DBD-128F-4970-AADF-87BB0422B01B}" type="pres">
      <dgm:prSet presAssocID="{39891C6C-4C75-48FD-B6D1-C378BF5EC52E}" presName="compositeB" presStyleCnt="0"/>
      <dgm:spPr/>
    </dgm:pt>
    <dgm:pt modelId="{0C310D05-FBB1-4760-81F6-133BC63B5387}" type="pres">
      <dgm:prSet presAssocID="{39891C6C-4C75-48FD-B6D1-C378BF5EC52E}" presName="textB" presStyleLbl="revTx" presStyleIdx="5" presStyleCnt="6" custScaleX="133051" custLinFactNeighborX="-11052" custLinFactNeighborY="-4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8633BE-2286-4482-8F4D-3151C8E2F6A3}" type="pres">
      <dgm:prSet presAssocID="{39891C6C-4C75-48FD-B6D1-C378BF5EC52E}" presName="circleB" presStyleLbl="node1" presStyleIdx="5" presStyleCnt="6"/>
      <dgm:spPr/>
    </dgm:pt>
    <dgm:pt modelId="{6053F17D-6D53-4E91-86D3-7966E8037A96}" type="pres">
      <dgm:prSet presAssocID="{39891C6C-4C75-48FD-B6D1-C378BF5EC52E}" presName="spaceB" presStyleCnt="0"/>
      <dgm:spPr/>
    </dgm:pt>
  </dgm:ptLst>
  <dgm:cxnLst>
    <dgm:cxn modelId="{A25F0077-1814-447A-9DBA-7B03BB920AEE}" type="presOf" srcId="{1279150B-58DE-485C-8210-294B1AE0A158}" destId="{10C50289-8FF2-4553-AD59-77503A218AA1}" srcOrd="0" destOrd="0" presId="urn:microsoft.com/office/officeart/2005/8/layout/hProcess11"/>
    <dgm:cxn modelId="{3FB4FE9D-BA21-4EDC-A43C-538DA153F57E}" type="presOf" srcId="{36932A84-D195-42A0-8D49-9DB2CCC62AFA}" destId="{3360B18C-5A0C-4424-920F-0FCC5DCA017C}" srcOrd="0" destOrd="0" presId="urn:microsoft.com/office/officeart/2005/8/layout/hProcess11"/>
    <dgm:cxn modelId="{8FA7522C-0429-42FB-99F5-B6C51E1D83CA}" srcId="{36932A84-D195-42A0-8D49-9DB2CCC62AFA}" destId="{DD6A96B3-833A-4B92-B547-0E6DF4BCDF31}" srcOrd="1" destOrd="0" parTransId="{9B582827-FF0B-47E2-9D56-54A1D0037204}" sibTransId="{357EEB30-8540-403E-A4AF-EB5BFF276317}"/>
    <dgm:cxn modelId="{F42791F0-81B3-4B6F-AC47-0B793F342F76}" srcId="{36932A84-D195-42A0-8D49-9DB2CCC62AFA}" destId="{133E1832-CCA1-4A59-8638-45B500E68709}" srcOrd="4" destOrd="0" parTransId="{24FF3E8A-0D94-4FD9-8A34-CC026D5A2F5D}" sibTransId="{8B4D1959-FB80-4213-818E-BD00780A4268}"/>
    <dgm:cxn modelId="{5ED4F627-D44E-4B44-AA4D-91C27476153B}" type="presOf" srcId="{133E1832-CCA1-4A59-8638-45B500E68709}" destId="{6819B3D8-E88A-49D6-911F-08C7065D2E00}" srcOrd="0" destOrd="0" presId="urn:microsoft.com/office/officeart/2005/8/layout/hProcess11"/>
    <dgm:cxn modelId="{62F5FF69-79A7-4B15-8448-01A75571EC5B}" type="presOf" srcId="{FFD28338-BBC7-404A-980E-3A21B74C238B}" destId="{124DB1AC-DC49-44D6-BB42-D562AB35049C}" srcOrd="0" destOrd="0" presId="urn:microsoft.com/office/officeart/2005/8/layout/hProcess11"/>
    <dgm:cxn modelId="{2EE672DE-1533-488F-9888-324603F4037B}" srcId="{36932A84-D195-42A0-8D49-9DB2CCC62AFA}" destId="{FFD28338-BBC7-404A-980E-3A21B74C238B}" srcOrd="3" destOrd="0" parTransId="{4FB02594-3E80-4C04-878E-0881310F76F4}" sibTransId="{94EAEE05-D36E-4676-915F-B15AE53B0D09}"/>
    <dgm:cxn modelId="{0A4A1E4B-7622-4E8B-866E-DDA624FBF423}" srcId="{36932A84-D195-42A0-8D49-9DB2CCC62AFA}" destId="{39891C6C-4C75-48FD-B6D1-C378BF5EC52E}" srcOrd="5" destOrd="0" parTransId="{C65D1592-5CF0-41EF-9803-35CCAFB9857A}" sibTransId="{23BE437F-1476-4111-8543-76825682C469}"/>
    <dgm:cxn modelId="{56CA3459-CFF7-402A-8235-9B936526B17F}" srcId="{36932A84-D195-42A0-8D49-9DB2CCC62AFA}" destId="{1279150B-58DE-485C-8210-294B1AE0A158}" srcOrd="0" destOrd="0" parTransId="{9C7BD0D5-7E34-416C-8F1F-29E7F92CD169}" sibTransId="{275176C3-4A75-4532-B7F5-BBB8BF1DD3FD}"/>
    <dgm:cxn modelId="{3D2435E4-887D-4076-B8DE-2E0A0D9DF9D9}" type="presOf" srcId="{39891C6C-4C75-48FD-B6D1-C378BF5EC52E}" destId="{0C310D05-FBB1-4760-81F6-133BC63B5387}" srcOrd="0" destOrd="0" presId="urn:microsoft.com/office/officeart/2005/8/layout/hProcess11"/>
    <dgm:cxn modelId="{604C9C77-6C8A-46E4-9A2A-BDBFD51D32AC}" srcId="{36932A84-D195-42A0-8D49-9DB2CCC62AFA}" destId="{A4F1ACB7-1CFE-4256-ACC3-364377133269}" srcOrd="2" destOrd="0" parTransId="{AAF38371-92E4-49BD-B2F6-976B003D13BC}" sibTransId="{13F87E50-D96B-4F8F-9C0D-A26805462AAE}"/>
    <dgm:cxn modelId="{970D7008-A93B-4B05-AF89-6583A5C5C721}" type="presOf" srcId="{A4F1ACB7-1CFE-4256-ACC3-364377133269}" destId="{10A9922E-75B8-43C4-92EF-C627B9EE1D8E}" srcOrd="0" destOrd="0" presId="urn:microsoft.com/office/officeart/2005/8/layout/hProcess11"/>
    <dgm:cxn modelId="{61AD3982-9BDE-46BA-A202-400362671198}" type="presOf" srcId="{DD6A96B3-833A-4B92-B547-0E6DF4BCDF31}" destId="{0641F5A4-005A-47FA-88C9-DC9FA41EA17F}" srcOrd="0" destOrd="0" presId="urn:microsoft.com/office/officeart/2005/8/layout/hProcess11"/>
    <dgm:cxn modelId="{DADD3193-26AD-4176-B50F-45571398ED00}" type="presParOf" srcId="{3360B18C-5A0C-4424-920F-0FCC5DCA017C}" destId="{6299478B-BE5A-45AD-9E99-43266FFCB0CC}" srcOrd="0" destOrd="0" presId="urn:microsoft.com/office/officeart/2005/8/layout/hProcess11"/>
    <dgm:cxn modelId="{DBD14868-FC96-4101-977E-5F0D5E9D0FFC}" type="presParOf" srcId="{3360B18C-5A0C-4424-920F-0FCC5DCA017C}" destId="{A8532190-A27B-4A0A-8DF4-FEA50200E8BE}" srcOrd="1" destOrd="0" presId="urn:microsoft.com/office/officeart/2005/8/layout/hProcess11"/>
    <dgm:cxn modelId="{0537A21D-8642-45FD-AE7C-EF989F7ED059}" type="presParOf" srcId="{A8532190-A27B-4A0A-8DF4-FEA50200E8BE}" destId="{621BC5F6-DED0-4FC6-9E3A-2150DA5642B7}" srcOrd="0" destOrd="0" presId="urn:microsoft.com/office/officeart/2005/8/layout/hProcess11"/>
    <dgm:cxn modelId="{125B98D9-AD20-4218-8D50-BC590DAF5F6A}" type="presParOf" srcId="{621BC5F6-DED0-4FC6-9E3A-2150DA5642B7}" destId="{10C50289-8FF2-4553-AD59-77503A218AA1}" srcOrd="0" destOrd="0" presId="urn:microsoft.com/office/officeart/2005/8/layout/hProcess11"/>
    <dgm:cxn modelId="{26F01E6C-62AB-4731-A2ED-127F0613E1DA}" type="presParOf" srcId="{621BC5F6-DED0-4FC6-9E3A-2150DA5642B7}" destId="{110C35F7-A300-453B-9894-52972737A55A}" srcOrd="1" destOrd="0" presId="urn:microsoft.com/office/officeart/2005/8/layout/hProcess11"/>
    <dgm:cxn modelId="{258E7C20-D4A8-402B-99C7-767B3621B4DE}" type="presParOf" srcId="{621BC5F6-DED0-4FC6-9E3A-2150DA5642B7}" destId="{7B5BAA23-9C0E-4E5A-85BA-9428966F2D3C}" srcOrd="2" destOrd="0" presId="urn:microsoft.com/office/officeart/2005/8/layout/hProcess11"/>
    <dgm:cxn modelId="{E76F36E1-4BC0-447D-95B9-21C8B1A335C8}" type="presParOf" srcId="{A8532190-A27B-4A0A-8DF4-FEA50200E8BE}" destId="{B44711A1-6458-430D-9587-9D08635A5991}" srcOrd="1" destOrd="0" presId="urn:microsoft.com/office/officeart/2005/8/layout/hProcess11"/>
    <dgm:cxn modelId="{14DF7969-718F-438E-8E47-C1A0D6C40D0E}" type="presParOf" srcId="{A8532190-A27B-4A0A-8DF4-FEA50200E8BE}" destId="{E9624B51-8A25-4FBA-BDE8-C7879FA800B5}" srcOrd="2" destOrd="0" presId="urn:microsoft.com/office/officeart/2005/8/layout/hProcess11"/>
    <dgm:cxn modelId="{DD1CD2EB-194F-4A8F-BD03-0231BB954F5F}" type="presParOf" srcId="{E9624B51-8A25-4FBA-BDE8-C7879FA800B5}" destId="{0641F5A4-005A-47FA-88C9-DC9FA41EA17F}" srcOrd="0" destOrd="0" presId="urn:microsoft.com/office/officeart/2005/8/layout/hProcess11"/>
    <dgm:cxn modelId="{91A0302F-DAFE-4AB5-B93E-6E8314877EF7}" type="presParOf" srcId="{E9624B51-8A25-4FBA-BDE8-C7879FA800B5}" destId="{43BCF697-AF18-4ACB-A4DD-CA580CF79B47}" srcOrd="1" destOrd="0" presId="urn:microsoft.com/office/officeart/2005/8/layout/hProcess11"/>
    <dgm:cxn modelId="{222AF17C-9445-47E0-9790-0573613B35E9}" type="presParOf" srcId="{E9624B51-8A25-4FBA-BDE8-C7879FA800B5}" destId="{BF96722D-DBEE-47D3-8DA4-2D52B473D68A}" srcOrd="2" destOrd="0" presId="urn:microsoft.com/office/officeart/2005/8/layout/hProcess11"/>
    <dgm:cxn modelId="{04F4C551-120C-42FE-B098-DE646E852510}" type="presParOf" srcId="{A8532190-A27B-4A0A-8DF4-FEA50200E8BE}" destId="{EAEE441A-417F-4245-A7C9-8FCF39E9DC7C}" srcOrd="3" destOrd="0" presId="urn:microsoft.com/office/officeart/2005/8/layout/hProcess11"/>
    <dgm:cxn modelId="{F5DADB1D-B6CB-48B9-8D76-0B2FF9BCA177}" type="presParOf" srcId="{A8532190-A27B-4A0A-8DF4-FEA50200E8BE}" destId="{638FD19A-F408-4E70-95A5-69AA05120AE7}" srcOrd="4" destOrd="0" presId="urn:microsoft.com/office/officeart/2005/8/layout/hProcess11"/>
    <dgm:cxn modelId="{C36F0541-5658-4642-B732-C9DBFF3E3DB7}" type="presParOf" srcId="{638FD19A-F408-4E70-95A5-69AA05120AE7}" destId="{10A9922E-75B8-43C4-92EF-C627B9EE1D8E}" srcOrd="0" destOrd="0" presId="urn:microsoft.com/office/officeart/2005/8/layout/hProcess11"/>
    <dgm:cxn modelId="{29F7CD52-1500-45F4-8735-E4F50E0D8A14}" type="presParOf" srcId="{638FD19A-F408-4E70-95A5-69AA05120AE7}" destId="{1E1CF2F5-943F-4C0D-9A47-276C6A1E2663}" srcOrd="1" destOrd="0" presId="urn:microsoft.com/office/officeart/2005/8/layout/hProcess11"/>
    <dgm:cxn modelId="{4132F0CE-82EF-4E10-BF9D-62C9EA54491F}" type="presParOf" srcId="{638FD19A-F408-4E70-95A5-69AA05120AE7}" destId="{82BDD266-00DB-4C52-B6C6-3CFE726E726F}" srcOrd="2" destOrd="0" presId="urn:microsoft.com/office/officeart/2005/8/layout/hProcess11"/>
    <dgm:cxn modelId="{A125F926-08C9-4AE7-99F0-5290A8CF76CB}" type="presParOf" srcId="{A8532190-A27B-4A0A-8DF4-FEA50200E8BE}" destId="{7739C444-5377-4438-90EF-BCD406DB60E0}" srcOrd="5" destOrd="0" presId="urn:microsoft.com/office/officeart/2005/8/layout/hProcess11"/>
    <dgm:cxn modelId="{52FF3992-48AD-4CDD-8DC6-7B3847E09F0A}" type="presParOf" srcId="{A8532190-A27B-4A0A-8DF4-FEA50200E8BE}" destId="{86E16E68-B442-4331-BE20-D90D73CBC34D}" srcOrd="6" destOrd="0" presId="urn:microsoft.com/office/officeart/2005/8/layout/hProcess11"/>
    <dgm:cxn modelId="{42518DDD-743C-47AE-839B-E31260192667}" type="presParOf" srcId="{86E16E68-B442-4331-BE20-D90D73CBC34D}" destId="{124DB1AC-DC49-44D6-BB42-D562AB35049C}" srcOrd="0" destOrd="0" presId="urn:microsoft.com/office/officeart/2005/8/layout/hProcess11"/>
    <dgm:cxn modelId="{B273EA52-918B-460B-A232-064DB0BC6405}" type="presParOf" srcId="{86E16E68-B442-4331-BE20-D90D73CBC34D}" destId="{8A7CB74E-A647-42A2-B9CF-F619C0852194}" srcOrd="1" destOrd="0" presId="urn:microsoft.com/office/officeart/2005/8/layout/hProcess11"/>
    <dgm:cxn modelId="{8B9F1385-48E0-4B0C-8361-A5AD0EBD5C1E}" type="presParOf" srcId="{86E16E68-B442-4331-BE20-D90D73CBC34D}" destId="{3B9E8909-8BE0-4F48-9D83-ACA570A5E5A2}" srcOrd="2" destOrd="0" presId="urn:microsoft.com/office/officeart/2005/8/layout/hProcess11"/>
    <dgm:cxn modelId="{4623347D-68B9-41A0-B271-43825966F8CA}" type="presParOf" srcId="{A8532190-A27B-4A0A-8DF4-FEA50200E8BE}" destId="{0C65367C-FF23-48C8-92A1-41490C8E277B}" srcOrd="7" destOrd="0" presId="urn:microsoft.com/office/officeart/2005/8/layout/hProcess11"/>
    <dgm:cxn modelId="{18DB2837-6AC3-4E46-94DA-21D9699D8CA1}" type="presParOf" srcId="{A8532190-A27B-4A0A-8DF4-FEA50200E8BE}" destId="{766A67C3-6188-4C52-B15E-8EF7BB8D9B8B}" srcOrd="8" destOrd="0" presId="urn:microsoft.com/office/officeart/2005/8/layout/hProcess11"/>
    <dgm:cxn modelId="{CCA8C28D-CA0A-4381-B729-8AD39875DAD5}" type="presParOf" srcId="{766A67C3-6188-4C52-B15E-8EF7BB8D9B8B}" destId="{6819B3D8-E88A-49D6-911F-08C7065D2E00}" srcOrd="0" destOrd="0" presId="urn:microsoft.com/office/officeart/2005/8/layout/hProcess11"/>
    <dgm:cxn modelId="{7FD44F43-8754-4953-9AA0-B3AF49071269}" type="presParOf" srcId="{766A67C3-6188-4C52-B15E-8EF7BB8D9B8B}" destId="{24594047-F166-4A72-A276-906A95A32F46}" srcOrd="1" destOrd="0" presId="urn:microsoft.com/office/officeart/2005/8/layout/hProcess11"/>
    <dgm:cxn modelId="{72677E58-44A0-46D2-B61A-B195C6799044}" type="presParOf" srcId="{766A67C3-6188-4C52-B15E-8EF7BB8D9B8B}" destId="{4E0C7CE9-7C46-4CE2-97E8-06128CFD7301}" srcOrd="2" destOrd="0" presId="urn:microsoft.com/office/officeart/2005/8/layout/hProcess11"/>
    <dgm:cxn modelId="{05883F5E-1621-476D-805C-89245423CA99}" type="presParOf" srcId="{A8532190-A27B-4A0A-8DF4-FEA50200E8BE}" destId="{EAFEAD5D-B5D5-4C06-97AA-017D5D04E7AA}" srcOrd="9" destOrd="0" presId="urn:microsoft.com/office/officeart/2005/8/layout/hProcess11"/>
    <dgm:cxn modelId="{C91D2BC9-0CA3-46B9-A005-CEE5186B3078}" type="presParOf" srcId="{A8532190-A27B-4A0A-8DF4-FEA50200E8BE}" destId="{83486DBD-128F-4970-AADF-87BB0422B01B}" srcOrd="10" destOrd="0" presId="urn:microsoft.com/office/officeart/2005/8/layout/hProcess11"/>
    <dgm:cxn modelId="{FD9F906B-DED0-487E-80DB-419FA5B6BD03}" type="presParOf" srcId="{83486DBD-128F-4970-AADF-87BB0422B01B}" destId="{0C310D05-FBB1-4760-81F6-133BC63B5387}" srcOrd="0" destOrd="0" presId="urn:microsoft.com/office/officeart/2005/8/layout/hProcess11"/>
    <dgm:cxn modelId="{7563E308-F4EF-4DF0-B7A3-2785E6A1D4ED}" type="presParOf" srcId="{83486DBD-128F-4970-AADF-87BB0422B01B}" destId="{DA8633BE-2286-4482-8F4D-3151C8E2F6A3}" srcOrd="1" destOrd="0" presId="urn:microsoft.com/office/officeart/2005/8/layout/hProcess11"/>
    <dgm:cxn modelId="{88CFF567-DF7C-4647-856D-19B2291340B1}" type="presParOf" srcId="{83486DBD-128F-4970-AADF-87BB0422B01B}" destId="{6053F17D-6D53-4E91-86D3-7966E8037A96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99478B-BE5A-45AD-9E99-43266FFCB0CC}">
      <dsp:nvSpPr>
        <dsp:cNvPr id="0" name=""/>
        <dsp:cNvSpPr/>
      </dsp:nvSpPr>
      <dsp:spPr>
        <a:xfrm>
          <a:off x="0" y="1789528"/>
          <a:ext cx="9144000" cy="2351116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C50289-8FF2-4553-AD59-77503A218AA1}">
      <dsp:nvSpPr>
        <dsp:cNvPr id="0" name=""/>
        <dsp:cNvSpPr/>
      </dsp:nvSpPr>
      <dsp:spPr>
        <a:xfrm>
          <a:off x="3522" y="0"/>
          <a:ext cx="1290944" cy="23511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+mj-lt"/>
            </a:rPr>
            <a:t>Agreement Signed</a:t>
          </a:r>
          <a:br>
            <a:rPr lang="en-US" sz="1600" kern="1200" dirty="0" smtClean="0">
              <a:latin typeface="+mj-lt"/>
            </a:rPr>
          </a:br>
          <a:r>
            <a:rPr lang="en-US" sz="1600" kern="1200" dirty="0" smtClean="0">
              <a:latin typeface="+mj-lt"/>
            </a:rPr>
            <a:t>Dec 2018</a:t>
          </a:r>
          <a:endParaRPr lang="en-US" sz="1600" kern="1200" dirty="0">
            <a:latin typeface="+mj-lt"/>
          </a:endParaRPr>
        </a:p>
      </dsp:txBody>
      <dsp:txXfrm>
        <a:off x="3522" y="0"/>
        <a:ext cx="1290944" cy="2351116"/>
      </dsp:txXfrm>
    </dsp:sp>
    <dsp:sp modelId="{110C35F7-A300-453B-9894-52972737A55A}">
      <dsp:nvSpPr>
        <dsp:cNvPr id="0" name=""/>
        <dsp:cNvSpPr/>
      </dsp:nvSpPr>
      <dsp:spPr>
        <a:xfrm>
          <a:off x="355104" y="2645005"/>
          <a:ext cx="587779" cy="5877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41F5A4-005A-47FA-88C9-DC9FA41EA17F}">
      <dsp:nvSpPr>
        <dsp:cNvPr id="0" name=""/>
        <dsp:cNvSpPr/>
      </dsp:nvSpPr>
      <dsp:spPr>
        <a:xfrm>
          <a:off x="1385383" y="3526674"/>
          <a:ext cx="1333386" cy="23511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+mj-lt"/>
            </a:rPr>
            <a:t>WA 120% TDG </a:t>
          </a:r>
          <a:r>
            <a:rPr lang="en-US" sz="1600" kern="1200" dirty="0" smtClean="0">
              <a:latin typeface="+mj-lt"/>
            </a:rPr>
            <a:t>Modification</a:t>
          </a:r>
          <a:r>
            <a:rPr lang="en-US" sz="1600" kern="1200" dirty="0" smtClean="0">
              <a:latin typeface="+mj-lt"/>
            </a:rPr>
            <a:t/>
          </a:r>
          <a:br>
            <a:rPr lang="en-US" sz="1600" kern="1200" dirty="0" smtClean="0">
              <a:latin typeface="+mj-lt"/>
            </a:rPr>
          </a:br>
          <a:r>
            <a:rPr lang="en-US" sz="1600" kern="1200" dirty="0" smtClean="0">
              <a:latin typeface="+mj-lt"/>
            </a:rPr>
            <a:t>March 2019</a:t>
          </a:r>
          <a:endParaRPr lang="en-US" sz="1600" kern="1200" dirty="0">
            <a:latin typeface="+mj-lt"/>
          </a:endParaRPr>
        </a:p>
      </dsp:txBody>
      <dsp:txXfrm>
        <a:off x="1385383" y="3526674"/>
        <a:ext cx="1333386" cy="2351116"/>
      </dsp:txXfrm>
    </dsp:sp>
    <dsp:sp modelId="{43BCF697-AF18-4ACB-A4DD-CA580CF79B47}">
      <dsp:nvSpPr>
        <dsp:cNvPr id="0" name=""/>
        <dsp:cNvSpPr/>
      </dsp:nvSpPr>
      <dsp:spPr>
        <a:xfrm>
          <a:off x="1715842" y="2645005"/>
          <a:ext cx="587779" cy="5877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A9922E-75B8-43C4-92EF-C627B9EE1D8E}">
      <dsp:nvSpPr>
        <dsp:cNvPr id="0" name=""/>
        <dsp:cNvSpPr/>
      </dsp:nvSpPr>
      <dsp:spPr>
        <a:xfrm>
          <a:off x="2724997" y="0"/>
          <a:ext cx="1218504" cy="23511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+mj-lt"/>
            </a:rPr>
            <a:t>Flex </a:t>
          </a:r>
          <a:r>
            <a:rPr lang="en-US" sz="1600" kern="1200" dirty="0" smtClean="0">
              <a:latin typeface="+mj-lt"/>
            </a:rPr>
            <a:t>Spill Operations</a:t>
          </a:r>
          <a:br>
            <a:rPr lang="en-US" sz="1600" kern="1200" dirty="0" smtClean="0">
              <a:latin typeface="+mj-lt"/>
            </a:rPr>
          </a:br>
          <a:r>
            <a:rPr lang="en-US" sz="1600" kern="1200" dirty="0" smtClean="0">
              <a:latin typeface="+mj-lt"/>
            </a:rPr>
            <a:t>April 2019</a:t>
          </a:r>
          <a:endParaRPr lang="en-US" sz="1600" kern="1200" dirty="0">
            <a:latin typeface="+mj-lt"/>
          </a:endParaRPr>
        </a:p>
      </dsp:txBody>
      <dsp:txXfrm>
        <a:off x="2724997" y="0"/>
        <a:ext cx="1218504" cy="2351116"/>
      </dsp:txXfrm>
    </dsp:sp>
    <dsp:sp modelId="{1E1CF2F5-943F-4C0D-9A47-276C6A1E2663}">
      <dsp:nvSpPr>
        <dsp:cNvPr id="0" name=""/>
        <dsp:cNvSpPr/>
      </dsp:nvSpPr>
      <dsp:spPr>
        <a:xfrm>
          <a:off x="3040359" y="2645005"/>
          <a:ext cx="587779" cy="5877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4DB1AC-DC49-44D6-BB42-D562AB35049C}">
      <dsp:nvSpPr>
        <dsp:cNvPr id="0" name=""/>
        <dsp:cNvSpPr/>
      </dsp:nvSpPr>
      <dsp:spPr>
        <a:xfrm>
          <a:off x="3992073" y="3526674"/>
          <a:ext cx="1497035" cy="23511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+mj-lt"/>
            </a:rPr>
            <a:t>OR/WA 125% TDG Modification*</a:t>
          </a:r>
          <a:endParaRPr lang="en-US" sz="1600" kern="1200" dirty="0">
            <a:latin typeface="+mj-lt"/>
          </a:endParaRPr>
        </a:p>
      </dsp:txBody>
      <dsp:txXfrm>
        <a:off x="3992073" y="3526674"/>
        <a:ext cx="1497035" cy="2351116"/>
      </dsp:txXfrm>
    </dsp:sp>
    <dsp:sp modelId="{8A7CB74E-A647-42A2-B9CF-F619C0852194}">
      <dsp:nvSpPr>
        <dsp:cNvPr id="0" name=""/>
        <dsp:cNvSpPr/>
      </dsp:nvSpPr>
      <dsp:spPr>
        <a:xfrm>
          <a:off x="4446701" y="2645005"/>
          <a:ext cx="587779" cy="5877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19B3D8-E88A-49D6-911F-08C7065D2E00}">
      <dsp:nvSpPr>
        <dsp:cNvPr id="0" name=""/>
        <dsp:cNvSpPr/>
      </dsp:nvSpPr>
      <dsp:spPr>
        <a:xfrm>
          <a:off x="5537680" y="0"/>
          <a:ext cx="1347317" cy="23511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+mj-lt"/>
            </a:rPr>
            <a:t>Flex Spill Operations April 2020*</a:t>
          </a:r>
          <a:endParaRPr lang="en-US" sz="1600" kern="1200" dirty="0">
            <a:latin typeface="+mj-lt"/>
          </a:endParaRPr>
        </a:p>
      </dsp:txBody>
      <dsp:txXfrm>
        <a:off x="5537680" y="0"/>
        <a:ext cx="1347317" cy="2351116"/>
      </dsp:txXfrm>
    </dsp:sp>
    <dsp:sp modelId="{24594047-F166-4A72-A276-906A95A32F46}">
      <dsp:nvSpPr>
        <dsp:cNvPr id="0" name=""/>
        <dsp:cNvSpPr/>
      </dsp:nvSpPr>
      <dsp:spPr>
        <a:xfrm>
          <a:off x="5917449" y="2645005"/>
          <a:ext cx="587779" cy="5877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310D05-FBB1-4760-81F6-133BC63B5387}">
      <dsp:nvSpPr>
        <dsp:cNvPr id="0" name=""/>
        <dsp:cNvSpPr/>
      </dsp:nvSpPr>
      <dsp:spPr>
        <a:xfrm>
          <a:off x="6826205" y="3516282"/>
          <a:ext cx="1292508" cy="23511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+mj-lt"/>
            </a:rPr>
            <a:t>Flex Spill Evaluated in the CRSO EIS</a:t>
          </a:r>
          <a:endParaRPr lang="en-US" sz="1600" kern="1200" dirty="0">
            <a:latin typeface="+mj-lt"/>
          </a:endParaRPr>
        </a:p>
      </dsp:txBody>
      <dsp:txXfrm>
        <a:off x="6826205" y="3516282"/>
        <a:ext cx="1292508" cy="2351116"/>
      </dsp:txXfrm>
    </dsp:sp>
    <dsp:sp modelId="{DA8633BE-2286-4482-8F4D-3151C8E2F6A3}">
      <dsp:nvSpPr>
        <dsp:cNvPr id="0" name=""/>
        <dsp:cNvSpPr/>
      </dsp:nvSpPr>
      <dsp:spPr>
        <a:xfrm>
          <a:off x="7285934" y="2645005"/>
          <a:ext cx="587779" cy="5877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6582" cy="465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0" tIns="46586" rIns="93170" bIns="46586" numCol="1" anchor="t" anchorCtr="0" compatLnSpc="1">
            <a:prstTxWarp prst="textNoShape">
              <a:avLst/>
            </a:prstTxWarp>
          </a:bodyPr>
          <a:lstStyle>
            <a:lvl1pPr defTabSz="931060" eaLnBrk="1" hangingPunct="1">
              <a:buFontTx/>
              <a:buNone/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819" y="0"/>
            <a:ext cx="3036581" cy="465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0" tIns="46586" rIns="93170" bIns="46586" numCol="1" anchor="t" anchorCtr="0" compatLnSpc="1">
            <a:prstTxWarp prst="textNoShape">
              <a:avLst/>
            </a:prstTxWarp>
          </a:bodyPr>
          <a:lstStyle>
            <a:lvl1pPr algn="r" defTabSz="931060" eaLnBrk="1" hangingPunct="1">
              <a:buFontTx/>
              <a:buNone/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0794"/>
            <a:ext cx="3036582" cy="465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0" tIns="46586" rIns="93170" bIns="46586" numCol="1" anchor="b" anchorCtr="0" compatLnSpc="1">
            <a:prstTxWarp prst="textNoShape">
              <a:avLst/>
            </a:prstTxWarp>
          </a:bodyPr>
          <a:lstStyle>
            <a:lvl1pPr defTabSz="931060" eaLnBrk="1" hangingPunct="1">
              <a:buFontTx/>
              <a:buNone/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819" y="8830794"/>
            <a:ext cx="3036581" cy="465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0" tIns="46586" rIns="93170" bIns="46586" numCol="1" anchor="b" anchorCtr="0" compatLnSpc="1">
            <a:prstTxWarp prst="textNoShape">
              <a:avLst/>
            </a:prstTxWarp>
          </a:bodyPr>
          <a:lstStyle>
            <a:lvl1pPr algn="r" defTabSz="931060" eaLnBrk="1" hangingPunct="1">
              <a:defRPr sz="1200"/>
            </a:lvl1pPr>
          </a:lstStyle>
          <a:p>
            <a:fld id="{C42FE8A0-FE28-485D-A555-6B9188C914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15943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6582" cy="465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0" tIns="46586" rIns="93170" bIns="46586" numCol="1" anchor="t" anchorCtr="0" compatLnSpc="1">
            <a:prstTxWarp prst="textNoShape">
              <a:avLst/>
            </a:prstTxWarp>
          </a:bodyPr>
          <a:lstStyle>
            <a:lvl1pPr defTabSz="931060" eaLnBrk="1" hangingPunct="1">
              <a:buFontTx/>
              <a:buNone/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819" y="0"/>
            <a:ext cx="3036581" cy="465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0" tIns="46586" rIns="93170" bIns="46586" numCol="1" anchor="t" anchorCtr="0" compatLnSpc="1">
            <a:prstTxWarp prst="textNoShape">
              <a:avLst/>
            </a:prstTxWarp>
          </a:bodyPr>
          <a:lstStyle>
            <a:lvl1pPr algn="r" defTabSz="931060" eaLnBrk="1" hangingPunct="1">
              <a:buFontTx/>
              <a:buNone/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91" y="4415397"/>
            <a:ext cx="5142218" cy="4184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0" tIns="46586" rIns="93170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0794"/>
            <a:ext cx="3036582" cy="465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0" tIns="46586" rIns="93170" bIns="46586" numCol="1" anchor="b" anchorCtr="0" compatLnSpc="1">
            <a:prstTxWarp prst="textNoShape">
              <a:avLst/>
            </a:prstTxWarp>
          </a:bodyPr>
          <a:lstStyle>
            <a:lvl1pPr defTabSz="931060" eaLnBrk="1" hangingPunct="1">
              <a:buFontTx/>
              <a:buNone/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819" y="8830794"/>
            <a:ext cx="3036581" cy="465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0" tIns="46586" rIns="93170" bIns="46586" numCol="1" anchor="b" anchorCtr="0" compatLnSpc="1">
            <a:prstTxWarp prst="textNoShape">
              <a:avLst/>
            </a:prstTxWarp>
          </a:bodyPr>
          <a:lstStyle>
            <a:lvl1pPr algn="r" defTabSz="931060" eaLnBrk="1" hangingPunct="1">
              <a:defRPr sz="1200"/>
            </a:lvl1pPr>
          </a:lstStyle>
          <a:p>
            <a:fld id="{9B187A15-4F7F-4F61-81A8-98E92BA669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8205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87A15-4F7F-4F61-81A8-98E92BA669A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71571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9826977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374748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36041" indent="-283093"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32370" indent="-226474"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585318" indent="-226474"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38266" indent="-226474"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491214" indent="-226474" defTabSz="9310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44162" indent="-226474" defTabSz="9310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397110" indent="-226474" defTabSz="9310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50058" indent="-226474" defTabSz="9310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8AF34945-A468-4910-ADE9-AB2115F6A288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250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415397"/>
            <a:ext cx="6172200" cy="4184166"/>
          </a:xfrm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36041" indent="-283093"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32370" indent="-226474"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585318" indent="-226474"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38266" indent="-226474"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491214" indent="-226474" defTabSz="9310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44162" indent="-226474" defTabSz="9310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397110" indent="-226474" defTabSz="9310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50058" indent="-226474" defTabSz="9310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52759DAD-9C9D-4504-8266-5B41D6206438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09530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87A15-4F7F-4F61-81A8-98E92BA669A1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9519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36041" indent="-283093"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32370" indent="-226474"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585318" indent="-226474"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38266" indent="-226474"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491214" indent="-226474" defTabSz="9310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44162" indent="-226474" defTabSz="9310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397110" indent="-226474" defTabSz="9310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50058" indent="-226474" defTabSz="9310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64A9BAFC-55F4-4714-85C7-72311006A96C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42012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36041" indent="-283093"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32370" indent="-226474"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585318" indent="-226474"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38266" indent="-226474"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491214" indent="-226474" defTabSz="9310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44162" indent="-226474" defTabSz="9310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397110" indent="-226474" defTabSz="9310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50058" indent="-226474" defTabSz="9310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7ACED2E6-2469-4DC7-9FA5-1FE3D289176E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92694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baseline="0" dirty="0" smtClean="0"/>
          </a:p>
          <a:p>
            <a:endParaRPr lang="en-US" alt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36041" indent="-283093"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32370" indent="-226474"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585318" indent="-226474"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38266" indent="-226474" defTabSz="93106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491214" indent="-226474" defTabSz="9310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44162" indent="-226474" defTabSz="9310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397110" indent="-226474" defTabSz="9310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50058" indent="-226474" defTabSz="9310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7920BECF-75AB-4296-9E80-CF249AB38423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896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75712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87A15-4F7F-4F61-81A8-98E92BA669A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8660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FE80-8799-4ECE-8D00-E8F43E63BE9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B5D28-B63C-46B5-85CB-08007284482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08DDE-FC53-4919-9CB2-E73BE28D7BF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C39A9-23FB-4040-A28F-EF1371BF12E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C84E-C467-497E-A0C4-EFA0DD24596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D163C-4C2A-482A-BF0A-039A6FABAD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4400-B38D-4DAF-833E-693EB9A30F4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7FAD-31AD-4F2D-B483-42913EC29B5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8EDA5-2181-4F93-AA32-FF228D75276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A81C-C579-40F4-8887-5E791D4FC98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267FA9E-168F-42D1-BD0F-466CF5AAB211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A45659-D40E-4C45-BDB4-004D1EB68E22}" type="slidenum">
              <a:rPr lang="en-US" altLang="en-US" smtClean="0"/>
              <a:pPr/>
              <a:t>‹#›</a:t>
            </a:fld>
            <a:endParaRPr lang="en-US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070811"/>
            <a:ext cx="7772400" cy="19050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altLang="en-US" sz="5400" b="1" dirty="0" smtClean="0"/>
              <a:t>Salmon, Spill, and the Flexible Spill Agreement</a:t>
            </a:r>
            <a:endParaRPr lang="en-US" altLang="en-US" sz="54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6582" y="3333750"/>
            <a:ext cx="6858000" cy="1314450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</a:pPr>
            <a:r>
              <a:rPr lang="en-US" altLang="en-US" sz="2800" dirty="0" smtClean="0">
                <a:latin typeface="+mj-lt"/>
              </a:rPr>
              <a:t>Tucker Jones</a:t>
            </a:r>
            <a:endParaRPr lang="en-US" altLang="en-US" sz="3200" dirty="0" smtClean="0">
              <a:latin typeface="+mj-lt"/>
            </a:endParaRPr>
          </a:p>
          <a:p>
            <a:pPr algn="ctr" eaLnBrk="1" hangingPunct="1">
              <a:lnSpc>
                <a:spcPct val="80000"/>
              </a:lnSpc>
            </a:pPr>
            <a:r>
              <a:rPr lang="en-US" altLang="en-US" sz="2800" dirty="0" smtClean="0">
                <a:latin typeface="+mj-lt"/>
              </a:rPr>
              <a:t>Oregon Department of Fish and Wildlife</a:t>
            </a:r>
          </a:p>
          <a:p>
            <a:pPr algn="ctr">
              <a:lnSpc>
                <a:spcPct val="80000"/>
              </a:lnSpc>
            </a:pPr>
            <a:r>
              <a:rPr lang="en-US" altLang="en-US" sz="24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17 May 2019</a:t>
            </a:r>
            <a:endParaRPr lang="en-US" altLang="en-US" sz="2400" dirty="0" smtClean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4800600"/>
            <a:ext cx="1531164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7391400" cy="8969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4000" b="1" dirty="0" smtClean="0"/>
              <a:t>Flexible Spill and Power</a:t>
            </a:r>
            <a:endParaRPr lang="en-US" altLang="en-US" sz="4000" b="1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C39A9-23FB-4040-A28F-EF1371BF12E4}" type="slidenum">
              <a:rPr lang="en-US" altLang="en-US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10</a:t>
            </a:fld>
            <a:endParaRPr lang="en-US" alt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81000" y="1552502"/>
            <a:ext cx="822960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solidFill>
                  <a:schemeClr val="tx2"/>
                </a:solidFill>
                <a:latin typeface="+mj-lt"/>
              </a:rPr>
              <a:t>For this approach to work, must optimize benefits of spill during hours when hydropower is least profitable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  <a:latin typeface="+mj-lt"/>
              </a:rPr>
              <a:t>Agreement is contingent on WA and OR modifying water quality allowances for 125% TDG during these priority spill hours</a:t>
            </a:r>
          </a:p>
          <a:p>
            <a:r>
              <a:rPr lang="en-US" sz="2400" dirty="0" smtClean="0">
                <a:solidFill>
                  <a:schemeClr val="tx2"/>
                </a:solidFill>
                <a:latin typeface="+mj-lt"/>
              </a:rPr>
              <a:t>Preliminary analyses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  <a:latin typeface="+mj-lt"/>
              </a:rPr>
              <a:t>2019: fish benefits </a:t>
            </a:r>
            <a:r>
              <a:rPr lang="en-US" sz="2000" u="sng" dirty="0" smtClean="0">
                <a:solidFill>
                  <a:schemeClr val="tx2"/>
                </a:solidFill>
                <a:latin typeface="+mj-lt"/>
              </a:rPr>
              <a:t>&gt;</a:t>
            </a:r>
            <a:r>
              <a:rPr lang="en-US" sz="2000" dirty="0" smtClean="0">
                <a:solidFill>
                  <a:schemeClr val="tx2"/>
                </a:solidFill>
                <a:latin typeface="+mj-lt"/>
              </a:rPr>
              <a:t> injunction spill; power </a:t>
            </a:r>
            <a:r>
              <a:rPr lang="en-US" sz="2000" u="sng" dirty="0" smtClean="0">
                <a:solidFill>
                  <a:schemeClr val="tx2"/>
                </a:solidFill>
                <a:latin typeface="+mj-lt"/>
              </a:rPr>
              <a:t>&gt;</a:t>
            </a:r>
            <a:r>
              <a:rPr lang="en-US" sz="2000" dirty="0" smtClean="0">
                <a:solidFill>
                  <a:schemeClr val="tx2"/>
                </a:solidFill>
                <a:latin typeface="+mj-lt"/>
              </a:rPr>
              <a:t> injunction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  <a:latin typeface="+mj-lt"/>
              </a:rPr>
              <a:t>2020-21: fish benefits </a:t>
            </a:r>
            <a:r>
              <a:rPr lang="en-US" sz="2000" b="1" dirty="0" smtClean="0">
                <a:solidFill>
                  <a:schemeClr val="tx2"/>
                </a:solidFill>
                <a:latin typeface="+mj-lt"/>
              </a:rPr>
              <a:t>&gt;</a:t>
            </a:r>
            <a:r>
              <a:rPr lang="en-US" sz="2000" dirty="0" smtClean="0">
                <a:solidFill>
                  <a:schemeClr val="tx2"/>
                </a:solidFill>
                <a:latin typeface="+mj-lt"/>
              </a:rPr>
              <a:t> injunction spill; power </a:t>
            </a:r>
            <a:r>
              <a:rPr lang="en-US" sz="2000" u="sng" dirty="0" smtClean="0">
                <a:solidFill>
                  <a:schemeClr val="tx2"/>
                </a:solidFill>
                <a:latin typeface="+mj-lt"/>
              </a:rPr>
              <a:t>&gt;</a:t>
            </a:r>
            <a:r>
              <a:rPr lang="en-US" sz="2000" dirty="0" smtClean="0">
                <a:solidFill>
                  <a:schemeClr val="tx2"/>
                </a:solidFill>
                <a:latin typeface="+mj-lt"/>
              </a:rPr>
              <a:t> injunction</a:t>
            </a:r>
          </a:p>
          <a:p>
            <a:r>
              <a:rPr lang="en-US" sz="2400" dirty="0" smtClean="0">
                <a:solidFill>
                  <a:schemeClr val="tx2"/>
                </a:solidFill>
                <a:latin typeface="+mj-lt"/>
              </a:rPr>
              <a:t>3-yr Agreement, forebear litigation, focus on NEPA process</a:t>
            </a: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686800" cy="83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4000" b="1" dirty="0" smtClean="0"/>
              <a:t>Next Steps</a:t>
            </a:r>
            <a:endParaRPr lang="en-US" altLang="en-US" sz="4000" b="1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C39A9-23FB-4040-A28F-EF1371BF12E4}" type="slidenum">
              <a:rPr lang="en-US" altLang="en-US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11</a:t>
            </a:fld>
            <a:endParaRPr lang="en-US" alt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058270466"/>
              </p:ext>
            </p:extLst>
          </p:nvPr>
        </p:nvGraphicFramePr>
        <p:xfrm>
          <a:off x="0" y="990600"/>
          <a:ext cx="9144000" cy="58777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angle 6"/>
          <p:cNvSpPr/>
          <p:nvPr/>
        </p:nvSpPr>
        <p:spPr>
          <a:xfrm>
            <a:off x="457651" y="6238685"/>
            <a:ext cx="87387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latin typeface="+mj-lt"/>
              </a:rPr>
              <a:t>* Next steps </a:t>
            </a:r>
            <a:r>
              <a:rPr lang="en-US" sz="1800" dirty="0" smtClean="0">
                <a:latin typeface="+mj-lt"/>
              </a:rPr>
              <a:t>contingent on future </a:t>
            </a:r>
            <a:r>
              <a:rPr lang="en-US" sz="1800" dirty="0">
                <a:latin typeface="+mj-lt"/>
              </a:rPr>
              <a:t>TDG modifications</a:t>
            </a:r>
          </a:p>
        </p:txBody>
      </p:sp>
    </p:spTree>
    <p:extLst>
      <p:ext uri="{BB962C8B-B14F-4D97-AF65-F5344CB8AC3E}">
        <p14:creationId xmlns:p14="http://schemas.microsoft.com/office/powerpoint/2010/main" val="80949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Image result for john day da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68" y="1333420"/>
            <a:ext cx="8205941" cy="5368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913775" y="1562166"/>
            <a:ext cx="613186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+mj-lt"/>
              </a:rPr>
              <a:t>Flow over spillway</a:t>
            </a:r>
          </a:p>
        </p:txBody>
      </p:sp>
      <p:sp>
        <p:nvSpPr>
          <p:cNvPr id="19" name="Isosceles Triangle 18"/>
          <p:cNvSpPr/>
          <p:nvPr/>
        </p:nvSpPr>
        <p:spPr>
          <a:xfrm rot="10800000">
            <a:off x="3784471" y="2639384"/>
            <a:ext cx="871793" cy="68020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428273" y="1527457"/>
            <a:ext cx="734527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Power house </a:t>
            </a:r>
            <a:r>
              <a:rPr lang="en-US" sz="16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flow</a:t>
            </a:r>
          </a:p>
        </p:txBody>
      </p:sp>
      <p:sp>
        <p:nvSpPr>
          <p:cNvPr id="21" name="Isosceles Triangle 20"/>
          <p:cNvSpPr/>
          <p:nvPr/>
        </p:nvSpPr>
        <p:spPr>
          <a:xfrm rot="10800000">
            <a:off x="6306924" y="2358007"/>
            <a:ext cx="977224" cy="754304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52313" y="349466"/>
            <a:ext cx="8305800" cy="7302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ct val="10000"/>
              </a:spcAft>
              <a:defRPr/>
            </a:pPr>
            <a:r>
              <a:rPr lang="en-US" altLang="en-US" sz="4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is </a:t>
            </a:r>
            <a:r>
              <a:rPr lang="en-US" alt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Spill</a:t>
            </a:r>
            <a:r>
              <a:rPr lang="en-US" altLang="en-US" sz="4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en-US" altLang="en-US" sz="4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C39A9-23FB-4040-A28F-EF1371BF12E4}" type="slidenum">
              <a:rPr lang="en-US" altLang="en-US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2</a:t>
            </a:fld>
            <a:endParaRPr lang="en-US" alt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38313" y="5767833"/>
            <a:ext cx="601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John Day 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Dam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35745" y="441326"/>
            <a:ext cx="8839200" cy="968375"/>
          </a:xfrm>
        </p:spPr>
        <p:txBody>
          <a:bodyPr>
            <a:noAutofit/>
          </a:bodyPr>
          <a:lstStyle/>
          <a:p>
            <a:r>
              <a:rPr lang="en-US" altLang="en-US" sz="3800" b="1" dirty="0" smtClean="0"/>
              <a:t>Snake River Wild Spring/Summer Chinook</a:t>
            </a:r>
            <a:endParaRPr lang="en-US" altLang="en-US" sz="3800" b="1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C39A9-23FB-4040-A28F-EF1371BF12E4}" type="slidenum">
              <a:rPr lang="en-US" altLang="en-US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3</a:t>
            </a:fld>
            <a:endParaRPr lang="en-US" alt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26745" y="1524002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+mj-lt"/>
              </a:rPr>
              <a:t>Survival</a:t>
            </a:r>
            <a:endParaRPr lang="en-US" sz="24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76299" y="477926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+mj-lt"/>
              </a:rPr>
              <a:t>Spill</a:t>
            </a:r>
            <a:endParaRPr lang="en-US" sz="2400" b="1" dirty="0">
              <a:solidFill>
                <a:srgbClr val="0070C0"/>
              </a:solidFill>
              <a:latin typeface="+mj-lt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2892282"/>
              </p:ext>
            </p:extLst>
          </p:nvPr>
        </p:nvGraphicFramePr>
        <p:xfrm>
          <a:off x="214745" y="1295400"/>
          <a:ext cx="87316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 rot="16200000">
            <a:off x="-1479588" y="331247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Kcfs @ Lower Granite Dam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78945" y="6243937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Smolt Migration Year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6701432" y="3083868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Survival (median ln(S/S))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 bwMode="auto">
          <a:xfrm flipH="1">
            <a:off x="1453693" y="3276601"/>
            <a:ext cx="62484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153400" y="6492875"/>
            <a:ext cx="762000" cy="365125"/>
          </a:xfrm>
        </p:spPr>
        <p:txBody>
          <a:bodyPr/>
          <a:lstStyle/>
          <a:p>
            <a:fld id="{1EDC39A9-23FB-4040-A28F-EF1371BF12E4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378474"/>
            <a:ext cx="8839200" cy="968375"/>
          </a:xfrm>
        </p:spPr>
        <p:txBody>
          <a:bodyPr>
            <a:noAutofit/>
          </a:bodyPr>
          <a:lstStyle/>
          <a:p>
            <a:r>
              <a:rPr lang="en-US" altLang="en-US" sz="3800" b="1" dirty="0" smtClean="0"/>
              <a:t>Snake River Wild Spring/Summer Chinook</a:t>
            </a:r>
            <a:endParaRPr lang="en-US" altLang="en-US" sz="3800" b="1" dirty="0" smtClean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056" y="1428490"/>
            <a:ext cx="6646285" cy="4947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662112" y="1603801"/>
            <a:ext cx="597217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b="1" dirty="0" smtClean="0">
                <a:solidFill>
                  <a:prstClr val="black"/>
                </a:solidFill>
                <a:latin typeface="+mj-lt"/>
                <a:cs typeface="Arial" charset="0"/>
              </a:rPr>
              <a:t>SARs as a function of FCRPS operations</a:t>
            </a:r>
            <a:endParaRPr lang="en-US" sz="2100" b="1" dirty="0">
              <a:solidFill>
                <a:prstClr val="black"/>
              </a:solidFill>
              <a:latin typeface="+mj-lt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-181340" y="3486834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err="1">
                <a:solidFill>
                  <a:prstClr val="black"/>
                </a:solidFill>
                <a:latin typeface="+mj-lt"/>
                <a:cs typeface="Arial" charset="0"/>
              </a:rPr>
              <a:t>Smolt</a:t>
            </a:r>
            <a:r>
              <a:rPr lang="en-US" sz="1800" b="1" dirty="0">
                <a:solidFill>
                  <a:prstClr val="black"/>
                </a:solidFill>
                <a:latin typeface="+mj-lt"/>
                <a:cs typeface="Arial" charset="0"/>
              </a:rPr>
              <a:t>-to-Adult Return</a:t>
            </a:r>
          </a:p>
          <a:p>
            <a:pPr algn="ctr"/>
            <a:r>
              <a:rPr lang="en-US" sz="1800" b="1" dirty="0">
                <a:solidFill>
                  <a:prstClr val="black"/>
                </a:solidFill>
                <a:latin typeface="+mj-lt"/>
                <a:cs typeface="Arial" charset="0"/>
              </a:rPr>
              <a:t> (SAR)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6386874"/>
            <a:ext cx="26860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i="1" dirty="0">
                <a:solidFill>
                  <a:prstClr val="black"/>
                </a:solidFill>
                <a:latin typeface="Arial" charset="0"/>
                <a:cs typeface="Arial" charset="0"/>
              </a:rPr>
              <a:t>Prospective model results from Comparative Survival Studies (CSS)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87070"/>
            <a:ext cx="8382000" cy="1143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4000" b="1" dirty="0" smtClean="0"/>
              <a:t>Spill Effects on Salmon</a:t>
            </a:r>
            <a:endParaRPr lang="en-US" altLang="en-US" sz="4000" b="1" dirty="0" smtClean="0">
              <a:solidFill>
                <a:srgbClr val="FF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153400" y="6400800"/>
            <a:ext cx="762000" cy="365125"/>
          </a:xfrm>
        </p:spPr>
        <p:txBody>
          <a:bodyPr/>
          <a:lstStyle/>
          <a:p>
            <a:fld id="{1EDC39A9-23FB-4040-A28F-EF1371BF12E4}" type="slidenum">
              <a:rPr lang="en-US" altLang="en-US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5</a:t>
            </a:fld>
            <a:endParaRPr lang="en-US" alt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854" y="2316163"/>
            <a:ext cx="7208287" cy="444976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66834" y="1485166"/>
            <a:ext cx="64103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solidFill>
                  <a:prstClr val="black"/>
                </a:solidFill>
                <a:latin typeface="+mj-lt"/>
                <a:cs typeface="Arial" charset="0"/>
              </a:rPr>
              <a:t>Summary of Gas Bubble Trauma Samples (1995-2018) as a function of TDG </a:t>
            </a:r>
            <a:endParaRPr lang="en-US" sz="2200" dirty="0">
              <a:solidFill>
                <a:prstClr val="black"/>
              </a:solidFill>
              <a:latin typeface="+mj-lt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82000" cy="838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4000" b="1" dirty="0" smtClean="0"/>
              <a:t>Balancing Spill and Power</a:t>
            </a:r>
            <a:endParaRPr lang="en-US" altLang="en-US" sz="4000" b="1" dirty="0" smtClean="0">
              <a:solidFill>
                <a:srgbClr val="FF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C39A9-23FB-4040-A28F-EF1371BF12E4}" type="slidenum">
              <a:rPr lang="en-US" altLang="en-US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6</a:t>
            </a:fld>
            <a:endParaRPr lang="en-US" alt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1" y="1828800"/>
            <a:ext cx="5715000" cy="45275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100" dirty="0" smtClean="0">
                <a:solidFill>
                  <a:schemeClr val="tx2"/>
                </a:solidFill>
                <a:latin typeface="+mj-lt"/>
              </a:rPr>
              <a:t>Spill is good for fish, but not power</a:t>
            </a:r>
          </a:p>
          <a:p>
            <a:r>
              <a:rPr lang="en-US" sz="2100" dirty="0" smtClean="0">
                <a:solidFill>
                  <a:schemeClr val="tx2"/>
                </a:solidFill>
                <a:latin typeface="+mj-lt"/>
              </a:rPr>
              <a:t>Changing power markets and a surge of renewables (e.g., solar) provide a unique opportunity to increase spill for fish conservation w/out increasing power costs</a:t>
            </a:r>
          </a:p>
          <a:p>
            <a:r>
              <a:rPr lang="en-US" sz="2100" dirty="0" smtClean="0">
                <a:solidFill>
                  <a:schemeClr val="tx2"/>
                </a:solidFill>
                <a:latin typeface="+mj-lt"/>
              </a:rPr>
              <a:t>The Agreement provides a more flexible approach to spill and power production to benefit fish, power and integration of renewables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  <a:latin typeface="+mj-lt"/>
              </a:rPr>
              <a:t>Prioritize spill for fish conservation when hydropower profitability is lower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  <a:latin typeface="+mj-lt"/>
              </a:rPr>
              <a:t>Reduce spill and prioritize power production when hydropower is most profitable</a:t>
            </a:r>
          </a:p>
          <a:p>
            <a:pPr lvl="1"/>
            <a:endParaRPr lang="en-US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763000" cy="1143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4000" b="1" dirty="0" smtClean="0"/>
              <a:t>Balancing Spill and Power</a:t>
            </a:r>
            <a:endParaRPr lang="en-US" altLang="en-US" sz="4000" b="1" dirty="0" smtClean="0">
              <a:solidFill>
                <a:srgbClr val="FF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C39A9-23FB-4040-A28F-EF1371BF12E4}" type="slidenum">
              <a:rPr lang="en-US" altLang="en-US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7</a:t>
            </a:fld>
            <a:endParaRPr lang="en-US" alt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Picture 2" descr="Image result for duck curve californ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729" y="1447800"/>
            <a:ext cx="6845071" cy="5200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604" y="381000"/>
            <a:ext cx="8686800" cy="10668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4000" b="1" dirty="0" smtClean="0"/>
              <a:t>Balancing Spill and Power</a:t>
            </a:r>
            <a:endParaRPr lang="en-US" altLang="en-US" sz="4000" b="1" dirty="0" smtClean="0"/>
          </a:p>
        </p:txBody>
      </p:sp>
      <p:sp>
        <p:nvSpPr>
          <p:cNvPr id="25639" name="TextBox 3"/>
          <p:cNvSpPr txBox="1">
            <a:spLocks noChangeArrowheads="1"/>
          </p:cNvSpPr>
          <p:nvPr/>
        </p:nvSpPr>
        <p:spPr bwMode="auto">
          <a:xfrm flipH="1">
            <a:off x="304604" y="5181600"/>
            <a:ext cx="8686800" cy="297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baseline="30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C39A9-23FB-4040-A28F-EF1371BF12E4}" type="slidenum">
              <a:rPr lang="en-US" altLang="en-US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8</a:t>
            </a:fld>
            <a:endParaRPr lang="en-US" alt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28600" y="1623780"/>
            <a:ext cx="8621187" cy="4915132"/>
            <a:chOff x="764508" y="806824"/>
            <a:chExt cx="9218587" cy="5205644"/>
          </a:xfrm>
        </p:grpSpPr>
        <p:pic>
          <p:nvPicPr>
            <p:cNvPr id="7" name="Picture 4" descr="Image result for explain duck curve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4508" y="806824"/>
              <a:ext cx="9218587" cy="52056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1446019" y="4542511"/>
              <a:ext cx="1681416" cy="3585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prstClr val="black"/>
                  </a:solidFill>
                  <a:latin typeface="+mj-lt"/>
                </a:rPr>
                <a:t>More Spill (8hr)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2651674" y="2041104"/>
              <a:ext cx="1472739" cy="3585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>
                  <a:solidFill>
                    <a:prstClr val="black"/>
                  </a:solidFill>
                  <a:latin typeface="+mj-lt"/>
                </a:rPr>
                <a:t>Less Spill </a:t>
              </a:r>
              <a:r>
                <a:rPr lang="en-US" sz="1600" dirty="0" smtClean="0">
                  <a:solidFill>
                    <a:prstClr val="black"/>
                  </a:solidFill>
                  <a:latin typeface="+mj-lt"/>
                </a:rPr>
                <a:t>(4hr</a:t>
              </a:r>
              <a:r>
                <a:rPr lang="en-US" sz="1600" dirty="0">
                  <a:solidFill>
                    <a:prstClr val="black"/>
                  </a:solidFill>
                  <a:latin typeface="+mj-lt"/>
                </a:rPr>
                <a:t>)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809994" y="4411706"/>
              <a:ext cx="1586417" cy="3585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>
                  <a:solidFill>
                    <a:prstClr val="black"/>
                  </a:solidFill>
                  <a:latin typeface="+mj-lt"/>
                </a:rPr>
                <a:t>More Spill (8hr)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078532" y="1570615"/>
              <a:ext cx="1624405" cy="3585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>
                  <a:solidFill>
                    <a:prstClr val="black"/>
                  </a:solidFill>
                  <a:latin typeface="+mj-lt"/>
                </a:rPr>
                <a:t>Less Spill </a:t>
              </a:r>
              <a:r>
                <a:rPr lang="en-US" sz="1600" dirty="0" smtClean="0">
                  <a:solidFill>
                    <a:prstClr val="black"/>
                  </a:solidFill>
                  <a:latin typeface="+mj-lt"/>
                </a:rPr>
                <a:t>(4hr</a:t>
              </a:r>
              <a:r>
                <a:rPr lang="en-US" sz="1600" dirty="0">
                  <a:solidFill>
                    <a:prstClr val="black"/>
                  </a:solidFill>
                  <a:latin typeface="+mj-lt"/>
                </a:rPr>
                <a:t>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Box 1"/>
          <p:cNvSpPr txBox="1">
            <a:spLocks noChangeArrowheads="1"/>
          </p:cNvSpPr>
          <p:nvPr/>
        </p:nvSpPr>
        <p:spPr bwMode="auto">
          <a:xfrm>
            <a:off x="366947" y="730776"/>
            <a:ext cx="749570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 smtClean="0">
                <a:solidFill>
                  <a:schemeClr val="tx2"/>
                </a:solidFill>
                <a:latin typeface="+mj-lt"/>
              </a:rPr>
              <a:t>Prospectiv</a:t>
            </a:r>
            <a:r>
              <a:rPr lang="en-US" altLang="en-US" sz="4000" b="1" dirty="0" smtClean="0">
                <a:solidFill>
                  <a:schemeClr val="tx2"/>
                </a:solidFill>
                <a:latin typeface="+mj-lt"/>
              </a:rPr>
              <a:t>e models: Average SARs</a:t>
            </a:r>
            <a:endParaRPr lang="en-US" altLang="en-US" sz="40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8EDA5-2181-4F93-AA32-FF228D752767}" type="slidenum">
              <a:rPr lang="en-US" altLang="en-US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9</a:t>
            </a:fld>
            <a:endParaRPr lang="en-US" altLang="en-US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7274662"/>
              </p:ext>
            </p:extLst>
          </p:nvPr>
        </p:nvGraphicFramePr>
        <p:xfrm>
          <a:off x="971774" y="1752600"/>
          <a:ext cx="6876826" cy="460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96016" y="1840469"/>
            <a:ext cx="25497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+mj-lt"/>
                <a:cs typeface="Calibri" pitchFamily="34" charset="0"/>
              </a:rPr>
              <a:t>Chinook salmon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2069746" y="2438400"/>
            <a:ext cx="4646246" cy="0"/>
          </a:xfrm>
          <a:prstGeom prst="line">
            <a:avLst/>
          </a:prstGeom>
          <a:ln w="317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163547" y="5359531"/>
            <a:ext cx="3739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  <a:latin typeface="+mj-lt"/>
                <a:cs typeface="Arial" charset="0"/>
              </a:rPr>
              <a:t>FCRPS Spill Operation</a:t>
            </a:r>
            <a:endParaRPr lang="en-US" dirty="0">
              <a:solidFill>
                <a:srgbClr val="000000"/>
              </a:solidFill>
              <a:latin typeface="+mj-lt"/>
              <a:cs typeface="Arial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45558" y="3311598"/>
            <a:ext cx="453292" cy="1512780"/>
          </a:xfrm>
          <a:prstGeom prst="rect">
            <a:avLst/>
          </a:prstGeom>
          <a:solidFill>
            <a:srgbClr val="FFCCFF"/>
          </a:solidFill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93358" y="2591730"/>
            <a:ext cx="24931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+mj-lt"/>
                <a:cs typeface="Arial" charset="0"/>
              </a:rPr>
              <a:t>Duck 125%</a:t>
            </a:r>
          </a:p>
        </p:txBody>
      </p:sp>
      <p:cxnSp>
        <p:nvCxnSpPr>
          <p:cNvPr id="14" name="Straight Arrow Connector 13"/>
          <p:cNvCxnSpPr>
            <a:stCxn id="13" idx="1"/>
          </p:cNvCxnSpPr>
          <p:nvPr/>
        </p:nvCxnSpPr>
        <p:spPr>
          <a:xfrm flipH="1">
            <a:off x="3163547" y="2822563"/>
            <a:ext cx="1129811" cy="4890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 rot="16200000">
            <a:off x="-350683" y="3165158"/>
            <a:ext cx="289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prstClr val="black"/>
                </a:solidFill>
                <a:latin typeface="+mj-lt"/>
                <a:cs typeface="Arial" charset="0"/>
              </a:rPr>
              <a:t>Smolt</a:t>
            </a:r>
            <a:r>
              <a:rPr lang="en-US" sz="2000" dirty="0">
                <a:solidFill>
                  <a:prstClr val="black"/>
                </a:solidFill>
                <a:latin typeface="+mj-lt"/>
                <a:cs typeface="Arial" charset="0"/>
              </a:rPr>
              <a:t>-to-Adult Return</a:t>
            </a:r>
          </a:p>
          <a:p>
            <a:pPr algn="ctr"/>
            <a:r>
              <a:rPr lang="en-US" sz="2000" dirty="0">
                <a:solidFill>
                  <a:prstClr val="black"/>
                </a:solidFill>
                <a:latin typeface="+mj-lt"/>
                <a:cs typeface="Arial" charset="0"/>
              </a:rPr>
              <a:t> (SAR)</a:t>
            </a:r>
          </a:p>
        </p:txBody>
      </p:sp>
    </p:spTree>
    <p:extLst>
      <p:ext uri="{BB962C8B-B14F-4D97-AF65-F5344CB8AC3E}">
        <p14:creationId xmlns:p14="http://schemas.microsoft.com/office/powerpoint/2010/main" val="1439373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22420</TotalTime>
  <Words>361</Words>
  <Application>Microsoft Office PowerPoint</Application>
  <PresentationFormat>On-screen Show (4:3)</PresentationFormat>
  <Paragraphs>73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Constantia</vt:lpstr>
      <vt:lpstr>Tahoma</vt:lpstr>
      <vt:lpstr>Times New Roman</vt:lpstr>
      <vt:lpstr>Wingdings 2</vt:lpstr>
      <vt:lpstr>Flow</vt:lpstr>
      <vt:lpstr>Salmon, Spill, and the Flexible Spill Agreement</vt:lpstr>
      <vt:lpstr>What is Spill?</vt:lpstr>
      <vt:lpstr>Snake River Wild Spring/Summer Chinook</vt:lpstr>
      <vt:lpstr>Snake River Wild Spring/Summer Chinook</vt:lpstr>
      <vt:lpstr>Spill Effects on Salmon</vt:lpstr>
      <vt:lpstr>Balancing Spill and Power</vt:lpstr>
      <vt:lpstr>Balancing Spill and Power</vt:lpstr>
      <vt:lpstr>Balancing Spill and Power</vt:lpstr>
      <vt:lpstr>PowerPoint Presentation</vt:lpstr>
      <vt:lpstr>Flexible Spill and Power</vt:lpstr>
      <vt:lpstr>Next Steps</vt:lpstr>
    </vt:vector>
  </TitlesOfParts>
  <Company>WDFW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Columbia River Salmon and Sturgeon Allocation</dc:title>
  <dc:creator>Cindy  LeFleur</dc:creator>
  <cp:lastModifiedBy>Tucker Jones</cp:lastModifiedBy>
  <cp:revision>714</cp:revision>
  <cp:lastPrinted>2018-03-09T17:07:53Z</cp:lastPrinted>
  <dcterms:created xsi:type="dcterms:W3CDTF">2005-09-18T19:35:58Z</dcterms:created>
  <dcterms:modified xsi:type="dcterms:W3CDTF">2019-05-14T19:00:05Z</dcterms:modified>
</cp:coreProperties>
</file>