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handoutMasterIdLst>
    <p:handoutMasterId r:id="rId20"/>
  </p:handoutMasterIdLst>
  <p:sldIdLst>
    <p:sldId id="298" r:id="rId2"/>
    <p:sldId id="311" r:id="rId3"/>
    <p:sldId id="312" r:id="rId4"/>
    <p:sldId id="318" r:id="rId5"/>
    <p:sldId id="341" r:id="rId6"/>
    <p:sldId id="335" r:id="rId7"/>
    <p:sldId id="336" r:id="rId8"/>
    <p:sldId id="342" r:id="rId9"/>
    <p:sldId id="343" r:id="rId10"/>
    <p:sldId id="344" r:id="rId11"/>
    <p:sldId id="337" r:id="rId12"/>
    <p:sldId id="339" r:id="rId13"/>
    <p:sldId id="321" r:id="rId14"/>
    <p:sldId id="338" r:id="rId15"/>
    <p:sldId id="345" r:id="rId16"/>
    <p:sldId id="346" r:id="rId17"/>
    <p:sldId id="32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F8D6F"/>
    <a:srgbClr val="00907E"/>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1" autoAdjust="0"/>
    <p:restoredTop sz="79302" autoAdjust="0"/>
  </p:normalViewPr>
  <p:slideViewPr>
    <p:cSldViewPr>
      <p:cViewPr varScale="1">
        <p:scale>
          <a:sx n="88" d="100"/>
          <a:sy n="88" d="100"/>
        </p:scale>
        <p:origin x="690"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B39C162-02D2-44AA-BFB0-14E895D9FE8B}" type="datetimeFigureOut">
              <a:rPr lang="en-US" smtClean="0"/>
              <a:t>5/14/2019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818698-A889-4910-9A31-7D2293E5684D}" type="slidenum">
              <a:rPr lang="en-US" smtClean="0"/>
              <a:t>‹#›</a:t>
            </a:fld>
            <a:endParaRPr lang="en-US"/>
          </a:p>
        </p:txBody>
      </p:sp>
    </p:spTree>
    <p:extLst>
      <p:ext uri="{BB962C8B-B14F-4D97-AF65-F5344CB8AC3E}">
        <p14:creationId xmlns:p14="http://schemas.microsoft.com/office/powerpoint/2010/main" val="247372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5/14/2019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530240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29664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46327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3660590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2873307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b="1" i="1" dirty="0" smtClean="0">
              <a:solidFill>
                <a:srgbClr val="C00000"/>
              </a:solidFill>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45605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270735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04531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153969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96341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415438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292662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415968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These photos show increasing severity of GBT and are used by Fish Passage Center during biological monitoring training. The GBT shown here is from artificially induced high TDG and exposure time in tanks for the purpose of getting these photos for training.</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401803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352853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1846156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5/14/2019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Quality Commission </a:t>
            </a:r>
            <a:r>
              <a:rPr lang="en-US" dirty="0" smtClean="0"/>
              <a:t>Meeting</a:t>
            </a:r>
            <a:endParaRPr lang="en-US" dirty="0"/>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Paula Calvert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
        <p:nvSpPr>
          <p:cNvPr id="6" name="Rectangle 5"/>
          <p:cNvSpPr/>
          <p:nvPr/>
        </p:nvSpPr>
        <p:spPr>
          <a:xfrm>
            <a:off x="3733815" y="3244334"/>
            <a:ext cx="4724370" cy="369332"/>
          </a:xfrm>
          <a:prstGeom prst="rect">
            <a:avLst/>
          </a:prstGeom>
        </p:spPr>
        <p:txBody>
          <a:bodyPr wrap="none">
            <a:spAutoFit/>
          </a:bodyPr>
          <a:lstStyle/>
          <a:p>
            <a:r>
              <a:rPr lang="en-US" dirty="0">
                <a:solidFill>
                  <a:schemeClr val="bg1"/>
                </a:solidFill>
                <a:latin typeface="Arial" pitchFamily="34" charset="0"/>
                <a:cs typeface="Arial" pitchFamily="34" charset="0"/>
              </a:rPr>
              <a:t>Environmental Quality Commission Meeting </a:t>
            </a:r>
            <a:endParaRPr lang="en-US" dirty="0"/>
          </a:p>
        </p:txBody>
      </p:sp>
      <p:sp>
        <p:nvSpPr>
          <p:cNvPr id="8" name="Subtitle 2"/>
          <p:cNvSpPr txBox="1">
            <a:spLocks/>
          </p:cNvSpPr>
          <p:nvPr/>
        </p:nvSpPr>
        <p:spPr>
          <a:xfrm>
            <a:off x="1905000" y="2133600"/>
            <a:ext cx="8382000" cy="34290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Renewal of the Columbia River </a:t>
            </a:r>
          </a:p>
          <a:p>
            <a:pPr marL="0" marR="0" lvl="1"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Total Dissolved Gas Modified Standard</a:t>
            </a:r>
          </a:p>
          <a:p>
            <a:pPr marL="0" marR="0" lvl="1"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1"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Agenda Item </a:t>
            </a:r>
            <a:r>
              <a:rPr kumimoji="0" lang="en-US" sz="3200" b="0" i="0" u="none" strike="noStrike" kern="1200" cap="none" spc="0" normalizeH="0" baseline="0" noProof="0" dirty="0" smtClean="0">
                <a:ln>
                  <a:noFill/>
                </a:ln>
                <a:solidFill>
                  <a:schemeClr val="tx1"/>
                </a:solidFill>
                <a:effectLst/>
                <a:uLnTx/>
                <a:uFillTx/>
                <a:latin typeface="Calibri"/>
                <a:ea typeface="+mn-ea"/>
                <a:cs typeface="+mn-cs"/>
              </a:rPr>
              <a:t>K</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Information Item </a:t>
            </a:r>
          </a:p>
          <a:p>
            <a:pPr marL="0" marR="0" lvl="0" indent="0" algn="r" defTabSz="914400" rtl="0" eaLnBrk="1" fontAlgn="auto" latinLnBrk="0" hangingPunct="1">
              <a:lnSpc>
                <a:spcPct val="110000"/>
              </a:lnSpc>
              <a:spcBef>
                <a:spcPts val="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May 17, 2019</a:t>
            </a:r>
          </a:p>
          <a:p>
            <a:pPr marL="0" marR="0" lvl="0" indent="0" algn="r" defTabSz="914400" rtl="0" eaLnBrk="1" fontAlgn="auto" latinLnBrk="0" hangingPunct="1">
              <a:lnSpc>
                <a:spcPct val="110000"/>
              </a:lnSpc>
              <a:spcBef>
                <a:spcPts val="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Portland</a:t>
            </a:r>
          </a:p>
        </p:txBody>
      </p:sp>
    </p:spTree>
    <p:extLst>
      <p:ext uri="{BB962C8B-B14F-4D97-AF65-F5344CB8AC3E}">
        <p14:creationId xmlns:p14="http://schemas.microsoft.com/office/powerpoint/2010/main" val="2010083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Clean Water Act</a:t>
            </a:r>
            <a:endParaRPr lang="en-US" sz="4000" dirty="0"/>
          </a:p>
        </p:txBody>
      </p:sp>
      <p:sp>
        <p:nvSpPr>
          <p:cNvPr id="3" name="Content Placeholder 2"/>
          <p:cNvSpPr>
            <a:spLocks noGrp="1"/>
          </p:cNvSpPr>
          <p:nvPr>
            <p:ph idx="1"/>
          </p:nvPr>
        </p:nvSpPr>
        <p:spPr>
          <a:xfrm>
            <a:off x="609600" y="1600201"/>
            <a:ext cx="10972800" cy="4648199"/>
          </a:xfrm>
        </p:spPr>
        <p:txBody>
          <a:bodyPr>
            <a:noAutofit/>
          </a:bodyPr>
          <a:lstStyle/>
          <a:p>
            <a:r>
              <a:rPr lang="en-US" sz="3000" dirty="0" smtClean="0"/>
              <a:t>Applicable regulations</a:t>
            </a:r>
            <a:endParaRPr lang="en-US" sz="3000" dirty="0"/>
          </a:p>
          <a:p>
            <a:pPr lvl="1"/>
            <a:r>
              <a:rPr lang="en-US" sz="2600" dirty="0" smtClean="0"/>
              <a:t>The Commission must find that</a:t>
            </a:r>
            <a:endParaRPr lang="en-US" sz="2600" dirty="0"/>
          </a:p>
          <a:p>
            <a:pPr lvl="2"/>
            <a:r>
              <a:rPr lang="en-US" sz="2200" dirty="0"/>
              <a:t>Failure to act would result in greater harm to salmonid stock survival through in-river migration than would occur by increased spill; </a:t>
            </a:r>
          </a:p>
          <a:p>
            <a:pPr lvl="2"/>
            <a:r>
              <a:rPr lang="en-US" sz="2200" dirty="0"/>
              <a:t>The modified total dissolved gas criteria associated with the increased spill provides a reasonable balance of the risk of impairment due to elevated total dissolved gas to both resident biological communities and other migrating fish and to migrating adult and juvenile salmonids when compared to other options for in-river migration of salmon;</a:t>
            </a:r>
          </a:p>
          <a:p>
            <a:pPr lvl="2"/>
            <a:r>
              <a:rPr lang="en-US" sz="2200" dirty="0"/>
              <a:t>Adequate data will exist to determine compliance with the standards; and</a:t>
            </a:r>
          </a:p>
          <a:p>
            <a:pPr lvl="2"/>
            <a:r>
              <a:rPr lang="en-US" sz="2200" dirty="0"/>
              <a:t>Biological monitoring is occurring to document that the migratory salmonid and resident biological communities are being protected.</a:t>
            </a:r>
          </a:p>
        </p:txBody>
      </p:sp>
    </p:spTree>
    <p:extLst>
      <p:ext uri="{BB962C8B-B14F-4D97-AF65-F5344CB8AC3E}">
        <p14:creationId xmlns:p14="http://schemas.microsoft.com/office/powerpoint/2010/main" val="3563587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Clean Water Act</a:t>
            </a:r>
            <a:endParaRPr lang="en-US" sz="4000" dirty="0"/>
          </a:p>
        </p:txBody>
      </p:sp>
      <p:pic>
        <p:nvPicPr>
          <p:cNvPr id="4" name="Picture 2"/>
          <p:cNvPicPr>
            <a:picLocks noChangeAspect="1" noChangeArrowheads="1"/>
          </p:cNvPicPr>
          <p:nvPr/>
        </p:nvPicPr>
        <p:blipFill>
          <a:blip r:embed="rId3" cstate="print"/>
          <a:srcRect l="25000" t="8594" r="26875" b="13281"/>
          <a:stretch>
            <a:fillRect/>
          </a:stretch>
        </p:blipFill>
        <p:spPr bwMode="auto">
          <a:xfrm>
            <a:off x="1066800" y="1600201"/>
            <a:ext cx="3505200" cy="4552208"/>
          </a:xfrm>
          <a:prstGeom prst="rect">
            <a:avLst/>
          </a:prstGeom>
          <a:noFill/>
          <a:ln w="9525">
            <a:solidFill>
              <a:schemeClr val="tx1"/>
            </a:solidFill>
            <a:miter lim="800000"/>
            <a:headEnd/>
            <a:tailEnd/>
          </a:ln>
        </p:spPr>
      </p:pic>
      <p:sp>
        <p:nvSpPr>
          <p:cNvPr id="6" name="Content Placeholder 2"/>
          <p:cNvSpPr>
            <a:spLocks noGrp="1"/>
          </p:cNvSpPr>
          <p:nvPr>
            <p:ph idx="1"/>
          </p:nvPr>
        </p:nvSpPr>
        <p:spPr>
          <a:xfrm>
            <a:off x="4876800" y="1591521"/>
            <a:ext cx="6553200" cy="4525963"/>
          </a:xfrm>
        </p:spPr>
        <p:txBody>
          <a:bodyPr>
            <a:noAutofit/>
          </a:bodyPr>
          <a:lstStyle/>
          <a:p>
            <a:r>
              <a:rPr lang="en-US" sz="3000" dirty="0"/>
              <a:t>Total Maximum Daily Load</a:t>
            </a:r>
          </a:p>
          <a:p>
            <a:pPr lvl="1"/>
            <a:r>
              <a:rPr lang="en-US" sz="2600" dirty="0"/>
              <a:t>Issued by Oregon and Washington with EPA approval in 2002</a:t>
            </a:r>
          </a:p>
          <a:p>
            <a:pPr lvl="1"/>
            <a:r>
              <a:rPr lang="en-US" sz="2600" dirty="0"/>
              <a:t>Meet 110 percent total dissolved gas criteria while allowing voluntary fish passage spill by 2020</a:t>
            </a:r>
          </a:p>
          <a:p>
            <a:pPr lvl="1"/>
            <a:r>
              <a:rPr lang="en-US" sz="2600" dirty="0"/>
              <a:t>Corps implements operational and structural modifications</a:t>
            </a:r>
          </a:p>
          <a:p>
            <a:endParaRPr lang="en-US" dirty="0"/>
          </a:p>
        </p:txBody>
      </p:sp>
    </p:spTree>
    <p:extLst>
      <p:ext uri="{BB962C8B-B14F-4D97-AF65-F5344CB8AC3E}">
        <p14:creationId xmlns:p14="http://schemas.microsoft.com/office/powerpoint/2010/main" val="2828858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Endangered Species Act</a:t>
            </a:r>
          </a:p>
        </p:txBody>
      </p:sp>
      <p:sp>
        <p:nvSpPr>
          <p:cNvPr id="3" name="Content Placeholder 2"/>
          <p:cNvSpPr>
            <a:spLocks noGrp="1"/>
          </p:cNvSpPr>
          <p:nvPr>
            <p:ph idx="1"/>
          </p:nvPr>
        </p:nvSpPr>
        <p:spPr>
          <a:xfrm>
            <a:off x="609600" y="1600201"/>
            <a:ext cx="8077200" cy="4525963"/>
          </a:xfrm>
        </p:spPr>
        <p:txBody>
          <a:bodyPr>
            <a:noAutofit/>
          </a:bodyPr>
          <a:lstStyle/>
          <a:p>
            <a:r>
              <a:rPr lang="en-US" sz="3000" dirty="0"/>
              <a:t>Biological Opinion for the Federal Columbia River Power System</a:t>
            </a:r>
          </a:p>
          <a:p>
            <a:pPr lvl="1"/>
            <a:r>
              <a:rPr lang="en-US" sz="2600" dirty="0"/>
              <a:t>13 endangered salmonid evolutionarily significant units</a:t>
            </a:r>
          </a:p>
          <a:p>
            <a:pPr lvl="1"/>
            <a:r>
              <a:rPr lang="en-US" sz="2600" dirty="0"/>
              <a:t>Issued 2008, with 2014 supplemental opinion</a:t>
            </a:r>
          </a:p>
          <a:p>
            <a:pPr lvl="1"/>
            <a:r>
              <a:rPr lang="en-US" sz="2600" dirty="0"/>
              <a:t>Identifies performance measures and criteria</a:t>
            </a:r>
          </a:p>
          <a:p>
            <a:pPr lvl="1"/>
            <a:r>
              <a:rPr lang="en-US" sz="2600" dirty="0"/>
              <a:t>Reasonable and prudent alternative actions</a:t>
            </a:r>
          </a:p>
          <a:p>
            <a:pPr lvl="2"/>
            <a:r>
              <a:rPr lang="en-US" sz="2200" dirty="0"/>
              <a:t>Minimum spill amounts to assist juvenile salmonid migration</a:t>
            </a:r>
          </a:p>
          <a:p>
            <a:endParaRPr lang="en-US" dirty="0"/>
          </a:p>
        </p:txBody>
      </p:sp>
      <p:pic>
        <p:nvPicPr>
          <p:cNvPr id="4" name="Picture 3"/>
          <p:cNvPicPr>
            <a:picLocks noChangeAspect="1" noChangeArrowheads="1"/>
          </p:cNvPicPr>
          <p:nvPr/>
        </p:nvPicPr>
        <p:blipFill>
          <a:blip r:embed="rId3" cstate="print"/>
          <a:srcRect l="18281" t="21387" r="22422" b="20508"/>
          <a:stretch>
            <a:fillRect/>
          </a:stretch>
        </p:blipFill>
        <p:spPr bwMode="auto">
          <a:xfrm>
            <a:off x="8686800" y="2497734"/>
            <a:ext cx="2937606" cy="2302866"/>
          </a:xfrm>
          <a:prstGeom prst="rect">
            <a:avLst/>
          </a:prstGeom>
          <a:noFill/>
          <a:ln w="1">
            <a:noFill/>
            <a:miter lim="800000"/>
            <a:headEnd/>
            <a:tailEnd type="none" w="med" len="med"/>
          </a:ln>
          <a:effectLst/>
        </p:spPr>
      </p:pic>
    </p:spTree>
    <p:extLst>
      <p:ext uri="{BB962C8B-B14F-4D97-AF65-F5344CB8AC3E}">
        <p14:creationId xmlns:p14="http://schemas.microsoft.com/office/powerpoint/2010/main" val="423889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Columbia River Total Dissolved Gas Modified Standard</a:t>
            </a:r>
            <a:endParaRPr lang="en-US" sz="3400" dirty="0"/>
          </a:p>
        </p:txBody>
      </p:sp>
      <p:sp>
        <p:nvSpPr>
          <p:cNvPr id="3" name="Subtitle 2"/>
          <p:cNvSpPr txBox="1">
            <a:spLocks/>
          </p:cNvSpPr>
          <p:nvPr/>
        </p:nvSpPr>
        <p:spPr>
          <a:xfrm>
            <a:off x="688848" y="3886200"/>
            <a:ext cx="5026152" cy="22098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000"/>
              </a:spcAft>
            </a:pPr>
            <a:r>
              <a:rPr lang="en-US" sz="2600" dirty="0" smtClean="0"/>
              <a:t>Clean Water Act</a:t>
            </a:r>
          </a:p>
          <a:p>
            <a:pPr marL="628650" lvl="1" indent="-228600">
              <a:spcBef>
                <a:spcPts val="0"/>
              </a:spcBef>
              <a:spcAft>
                <a:spcPts val="1000"/>
              </a:spcAft>
            </a:pPr>
            <a:r>
              <a:rPr lang="en-US" sz="2200" dirty="0" smtClean="0"/>
              <a:t>Reduces risk associated with spill</a:t>
            </a:r>
          </a:p>
          <a:p>
            <a:pPr marL="628650" lvl="1" indent="-228600">
              <a:spcBef>
                <a:spcPts val="0"/>
              </a:spcBef>
              <a:spcAft>
                <a:spcPts val="1000"/>
              </a:spcAft>
            </a:pPr>
            <a:r>
              <a:rPr lang="en-US" sz="2200" dirty="0" smtClean="0"/>
              <a:t>Total dissolved gas standard modification used to set </a:t>
            </a:r>
            <a:r>
              <a:rPr lang="en-US" sz="2200" u="sng" dirty="0" smtClean="0"/>
              <a:t>maximum</a:t>
            </a:r>
            <a:r>
              <a:rPr lang="en-US" sz="2200" dirty="0" smtClean="0"/>
              <a:t>  spill levels</a:t>
            </a:r>
          </a:p>
        </p:txBody>
      </p:sp>
      <p:pic>
        <p:nvPicPr>
          <p:cNvPr id="5" name="Picture 6" descr="C:\Documents and Settings\alut\Local Settings\Temporary Internet Files\Content.IE5\K0H65Q72\MCj02925740000[1].wmf"/>
          <p:cNvPicPr>
            <a:picLocks noChangeAspect="1" noChangeArrowheads="1"/>
          </p:cNvPicPr>
          <p:nvPr/>
        </p:nvPicPr>
        <p:blipFill>
          <a:blip r:embed="rId3" cstate="print"/>
          <a:srcRect/>
          <a:stretch>
            <a:fillRect/>
          </a:stretch>
        </p:blipFill>
        <p:spPr bwMode="auto">
          <a:xfrm>
            <a:off x="5410199" y="2295564"/>
            <a:ext cx="1295401" cy="1239481"/>
          </a:xfrm>
          <a:prstGeom prst="rect">
            <a:avLst/>
          </a:prstGeom>
          <a:noFill/>
          <a:ln w="9525">
            <a:noFill/>
            <a:miter lim="800000"/>
            <a:headEnd/>
            <a:tailEnd/>
          </a:ln>
        </p:spPr>
      </p:pic>
      <p:sp>
        <p:nvSpPr>
          <p:cNvPr id="6" name="TextBox 5"/>
          <p:cNvSpPr txBox="1"/>
          <p:nvPr/>
        </p:nvSpPr>
        <p:spPr>
          <a:xfrm>
            <a:off x="2209800" y="1579602"/>
            <a:ext cx="7696200" cy="553998"/>
          </a:xfrm>
          <a:prstGeom prst="rect">
            <a:avLst/>
          </a:prstGeom>
          <a:noFill/>
        </p:spPr>
        <p:txBody>
          <a:bodyPr wrap="square" rtlCol="0">
            <a:spAutoFit/>
          </a:bodyPr>
          <a:lstStyle/>
          <a:p>
            <a:pPr algn="ctr"/>
            <a:r>
              <a:rPr lang="en-US" sz="3000" dirty="0">
                <a:latin typeface="Arial" pitchFamily="34" charset="0"/>
                <a:cs typeface="Arial" pitchFamily="34" charset="0"/>
              </a:rPr>
              <a:t>Modified standard </a:t>
            </a:r>
            <a:r>
              <a:rPr lang="en-US" sz="3000" dirty="0" smtClean="0">
                <a:latin typeface="Arial" pitchFamily="34" charset="0"/>
                <a:cs typeface="Arial" pitchFamily="34" charset="0"/>
              </a:rPr>
              <a:t>seeks </a:t>
            </a:r>
            <a:r>
              <a:rPr lang="en-US" sz="3000" dirty="0">
                <a:latin typeface="Arial" pitchFamily="34" charset="0"/>
                <a:cs typeface="Arial" pitchFamily="34" charset="0"/>
              </a:rPr>
              <a:t>regulatory balance</a:t>
            </a:r>
          </a:p>
        </p:txBody>
      </p:sp>
      <p:sp>
        <p:nvSpPr>
          <p:cNvPr id="7" name="Subtitle 2"/>
          <p:cNvSpPr txBox="1">
            <a:spLocks/>
          </p:cNvSpPr>
          <p:nvPr/>
        </p:nvSpPr>
        <p:spPr>
          <a:xfrm>
            <a:off x="6248400" y="3886200"/>
            <a:ext cx="5026152" cy="22098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000"/>
              </a:spcAft>
            </a:pPr>
            <a:r>
              <a:rPr lang="en-US" sz="2600" dirty="0"/>
              <a:t>Endangered Species Act</a:t>
            </a:r>
            <a:endParaRPr lang="en-US" sz="2600" dirty="0" smtClean="0"/>
          </a:p>
          <a:p>
            <a:pPr marL="628650" lvl="1" indent="-228600">
              <a:spcBef>
                <a:spcPts val="0"/>
              </a:spcBef>
              <a:spcAft>
                <a:spcPts val="1000"/>
              </a:spcAft>
            </a:pPr>
            <a:r>
              <a:rPr lang="en-US" sz="2200" dirty="0"/>
              <a:t>Increases benefit associated with spill</a:t>
            </a:r>
            <a:endParaRPr lang="en-US" sz="2200" dirty="0" smtClean="0"/>
          </a:p>
          <a:p>
            <a:pPr marL="628650" lvl="1" indent="-228600">
              <a:spcBef>
                <a:spcPts val="0"/>
              </a:spcBef>
              <a:spcAft>
                <a:spcPts val="1000"/>
              </a:spcAft>
            </a:pPr>
            <a:r>
              <a:rPr lang="en-US" sz="2200" dirty="0"/>
              <a:t>Biological Opinion RPA action sets </a:t>
            </a:r>
            <a:r>
              <a:rPr lang="en-US" sz="2200" u="sng" dirty="0"/>
              <a:t>minimum</a:t>
            </a:r>
            <a:r>
              <a:rPr lang="en-US" sz="2200" dirty="0"/>
              <a:t> spill levels</a:t>
            </a:r>
            <a:endParaRPr lang="en-US" sz="2200" dirty="0" smtClean="0"/>
          </a:p>
        </p:txBody>
      </p:sp>
    </p:spTree>
    <p:extLst>
      <p:ext uri="{BB962C8B-B14F-4D97-AF65-F5344CB8AC3E}">
        <p14:creationId xmlns:p14="http://schemas.microsoft.com/office/powerpoint/2010/main" val="301527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solidFill>
                  <a:srgbClr val="2D2D2D"/>
                </a:solidFill>
              </a:rPr>
              <a:t>Columbia River Total Dissolved Gas Modified Standard</a:t>
            </a:r>
            <a:endParaRPr lang="en-US" sz="3400" dirty="0"/>
          </a:p>
        </p:txBody>
      </p:sp>
      <p:sp>
        <p:nvSpPr>
          <p:cNvPr id="3" name="Content Placeholder 2"/>
          <p:cNvSpPr>
            <a:spLocks noGrp="1"/>
          </p:cNvSpPr>
          <p:nvPr>
            <p:ph idx="1"/>
          </p:nvPr>
        </p:nvSpPr>
        <p:spPr/>
        <p:txBody>
          <a:bodyPr>
            <a:normAutofit fontScale="92500" lnSpcReduction="10000"/>
          </a:bodyPr>
          <a:lstStyle/>
          <a:p>
            <a:r>
              <a:rPr lang="en-US" dirty="0"/>
              <a:t>Current modified standard</a:t>
            </a:r>
          </a:p>
          <a:p>
            <a:pPr lvl="1"/>
            <a:r>
              <a:rPr lang="en-US" dirty="0"/>
              <a:t>120 percent total dissolved gas applies during</a:t>
            </a:r>
          </a:p>
          <a:p>
            <a:pPr lvl="2"/>
            <a:r>
              <a:rPr lang="en-US" dirty="0"/>
              <a:t>April 1 – August 31 for fish passage</a:t>
            </a:r>
          </a:p>
          <a:p>
            <a:pPr lvl="2"/>
            <a:r>
              <a:rPr lang="en-US" dirty="0"/>
              <a:t>Outside of fish passage season</a:t>
            </a:r>
          </a:p>
          <a:p>
            <a:pPr lvl="3"/>
            <a:r>
              <a:rPr lang="en-US" dirty="0"/>
              <a:t>Maintenance activities</a:t>
            </a:r>
          </a:p>
          <a:p>
            <a:pPr lvl="3"/>
            <a:r>
              <a:rPr lang="en-US" dirty="0"/>
              <a:t>Biological or physical studies of spillway structures</a:t>
            </a:r>
          </a:p>
          <a:p>
            <a:pPr lvl="1"/>
            <a:r>
              <a:rPr lang="en-US" dirty="0"/>
              <a:t>Requirements</a:t>
            </a:r>
          </a:p>
          <a:p>
            <a:pPr lvl="2"/>
            <a:r>
              <a:rPr lang="en-US" dirty="0"/>
              <a:t>Physical monitoring of total dissolved gas</a:t>
            </a:r>
          </a:p>
          <a:p>
            <a:pPr lvl="3"/>
            <a:r>
              <a:rPr lang="en-US" dirty="0"/>
              <a:t>Spill reduction upon water quality exceedance</a:t>
            </a:r>
          </a:p>
          <a:p>
            <a:pPr lvl="2"/>
            <a:r>
              <a:rPr lang="en-US" dirty="0"/>
              <a:t>Biological monitoring for gas bubble trauma</a:t>
            </a:r>
          </a:p>
          <a:p>
            <a:pPr lvl="3"/>
            <a:r>
              <a:rPr lang="en-US" dirty="0"/>
              <a:t>Spill program halts with specific degrees of gas bubble trauma</a:t>
            </a:r>
          </a:p>
          <a:p>
            <a:pPr lvl="2"/>
            <a:r>
              <a:rPr lang="en-US" dirty="0"/>
              <a:t>Annual reporting</a:t>
            </a:r>
          </a:p>
          <a:p>
            <a:endParaRPr lang="en-US" dirty="0"/>
          </a:p>
        </p:txBody>
      </p:sp>
    </p:spTree>
    <p:extLst>
      <p:ext uri="{BB962C8B-B14F-4D97-AF65-F5344CB8AC3E}">
        <p14:creationId xmlns:p14="http://schemas.microsoft.com/office/powerpoint/2010/main" val="3455339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solidFill>
                  <a:srgbClr val="2D2D2D"/>
                </a:solidFill>
              </a:rPr>
              <a:t>Columbia River Total Dissolved Gas Modified Standard</a:t>
            </a:r>
            <a:endParaRPr lang="en-US" sz="3400" dirty="0"/>
          </a:p>
        </p:txBody>
      </p:sp>
      <p:sp>
        <p:nvSpPr>
          <p:cNvPr id="3" name="Content Placeholder 2"/>
          <p:cNvSpPr>
            <a:spLocks noGrp="1"/>
          </p:cNvSpPr>
          <p:nvPr>
            <p:ph idx="1"/>
          </p:nvPr>
        </p:nvSpPr>
        <p:spPr/>
        <p:txBody>
          <a:bodyPr>
            <a:normAutofit/>
          </a:bodyPr>
          <a:lstStyle/>
          <a:p>
            <a:r>
              <a:rPr lang="en-US" sz="3000" dirty="0"/>
              <a:t>2019-2021 Spill Operation Agreement</a:t>
            </a:r>
          </a:p>
          <a:p>
            <a:pPr lvl="1"/>
            <a:r>
              <a:rPr lang="en-US" sz="2600" dirty="0"/>
              <a:t>Request for 125 percent standard modification</a:t>
            </a:r>
          </a:p>
          <a:p>
            <a:pPr lvl="1"/>
            <a:r>
              <a:rPr lang="en-US" sz="2600" dirty="0"/>
              <a:t>Entered on December 14, 2018, by</a:t>
            </a:r>
          </a:p>
          <a:p>
            <a:pPr lvl="2"/>
            <a:r>
              <a:rPr lang="en-US" sz="2200" dirty="0"/>
              <a:t>State of </a:t>
            </a:r>
            <a:r>
              <a:rPr lang="en-US" sz="2200" dirty="0" smtClean="0"/>
              <a:t>Oregon</a:t>
            </a:r>
            <a:endParaRPr lang="en-US" sz="2200" dirty="0"/>
          </a:p>
          <a:p>
            <a:pPr lvl="2"/>
            <a:r>
              <a:rPr lang="en-US" sz="2200" dirty="0"/>
              <a:t>State of Washington</a:t>
            </a:r>
          </a:p>
          <a:p>
            <a:pPr lvl="2"/>
            <a:r>
              <a:rPr lang="en-US" sz="2200" dirty="0"/>
              <a:t>Nez Perce Tribe</a:t>
            </a:r>
          </a:p>
          <a:p>
            <a:pPr lvl="2"/>
            <a:r>
              <a:rPr lang="en-US" sz="2200" dirty="0"/>
              <a:t>Bonneville Power Administration</a:t>
            </a:r>
          </a:p>
          <a:p>
            <a:pPr lvl="2"/>
            <a:r>
              <a:rPr lang="en-US" sz="2200" dirty="0"/>
              <a:t>Bureau of Reclamation</a:t>
            </a:r>
          </a:p>
          <a:p>
            <a:pPr lvl="2"/>
            <a:r>
              <a:rPr lang="en-US" sz="2200" dirty="0"/>
              <a:t>US Army Corps of Engineers</a:t>
            </a:r>
          </a:p>
        </p:txBody>
      </p:sp>
    </p:spTree>
    <p:extLst>
      <p:ext uri="{BB962C8B-B14F-4D97-AF65-F5344CB8AC3E}">
        <p14:creationId xmlns:p14="http://schemas.microsoft.com/office/powerpoint/2010/main" val="2052107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Next Steps</a:t>
            </a:r>
            <a:endParaRPr lang="en-US" sz="4000" dirty="0"/>
          </a:p>
        </p:txBody>
      </p:sp>
      <p:sp>
        <p:nvSpPr>
          <p:cNvPr id="3" name="Content Placeholder 2"/>
          <p:cNvSpPr>
            <a:spLocks noGrp="1"/>
          </p:cNvSpPr>
          <p:nvPr>
            <p:ph idx="1"/>
          </p:nvPr>
        </p:nvSpPr>
        <p:spPr/>
        <p:txBody>
          <a:bodyPr>
            <a:noAutofit/>
          </a:bodyPr>
          <a:lstStyle/>
          <a:p>
            <a:r>
              <a:rPr lang="en-US" sz="3000" dirty="0"/>
              <a:t>US Army Corps of Engineers </a:t>
            </a:r>
            <a:r>
              <a:rPr lang="en-US" sz="3000" dirty="0" smtClean="0"/>
              <a:t>to </a:t>
            </a:r>
            <a:r>
              <a:rPr lang="en-US" sz="3000" dirty="0"/>
              <a:t>submit formal request</a:t>
            </a:r>
          </a:p>
          <a:p>
            <a:r>
              <a:rPr lang="en-US" sz="3000" dirty="0"/>
              <a:t>DEQ will work with the Corp and ODFW to evaluate factors associated with justification of 125% total dissolved gas standard </a:t>
            </a:r>
            <a:r>
              <a:rPr lang="en-US" sz="3000" dirty="0" smtClean="0"/>
              <a:t>modification</a:t>
            </a:r>
            <a:endParaRPr lang="en-US" sz="3000" dirty="0"/>
          </a:p>
          <a:p>
            <a:r>
              <a:rPr lang="en-US" sz="3000" dirty="0" smtClean="0"/>
              <a:t>August - 30-day </a:t>
            </a:r>
            <a:r>
              <a:rPr lang="en-US" sz="3000" dirty="0"/>
              <a:t>public comment </a:t>
            </a:r>
            <a:r>
              <a:rPr lang="en-US" sz="3000" dirty="0" smtClean="0"/>
              <a:t>period</a:t>
            </a:r>
          </a:p>
          <a:p>
            <a:r>
              <a:rPr lang="en-US" sz="3000" dirty="0" smtClean="0"/>
              <a:t>September EQC meeting – DEQ and co-presenters will present an informational item</a:t>
            </a:r>
            <a:endParaRPr lang="en-US" sz="3000" dirty="0"/>
          </a:p>
          <a:p>
            <a:r>
              <a:rPr lang="en-US" sz="3000" dirty="0" smtClean="0"/>
              <a:t>November EQC meeting - modified </a:t>
            </a:r>
            <a:r>
              <a:rPr lang="en-US" sz="3000" dirty="0"/>
              <a:t>standard request presented as an action </a:t>
            </a:r>
            <a:r>
              <a:rPr lang="en-US" sz="3000" dirty="0" smtClean="0"/>
              <a:t>item</a:t>
            </a:r>
            <a:endParaRPr lang="en-US" sz="3000" dirty="0"/>
          </a:p>
        </p:txBody>
      </p:sp>
    </p:spTree>
    <p:extLst>
      <p:ext uri="{BB962C8B-B14F-4D97-AF65-F5344CB8AC3E}">
        <p14:creationId xmlns:p14="http://schemas.microsoft.com/office/powerpoint/2010/main" val="2689608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solidFill>
                  <a:srgbClr val="2D2D2D"/>
                </a:solidFill>
              </a:rPr>
              <a:t>Columbia River Total Dissolved Gas Modified Standard</a:t>
            </a:r>
            <a:endParaRPr lang="en-US" dirty="0"/>
          </a:p>
        </p:txBody>
      </p:sp>
      <p:sp>
        <p:nvSpPr>
          <p:cNvPr id="3" name="Text Box 3"/>
          <p:cNvSpPr txBox="1">
            <a:spLocks noChangeArrowheads="1"/>
          </p:cNvSpPr>
          <p:nvPr/>
        </p:nvSpPr>
        <p:spPr bwMode="auto">
          <a:xfrm>
            <a:off x="4457700" y="1752600"/>
            <a:ext cx="3438525" cy="1754320"/>
          </a:xfrm>
          <a:prstGeom prst="rect">
            <a:avLst/>
          </a:prstGeom>
          <a:noFill/>
          <a:ln w="9525">
            <a:noFill/>
            <a:miter lim="800000"/>
            <a:headEnd/>
            <a:tailEnd/>
          </a:ln>
        </p:spPr>
        <p:txBody>
          <a:bodyPr lIns="91434" tIns="45717" rIns="91434" bIns="45717">
            <a:spAutoFit/>
          </a:bodyPr>
          <a:lstStyle/>
          <a:p>
            <a:pPr marL="455613" indent="-455613" algn="ctr"/>
            <a:r>
              <a:rPr lang="en-US" sz="3600" b="1" dirty="0" smtClean="0"/>
              <a:t>EQC Questions</a:t>
            </a:r>
          </a:p>
          <a:p>
            <a:pPr marL="455613" indent="-455613" algn="ctr"/>
            <a:r>
              <a:rPr lang="en-US" sz="3600" b="1" dirty="0" smtClean="0"/>
              <a:t>and</a:t>
            </a:r>
          </a:p>
          <a:p>
            <a:pPr marL="455613" indent="-455613" algn="ctr"/>
            <a:r>
              <a:rPr lang="en-US" sz="3600" b="1" dirty="0" smtClean="0"/>
              <a:t>Discussion</a:t>
            </a:r>
          </a:p>
        </p:txBody>
      </p:sp>
      <p:sp>
        <p:nvSpPr>
          <p:cNvPr id="4" name="Text Box 3"/>
          <p:cNvSpPr txBox="1">
            <a:spLocks noChangeArrowheads="1"/>
          </p:cNvSpPr>
          <p:nvPr/>
        </p:nvSpPr>
        <p:spPr bwMode="auto">
          <a:xfrm>
            <a:off x="3238500" y="4546600"/>
            <a:ext cx="5753100" cy="1323975"/>
          </a:xfrm>
          <a:prstGeom prst="rect">
            <a:avLst/>
          </a:prstGeom>
          <a:noFill/>
          <a:ln w="9525">
            <a:noFill/>
            <a:miter lim="800000"/>
            <a:headEnd/>
            <a:tailEnd/>
          </a:ln>
        </p:spPr>
        <p:txBody>
          <a:bodyPr lIns="91434" tIns="45717" rIns="91434" bIns="45717">
            <a:spAutoFit/>
          </a:bodyPr>
          <a:lstStyle/>
          <a:p>
            <a:pPr marL="455613" indent="-455613" algn="ctr"/>
            <a:r>
              <a:rPr lang="en-US" sz="2000" dirty="0"/>
              <a:t>Thank </a:t>
            </a:r>
            <a:r>
              <a:rPr lang="en-US" sz="2000" dirty="0" smtClean="0"/>
              <a:t>you</a:t>
            </a:r>
            <a:endParaRPr lang="en-US" sz="2000" dirty="0"/>
          </a:p>
          <a:p>
            <a:pPr marL="455613" indent="-455613" algn="ctr"/>
            <a:endParaRPr lang="en-US" sz="2000" dirty="0"/>
          </a:p>
          <a:p>
            <a:pPr marL="455613" indent="-455613" algn="ctr"/>
            <a:r>
              <a:rPr lang="en-US" sz="2000" dirty="0" smtClean="0"/>
              <a:t>Paula Calvert</a:t>
            </a:r>
            <a:endParaRPr lang="en-US" sz="2000" dirty="0"/>
          </a:p>
          <a:p>
            <a:pPr marL="455613" indent="-455613" algn="ctr"/>
            <a:r>
              <a:rPr lang="en-US" sz="2000" dirty="0"/>
              <a:t>Columbia River Coordinator</a:t>
            </a:r>
          </a:p>
        </p:txBody>
      </p:sp>
    </p:spTree>
    <p:extLst>
      <p:ext uri="{BB962C8B-B14F-4D97-AF65-F5344CB8AC3E}">
        <p14:creationId xmlns:p14="http://schemas.microsoft.com/office/powerpoint/2010/main" val="384440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Overview</a:t>
            </a:r>
            <a:endParaRPr lang="en-US" sz="4000" dirty="0"/>
          </a:p>
        </p:txBody>
      </p:sp>
      <p:sp>
        <p:nvSpPr>
          <p:cNvPr id="5" name="Subtitle 2"/>
          <p:cNvSpPr txBox="1">
            <a:spLocks/>
          </p:cNvSpPr>
          <p:nvPr/>
        </p:nvSpPr>
        <p:spPr>
          <a:xfrm>
            <a:off x="612648" y="1524000"/>
            <a:ext cx="7007352"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spcAft>
                <a:spcPts val="1000"/>
              </a:spcAft>
            </a:pPr>
            <a:r>
              <a:rPr lang="en-US" sz="3000" dirty="0" smtClean="0"/>
              <a:t>Modified standard renewal</a:t>
            </a:r>
          </a:p>
          <a:p>
            <a:pPr marL="228600" indent="-228600">
              <a:spcBef>
                <a:spcPts val="0"/>
              </a:spcBef>
              <a:spcAft>
                <a:spcPts val="1000"/>
              </a:spcAft>
            </a:pPr>
            <a:r>
              <a:rPr lang="en-US" sz="3000" dirty="0" smtClean="0"/>
              <a:t>Definitions</a:t>
            </a:r>
          </a:p>
          <a:p>
            <a:pPr marL="228600" indent="-228600">
              <a:spcBef>
                <a:spcPts val="0"/>
              </a:spcBef>
              <a:spcAft>
                <a:spcPts val="1000"/>
              </a:spcAft>
            </a:pPr>
            <a:r>
              <a:rPr lang="en-US" sz="3000" dirty="0" smtClean="0"/>
              <a:t>Clean Water Act</a:t>
            </a:r>
          </a:p>
          <a:p>
            <a:pPr marL="228600" indent="-228600">
              <a:spcBef>
                <a:spcPts val="0"/>
              </a:spcBef>
              <a:spcAft>
                <a:spcPts val="1000"/>
              </a:spcAft>
            </a:pPr>
            <a:r>
              <a:rPr lang="en-US" sz="3000" dirty="0" smtClean="0"/>
              <a:t>Endangered Species Act</a:t>
            </a:r>
          </a:p>
          <a:p>
            <a:pPr marL="228600" indent="-228600">
              <a:spcBef>
                <a:spcPts val="0"/>
              </a:spcBef>
              <a:spcAft>
                <a:spcPts val="1000"/>
              </a:spcAft>
            </a:pPr>
            <a:r>
              <a:rPr lang="en-US" sz="3000" dirty="0" smtClean="0"/>
              <a:t>Standard modification seeks to create regulatory balance</a:t>
            </a:r>
          </a:p>
          <a:p>
            <a:pPr marL="228600" indent="-228600">
              <a:spcBef>
                <a:spcPts val="0"/>
              </a:spcBef>
              <a:spcAft>
                <a:spcPts val="1000"/>
              </a:spcAft>
            </a:pPr>
            <a:r>
              <a:rPr lang="en-US" sz="3000" dirty="0" smtClean="0"/>
              <a:t>Next steps</a:t>
            </a:r>
          </a:p>
          <a:p>
            <a:pPr marL="228600" indent="-228600">
              <a:spcBef>
                <a:spcPts val="0"/>
              </a:spcBef>
              <a:spcAft>
                <a:spcPts val="1000"/>
              </a:spcAft>
            </a:pPr>
            <a:r>
              <a:rPr lang="en-US" sz="3000" dirty="0" smtClean="0"/>
              <a:t>Questions and discussion</a:t>
            </a:r>
          </a:p>
          <a:p>
            <a:endParaRPr lang="en-US" sz="2400" dirty="0" smtClean="0"/>
          </a:p>
        </p:txBody>
      </p:sp>
      <p:pic>
        <p:nvPicPr>
          <p:cNvPr id="7" name="Picture 6"/>
          <p:cNvPicPr>
            <a:picLocks noChangeAspect="1" noChangeArrowheads="1"/>
          </p:cNvPicPr>
          <p:nvPr/>
        </p:nvPicPr>
        <p:blipFill>
          <a:blip r:embed="rId3" cstate="print"/>
          <a:srcRect l="12437" t="10449" b="6641"/>
          <a:stretch>
            <a:fillRect/>
          </a:stretch>
        </p:blipFill>
        <p:spPr bwMode="auto">
          <a:xfrm>
            <a:off x="7860353" y="2203966"/>
            <a:ext cx="3722047" cy="2819400"/>
          </a:xfrm>
          <a:prstGeom prst="rect">
            <a:avLst/>
          </a:prstGeom>
          <a:noFill/>
          <a:ln w="0">
            <a:solidFill>
              <a:schemeClr val="tx1"/>
            </a:solidFill>
            <a:miter lim="800000"/>
            <a:headEnd/>
            <a:tailEnd type="none" w="med" len="med"/>
          </a:ln>
          <a:effectLst/>
        </p:spPr>
      </p:pic>
    </p:spTree>
    <p:extLst>
      <p:ext uri="{BB962C8B-B14F-4D97-AF65-F5344CB8AC3E}">
        <p14:creationId xmlns:p14="http://schemas.microsoft.com/office/powerpoint/2010/main" val="27149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Columbia River Total Dissolved Gas Modified Standard</a:t>
            </a:r>
          </a:p>
        </p:txBody>
      </p:sp>
      <p:sp>
        <p:nvSpPr>
          <p:cNvPr id="6" name="Rectangle 5"/>
          <p:cNvSpPr/>
          <p:nvPr/>
        </p:nvSpPr>
        <p:spPr>
          <a:xfrm>
            <a:off x="3733815" y="3244334"/>
            <a:ext cx="4724370" cy="369332"/>
          </a:xfrm>
          <a:prstGeom prst="rect">
            <a:avLst/>
          </a:prstGeom>
        </p:spPr>
        <p:txBody>
          <a:bodyPr wrap="none">
            <a:spAutoFit/>
          </a:bodyPr>
          <a:lstStyle/>
          <a:p>
            <a:r>
              <a:rPr lang="en-US" dirty="0">
                <a:solidFill>
                  <a:schemeClr val="bg1"/>
                </a:solidFill>
                <a:latin typeface="Arial" pitchFamily="34" charset="0"/>
                <a:cs typeface="Arial" pitchFamily="34" charset="0"/>
              </a:rPr>
              <a:t>Environmental Quality Commission Meeting </a:t>
            </a:r>
            <a:endParaRPr lang="en-US" dirty="0"/>
          </a:p>
        </p:txBody>
      </p:sp>
      <p:grpSp>
        <p:nvGrpSpPr>
          <p:cNvPr id="5" name="Group 4"/>
          <p:cNvGrpSpPr>
            <a:grpSpLocks noChangeAspect="1"/>
          </p:cNvGrpSpPr>
          <p:nvPr/>
        </p:nvGrpSpPr>
        <p:grpSpPr>
          <a:xfrm>
            <a:off x="3766855" y="2061864"/>
            <a:ext cx="5029200" cy="3935896"/>
            <a:chOff x="5128438" y="1737239"/>
            <a:chExt cx="3505200" cy="2743200"/>
          </a:xfrm>
        </p:grpSpPr>
        <p:pic>
          <p:nvPicPr>
            <p:cNvPr id="7" name="Picture 4" descr="columbia2"/>
            <p:cNvPicPr>
              <a:picLocks noChangeAspect="1" noChangeArrowheads="1"/>
            </p:cNvPicPr>
            <p:nvPr/>
          </p:nvPicPr>
          <p:blipFill>
            <a:blip r:embed="rId3" cstate="print"/>
            <a:srcRect l="21701" t="43761" r="39903" b="17947"/>
            <a:stretch>
              <a:fillRect/>
            </a:stretch>
          </p:blipFill>
          <p:spPr bwMode="auto">
            <a:xfrm>
              <a:off x="5128438" y="1737239"/>
              <a:ext cx="3505200" cy="2743200"/>
            </a:xfrm>
            <a:prstGeom prst="rect">
              <a:avLst/>
            </a:prstGeom>
            <a:noFill/>
            <a:ln w="9525" cap="rnd">
              <a:solidFill>
                <a:schemeClr val="tx1"/>
              </a:solidFill>
              <a:prstDash val="sysDot"/>
              <a:miter lim="800000"/>
              <a:headEnd/>
              <a:tailEnd/>
            </a:ln>
          </p:spPr>
        </p:pic>
        <p:grpSp>
          <p:nvGrpSpPr>
            <p:cNvPr id="8" name="Group 21"/>
            <p:cNvGrpSpPr/>
            <p:nvPr/>
          </p:nvGrpSpPr>
          <p:grpSpPr>
            <a:xfrm>
              <a:off x="6583136" y="2438400"/>
              <a:ext cx="1143000" cy="533400"/>
              <a:chOff x="6629400" y="2971800"/>
              <a:chExt cx="1143000" cy="533400"/>
            </a:xfrm>
          </p:grpSpPr>
          <p:pic>
            <p:nvPicPr>
              <p:cNvPr id="10" name="Picture 4" descr="columbia2"/>
              <p:cNvPicPr>
                <a:picLocks noChangeAspect="1" noChangeArrowheads="1"/>
              </p:cNvPicPr>
              <p:nvPr/>
            </p:nvPicPr>
            <p:blipFill>
              <a:blip r:embed="rId3" cstate="print"/>
              <a:srcRect l="40064" t="63971" r="51589" b="31775"/>
              <a:stretch>
                <a:fillRect/>
              </a:stretch>
            </p:blipFill>
            <p:spPr bwMode="auto">
              <a:xfrm>
                <a:off x="7239000" y="3276600"/>
                <a:ext cx="457200" cy="228600"/>
              </a:xfrm>
              <a:prstGeom prst="rect">
                <a:avLst/>
              </a:prstGeom>
              <a:noFill/>
              <a:ln w="9525" cap="rnd">
                <a:noFill/>
                <a:prstDash val="sysDot"/>
                <a:miter lim="800000"/>
                <a:headEnd/>
                <a:tailEnd/>
              </a:ln>
            </p:spPr>
          </p:pic>
          <p:pic>
            <p:nvPicPr>
              <p:cNvPr id="11" name="Picture 4" descr="columbia2"/>
              <p:cNvPicPr>
                <a:picLocks noChangeAspect="1" noChangeArrowheads="1"/>
              </p:cNvPicPr>
              <p:nvPr/>
            </p:nvPicPr>
            <p:blipFill>
              <a:blip r:embed="rId3" cstate="print"/>
              <a:srcRect l="40064" t="63971" r="51589" b="31775"/>
              <a:stretch>
                <a:fillRect/>
              </a:stretch>
            </p:blipFill>
            <p:spPr bwMode="auto">
              <a:xfrm>
                <a:off x="7391400" y="3251200"/>
                <a:ext cx="381000" cy="254000"/>
              </a:xfrm>
              <a:prstGeom prst="rect">
                <a:avLst/>
              </a:prstGeom>
              <a:noFill/>
              <a:ln w="9525" cap="rnd">
                <a:noFill/>
                <a:prstDash val="sysDot"/>
                <a:miter lim="800000"/>
                <a:headEnd/>
                <a:tailEnd/>
              </a:ln>
            </p:spPr>
          </p:pic>
          <p:pic>
            <p:nvPicPr>
              <p:cNvPr id="12" name="Picture 4" descr="columbia2"/>
              <p:cNvPicPr>
                <a:picLocks noChangeAspect="1" noChangeArrowheads="1"/>
              </p:cNvPicPr>
              <p:nvPr/>
            </p:nvPicPr>
            <p:blipFill>
              <a:blip r:embed="rId3" cstate="print"/>
              <a:srcRect l="40064" t="63971" r="51589" b="31775"/>
              <a:stretch>
                <a:fillRect/>
              </a:stretch>
            </p:blipFill>
            <p:spPr bwMode="auto">
              <a:xfrm rot="20042859">
                <a:off x="7256480" y="3221693"/>
                <a:ext cx="217184" cy="185407"/>
              </a:xfrm>
              <a:prstGeom prst="rect">
                <a:avLst/>
              </a:prstGeom>
              <a:noFill/>
              <a:ln w="9525" cap="rnd">
                <a:noFill/>
                <a:prstDash val="sysDot"/>
                <a:miter lim="800000"/>
                <a:headEnd/>
                <a:tailEnd/>
              </a:ln>
            </p:spPr>
          </p:pic>
          <p:sp>
            <p:nvSpPr>
              <p:cNvPr id="13" name="TextBox 12"/>
              <p:cNvSpPr txBox="1"/>
              <p:nvPr/>
            </p:nvSpPr>
            <p:spPr>
              <a:xfrm>
                <a:off x="6629400" y="2971800"/>
                <a:ext cx="595804" cy="235962"/>
              </a:xfrm>
              <a:prstGeom prst="rect">
                <a:avLst/>
              </a:prstGeom>
              <a:noFill/>
            </p:spPr>
            <p:txBody>
              <a:bodyPr wrap="none" rtlCol="0">
                <a:spAutoFit/>
              </a:bodyPr>
              <a:lstStyle/>
              <a:p>
                <a:r>
                  <a:rPr lang="en-US" sz="1600" b="1" u="sng" dirty="0" err="1" smtClean="0">
                    <a:latin typeface="Franklin Gothic Medium" pitchFamily="34" charset="0"/>
                  </a:rPr>
                  <a:t>McNary</a:t>
                </a:r>
                <a:endParaRPr lang="en-US" sz="1600" b="1" u="sng" dirty="0">
                  <a:latin typeface="Franklin Gothic Medium" pitchFamily="34" charset="0"/>
                </a:endParaRPr>
              </a:p>
            </p:txBody>
          </p:sp>
          <p:cxnSp>
            <p:nvCxnSpPr>
              <p:cNvPr id="14" name="Straight Connector 13"/>
              <p:cNvCxnSpPr/>
              <p:nvPr/>
            </p:nvCxnSpPr>
            <p:spPr>
              <a:xfrm>
                <a:off x="7132320" y="3154680"/>
                <a:ext cx="76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p:cNvSpPr/>
            <p:nvPr/>
          </p:nvSpPr>
          <p:spPr>
            <a:xfrm>
              <a:off x="5943600" y="2362200"/>
              <a:ext cx="1447800" cy="9144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643717" y="1600200"/>
            <a:ext cx="4107215" cy="461665"/>
          </a:xfrm>
          <a:prstGeom prst="rect">
            <a:avLst/>
          </a:prstGeom>
          <a:noFill/>
        </p:spPr>
        <p:txBody>
          <a:bodyPr wrap="none" rtlCol="0">
            <a:spAutoFit/>
          </a:bodyPr>
          <a:lstStyle/>
          <a:p>
            <a:r>
              <a:rPr lang="en-US" sz="2400" dirty="0" smtClean="0">
                <a:latin typeface="Arial" pitchFamily="34" charset="0"/>
                <a:cs typeface="Arial" pitchFamily="34" charset="0"/>
              </a:rPr>
              <a:t>Lower Columbia River Dams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95075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Columbia River Total Dissolved Gas Modified Standard</a:t>
            </a:r>
          </a:p>
        </p:txBody>
      </p:sp>
      <p:sp>
        <p:nvSpPr>
          <p:cNvPr id="6" name="Rectangle 5"/>
          <p:cNvSpPr/>
          <p:nvPr/>
        </p:nvSpPr>
        <p:spPr>
          <a:xfrm>
            <a:off x="3733815" y="3244334"/>
            <a:ext cx="4724370" cy="369332"/>
          </a:xfrm>
          <a:prstGeom prst="rect">
            <a:avLst/>
          </a:prstGeom>
        </p:spPr>
        <p:txBody>
          <a:bodyPr wrap="none">
            <a:spAutoFit/>
          </a:bodyPr>
          <a:lstStyle/>
          <a:p>
            <a:r>
              <a:rPr lang="en-US" dirty="0">
                <a:solidFill>
                  <a:schemeClr val="bg1"/>
                </a:solidFill>
                <a:latin typeface="Arial" pitchFamily="34" charset="0"/>
                <a:cs typeface="Arial" pitchFamily="34" charset="0"/>
              </a:rPr>
              <a:t>Environmental Quality Commission Meeting </a:t>
            </a:r>
            <a:endParaRPr lang="en-US" dirty="0"/>
          </a:p>
        </p:txBody>
      </p:sp>
      <p:pic>
        <p:nvPicPr>
          <p:cNvPr id="15" name="Picture 14" descr="john day.jpg"/>
          <p:cNvPicPr>
            <a:picLocks noChangeAspect="1"/>
          </p:cNvPicPr>
          <p:nvPr/>
        </p:nvPicPr>
        <p:blipFill>
          <a:blip r:embed="rId3" cstate="print"/>
          <a:srcRect t="7778" b="3333"/>
          <a:stretch>
            <a:fillRect/>
          </a:stretch>
        </p:blipFill>
        <p:spPr>
          <a:xfrm>
            <a:off x="2895600" y="1981200"/>
            <a:ext cx="6400800" cy="4267200"/>
          </a:xfrm>
          <a:prstGeom prst="rect">
            <a:avLst/>
          </a:prstGeom>
        </p:spPr>
      </p:pic>
      <p:sp>
        <p:nvSpPr>
          <p:cNvPr id="16" name="TextBox 15"/>
          <p:cNvSpPr txBox="1"/>
          <p:nvPr/>
        </p:nvSpPr>
        <p:spPr>
          <a:xfrm>
            <a:off x="2819400" y="1524000"/>
            <a:ext cx="4395755" cy="461665"/>
          </a:xfrm>
          <a:prstGeom prst="rect">
            <a:avLst/>
          </a:prstGeom>
          <a:noFill/>
        </p:spPr>
        <p:txBody>
          <a:bodyPr wrap="none" rtlCol="0">
            <a:spAutoFit/>
          </a:bodyPr>
          <a:lstStyle/>
          <a:p>
            <a:r>
              <a:rPr lang="en-US" sz="2400" dirty="0" smtClean="0">
                <a:latin typeface="Arial" pitchFamily="34" charset="0"/>
                <a:cs typeface="Arial" pitchFamily="34" charset="0"/>
              </a:rPr>
              <a:t>John Day Dam – Fish passage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8790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609600" y="1600201"/>
            <a:ext cx="10972800" cy="4724399"/>
          </a:xfrm>
        </p:spPr>
        <p:txBody>
          <a:bodyPr>
            <a:noAutofit/>
          </a:bodyPr>
          <a:lstStyle/>
          <a:p>
            <a:r>
              <a:rPr lang="en-US" sz="3000" dirty="0"/>
              <a:t>Total dissolved gas</a:t>
            </a:r>
          </a:p>
          <a:p>
            <a:pPr lvl="1"/>
            <a:r>
              <a:rPr lang="en-US" sz="2600" dirty="0"/>
              <a:t>Air (oxygen and nitrogen) dissolved in water</a:t>
            </a:r>
          </a:p>
          <a:p>
            <a:pPr lvl="1"/>
            <a:r>
              <a:rPr lang="en-US" sz="2600" dirty="0"/>
              <a:t>Caused by</a:t>
            </a:r>
          </a:p>
          <a:p>
            <a:pPr lvl="2"/>
            <a:r>
              <a:rPr lang="en-US" sz="2200" dirty="0"/>
              <a:t>Plunging water that entrains air</a:t>
            </a:r>
          </a:p>
          <a:p>
            <a:pPr lvl="2"/>
            <a:r>
              <a:rPr lang="en-US" sz="2200" dirty="0"/>
              <a:t>Water pressure </a:t>
            </a:r>
            <a:r>
              <a:rPr lang="en-US" sz="2200" dirty="0" smtClean="0"/>
              <a:t>forcing </a:t>
            </a:r>
            <a:r>
              <a:rPr lang="en-US" sz="2200" dirty="0"/>
              <a:t>air into solution</a:t>
            </a:r>
          </a:p>
          <a:p>
            <a:pPr lvl="1"/>
            <a:r>
              <a:rPr lang="en-US" sz="2600" dirty="0"/>
              <a:t>High levels can be detrimental to fish </a:t>
            </a:r>
            <a:r>
              <a:rPr lang="en-US" sz="2600" dirty="0" smtClean="0"/>
              <a:t>health</a:t>
            </a:r>
            <a:endParaRPr lang="en-US" sz="2600" dirty="0"/>
          </a:p>
          <a:p>
            <a:r>
              <a:rPr lang="en-US" sz="3000" dirty="0"/>
              <a:t>Spill</a:t>
            </a:r>
          </a:p>
          <a:p>
            <a:pPr lvl="1"/>
            <a:r>
              <a:rPr lang="en-US" sz="2600" dirty="0" smtClean="0"/>
              <a:t>Water passing over the spillway</a:t>
            </a:r>
          </a:p>
          <a:p>
            <a:pPr lvl="1"/>
            <a:r>
              <a:rPr lang="en-US" sz="2600" dirty="0" smtClean="0"/>
              <a:t>Increases </a:t>
            </a:r>
            <a:r>
              <a:rPr lang="en-US" sz="2600" dirty="0"/>
              <a:t>total dissolved gas</a:t>
            </a:r>
          </a:p>
          <a:p>
            <a:pPr lvl="1"/>
            <a:r>
              <a:rPr lang="en-US" sz="2600" dirty="0"/>
              <a:t>Improves survivorship of juvenile salmonid migration past dams</a:t>
            </a:r>
          </a:p>
          <a:p>
            <a:endParaRPr lang="en-US" dirty="0"/>
          </a:p>
        </p:txBody>
      </p:sp>
      <p:pic>
        <p:nvPicPr>
          <p:cNvPr id="4" name="Content Placeholder 3" descr="Bonneville spill-B.jpg"/>
          <p:cNvPicPr>
            <a:picLocks noChangeAspect="1"/>
          </p:cNvPicPr>
          <p:nvPr/>
        </p:nvPicPr>
        <p:blipFill>
          <a:blip r:embed="rId3" cstate="print"/>
          <a:srcRect l="18050" t="21534" r="18301" b="15134"/>
          <a:stretch>
            <a:fillRect/>
          </a:stretch>
        </p:blipFill>
        <p:spPr>
          <a:xfrm>
            <a:off x="8357616" y="2241645"/>
            <a:ext cx="3224784" cy="2406555"/>
          </a:xfrm>
          <a:prstGeom prst="rect">
            <a:avLst/>
          </a:prstGeom>
        </p:spPr>
      </p:pic>
    </p:spTree>
    <p:extLst>
      <p:ext uri="{BB962C8B-B14F-4D97-AF65-F5344CB8AC3E}">
        <p14:creationId xmlns:p14="http://schemas.microsoft.com/office/powerpoint/2010/main" val="103586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Autofit/>
          </a:bodyPr>
          <a:lstStyle/>
          <a:p>
            <a:pPr marL="228600" indent="-228600">
              <a:lnSpc>
                <a:spcPct val="120000"/>
              </a:lnSpc>
              <a:spcBef>
                <a:spcPts val="0"/>
              </a:spcBef>
              <a:spcAft>
                <a:spcPts val="1000"/>
              </a:spcAft>
            </a:pPr>
            <a:r>
              <a:rPr lang="en-US" sz="3000" dirty="0"/>
              <a:t>Gas bubble trauma</a:t>
            </a:r>
          </a:p>
          <a:p>
            <a:pPr marL="628650" lvl="1" indent="-228600">
              <a:lnSpc>
                <a:spcPct val="120000"/>
              </a:lnSpc>
              <a:spcBef>
                <a:spcPts val="0"/>
              </a:spcBef>
              <a:spcAft>
                <a:spcPts val="1000"/>
              </a:spcAft>
            </a:pPr>
            <a:r>
              <a:rPr lang="en-US" sz="2600" dirty="0"/>
              <a:t>Caused by gas bubbles forming in the cardiovascular system</a:t>
            </a:r>
          </a:p>
          <a:p>
            <a:pPr marL="628650" lvl="1" indent="-228600">
              <a:lnSpc>
                <a:spcPct val="120000"/>
              </a:lnSpc>
              <a:spcBef>
                <a:spcPts val="0"/>
              </a:spcBef>
              <a:spcAft>
                <a:spcPts val="1000"/>
              </a:spcAft>
            </a:pPr>
            <a:r>
              <a:rPr lang="en-US" sz="2600" dirty="0"/>
              <a:t>Gas </a:t>
            </a:r>
            <a:r>
              <a:rPr lang="en-US" sz="2600" dirty="0" smtClean="0"/>
              <a:t>bubbles block</a:t>
            </a:r>
          </a:p>
          <a:p>
            <a:pPr marL="1028700" lvl="2">
              <a:lnSpc>
                <a:spcPct val="120000"/>
              </a:lnSpc>
              <a:spcBef>
                <a:spcPts val="0"/>
              </a:spcBef>
              <a:spcAft>
                <a:spcPts val="1000"/>
              </a:spcAft>
            </a:pPr>
            <a:r>
              <a:rPr lang="en-US" sz="2200" dirty="0"/>
              <a:t>B</a:t>
            </a:r>
            <a:r>
              <a:rPr lang="en-US" sz="2200" dirty="0" smtClean="0"/>
              <a:t>lood flow</a:t>
            </a:r>
          </a:p>
          <a:p>
            <a:pPr marL="1028700" lvl="2">
              <a:lnSpc>
                <a:spcPct val="120000"/>
              </a:lnSpc>
              <a:spcBef>
                <a:spcPts val="0"/>
              </a:spcBef>
              <a:spcAft>
                <a:spcPts val="1000"/>
              </a:spcAft>
            </a:pPr>
            <a:r>
              <a:rPr lang="en-US" sz="2200" dirty="0"/>
              <a:t>R</a:t>
            </a:r>
            <a:r>
              <a:rPr lang="en-US" sz="2200" dirty="0" smtClean="0"/>
              <a:t>espiratory gas exchange</a:t>
            </a:r>
            <a:endParaRPr lang="en-US" sz="1800" dirty="0"/>
          </a:p>
          <a:p>
            <a:pPr marL="628650" lvl="1" indent="-228600">
              <a:lnSpc>
                <a:spcPct val="120000"/>
              </a:lnSpc>
              <a:spcBef>
                <a:spcPts val="0"/>
              </a:spcBef>
              <a:spcAft>
                <a:spcPts val="1000"/>
              </a:spcAft>
            </a:pPr>
            <a:r>
              <a:rPr lang="en-US" sz="2600" dirty="0" smtClean="0"/>
              <a:t>GBT </a:t>
            </a:r>
            <a:r>
              <a:rPr lang="en-US" sz="2600" dirty="0"/>
              <a:t>is a function of total dissolved gas level and exposure </a:t>
            </a:r>
            <a:r>
              <a:rPr lang="en-US" sz="2600" dirty="0" smtClean="0"/>
              <a:t>length</a:t>
            </a:r>
          </a:p>
          <a:p>
            <a:pPr marL="1028700" lvl="2">
              <a:lnSpc>
                <a:spcPct val="120000"/>
              </a:lnSpc>
              <a:spcBef>
                <a:spcPts val="0"/>
              </a:spcBef>
              <a:spcAft>
                <a:spcPts val="1000"/>
              </a:spcAft>
            </a:pPr>
            <a:r>
              <a:rPr lang="en-US" sz="2200" dirty="0" smtClean="0"/>
              <a:t>Total dissolved gas levels above 110 percent of saturation can cause gas bubble trauma in fish</a:t>
            </a:r>
            <a:endParaRPr lang="en-US" sz="2200" dirty="0"/>
          </a:p>
        </p:txBody>
      </p:sp>
    </p:spTree>
    <p:extLst>
      <p:ext uri="{BB962C8B-B14F-4D97-AF65-F5344CB8AC3E}">
        <p14:creationId xmlns:p14="http://schemas.microsoft.com/office/powerpoint/2010/main" val="261967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0761" t="19200" r="22405" b="17376"/>
          <a:stretch/>
        </p:blipFill>
        <p:spPr>
          <a:xfrm>
            <a:off x="990600" y="3627145"/>
            <a:ext cx="2895600" cy="2060935"/>
          </a:xfrm>
          <a:prstGeom prst="rect">
            <a:avLst/>
          </a:prstGeom>
        </p:spPr>
      </p:pic>
      <p:pic>
        <p:nvPicPr>
          <p:cNvPr id="5"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l="35633" b="22512"/>
          <a:stretch/>
        </p:blipFill>
        <p:spPr>
          <a:xfrm>
            <a:off x="4495799" y="3659802"/>
            <a:ext cx="3114229" cy="2028277"/>
          </a:xfrm>
          <a:prstGeom prst="rect">
            <a:avLst/>
          </a:prstGeom>
        </p:spPr>
      </p:pic>
      <p:pic>
        <p:nvPicPr>
          <p:cNvPr id="6"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33293" r="3198" b="12080"/>
          <a:stretch/>
        </p:blipFill>
        <p:spPr>
          <a:xfrm>
            <a:off x="8001000" y="3659802"/>
            <a:ext cx="3200400" cy="2055198"/>
          </a:xfrm>
          <a:prstGeom prst="rect">
            <a:avLst/>
          </a:prstGeom>
        </p:spPr>
      </p:pic>
      <p:sp>
        <p:nvSpPr>
          <p:cNvPr id="7" name="TextBox 6"/>
          <p:cNvSpPr txBox="1"/>
          <p:nvPr/>
        </p:nvSpPr>
        <p:spPr>
          <a:xfrm>
            <a:off x="989635" y="5943600"/>
            <a:ext cx="328968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Photos curtesy of Fish Passage Center</a:t>
            </a:r>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2953346" y="2133600"/>
            <a:ext cx="6199133" cy="492443"/>
          </a:xfrm>
          <a:prstGeom prst="rect">
            <a:avLst/>
          </a:prstGeom>
          <a:noFill/>
        </p:spPr>
        <p:txBody>
          <a:bodyPr wrap="none" rtlCol="0">
            <a:spAutoFit/>
          </a:bodyPr>
          <a:lstStyle/>
          <a:p>
            <a:r>
              <a:rPr lang="en-US" sz="2600" dirty="0" smtClean="0">
                <a:latin typeface="Arial" panose="020B0604020202020204" pitchFamily="34" charset="0"/>
                <a:cs typeface="Arial" panose="020B0604020202020204" pitchFamily="34" charset="0"/>
              </a:rPr>
              <a:t>Increasing severity of gas bubble trauma</a:t>
            </a:r>
            <a:endParaRPr lang="en-US" sz="2600" dirty="0">
              <a:latin typeface="Arial" panose="020B0604020202020204" pitchFamily="34" charset="0"/>
              <a:cs typeface="Arial" panose="020B0604020202020204" pitchFamily="34" charset="0"/>
            </a:endParaRPr>
          </a:p>
        </p:txBody>
      </p:sp>
      <p:sp>
        <p:nvSpPr>
          <p:cNvPr id="13" name="Right Arrow 12"/>
          <p:cNvSpPr/>
          <p:nvPr/>
        </p:nvSpPr>
        <p:spPr>
          <a:xfrm>
            <a:off x="4952999" y="2819400"/>
            <a:ext cx="2209801" cy="470916"/>
          </a:xfrm>
          <a:prstGeom prst="rightArrow">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43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solidFill>
                  <a:srgbClr val="2D2D2D"/>
                </a:solidFill>
              </a:rPr>
              <a:t>Columbia River Total Dissolved Gas Modified Standard</a:t>
            </a:r>
            <a:endParaRPr lang="en-US" sz="3400" dirty="0"/>
          </a:p>
        </p:txBody>
      </p:sp>
      <p:sp>
        <p:nvSpPr>
          <p:cNvPr id="3" name="Content Placeholder 2"/>
          <p:cNvSpPr>
            <a:spLocks noGrp="1"/>
          </p:cNvSpPr>
          <p:nvPr>
            <p:ph idx="1"/>
          </p:nvPr>
        </p:nvSpPr>
        <p:spPr>
          <a:xfrm>
            <a:off x="609600" y="1600201"/>
            <a:ext cx="10972800" cy="4525963"/>
          </a:xfrm>
        </p:spPr>
        <p:txBody>
          <a:bodyPr>
            <a:noAutofit/>
          </a:bodyPr>
          <a:lstStyle/>
          <a:p>
            <a:r>
              <a:rPr lang="en-US" sz="3000" dirty="0"/>
              <a:t>Current modified standard</a:t>
            </a:r>
          </a:p>
          <a:p>
            <a:pPr lvl="1"/>
            <a:r>
              <a:rPr lang="en-US" sz="2600" dirty="0"/>
              <a:t>120 percent total dissolved gas</a:t>
            </a:r>
          </a:p>
          <a:p>
            <a:pPr lvl="1"/>
            <a:r>
              <a:rPr lang="en-US" sz="2600" dirty="0"/>
              <a:t>In effect 2015-2019, in the tailrace during </a:t>
            </a:r>
            <a:r>
              <a:rPr lang="en-US" sz="2600" dirty="0" smtClean="0"/>
              <a:t>the April </a:t>
            </a:r>
            <a:r>
              <a:rPr lang="en-US" sz="2600" dirty="0"/>
              <a:t>1 to August 31 spill season</a:t>
            </a:r>
          </a:p>
          <a:p>
            <a:r>
              <a:rPr lang="en-US" sz="3000" dirty="0"/>
              <a:t>Renewed modified </a:t>
            </a:r>
            <a:r>
              <a:rPr lang="en-US" sz="3000" dirty="0" smtClean="0"/>
              <a:t>standard expected request</a:t>
            </a:r>
            <a:endParaRPr lang="en-US" sz="3000" dirty="0"/>
          </a:p>
          <a:p>
            <a:pPr lvl="1"/>
            <a:r>
              <a:rPr lang="en-US" sz="2600" dirty="0"/>
              <a:t>2018 agreement between states, federal agencies and Nez Perce tribe</a:t>
            </a:r>
          </a:p>
          <a:p>
            <a:pPr lvl="2"/>
            <a:r>
              <a:rPr lang="en-US" sz="2200" dirty="0"/>
              <a:t>125 percent total dissolved gas</a:t>
            </a:r>
          </a:p>
          <a:p>
            <a:pPr lvl="2"/>
            <a:r>
              <a:rPr lang="en-US" sz="2200" dirty="0"/>
              <a:t>April 1, 2020, is start of seasonal juvenile salmonid migration</a:t>
            </a:r>
          </a:p>
          <a:p>
            <a:endParaRPr lang="en-US" dirty="0"/>
          </a:p>
        </p:txBody>
      </p:sp>
    </p:spTree>
    <p:extLst>
      <p:ext uri="{BB962C8B-B14F-4D97-AF65-F5344CB8AC3E}">
        <p14:creationId xmlns:p14="http://schemas.microsoft.com/office/powerpoint/2010/main" val="3383925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Clean Water Act</a:t>
            </a:r>
            <a:endParaRPr lang="en-US" sz="4000" dirty="0"/>
          </a:p>
        </p:txBody>
      </p:sp>
      <p:sp>
        <p:nvSpPr>
          <p:cNvPr id="3" name="Content Placeholder 2"/>
          <p:cNvSpPr>
            <a:spLocks noGrp="1"/>
          </p:cNvSpPr>
          <p:nvPr>
            <p:ph idx="1"/>
          </p:nvPr>
        </p:nvSpPr>
        <p:spPr/>
        <p:txBody>
          <a:bodyPr/>
          <a:lstStyle/>
          <a:p>
            <a:r>
              <a:rPr lang="en-US" sz="3000" dirty="0" smtClean="0"/>
              <a:t>Applicable regulations</a:t>
            </a:r>
            <a:endParaRPr lang="en-US" sz="3000" dirty="0"/>
          </a:p>
          <a:p>
            <a:pPr lvl="1"/>
            <a:r>
              <a:rPr lang="en-US" dirty="0"/>
              <a:t>110 percent, except</a:t>
            </a:r>
          </a:p>
          <a:p>
            <a:pPr lvl="2"/>
            <a:r>
              <a:rPr lang="en-US" dirty="0"/>
              <a:t>During flood flow conditions</a:t>
            </a:r>
          </a:p>
          <a:p>
            <a:pPr lvl="2"/>
            <a:r>
              <a:rPr lang="en-US" dirty="0"/>
              <a:t>In hatchery-receiving waters and other waters less than two feet deep (105 percent)</a:t>
            </a:r>
          </a:p>
          <a:p>
            <a:pPr lvl="1"/>
            <a:r>
              <a:rPr lang="en-US" dirty="0"/>
              <a:t>Commission has authority to issue orders to modify total dissolved gas for benefit of salmon migration in the Columbia River</a:t>
            </a:r>
          </a:p>
        </p:txBody>
      </p:sp>
    </p:spTree>
    <p:extLst>
      <p:ext uri="{BB962C8B-B14F-4D97-AF65-F5344CB8AC3E}">
        <p14:creationId xmlns:p14="http://schemas.microsoft.com/office/powerpoint/2010/main" val="31051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69608017-5B6F-4BFC-90CB-717C56C5C27E}" vid="{DF0A5520-2B42-4001-B5CB-D50C547B9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2981</TotalTime>
  <Words>819</Words>
  <Application>Microsoft Office PowerPoint</Application>
  <PresentationFormat>Widescreen</PresentationFormat>
  <Paragraphs>142</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Franklin Gothic Medium</vt:lpstr>
      <vt:lpstr>DEQSimpleTheme</vt:lpstr>
      <vt:lpstr>Environmental Quality Commission Meeting</vt:lpstr>
      <vt:lpstr>Overview</vt:lpstr>
      <vt:lpstr>Columbia River Total Dissolved Gas Modified Standard</vt:lpstr>
      <vt:lpstr>Columbia River Total Dissolved Gas Modified Standard</vt:lpstr>
      <vt:lpstr>Definitions</vt:lpstr>
      <vt:lpstr>Definitions</vt:lpstr>
      <vt:lpstr>Definitions</vt:lpstr>
      <vt:lpstr>Columbia River Total Dissolved Gas Modified Standard</vt:lpstr>
      <vt:lpstr>Clean Water Act</vt:lpstr>
      <vt:lpstr>Clean Water Act</vt:lpstr>
      <vt:lpstr>Clean Water Act</vt:lpstr>
      <vt:lpstr>Endangered Species Act</vt:lpstr>
      <vt:lpstr>Columbia River Total Dissolved Gas Modified Standard</vt:lpstr>
      <vt:lpstr>Columbia River Total Dissolved Gas Modified Standard</vt:lpstr>
      <vt:lpstr>Columbia River Total Dissolved Gas Modified Standard</vt:lpstr>
      <vt:lpstr>Next Steps</vt:lpstr>
      <vt:lpstr>Columbia River Total Dissolved Gas Modified Standard</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CALDERA Stephanie</cp:lastModifiedBy>
  <cp:revision>209</cp:revision>
  <cp:lastPrinted>2019-05-10T17:26:47Z</cp:lastPrinted>
  <dcterms:created xsi:type="dcterms:W3CDTF">2012-12-04T19:19:06Z</dcterms:created>
  <dcterms:modified xsi:type="dcterms:W3CDTF">2019-05-14T20:54:16Z</dcterms:modified>
</cp:coreProperties>
</file>