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0"/>
  </p:notesMasterIdLst>
  <p:sldIdLst>
    <p:sldId id="268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CCD9E9"/>
    <a:srgbClr val="333300"/>
    <a:srgbClr val="336600"/>
    <a:srgbClr val="FFE6C1"/>
    <a:srgbClr val="CDB99D"/>
    <a:srgbClr val="99CCFF"/>
    <a:srgbClr val="D8F5BD"/>
    <a:srgbClr val="342A00"/>
    <a:srgbClr val="E0B7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39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04AA8-526C-4D1F-85A8-69E232A18169}" type="datetimeFigureOut">
              <a:rPr lang="en-ZW" smtClean="0"/>
              <a:t>14/5/2019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9DC80-654B-4C6B-BA76-B8DDA504A09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4045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9DC80-654B-4C6B-BA76-B8DDA504A09D}" type="slidenum">
              <a:rPr lang="en-ZW" smtClean="0"/>
              <a:t>3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14825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9DC80-654B-4C6B-BA76-B8DDA504A09D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23877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9DC80-654B-4C6B-BA76-B8DDA504A09D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93237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9DC80-654B-4C6B-BA76-B8DDA504A09D}" type="slidenum">
              <a:rPr lang="en-ZW" smtClean="0"/>
              <a:t>6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11001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9DC80-654B-4C6B-BA76-B8DDA504A09D}" type="slidenum">
              <a:rPr lang="en-ZW" smtClean="0"/>
              <a:t>7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3356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rgbClr val="CCD9E9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1">
                <a:lumMod val="5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82" y="1122363"/>
            <a:ext cx="11440391" cy="238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b"/>
          <a:lstStyle>
            <a:lvl1pPr marL="457200" indent="0"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192982"/>
            <a:ext cx="12189204" cy="6650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683" y="3602038"/>
            <a:ext cx="11440390" cy="42467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marL="45720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63683" y="4144161"/>
            <a:ext cx="11440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</a:p>
          <a:p>
            <a:pPr algn="r"/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endParaRPr lang="en-ZW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6350030"/>
            <a:ext cx="1828800" cy="36894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63682" y="753031"/>
            <a:ext cx="397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Air Quality Division</a:t>
            </a:r>
            <a:endParaRPr lang="en-ZW" dirty="0">
              <a:solidFill>
                <a:schemeClr val="accent1">
                  <a:lumMod val="20000"/>
                  <a:lumOff val="8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147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86716" y="6301486"/>
            <a:ext cx="662660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86166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424678"/>
          </a:xfrm>
        </p:spPr>
        <p:txBody>
          <a:bodyPr/>
          <a:lstStyle>
            <a:lvl1pPr marL="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6629400" cy="365125"/>
          </a:xfrm>
        </p:spPr>
        <p:txBody>
          <a:bodyPr/>
          <a:lstStyle/>
          <a:p>
            <a:pPr algn="l"/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24000" y="41441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</a:p>
          <a:p>
            <a:pPr algn="r"/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endParaRPr lang="en-ZW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68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597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765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23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37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72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24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30" y="6352535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73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gradFill flip="none" rotWithShape="1">
          <a:gsLst>
            <a:gs pos="0">
              <a:srgbClr val="CCD9E9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6">
                <a:lumMod val="5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82" y="1122363"/>
            <a:ext cx="11440391" cy="238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b"/>
          <a:lstStyle>
            <a:lvl1pPr marL="457200" indent="0"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192982"/>
            <a:ext cx="12189204" cy="6650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683" y="3602038"/>
            <a:ext cx="11440390" cy="42467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marL="45720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73" y="6340795"/>
            <a:ext cx="1828800" cy="36894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63682" y="753031"/>
            <a:ext cx="6402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Oregon Department</a:t>
            </a:r>
            <a:r>
              <a:rPr lang="en-US" baseline="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of Environmental Quality</a:t>
            </a:r>
            <a:endParaRPr lang="en-ZW" dirty="0">
              <a:solidFill>
                <a:schemeClr val="accent6">
                  <a:lumMod val="20000"/>
                  <a:lumOff val="8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705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gradFill flip="none" rotWithShape="1">
          <a:gsLst>
            <a:gs pos="0">
              <a:srgbClr val="FFE6C1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rgbClr val="342A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82" y="1122363"/>
            <a:ext cx="11440391" cy="238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b"/>
          <a:lstStyle>
            <a:lvl1pPr marL="457200" indent="0"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192982"/>
            <a:ext cx="12189204" cy="6650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683" y="3602038"/>
            <a:ext cx="11440390" cy="42467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marL="45720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63683" y="4144161"/>
            <a:ext cx="11440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</a:p>
          <a:p>
            <a:pPr algn="r"/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endParaRPr lang="en-ZW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6350030"/>
            <a:ext cx="1828800" cy="36894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63682" y="753031"/>
            <a:ext cx="397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Land Quality Division</a:t>
            </a:r>
            <a:endParaRPr lang="en-ZW" dirty="0">
              <a:solidFill>
                <a:schemeClr val="accent6">
                  <a:lumMod val="20000"/>
                  <a:lumOff val="8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12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gradFill flip="none" rotWithShape="1">
          <a:gsLst>
            <a:gs pos="0">
              <a:srgbClr val="CCD9E9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lumMod val="2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82" y="1122363"/>
            <a:ext cx="11440391" cy="238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b"/>
          <a:lstStyle>
            <a:lvl1pPr marL="457200" indent="0"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192982"/>
            <a:ext cx="12189204" cy="6650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683" y="3602038"/>
            <a:ext cx="11440390" cy="42467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marL="45720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63683" y="4144161"/>
            <a:ext cx="11440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</a:p>
          <a:p>
            <a:pPr algn="r"/>
            <a:r>
              <a:rPr lang="en-US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endParaRPr lang="en-ZW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6350030"/>
            <a:ext cx="1828800" cy="36894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63682" y="753031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Laboratory and Environmental Assessment </a:t>
            </a:r>
            <a:endParaRPr lang="en-ZW" dirty="0">
              <a:solidFill>
                <a:schemeClr val="accent6">
                  <a:lumMod val="20000"/>
                  <a:lumOff val="8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294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gradFill flip="none" rotWithShape="1">
          <a:gsLst>
            <a:gs pos="0">
              <a:srgbClr val="CCD9E9"/>
            </a:gs>
            <a:gs pos="36000">
              <a:schemeClr val="bg2"/>
            </a:gs>
            <a:gs pos="100000">
              <a:srgbClr val="0033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82" y="1122363"/>
            <a:ext cx="11440391" cy="238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b"/>
          <a:lstStyle>
            <a:lvl1pPr marL="457200" indent="0" algn="l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ZW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192982"/>
            <a:ext cx="12189204" cy="6650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W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683" y="3602038"/>
            <a:ext cx="11440390" cy="42467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marL="457200" indent="0" algn="l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Subtitle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448" y="6340795"/>
            <a:ext cx="1828800" cy="36894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63681" y="753031"/>
            <a:ext cx="5933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Oregon Department of Environmental Quality </a:t>
            </a:r>
            <a:endParaRPr lang="en-ZW" dirty="0">
              <a:solidFill>
                <a:schemeClr val="accent6">
                  <a:lumMod val="20000"/>
                  <a:lumOff val="8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7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666721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Slide Title: One Line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9017"/>
            <a:ext cx="10515600" cy="481794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21571"/>
            <a:ext cx="663499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026905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41554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Slide Title: One Line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75127"/>
            <a:ext cx="5181600" cy="490183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75127"/>
            <a:ext cx="5181600" cy="490183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8200" y="6262847"/>
            <a:ext cx="663499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State of Oregon Department of Environmental Quality</a:t>
            </a:r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3349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65833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Slide Title: One Line</a:t>
            </a:r>
            <a:endParaRPr lang="en-ZW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42239"/>
            <a:ext cx="5157787" cy="58722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096155"/>
            <a:ext cx="5157787" cy="409350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42239"/>
            <a:ext cx="5183188" cy="58722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096155"/>
            <a:ext cx="5183188" cy="409350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9788" y="6356350"/>
            <a:ext cx="660982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State of Oregon Department of Environmental Quality</a:t>
            </a:r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8949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70027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Slide Title: One Line</a:t>
            </a: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6626604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7774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5632" y="6293925"/>
            <a:ext cx="6629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432" y="6262364"/>
            <a:ext cx="1828800" cy="3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7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71" r:id="rId3"/>
    <p:sldLayoutId id="2147483672" r:id="rId4"/>
    <p:sldLayoutId id="2147483673" r:id="rId5"/>
    <p:sldLayoutId id="2147483650" r:id="rId6"/>
    <p:sldLayoutId id="2147483652" r:id="rId7"/>
    <p:sldLayoutId id="2147483653" r:id="rId8"/>
    <p:sldLayoutId id="2147483654" r:id="rId9"/>
    <p:sldLayoutId id="2147483655" r:id="rId10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5C7C8-78EB-493A-A6FE-BCD4E260C27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5860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725"/>
            <a:ext cx="10515600" cy="666721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Environmental Quality Commission meeting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2600" y="2895600"/>
            <a:ext cx="9601200" cy="302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Budget and Legislative Update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r">
              <a:spcBef>
                <a:spcPct val="20000"/>
              </a:spcBef>
              <a:defRPr/>
            </a:pPr>
            <a:r>
              <a:rPr lang="en-US" sz="3400" dirty="0" smtClean="0">
                <a:solidFill>
                  <a:sysClr val="windowText" lastClr="000000">
                    <a:tint val="75000"/>
                  </a:sys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400" dirty="0">
              <a:solidFill>
                <a:sysClr val="windowText" lastClr="000000">
                  <a:tint val="75000"/>
                </a:sysClr>
              </a:solidFill>
              <a:latin typeface="Arial" pitchFamily="34" charset="0"/>
              <a:cs typeface="Arial" pitchFamily="34" charset="0"/>
            </a:endParaRPr>
          </a:p>
          <a:p>
            <a:pPr lvl="0" algn="r">
              <a:spcBef>
                <a:spcPct val="20000"/>
              </a:spcBef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Agenda Item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Informational Item </a:t>
            </a:r>
            <a:endParaRPr lang="en-US" sz="3400" dirty="0">
              <a:latin typeface="Arial" pitchFamily="34" charset="0"/>
              <a:cs typeface="Arial" pitchFamily="34" charset="0"/>
            </a:endParaRPr>
          </a:p>
          <a:p>
            <a:pPr lvl="0" algn="r">
              <a:lnSpc>
                <a:spcPct val="110000"/>
              </a:lnSpc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May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16,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2019</a:t>
            </a:r>
          </a:p>
          <a:p>
            <a:pPr lvl="0" algn="r">
              <a:lnSpc>
                <a:spcPct val="110000"/>
              </a:lnSpc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Portland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1571"/>
            <a:ext cx="6634993" cy="365125"/>
          </a:xfrm>
        </p:spPr>
        <p:txBody>
          <a:bodyPr/>
          <a:lstStyle/>
          <a:p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51817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Development Timeline</a:t>
            </a: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962" y="1352487"/>
            <a:ext cx="7168076" cy="4022725"/>
          </a:xfrm>
        </p:spPr>
      </p:pic>
    </p:spTree>
    <p:extLst>
      <p:ext uri="{BB962C8B-B14F-4D97-AF65-F5344CB8AC3E}">
        <p14:creationId xmlns:p14="http://schemas.microsoft.com/office/powerpoint/2010/main" val="127848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Process – Key dates</a:t>
            </a:r>
            <a:endParaRPr lang="en-Z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350137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Agency budget presented to Ways and Means – Feb. 18-21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Phase 2 Hearings on HABs and VIP– April 2 and 4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State Revenue Forecast – May 15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Agency budget work session – TBD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Agency policy bill work sessions -- TBD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659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Priorities – Land Quality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Emergency Response</a:t>
            </a:r>
          </a:p>
          <a:p>
            <a:pPr lvl="1"/>
            <a:r>
              <a:rPr lang="en-US" dirty="0"/>
              <a:t>Statewide emergency response (134)</a:t>
            </a:r>
          </a:p>
          <a:p>
            <a:pPr lvl="1"/>
            <a:r>
              <a:rPr lang="en-US" dirty="0"/>
              <a:t>High Hazard Rail (133)</a:t>
            </a:r>
          </a:p>
          <a:p>
            <a:pPr lvl="1"/>
            <a:r>
              <a:rPr lang="en-US" dirty="0"/>
              <a:t>Oil Spill Prevention (132)</a:t>
            </a:r>
          </a:p>
          <a:p>
            <a:r>
              <a:rPr lang="en-US" dirty="0"/>
              <a:t>Heating Oil Tank Program (131)</a:t>
            </a:r>
          </a:p>
          <a:p>
            <a:r>
              <a:rPr lang="en-US" dirty="0"/>
              <a:t>Solid Waste Orphan Site Clean Up (136)</a:t>
            </a:r>
          </a:p>
          <a:p>
            <a:r>
              <a:rPr lang="en-US" dirty="0"/>
              <a:t>Drug Take Back (130)</a:t>
            </a:r>
          </a:p>
          <a:p>
            <a:pPr marL="0" indent="0">
              <a:buNone/>
            </a:pP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492494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Priorities – Air Quality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Electric Vehicle Rebate Program (111)</a:t>
            </a:r>
          </a:p>
          <a:p>
            <a:r>
              <a:rPr lang="en-US" dirty="0"/>
              <a:t>Air Quality Permit Backlog (116)</a:t>
            </a:r>
          </a:p>
          <a:p>
            <a:r>
              <a:rPr lang="en-US" dirty="0"/>
              <a:t>Vehicle Inspection Program (118)</a:t>
            </a:r>
          </a:p>
          <a:p>
            <a:r>
              <a:rPr lang="en-US" dirty="0"/>
              <a:t>Cleaner Air Oregon (119)</a:t>
            </a:r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37085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Priorities – Water Quality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Water Quality Permitting </a:t>
            </a:r>
            <a:r>
              <a:rPr lang="en-US" dirty="0" smtClean="0"/>
              <a:t>Program Improvements (127</a:t>
            </a:r>
            <a:r>
              <a:rPr lang="en-US" dirty="0"/>
              <a:t>)</a:t>
            </a:r>
          </a:p>
          <a:p>
            <a:r>
              <a:rPr lang="en-US" dirty="0"/>
              <a:t>Water Quality Standards (122)</a:t>
            </a:r>
          </a:p>
          <a:p>
            <a:r>
              <a:rPr lang="en-US" dirty="0" smtClean="0"/>
              <a:t>Clean Water Plans - TMDLs </a:t>
            </a:r>
            <a:r>
              <a:rPr lang="en-US" dirty="0"/>
              <a:t>(129)</a:t>
            </a:r>
          </a:p>
          <a:p>
            <a:r>
              <a:rPr lang="en-US" dirty="0" smtClean="0"/>
              <a:t>Urban and Highway </a:t>
            </a:r>
            <a:r>
              <a:rPr lang="en-US" dirty="0" err="1" smtClean="0"/>
              <a:t>Stormwater</a:t>
            </a:r>
            <a:r>
              <a:rPr lang="en-US" dirty="0" smtClean="0"/>
              <a:t> </a:t>
            </a:r>
            <a:r>
              <a:rPr lang="en-US" dirty="0"/>
              <a:t>(120)</a:t>
            </a:r>
          </a:p>
          <a:p>
            <a:r>
              <a:rPr lang="en-US" dirty="0"/>
              <a:t>Klamath Basin WQ Improvements (126)</a:t>
            </a:r>
          </a:p>
          <a:p>
            <a:r>
              <a:rPr lang="en-US" dirty="0" smtClean="0"/>
              <a:t>Identifying Water </a:t>
            </a:r>
            <a:r>
              <a:rPr lang="en-US" dirty="0"/>
              <a:t>Infrastructure </a:t>
            </a:r>
            <a:r>
              <a:rPr lang="en-US" dirty="0" smtClean="0"/>
              <a:t>Needs (161</a:t>
            </a:r>
            <a:r>
              <a:rPr lang="en-US" dirty="0"/>
              <a:t>)</a:t>
            </a:r>
          </a:p>
          <a:p>
            <a:r>
              <a:rPr lang="en-US" dirty="0"/>
              <a:t>Clean Water SRF </a:t>
            </a:r>
            <a:endParaRPr lang="en-US" dirty="0" smtClean="0"/>
          </a:p>
          <a:p>
            <a:pPr lvl="1"/>
            <a:r>
              <a:rPr lang="en-US" dirty="0" smtClean="0"/>
              <a:t>Loan Portfolio Management (125)</a:t>
            </a:r>
          </a:p>
          <a:p>
            <a:pPr lvl="1"/>
            <a:r>
              <a:rPr lang="en-US" dirty="0" smtClean="0"/>
              <a:t>Loan Management Software (163)</a:t>
            </a:r>
            <a:endParaRPr lang="en-US" dirty="0"/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994941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Priorities – Agency Management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Environmental Data Management System (140)</a:t>
            </a:r>
          </a:p>
          <a:p>
            <a:r>
              <a:rPr lang="en-US" dirty="0"/>
              <a:t>Agency Auditor (143)</a:t>
            </a:r>
          </a:p>
          <a:p>
            <a:r>
              <a:rPr lang="en-US" dirty="0"/>
              <a:t>Environmental Justice Coordinator (144)</a:t>
            </a:r>
          </a:p>
          <a:p>
            <a:r>
              <a:rPr lang="en-US" dirty="0"/>
              <a:t>DEQ Reorganization (170)</a:t>
            </a:r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Oregon Department of Environmental Quality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34535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sionStyle.potx" id="{6CBAD074-645E-40D8-8181-63663BB7A8A0}" vid="{34833296-FAF3-47B3-8481-717C72E2A70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sionStyle.potx" id="{6CBAD074-645E-40D8-8181-63663BB7A8A0}" vid="{7D085838-D319-4168-B4AF-9E5D2471B3C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DivisionStyle</Template>
  <TotalTime>318</TotalTime>
  <Words>301</Words>
  <Application>Microsoft Office PowerPoint</Application>
  <PresentationFormat>Widescreen</PresentationFormat>
  <Paragraphs>54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 Theme</vt:lpstr>
      <vt:lpstr>1_Office Theme</vt:lpstr>
      <vt:lpstr>Environmental Quality Commission meeting</vt:lpstr>
      <vt:lpstr>Budget Development Timeline</vt:lpstr>
      <vt:lpstr>Budget Process – Key dates</vt:lpstr>
      <vt:lpstr>Budget Priorities – Land Quality</vt:lpstr>
      <vt:lpstr>Budget Priorities – Air Quality</vt:lpstr>
      <vt:lpstr>Budget Priorities – Water Quality</vt:lpstr>
      <vt:lpstr>Budget Priorities – Agency Management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 Michele</dc:creator>
  <cp:lastModifiedBy>CALDERA Stephanie</cp:lastModifiedBy>
  <cp:revision>7</cp:revision>
  <dcterms:created xsi:type="dcterms:W3CDTF">2019-05-03T16:36:37Z</dcterms:created>
  <dcterms:modified xsi:type="dcterms:W3CDTF">2019-05-14T19:00:31Z</dcterms:modified>
</cp:coreProperties>
</file>