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4"/>
  </p:notesMasterIdLst>
  <p:sldIdLst>
    <p:sldId id="285" r:id="rId2"/>
    <p:sldId id="284" r:id="rId3"/>
    <p:sldId id="279" r:id="rId4"/>
    <p:sldId id="278" r:id="rId5"/>
    <p:sldId id="260" r:id="rId6"/>
    <p:sldId id="270" r:id="rId7"/>
    <p:sldId id="266" r:id="rId8"/>
    <p:sldId id="262" r:id="rId9"/>
    <p:sldId id="276" r:id="rId10"/>
    <p:sldId id="281" r:id="rId11"/>
    <p:sldId id="282" r:id="rId12"/>
    <p:sldId id="28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07E"/>
    <a:srgbClr val="3F8D6F"/>
    <a:srgbClr val="439777"/>
    <a:srgbClr val="57B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5" autoAdjust="0"/>
    <p:restoredTop sz="94660"/>
  </p:normalViewPr>
  <p:slideViewPr>
    <p:cSldViewPr>
      <p:cViewPr varScale="1">
        <p:scale>
          <a:sx n="105" d="100"/>
          <a:sy n="105" d="100"/>
        </p:scale>
        <p:origin x="120" y="24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40DCEB-E0DC-4ADD-9BF3-326A5B6F645B}" type="datetimeFigureOut">
              <a:rPr lang="en-US" smtClean="0"/>
              <a:t>5/14/2019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3981EC-B6E6-4B85-93C1-B50A6F438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175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many lawyers in the room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many people have worked on DEQ rulemaking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many people think rulemaking is fun and interesting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Why do we make rules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is a rule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is the difference between a rule and an order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Why rulemaking is important to staff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DEQ rule development process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DEQ rule tools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can staff know what is happening in rulemaking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can the public be involved in rulemaking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Cleanup rulemaking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AACC9-49E6-49F8-81E0-B611F6C2E5D8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254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Advisory Committee</a:t>
            </a:r>
          </a:p>
          <a:p>
            <a:pPr marL="742950" lvl="2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Technical, policy, community input</a:t>
            </a:r>
          </a:p>
          <a:p>
            <a:pPr marL="742950" lvl="2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Appointed</a:t>
            </a:r>
            <a:r>
              <a:rPr lang="en-US" sz="2400" baseline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by deq</a:t>
            </a:r>
            <a:endParaRPr lang="en-US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2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 can attend but does not participate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Technical experts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Affected parties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Advocacy groups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 Comment Period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6-8 weeks from open of notice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Online comment web page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Conventional mail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 Hearing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can attend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person and teleconference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Written comments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 testimony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EQC Meeting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 can attend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Commission has discretion to allow public participation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member</a:t>
            </a:r>
            <a:r>
              <a:rPr lang="en-US" sz="2400" baseline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commission votes whether to adopt</a:t>
            </a:r>
            <a:endParaRPr lang="en-US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7EC9B0-5CF6-4C68-A017-795F073E466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015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981EC-B6E6-4B85-93C1-B50A6F43896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927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81E06B6-2200-48FD-9B32-BE0D5073011D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09600" y="6356350"/>
            <a:ext cx="10287000" cy="365125"/>
          </a:xfrm>
          <a:prstGeom prst="rect">
            <a:avLst/>
          </a:prstGeom>
          <a:solidFill>
            <a:srgbClr val="009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609600" y="6356350"/>
            <a:ext cx="10287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3417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81E06B6-2200-48FD-9B32-BE0D5073011D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09600" y="1295400"/>
            <a:ext cx="10972800" cy="122238"/>
          </a:xfrm>
          <a:prstGeom prst="rect">
            <a:avLst/>
          </a:prstGeom>
          <a:solidFill>
            <a:srgbClr val="00907E"/>
          </a:solidFill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" y="6356350"/>
            <a:ext cx="10287000" cy="365125"/>
          </a:xfrm>
          <a:prstGeom prst="rect">
            <a:avLst/>
          </a:prstGeom>
          <a:solidFill>
            <a:srgbClr val="009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 userDrawn="1"/>
        </p:nvSpPr>
        <p:spPr>
          <a:xfrm>
            <a:off x="609600" y="1295400"/>
            <a:ext cx="10972800" cy="122238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609600" y="6356350"/>
            <a:ext cx="10287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055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E06B6-2200-48FD-9B32-BE0D5073011D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09600" y="6356350"/>
            <a:ext cx="10287000" cy="365125"/>
          </a:xfrm>
          <a:prstGeom prst="rect">
            <a:avLst/>
          </a:prstGeom>
          <a:solidFill>
            <a:srgbClr val="009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609600" y="6356350"/>
            <a:ext cx="10287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259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10972800" cy="11128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E06B6-2200-48FD-9B32-BE0D5073011D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09600" y="1295400"/>
            <a:ext cx="10972800" cy="122238"/>
          </a:xfrm>
          <a:prstGeom prst="rect">
            <a:avLst/>
          </a:prstGeom>
          <a:solidFill>
            <a:srgbClr val="00907E"/>
          </a:solidFill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" y="6356350"/>
            <a:ext cx="10287000" cy="365125"/>
          </a:xfrm>
          <a:prstGeom prst="rect">
            <a:avLst/>
          </a:prstGeom>
          <a:solidFill>
            <a:srgbClr val="009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 userDrawn="1"/>
        </p:nvSpPr>
        <p:spPr>
          <a:xfrm>
            <a:off x="609600" y="1295400"/>
            <a:ext cx="10972800" cy="122238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609600" y="6356350"/>
            <a:ext cx="10287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247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81E06B6-2200-48FD-9B32-BE0D5073011D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09600" y="6356350"/>
            <a:ext cx="10287000" cy="365125"/>
          </a:xfrm>
          <a:prstGeom prst="rect">
            <a:avLst/>
          </a:prstGeom>
          <a:solidFill>
            <a:srgbClr val="009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609600" y="6356350"/>
            <a:ext cx="10287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435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81E06B6-2200-48FD-9B32-BE0D5073011D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09600" y="1295400"/>
            <a:ext cx="10972800" cy="122238"/>
          </a:xfrm>
          <a:prstGeom prst="rect">
            <a:avLst/>
          </a:prstGeom>
          <a:solidFill>
            <a:srgbClr val="00907E"/>
          </a:solidFill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9600" y="6356350"/>
            <a:ext cx="10287000" cy="365125"/>
          </a:xfrm>
          <a:prstGeom prst="rect">
            <a:avLst/>
          </a:prstGeom>
          <a:solidFill>
            <a:srgbClr val="009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 userDrawn="1"/>
        </p:nvSpPr>
        <p:spPr>
          <a:xfrm>
            <a:off x="609600" y="1295400"/>
            <a:ext cx="10972800" cy="122238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609600" y="6366031"/>
            <a:ext cx="10287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673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81E06B6-2200-48FD-9B32-BE0D5073011D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09600" y="1295400"/>
            <a:ext cx="10972800" cy="122238"/>
          </a:xfrm>
          <a:prstGeom prst="rect">
            <a:avLst/>
          </a:prstGeom>
          <a:solidFill>
            <a:srgbClr val="00907E"/>
          </a:solidFill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9600" y="6356350"/>
            <a:ext cx="10287000" cy="365125"/>
          </a:xfrm>
          <a:prstGeom prst="rect">
            <a:avLst/>
          </a:prstGeom>
          <a:solidFill>
            <a:srgbClr val="009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 userDrawn="1"/>
        </p:nvSpPr>
        <p:spPr>
          <a:xfrm>
            <a:off x="609600" y="1295400"/>
            <a:ext cx="10972800" cy="122238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609600" y="6356350"/>
            <a:ext cx="10287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92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81E06B6-2200-48FD-9B32-BE0D5073011D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1295400"/>
            <a:ext cx="10972800" cy="122238"/>
          </a:xfrm>
          <a:prstGeom prst="rect">
            <a:avLst/>
          </a:prstGeom>
          <a:solidFill>
            <a:srgbClr val="00907E"/>
          </a:solidFill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9600" y="6356350"/>
            <a:ext cx="10287000" cy="365125"/>
          </a:xfrm>
          <a:prstGeom prst="rect">
            <a:avLst/>
          </a:prstGeom>
          <a:solidFill>
            <a:srgbClr val="009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 userDrawn="1"/>
        </p:nvSpPr>
        <p:spPr>
          <a:xfrm>
            <a:off x="609600" y="1295400"/>
            <a:ext cx="10972800" cy="122238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609600" y="6356350"/>
            <a:ext cx="10287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125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81E06B6-2200-48FD-9B32-BE0D5073011D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09600" y="6356350"/>
            <a:ext cx="10287000" cy="365125"/>
          </a:xfrm>
          <a:prstGeom prst="rect">
            <a:avLst/>
          </a:prstGeom>
          <a:solidFill>
            <a:srgbClr val="009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609600" y="6356350"/>
            <a:ext cx="10287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279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81E06B6-2200-48FD-9B32-BE0D5073011D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09600" y="6356350"/>
            <a:ext cx="10287000" cy="365125"/>
          </a:xfrm>
          <a:prstGeom prst="rect">
            <a:avLst/>
          </a:prstGeom>
          <a:solidFill>
            <a:srgbClr val="009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609600" y="6356350"/>
            <a:ext cx="10287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95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81E06B6-2200-48FD-9B32-BE0D5073011D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09600" y="6356350"/>
            <a:ext cx="10287000" cy="365125"/>
          </a:xfrm>
          <a:prstGeom prst="rect">
            <a:avLst/>
          </a:prstGeom>
          <a:solidFill>
            <a:srgbClr val="009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609600" y="6356350"/>
            <a:ext cx="10287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>
                <a:latin typeface="Arial" pitchFamily="34" charset="0"/>
                <a:cs typeface="Arial" pitchFamily="34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33" y="5905346"/>
            <a:ext cx="547967" cy="82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655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81E06B6-2200-48FD-9B32-BE0D5073011D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34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deqinfo@deq.state.or.u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Environmental Quality Commission meeting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62000" y="6400800"/>
            <a:ext cx="99822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Meyer Goldstein   </a:t>
            </a:r>
            <a:r>
              <a:rPr lang="en-US" sz="1000" dirty="0">
                <a:latin typeface="Arial" pitchFamily="34" charset="0"/>
                <a:cs typeface="Arial" pitchFamily="34" charset="0"/>
              </a:rPr>
              <a:t>|   Oregon Department of Environmental Quality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66800" y="3124200"/>
            <a:ext cx="9601200" cy="3022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DEQ 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ulemaking 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rocess</a:t>
            </a:r>
            <a:endParaRPr lang="en-US" sz="3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r">
              <a:spcBef>
                <a:spcPct val="20000"/>
              </a:spcBef>
              <a:defRPr/>
            </a:pPr>
            <a:r>
              <a:rPr lang="en-US" sz="3400" dirty="0" smtClean="0">
                <a:solidFill>
                  <a:sysClr val="windowText" lastClr="000000">
                    <a:tint val="75000"/>
                  </a:sys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400" dirty="0">
              <a:solidFill>
                <a:sysClr val="windowText" lastClr="000000">
                  <a:tint val="75000"/>
                </a:sysClr>
              </a:solidFill>
              <a:latin typeface="Arial" pitchFamily="34" charset="0"/>
              <a:cs typeface="Arial" pitchFamily="34" charset="0"/>
            </a:endParaRPr>
          </a:p>
          <a:p>
            <a:pPr lvl="0" algn="r">
              <a:spcBef>
                <a:spcPct val="20000"/>
              </a:spcBef>
              <a:defRPr/>
            </a:pPr>
            <a:r>
              <a:rPr lang="en-US" sz="3400" dirty="0">
                <a:latin typeface="Arial" pitchFamily="34" charset="0"/>
                <a:cs typeface="Arial" pitchFamily="34" charset="0"/>
              </a:rPr>
              <a:t>Agenda Item 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F, Informational Item </a:t>
            </a:r>
            <a:endParaRPr lang="en-US" sz="3400" dirty="0">
              <a:latin typeface="Arial" pitchFamily="34" charset="0"/>
              <a:cs typeface="Arial" pitchFamily="34" charset="0"/>
            </a:endParaRPr>
          </a:p>
          <a:p>
            <a:pPr lvl="0" algn="r">
              <a:lnSpc>
                <a:spcPct val="110000"/>
              </a:lnSpc>
              <a:defRPr/>
            </a:pPr>
            <a:r>
              <a:rPr lang="en-US" sz="3400" dirty="0">
                <a:latin typeface="Arial" pitchFamily="34" charset="0"/>
                <a:cs typeface="Arial" pitchFamily="34" charset="0"/>
              </a:rPr>
              <a:t>May 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16, </a:t>
            </a:r>
            <a:r>
              <a:rPr lang="en-US" sz="3400" dirty="0">
                <a:latin typeface="Arial" pitchFamily="34" charset="0"/>
                <a:cs typeface="Arial" pitchFamily="34" charset="0"/>
              </a:rPr>
              <a:t>2019</a:t>
            </a:r>
          </a:p>
          <a:p>
            <a:pPr lvl="0" algn="r">
              <a:lnSpc>
                <a:spcPct val="110000"/>
              </a:lnSpc>
              <a:defRPr/>
            </a:pPr>
            <a:r>
              <a:rPr lang="en-US" sz="3400" dirty="0">
                <a:latin typeface="Arial" pitchFamily="34" charset="0"/>
                <a:cs typeface="Arial" pitchFamily="34" charset="0"/>
              </a:rPr>
              <a:t>Portland</a:t>
            </a:r>
          </a:p>
        </p:txBody>
      </p:sp>
    </p:spTree>
    <p:extLst>
      <p:ext uri="{BB962C8B-B14F-4D97-AF65-F5344CB8AC3E}">
        <p14:creationId xmlns:p14="http://schemas.microsoft.com/office/powerpoint/2010/main" val="20699516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Finding DEQ Rulemaking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387" y="2209800"/>
            <a:ext cx="10563225" cy="340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624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Finding DEQ Rulemaking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524000"/>
            <a:ext cx="103632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1437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88820" y="5547360"/>
            <a:ext cx="8153400" cy="838200"/>
          </a:xfrm>
        </p:spPr>
        <p:txBody>
          <a:bodyPr>
            <a:normAutofit/>
          </a:bodyPr>
          <a:lstStyle/>
          <a:p>
            <a:r>
              <a:rPr lang="en-US" sz="1200" dirty="0">
                <a:solidFill>
                  <a:schemeClr val="tx1"/>
                </a:solidFill>
              </a:rPr>
              <a:t>DEQ can provide documents in an alternate format or in a language other than English upon request. Call DEQ at 800-452-4011 or email </a:t>
            </a:r>
            <a:r>
              <a:rPr lang="en-US" sz="1200" u="sng" dirty="0">
                <a:solidFill>
                  <a:schemeClr val="tx1"/>
                </a:solidFill>
                <a:hlinkClick r:id="rId3"/>
              </a:rPr>
              <a:t>deqinfo@deq.state.or.us</a:t>
            </a:r>
            <a:r>
              <a:rPr lang="en-US" sz="12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8249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Framework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en-US" dirty="0" smtClean="0">
                <a:solidFill>
                  <a:srgbClr val="000000"/>
                </a:solidFill>
              </a:rPr>
              <a:t> Legal </a:t>
            </a:r>
            <a:r>
              <a:rPr lang="en-US" dirty="0" smtClean="0">
                <a:solidFill>
                  <a:srgbClr val="000000"/>
                </a:solidFill>
              </a:rPr>
              <a:t>requirements</a:t>
            </a:r>
            <a:endParaRPr lang="en-US" dirty="0">
              <a:solidFill>
                <a:srgbClr val="000000"/>
              </a:solidFill>
            </a:endParaRPr>
          </a:p>
          <a:p>
            <a:pPr>
              <a:buFont typeface="+mj-lt"/>
              <a:buAutoNum type="arabicPeriod"/>
            </a:pPr>
            <a:r>
              <a:rPr lang="en-US" dirty="0" smtClean="0">
                <a:solidFill>
                  <a:srgbClr val="000000"/>
                </a:solidFill>
              </a:rPr>
              <a:t> Public </a:t>
            </a:r>
            <a:r>
              <a:rPr lang="en-US" dirty="0" smtClean="0">
                <a:solidFill>
                  <a:srgbClr val="000000"/>
                </a:solidFill>
              </a:rPr>
              <a:t>transparency</a:t>
            </a:r>
            <a:endParaRPr lang="en-US" dirty="0">
              <a:solidFill>
                <a:srgbClr val="000000"/>
              </a:solidFill>
            </a:endParaRPr>
          </a:p>
          <a:p>
            <a:pPr>
              <a:buFont typeface="+mj-lt"/>
              <a:buAutoNum type="arabicPeriod"/>
            </a:pPr>
            <a:r>
              <a:rPr lang="en-US" dirty="0" smtClean="0">
                <a:solidFill>
                  <a:srgbClr val="000000"/>
                </a:solidFill>
              </a:rPr>
              <a:t> Making </a:t>
            </a:r>
            <a:r>
              <a:rPr lang="en-US" dirty="0" smtClean="0">
                <a:solidFill>
                  <a:srgbClr val="000000"/>
                </a:solidFill>
              </a:rPr>
              <a:t>quality rules</a:t>
            </a:r>
            <a:endParaRPr lang="en-US" dirty="0">
              <a:solidFill>
                <a:srgbClr val="00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696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Legal Steps for Rule Adoption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en-US" dirty="0" smtClean="0">
                <a:solidFill>
                  <a:srgbClr val="000000"/>
                </a:solidFill>
              </a:rPr>
              <a:t> Notice </a:t>
            </a:r>
            <a:r>
              <a:rPr lang="en-US" dirty="0">
                <a:solidFill>
                  <a:srgbClr val="000000"/>
                </a:solidFill>
              </a:rPr>
              <a:t>to the Public</a:t>
            </a:r>
          </a:p>
          <a:p>
            <a:pPr>
              <a:buFont typeface="+mj-lt"/>
              <a:buAutoNum type="arabicPeriod"/>
            </a:pPr>
            <a:r>
              <a:rPr lang="en-US" dirty="0" smtClean="0">
                <a:solidFill>
                  <a:srgbClr val="000000"/>
                </a:solidFill>
              </a:rPr>
              <a:t> Opportunity </a:t>
            </a:r>
            <a:r>
              <a:rPr lang="en-US" dirty="0">
                <a:solidFill>
                  <a:srgbClr val="000000"/>
                </a:solidFill>
              </a:rPr>
              <a:t>for Public to Comment</a:t>
            </a:r>
          </a:p>
          <a:p>
            <a:pPr>
              <a:buFont typeface="+mj-lt"/>
              <a:buAutoNum type="arabicPeriod"/>
            </a:pPr>
            <a:r>
              <a:rPr lang="en-US" dirty="0" smtClean="0">
                <a:solidFill>
                  <a:srgbClr val="000000"/>
                </a:solidFill>
              </a:rPr>
              <a:t> Public </a:t>
            </a:r>
            <a:r>
              <a:rPr lang="en-US" dirty="0">
                <a:solidFill>
                  <a:srgbClr val="000000"/>
                </a:solidFill>
              </a:rPr>
              <a:t>Hearing</a:t>
            </a:r>
          </a:p>
          <a:p>
            <a:pPr>
              <a:buFont typeface="+mj-lt"/>
              <a:buAutoNum type="arabicPeriod"/>
            </a:pPr>
            <a:r>
              <a:rPr lang="en-US" dirty="0" smtClean="0">
                <a:solidFill>
                  <a:srgbClr val="000000"/>
                </a:solidFill>
              </a:rPr>
              <a:t> EQC </a:t>
            </a:r>
            <a:r>
              <a:rPr lang="en-US" dirty="0">
                <a:solidFill>
                  <a:srgbClr val="000000"/>
                </a:solidFill>
              </a:rPr>
              <a:t>Adoption</a:t>
            </a:r>
          </a:p>
          <a:p>
            <a:pPr>
              <a:buFont typeface="+mj-lt"/>
              <a:buAutoNum type="arabicPeriod"/>
            </a:pPr>
            <a:r>
              <a:rPr lang="en-US" dirty="0" smtClean="0">
                <a:solidFill>
                  <a:srgbClr val="000000"/>
                </a:solidFill>
              </a:rPr>
              <a:t> File </a:t>
            </a:r>
            <a:r>
              <a:rPr lang="en-US" dirty="0">
                <a:solidFill>
                  <a:srgbClr val="000000"/>
                </a:solidFill>
              </a:rPr>
              <a:t>with Secretary of State</a:t>
            </a:r>
          </a:p>
          <a:p>
            <a:pPr>
              <a:buFont typeface="+mj-lt"/>
              <a:buAutoNum type="arabicPeriod"/>
            </a:pPr>
            <a:r>
              <a:rPr lang="en-US" dirty="0" smtClean="0">
                <a:solidFill>
                  <a:srgbClr val="000000"/>
                </a:solidFill>
              </a:rPr>
              <a:t> Retain </a:t>
            </a:r>
            <a:r>
              <a:rPr lang="en-US" dirty="0">
                <a:solidFill>
                  <a:srgbClr val="000000"/>
                </a:solidFill>
              </a:rPr>
              <a:t>the rulemaking record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125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do rules do?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Rules are an extension of legislatively adopted statutes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Rules have the power of law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Rules tell affected parties: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What they may do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What they must do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What they may not do</a:t>
            </a:r>
          </a:p>
        </p:txBody>
      </p:sp>
    </p:spTree>
    <p:extLst>
      <p:ext uri="{BB962C8B-B14F-4D97-AF65-F5344CB8AC3E}">
        <p14:creationId xmlns:p14="http://schemas.microsoft.com/office/powerpoint/2010/main" val="1635931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90646" y="408271"/>
            <a:ext cx="64796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294043"/>
                </a:solidFill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DEQ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Rule Project Approval Process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05452" y="210767"/>
            <a:ext cx="2778369" cy="1266002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79B5B0">
                    <a:lumMod val="50000"/>
                  </a:srgbClr>
                </a:solidFill>
              </a:rPr>
              <a:t>-program need</a:t>
            </a:r>
          </a:p>
          <a:p>
            <a:pPr algn="ctr"/>
            <a:r>
              <a:rPr lang="en-US" sz="2000" dirty="0" smtClean="0">
                <a:solidFill>
                  <a:srgbClr val="79B5B0">
                    <a:lumMod val="50000"/>
                  </a:srgbClr>
                </a:solidFill>
              </a:rPr>
              <a:t>-legislative action</a:t>
            </a:r>
          </a:p>
          <a:p>
            <a:pPr algn="ctr"/>
            <a:r>
              <a:rPr lang="en-US" sz="2000" dirty="0" smtClean="0">
                <a:solidFill>
                  <a:srgbClr val="79B5B0">
                    <a:lumMod val="50000"/>
                  </a:srgbClr>
                </a:solidFill>
              </a:rPr>
              <a:t>-citizen petition</a:t>
            </a:r>
          </a:p>
          <a:p>
            <a:pPr algn="ctr"/>
            <a:r>
              <a:rPr lang="en-US" sz="2000" dirty="0" smtClean="0">
                <a:solidFill>
                  <a:srgbClr val="79B5B0">
                    <a:lumMod val="50000"/>
                  </a:srgbClr>
                </a:solidFill>
              </a:rPr>
              <a:t>-federal requirement </a:t>
            </a:r>
            <a:endParaRPr lang="en-US" sz="2000" dirty="0">
              <a:solidFill>
                <a:srgbClr val="79B5B0">
                  <a:lumMod val="50000"/>
                </a:srgbClr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735015" y="1598000"/>
            <a:ext cx="2778369" cy="1002323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79B5B0">
                    <a:lumMod val="50000"/>
                  </a:srgbClr>
                </a:solidFill>
              </a:rPr>
              <a:t>Program manager and DA agree on need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124200" y="2756392"/>
            <a:ext cx="2778369" cy="1002323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79B5B0">
                    <a:lumMod val="50000"/>
                  </a:srgbClr>
                </a:solidFill>
              </a:rPr>
              <a:t>Program completes planning documents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981070" y="3941888"/>
            <a:ext cx="2778369" cy="1002323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79B5B0">
                    <a:lumMod val="50000"/>
                  </a:srgbClr>
                </a:solidFill>
              </a:rPr>
              <a:t>Leadership Team </a:t>
            </a:r>
            <a:r>
              <a:rPr lang="en-US" sz="2000" dirty="0">
                <a:solidFill>
                  <a:srgbClr val="79B5B0">
                    <a:lumMod val="50000"/>
                  </a:srgbClr>
                </a:solidFill>
              </a:rPr>
              <a:t>approves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91400" y="5167132"/>
            <a:ext cx="2778369" cy="1002323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79B5B0">
                    <a:lumMod val="50000"/>
                  </a:srgbClr>
                </a:solidFill>
              </a:rPr>
              <a:t>Project placed on DEQ  Rulemaking Plan</a:t>
            </a:r>
          </a:p>
        </p:txBody>
      </p:sp>
      <p:sp>
        <p:nvSpPr>
          <p:cNvPr id="13" name="Bent Arrow 12"/>
          <p:cNvSpPr/>
          <p:nvPr/>
        </p:nvSpPr>
        <p:spPr>
          <a:xfrm rot="10800000" flipH="1">
            <a:off x="533400" y="1597999"/>
            <a:ext cx="896815" cy="1002323"/>
          </a:xfrm>
          <a:prstGeom prst="bentArrow">
            <a:avLst/>
          </a:prstGeom>
          <a:solidFill>
            <a:srgbClr val="EADE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94043"/>
              </a:solidFill>
            </a:endParaRPr>
          </a:p>
        </p:txBody>
      </p:sp>
      <p:sp>
        <p:nvSpPr>
          <p:cNvPr id="18" name="Bent Arrow 17"/>
          <p:cNvSpPr/>
          <p:nvPr/>
        </p:nvSpPr>
        <p:spPr>
          <a:xfrm rot="10800000" flipH="1">
            <a:off x="3842238" y="3874948"/>
            <a:ext cx="896815" cy="1002323"/>
          </a:xfrm>
          <a:prstGeom prst="bentArrow">
            <a:avLst/>
          </a:prstGeom>
          <a:solidFill>
            <a:srgbClr val="EADE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94043"/>
              </a:solidFill>
            </a:endParaRPr>
          </a:p>
        </p:txBody>
      </p:sp>
      <p:sp>
        <p:nvSpPr>
          <p:cNvPr id="21" name="Bent Arrow 20"/>
          <p:cNvSpPr/>
          <p:nvPr/>
        </p:nvSpPr>
        <p:spPr>
          <a:xfrm rot="10800000" flipH="1">
            <a:off x="6248400" y="5127384"/>
            <a:ext cx="896815" cy="1002323"/>
          </a:xfrm>
          <a:prstGeom prst="bentArrow">
            <a:avLst/>
          </a:prstGeom>
          <a:solidFill>
            <a:srgbClr val="EADE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94043"/>
              </a:solidFill>
            </a:endParaRPr>
          </a:p>
        </p:txBody>
      </p:sp>
      <p:sp>
        <p:nvSpPr>
          <p:cNvPr id="23" name="Bent Arrow 22"/>
          <p:cNvSpPr/>
          <p:nvPr/>
        </p:nvSpPr>
        <p:spPr>
          <a:xfrm rot="10800000" flipH="1">
            <a:off x="1905000" y="2707158"/>
            <a:ext cx="896815" cy="1002323"/>
          </a:xfrm>
          <a:prstGeom prst="bentArrow">
            <a:avLst/>
          </a:prstGeom>
          <a:solidFill>
            <a:srgbClr val="EADE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940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7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Rulemaking Sequence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657225" y="2720657"/>
            <a:ext cx="7467600" cy="527685"/>
            <a:chOff x="1828800" y="1493946"/>
            <a:chExt cx="7467600" cy="811823"/>
          </a:xfrm>
        </p:grpSpPr>
        <p:sp>
          <p:nvSpPr>
            <p:cNvPr id="14" name="Rounded Rectangle 13"/>
            <p:cNvSpPr/>
            <p:nvPr/>
          </p:nvSpPr>
          <p:spPr>
            <a:xfrm>
              <a:off x="7467600" y="1493946"/>
              <a:ext cx="1828800" cy="762000"/>
            </a:xfrm>
            <a:prstGeom prst="roundRect">
              <a:avLst/>
            </a:prstGeom>
            <a:noFill/>
            <a:ln w="40000" cap="flat" cmpd="sng" algn="ctr">
              <a:solidFill>
                <a:srgbClr val="028978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528187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Adoption</a:t>
              </a:r>
            </a:p>
          </p:txBody>
        </p:sp>
        <p:grpSp>
          <p:nvGrpSpPr>
            <p:cNvPr id="15" name="Group 12"/>
            <p:cNvGrpSpPr/>
            <p:nvPr/>
          </p:nvGrpSpPr>
          <p:grpSpPr>
            <a:xfrm>
              <a:off x="1828800" y="1493946"/>
              <a:ext cx="2286000" cy="762000"/>
              <a:chOff x="1295400" y="3352800"/>
              <a:chExt cx="2286000" cy="762000"/>
            </a:xfrm>
          </p:grpSpPr>
          <p:sp>
            <p:nvSpPr>
              <p:cNvPr id="19" name="Rounded Rectangle 18"/>
              <p:cNvSpPr/>
              <p:nvPr/>
            </p:nvSpPr>
            <p:spPr>
              <a:xfrm>
                <a:off x="1295400" y="3352800"/>
                <a:ext cx="1828800" cy="762000"/>
              </a:xfrm>
              <a:prstGeom prst="roundRect">
                <a:avLst/>
              </a:prstGeom>
              <a:noFill/>
              <a:ln w="40000" cap="flat" cmpd="sng" algn="ctr">
                <a:solidFill>
                  <a:srgbClr val="028978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528187">
                        <a:lumMod val="7500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Planning</a:t>
                </a:r>
              </a:p>
            </p:txBody>
          </p:sp>
          <p:sp>
            <p:nvSpPr>
              <p:cNvPr id="20" name="Down Arrow 19"/>
              <p:cNvSpPr/>
              <p:nvPr/>
            </p:nvSpPr>
            <p:spPr>
              <a:xfrm rot="16200000">
                <a:off x="3048000" y="3505200"/>
                <a:ext cx="609600" cy="457200"/>
              </a:xfrm>
              <a:prstGeom prst="downArrow">
                <a:avLst/>
              </a:prstGeom>
              <a:solidFill>
                <a:srgbClr val="028978"/>
              </a:solidFill>
              <a:ln w="40000" cap="flat" cmpd="sng" algn="ctr">
                <a:solidFill>
                  <a:srgbClr val="79B5B0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8DB4B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4267200" y="1543769"/>
              <a:ext cx="3048000" cy="762000"/>
              <a:chOff x="2667000" y="3402623"/>
              <a:chExt cx="3048000" cy="762000"/>
            </a:xfrm>
          </p:grpSpPr>
          <p:sp>
            <p:nvSpPr>
              <p:cNvPr id="17" name="Rounded Rectangle 16"/>
              <p:cNvSpPr/>
              <p:nvPr/>
            </p:nvSpPr>
            <p:spPr>
              <a:xfrm>
                <a:off x="2667000" y="3402623"/>
                <a:ext cx="2590800" cy="762000"/>
              </a:xfrm>
              <a:prstGeom prst="roundRect">
                <a:avLst/>
              </a:prstGeom>
              <a:noFill/>
              <a:ln w="40000" cap="flat" cmpd="sng" algn="ctr">
                <a:solidFill>
                  <a:srgbClr val="028978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528187">
                        <a:lumMod val="75000"/>
                      </a:srgbClr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Public Involvement</a:t>
                </a:r>
              </a:p>
            </p:txBody>
          </p:sp>
          <p:sp>
            <p:nvSpPr>
              <p:cNvPr id="18" name="Down Arrow 17"/>
              <p:cNvSpPr/>
              <p:nvPr/>
            </p:nvSpPr>
            <p:spPr>
              <a:xfrm rot="16200000">
                <a:off x="5181600" y="3505200"/>
                <a:ext cx="609600" cy="457200"/>
              </a:xfrm>
              <a:prstGeom prst="downArrow">
                <a:avLst/>
              </a:prstGeom>
              <a:solidFill>
                <a:srgbClr val="028978"/>
              </a:solidFill>
              <a:ln w="40000" cap="flat" cmpd="sng" algn="ctr">
                <a:solidFill>
                  <a:srgbClr val="79B5B0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8DB4B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graphicFrame>
        <p:nvGraphicFramePr>
          <p:cNvPr id="21" name="Table 20"/>
          <p:cNvGraphicFramePr>
            <a:graphicFrameLocks noGrp="1"/>
          </p:cNvGraphicFramePr>
          <p:nvPr>
            <p:extLst/>
          </p:nvPr>
        </p:nvGraphicFramePr>
        <p:xfrm>
          <a:off x="533400" y="3810000"/>
          <a:ext cx="8305800" cy="1460500"/>
        </p:xfrm>
        <a:graphic>
          <a:graphicData uri="http://schemas.openxmlformats.org/drawingml/2006/table">
            <a:tbl>
              <a:tblPr firstRow="1" firstCol="1" bandRow="1"/>
              <a:tblGrid>
                <a:gridCol w="26663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6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5125">
                <a:tc>
                  <a:txBody>
                    <a:bodyPr/>
                    <a:lstStyle/>
                    <a:p>
                      <a:pPr marL="285750" marR="0" indent="-28575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Planning Form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marR="0" indent="-28575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Advisory Committee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marR="0" indent="-28575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EQC Staff Report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L="285750" marR="0" indent="-28575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Schedule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marR="0" indent="-28575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Public Notice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marR="0" indent="-28575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Responses to Comments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L="285750" marR="0" indent="-28575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Resources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marR="0" indent="-28575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Public Hearing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marR="0" indent="-28575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EQC Presentation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L="285750" marR="0" indent="-28575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Considerations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marR="0" indent="-28575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Public Comment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5625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71600" y="1600200"/>
            <a:ext cx="97155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Discretionary for DEQ, not legally required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help:</a:t>
            </a:r>
          </a:p>
          <a:p>
            <a:pPr marL="742950" lvl="2" indent="-285750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Obtain stakeholder/public input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Address technical issues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Aid transparency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Fiscal Impact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DEQ Fiscal Impact Statement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Assess fiscal impact on small businesses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3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Public Input - Advisory Committees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00443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2000" cy="780627"/>
          </a:xfrm>
        </p:spPr>
        <p:txBody>
          <a:bodyPr/>
          <a:lstStyle/>
          <a:p>
            <a:pPr algn="ctr"/>
            <a:r>
              <a:rPr lang="en-US" dirty="0" smtClean="0"/>
              <a:t>Rulemaking Timeline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869" y="1507068"/>
            <a:ext cx="10655659" cy="535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189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DEQ Rulemaking Plan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24000"/>
            <a:ext cx="9872663" cy="4708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379942"/>
      </p:ext>
    </p:extLst>
  </p:cSld>
  <p:clrMapOvr>
    <a:masterClrMapping/>
  </p:clrMapOvr>
</p:sld>
</file>

<file path=ppt/theme/theme1.xml><?xml version="1.0" encoding="utf-8"?>
<a:theme xmlns:a="http://schemas.openxmlformats.org/drawingml/2006/main" name="DEQSimpleTheme">
  <a:themeElements>
    <a:clrScheme name="Custom 1">
      <a:dk1>
        <a:srgbClr val="2D2D2D"/>
      </a:dk1>
      <a:lt1>
        <a:sysClr val="window" lastClr="FFFFFF"/>
      </a:lt1>
      <a:dk2>
        <a:srgbClr val="7F7F7F"/>
      </a:dk2>
      <a:lt2>
        <a:srgbClr val="EEECE1"/>
      </a:lt2>
      <a:accent1>
        <a:srgbClr val="00907E"/>
      </a:accent1>
      <a:accent2>
        <a:srgbClr val="71BCB4"/>
      </a:accent2>
      <a:accent3>
        <a:srgbClr val="B1CA54"/>
      </a:accent3>
      <a:accent4>
        <a:srgbClr val="F57F32"/>
      </a:accent4>
      <a:accent5>
        <a:srgbClr val="248F79"/>
      </a:accent5>
      <a:accent6>
        <a:srgbClr val="23769A"/>
      </a:accent6>
      <a:hlink>
        <a:srgbClr val="23FFE3"/>
      </a:hlink>
      <a:folHlink>
        <a:srgbClr val="71BCB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ulemaking summary 2.potx" id="{B47FABB4-760E-4DA8-9AC7-BD5C035CC683}" vid="{569ABD58-BB12-411D-BABA-FF6DFF84B29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rulemaking summary 2</Template>
  <TotalTime>68</TotalTime>
  <Words>320</Words>
  <Application>Microsoft Office PowerPoint</Application>
  <PresentationFormat>Widescreen</PresentationFormat>
  <Paragraphs>100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DEQSimpleTheme</vt:lpstr>
      <vt:lpstr>Environmental Quality Commission meeting</vt:lpstr>
      <vt:lpstr>Framework </vt:lpstr>
      <vt:lpstr>Legal Steps for Rule Adoption </vt:lpstr>
      <vt:lpstr>What do rules do? </vt:lpstr>
      <vt:lpstr>PowerPoint Presentation</vt:lpstr>
      <vt:lpstr>Rulemaking Sequence</vt:lpstr>
      <vt:lpstr>Public Input - Advisory Committees</vt:lpstr>
      <vt:lpstr>Rulemaking Timeline</vt:lpstr>
      <vt:lpstr>DEQ Rulemaking Plan</vt:lpstr>
      <vt:lpstr>Finding DEQ Rulemaking</vt:lpstr>
      <vt:lpstr>Finding DEQ Rulemaking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GOLDSTEIN Meyer</dc:creator>
  <cp:lastModifiedBy>CALDERA Stephanie</cp:lastModifiedBy>
  <cp:revision>22</cp:revision>
  <dcterms:created xsi:type="dcterms:W3CDTF">2019-04-29T17:37:54Z</dcterms:created>
  <dcterms:modified xsi:type="dcterms:W3CDTF">2019-05-14T18:17:52Z</dcterms:modified>
</cp:coreProperties>
</file>