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85" r:id="rId2"/>
    <p:sldId id="284" r:id="rId3"/>
    <p:sldId id="279" r:id="rId4"/>
    <p:sldId id="278" r:id="rId5"/>
    <p:sldId id="260" r:id="rId6"/>
    <p:sldId id="270" r:id="rId7"/>
    <p:sldId id="266" r:id="rId8"/>
    <p:sldId id="262" r:id="rId9"/>
    <p:sldId id="276" r:id="rId10"/>
    <p:sldId id="281" r:id="rId11"/>
    <p:sldId id="282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7E"/>
    <a:srgbClr val="3F8D6F"/>
    <a:srgbClr val="439777"/>
    <a:srgbClr val="57B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94660"/>
  </p:normalViewPr>
  <p:slideViewPr>
    <p:cSldViewPr>
      <p:cViewPr varScale="1">
        <p:scale>
          <a:sx n="105" d="100"/>
          <a:sy n="105" d="100"/>
        </p:scale>
        <p:origin x="120" y="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0DCEB-E0DC-4ADD-9BF3-326A5B6F645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981EC-B6E6-4B85-93C1-B50A6F43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lawyers in the room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people have worked on DEQ rulemaking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people think rulemaking is fun and interesting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 we make rules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a rule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difference between a rule and an order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rulemaking is important to staff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DEQ rule development process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DEQ rule tools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staff know what is happening in rulemaking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the public be involved in rulemaking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Cleanup rulemaking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AACC9-49E6-49F8-81E0-B611F6C2E5D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5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 Committee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Technical, policy, community input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Appointed</a:t>
            </a:r>
            <a:r>
              <a:rPr lang="en-US" sz="2400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deq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can attend but does not participate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experts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Affected parties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Comment Period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6-8 weeks from open of notice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comment web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Hearing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can attend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person and teleconference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comments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testimony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EQC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can attend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has discretion to allow public participation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member</a:t>
            </a:r>
            <a:r>
              <a:rPr lang="en-US" sz="2400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commission votes whether to adopt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C9B0-5CF6-4C68-A017-795F073E4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15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2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4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5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06B6-2200-48FD-9B32-BE0D5073011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59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128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06B6-2200-48FD-9B32-BE0D5073011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3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9600" y="6366031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73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2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2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79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5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55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4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eqinfo@deq.state.or.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Quality Commission meeting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6400800"/>
            <a:ext cx="9982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Meyer Goldstein  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3124200"/>
            <a:ext cx="9601200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DEQ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ulemaking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rocess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r">
              <a:spcBef>
                <a:spcPct val="20000"/>
              </a:spcBef>
              <a:defRPr/>
            </a:pPr>
            <a:r>
              <a:rPr lang="en-US" sz="3400" dirty="0" smtClean="0">
                <a:solidFill>
                  <a:sysClr val="windowText" lastClr="000000">
                    <a:tint val="75000"/>
                  </a:sys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400" dirty="0">
              <a:solidFill>
                <a:sysClr val="windowText" lastClr="000000">
                  <a:tint val="75000"/>
                </a:sysClr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spcBef>
                <a:spcPct val="20000"/>
              </a:spcBef>
              <a:defRPr/>
            </a:pPr>
            <a:r>
              <a:rPr lang="en-US" sz="3400" dirty="0">
                <a:latin typeface="Arial" pitchFamily="34" charset="0"/>
                <a:cs typeface="Arial" pitchFamily="34" charset="0"/>
              </a:rPr>
              <a:t>Agenda Item 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F, Informational Item </a:t>
            </a:r>
            <a:endParaRPr lang="en-US" sz="3400" dirty="0">
              <a:latin typeface="Arial" pitchFamily="34" charset="0"/>
              <a:cs typeface="Arial" pitchFamily="34" charset="0"/>
            </a:endParaRPr>
          </a:p>
          <a:p>
            <a:pPr lvl="0" algn="r">
              <a:lnSpc>
                <a:spcPct val="110000"/>
              </a:lnSpc>
              <a:defRPr/>
            </a:pPr>
            <a:r>
              <a:rPr lang="en-US" sz="3400" dirty="0">
                <a:latin typeface="Arial" pitchFamily="34" charset="0"/>
                <a:cs typeface="Arial" pitchFamily="34" charset="0"/>
              </a:rPr>
              <a:t>May 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16, 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2019</a:t>
            </a:r>
          </a:p>
          <a:p>
            <a:pPr lvl="0" algn="r">
              <a:lnSpc>
                <a:spcPct val="110000"/>
              </a:lnSpc>
              <a:defRPr/>
            </a:pPr>
            <a:r>
              <a:rPr lang="en-US" sz="3400" dirty="0">
                <a:latin typeface="Arial" pitchFamily="34" charset="0"/>
                <a:cs typeface="Arial" pitchFamily="34" charset="0"/>
              </a:rPr>
              <a:t>Portland</a:t>
            </a:r>
          </a:p>
        </p:txBody>
      </p:sp>
    </p:spTree>
    <p:extLst>
      <p:ext uri="{BB962C8B-B14F-4D97-AF65-F5344CB8AC3E}">
        <p14:creationId xmlns:p14="http://schemas.microsoft.com/office/powerpoint/2010/main" val="2069951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DEQ Rulemaking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2209800"/>
            <a:ext cx="105632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2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DEQ Rulemaking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10363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43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0" y="5547360"/>
            <a:ext cx="8153400" cy="838200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DEQ can provide documents in an alternate format or in a language other than English upon request. Call DEQ at 800-452-4011 or email </a:t>
            </a:r>
            <a:r>
              <a:rPr lang="en-US" sz="1200" u="sng" dirty="0">
                <a:solidFill>
                  <a:schemeClr val="tx1"/>
                </a:solidFill>
                <a:hlinkClick r:id="rId3"/>
              </a:rPr>
              <a:t>deqinfo@deq.state.or.us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4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Framework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 Legal </a:t>
            </a:r>
            <a:r>
              <a:rPr lang="en-US" dirty="0" smtClean="0">
                <a:solidFill>
                  <a:srgbClr val="000000"/>
                </a:solidFill>
              </a:rPr>
              <a:t>requirements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 Public </a:t>
            </a:r>
            <a:r>
              <a:rPr lang="en-US" dirty="0" smtClean="0">
                <a:solidFill>
                  <a:srgbClr val="000000"/>
                </a:solidFill>
              </a:rPr>
              <a:t>transparency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 Making </a:t>
            </a:r>
            <a:r>
              <a:rPr lang="en-US" dirty="0" smtClean="0">
                <a:solidFill>
                  <a:srgbClr val="000000"/>
                </a:solidFill>
              </a:rPr>
              <a:t>quality rules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9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Legal Steps for Rule Adoption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 Notice </a:t>
            </a:r>
            <a:r>
              <a:rPr lang="en-US" dirty="0">
                <a:solidFill>
                  <a:srgbClr val="000000"/>
                </a:solidFill>
              </a:rPr>
              <a:t>to the Public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 Opportunity </a:t>
            </a:r>
            <a:r>
              <a:rPr lang="en-US" dirty="0">
                <a:solidFill>
                  <a:srgbClr val="000000"/>
                </a:solidFill>
              </a:rPr>
              <a:t>for Public to Comment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 Public </a:t>
            </a:r>
            <a:r>
              <a:rPr lang="en-US" dirty="0">
                <a:solidFill>
                  <a:srgbClr val="000000"/>
                </a:solidFill>
              </a:rPr>
              <a:t>Hearing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 EQC </a:t>
            </a:r>
            <a:r>
              <a:rPr lang="en-US" dirty="0">
                <a:solidFill>
                  <a:srgbClr val="000000"/>
                </a:solidFill>
              </a:rPr>
              <a:t>Adoption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 File </a:t>
            </a:r>
            <a:r>
              <a:rPr lang="en-US" dirty="0">
                <a:solidFill>
                  <a:srgbClr val="000000"/>
                </a:solidFill>
              </a:rPr>
              <a:t>with Secretary of State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 Retain </a:t>
            </a:r>
            <a:r>
              <a:rPr lang="en-US" dirty="0">
                <a:solidFill>
                  <a:srgbClr val="000000"/>
                </a:solidFill>
              </a:rPr>
              <a:t>the rulemaking record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2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rules do?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Rules are an extension of legislatively adopted statutes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Rules have the power of law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Rules tell affected parties: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What they may do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What they must do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What they may not do</a:t>
            </a:r>
          </a:p>
        </p:txBody>
      </p:sp>
    </p:spTree>
    <p:extLst>
      <p:ext uri="{BB962C8B-B14F-4D97-AF65-F5344CB8AC3E}">
        <p14:creationId xmlns:p14="http://schemas.microsoft.com/office/powerpoint/2010/main" val="16359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0646" y="408271"/>
            <a:ext cx="6479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94043"/>
                </a:solidFill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DEQ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Rule Project Approval Process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5452" y="210767"/>
            <a:ext cx="2778369" cy="126600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79B5B0">
                    <a:lumMod val="50000"/>
                  </a:srgbClr>
                </a:solidFill>
              </a:rPr>
              <a:t>-program need</a:t>
            </a:r>
          </a:p>
          <a:p>
            <a:pPr algn="ctr"/>
            <a:r>
              <a:rPr lang="en-US" sz="2000" dirty="0" smtClean="0">
                <a:solidFill>
                  <a:srgbClr val="79B5B0">
                    <a:lumMod val="50000"/>
                  </a:srgbClr>
                </a:solidFill>
              </a:rPr>
              <a:t>-legislative action</a:t>
            </a:r>
          </a:p>
          <a:p>
            <a:pPr algn="ctr"/>
            <a:r>
              <a:rPr lang="en-US" sz="2000" dirty="0" smtClean="0">
                <a:solidFill>
                  <a:srgbClr val="79B5B0">
                    <a:lumMod val="50000"/>
                  </a:srgbClr>
                </a:solidFill>
              </a:rPr>
              <a:t>-citizen petition</a:t>
            </a:r>
          </a:p>
          <a:p>
            <a:pPr algn="ctr"/>
            <a:r>
              <a:rPr lang="en-US" sz="2000" dirty="0" smtClean="0">
                <a:solidFill>
                  <a:srgbClr val="79B5B0">
                    <a:lumMod val="50000"/>
                  </a:srgbClr>
                </a:solidFill>
              </a:rPr>
              <a:t>-federal requirement </a:t>
            </a:r>
            <a:endParaRPr lang="en-US" sz="2000" dirty="0">
              <a:solidFill>
                <a:srgbClr val="79B5B0">
                  <a:lumMod val="50000"/>
                </a:srgb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35015" y="1598000"/>
            <a:ext cx="2778369" cy="100232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B5B0">
                    <a:lumMod val="50000"/>
                  </a:srgbClr>
                </a:solidFill>
              </a:rPr>
              <a:t>Program manager and DA agree on need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24200" y="2756392"/>
            <a:ext cx="2778369" cy="100232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B5B0">
                    <a:lumMod val="50000"/>
                  </a:srgbClr>
                </a:solidFill>
              </a:rPr>
              <a:t>Program completes planning documents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81070" y="3941888"/>
            <a:ext cx="2778369" cy="100232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79B5B0">
                    <a:lumMod val="50000"/>
                  </a:srgbClr>
                </a:solidFill>
              </a:rPr>
              <a:t>Leadership Team </a:t>
            </a:r>
            <a:r>
              <a:rPr lang="en-US" sz="2000" dirty="0">
                <a:solidFill>
                  <a:srgbClr val="79B5B0">
                    <a:lumMod val="50000"/>
                  </a:srgbClr>
                </a:solidFill>
              </a:rPr>
              <a:t>approves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91400" y="5167132"/>
            <a:ext cx="2778369" cy="100232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B5B0">
                    <a:lumMod val="50000"/>
                  </a:srgbClr>
                </a:solidFill>
              </a:rPr>
              <a:t>Project placed on DEQ  Rulemaking Plan</a:t>
            </a:r>
          </a:p>
        </p:txBody>
      </p:sp>
      <p:sp>
        <p:nvSpPr>
          <p:cNvPr id="13" name="Bent Arrow 12"/>
          <p:cNvSpPr/>
          <p:nvPr/>
        </p:nvSpPr>
        <p:spPr>
          <a:xfrm rot="10800000" flipH="1">
            <a:off x="533400" y="1597999"/>
            <a:ext cx="896815" cy="1002323"/>
          </a:xfrm>
          <a:prstGeom prst="bentArrow">
            <a:avLst/>
          </a:prstGeom>
          <a:solidFill>
            <a:srgbClr val="EADE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4043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rot="10800000" flipH="1">
            <a:off x="3842238" y="3874948"/>
            <a:ext cx="896815" cy="1002323"/>
          </a:xfrm>
          <a:prstGeom prst="bentArrow">
            <a:avLst/>
          </a:prstGeom>
          <a:solidFill>
            <a:srgbClr val="EADE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4043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rot="10800000" flipH="1">
            <a:off x="6248400" y="5127384"/>
            <a:ext cx="896815" cy="1002323"/>
          </a:xfrm>
          <a:prstGeom prst="bentArrow">
            <a:avLst/>
          </a:prstGeom>
          <a:solidFill>
            <a:srgbClr val="EADE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4043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10800000" flipH="1">
            <a:off x="1905000" y="2707158"/>
            <a:ext cx="896815" cy="1002323"/>
          </a:xfrm>
          <a:prstGeom prst="bentArrow">
            <a:avLst/>
          </a:prstGeom>
          <a:solidFill>
            <a:srgbClr val="EADE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40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Rulemaking Sequence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57225" y="2720657"/>
            <a:ext cx="7467600" cy="527685"/>
            <a:chOff x="1828800" y="1493946"/>
            <a:chExt cx="7467600" cy="811823"/>
          </a:xfrm>
        </p:grpSpPr>
        <p:sp>
          <p:nvSpPr>
            <p:cNvPr id="14" name="Rounded Rectangle 13"/>
            <p:cNvSpPr/>
            <p:nvPr/>
          </p:nvSpPr>
          <p:spPr>
            <a:xfrm>
              <a:off x="7467600" y="1493946"/>
              <a:ext cx="1828800" cy="762000"/>
            </a:xfrm>
            <a:prstGeom prst="roundRect">
              <a:avLst/>
            </a:prstGeom>
            <a:noFill/>
            <a:ln w="40000" cap="flat" cmpd="sng" algn="ctr">
              <a:solidFill>
                <a:srgbClr val="02897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2818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Adoption</a:t>
              </a:r>
            </a:p>
          </p:txBody>
        </p:sp>
        <p:grpSp>
          <p:nvGrpSpPr>
            <p:cNvPr id="15" name="Group 12"/>
            <p:cNvGrpSpPr/>
            <p:nvPr/>
          </p:nvGrpSpPr>
          <p:grpSpPr>
            <a:xfrm>
              <a:off x="1828800" y="1493946"/>
              <a:ext cx="2286000" cy="762000"/>
              <a:chOff x="1295400" y="3352800"/>
              <a:chExt cx="2286000" cy="762000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295400" y="3352800"/>
                <a:ext cx="1828800" cy="762000"/>
              </a:xfrm>
              <a:prstGeom prst="roundRect">
                <a:avLst/>
              </a:prstGeom>
              <a:noFill/>
              <a:ln w="40000" cap="flat" cmpd="sng" algn="ctr">
                <a:solidFill>
                  <a:srgbClr val="02897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28187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Planning</a:t>
                </a:r>
              </a:p>
            </p:txBody>
          </p:sp>
          <p:sp>
            <p:nvSpPr>
              <p:cNvPr id="20" name="Down Arrow 19"/>
              <p:cNvSpPr/>
              <p:nvPr/>
            </p:nvSpPr>
            <p:spPr>
              <a:xfrm rot="16200000">
                <a:off x="3048000" y="3505200"/>
                <a:ext cx="609600" cy="457200"/>
              </a:xfrm>
              <a:prstGeom prst="downArrow">
                <a:avLst/>
              </a:prstGeom>
              <a:solidFill>
                <a:srgbClr val="028978"/>
              </a:solidFill>
              <a:ln w="40000" cap="flat" cmpd="sng" algn="ctr">
                <a:solidFill>
                  <a:srgbClr val="79B5B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DB4B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267200" y="1543769"/>
              <a:ext cx="3048000" cy="762000"/>
              <a:chOff x="2667000" y="3402623"/>
              <a:chExt cx="3048000" cy="76200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2667000" y="3402623"/>
                <a:ext cx="2590800" cy="762000"/>
              </a:xfrm>
              <a:prstGeom prst="roundRect">
                <a:avLst/>
              </a:prstGeom>
              <a:noFill/>
              <a:ln w="40000" cap="flat" cmpd="sng" algn="ctr">
                <a:solidFill>
                  <a:srgbClr val="02897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28187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Public Involvement</a:t>
                </a:r>
              </a:p>
            </p:txBody>
          </p:sp>
          <p:sp>
            <p:nvSpPr>
              <p:cNvPr id="18" name="Down Arrow 17"/>
              <p:cNvSpPr/>
              <p:nvPr/>
            </p:nvSpPr>
            <p:spPr>
              <a:xfrm rot="16200000">
                <a:off x="5181600" y="3505200"/>
                <a:ext cx="609600" cy="457200"/>
              </a:xfrm>
              <a:prstGeom prst="downArrow">
                <a:avLst/>
              </a:prstGeom>
              <a:solidFill>
                <a:srgbClr val="028978"/>
              </a:solidFill>
              <a:ln w="40000" cap="flat" cmpd="sng" algn="ctr">
                <a:solidFill>
                  <a:srgbClr val="79B5B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DB4B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533400" y="3810000"/>
          <a:ext cx="8305800" cy="1460500"/>
        </p:xfrm>
        <a:graphic>
          <a:graphicData uri="http://schemas.openxmlformats.org/drawingml/2006/table">
            <a:tbl>
              <a:tblPr firstRow="1" firstCol="1" bandRow="1"/>
              <a:tblGrid>
                <a:gridCol w="2666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Planning Form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Advisory Committee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EQC Staff Report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Schedule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Public Notice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Responses to Comments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Resources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Public Hearing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EQC Presentation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Considerations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Public Comment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62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600200"/>
            <a:ext cx="97155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Discretionary for DEQ, not legally required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help: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 stakeholder/public input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technical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 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Impact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DEQ Fiscal Impact Statement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fiscal impact on small businesses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Public Input - Advisory Committees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044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780627"/>
          </a:xfrm>
        </p:spPr>
        <p:txBody>
          <a:bodyPr/>
          <a:lstStyle/>
          <a:p>
            <a:pPr algn="ctr"/>
            <a:r>
              <a:rPr lang="en-US" dirty="0" smtClean="0"/>
              <a:t>Rulemaking Timeline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69" y="1507068"/>
            <a:ext cx="10655659" cy="535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9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DEQ Rulemaking Plan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9872663" cy="47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79942"/>
      </p:ext>
    </p:extLst>
  </p:cSld>
  <p:clrMapOvr>
    <a:masterClrMapping/>
  </p:clrMapOvr>
</p:sld>
</file>

<file path=ppt/theme/theme1.xml><?xml version="1.0" encoding="utf-8"?>
<a:theme xmlns:a="http://schemas.openxmlformats.org/drawingml/2006/main" name="DEQSimpleTheme">
  <a:themeElements>
    <a:clrScheme name="Custom 1">
      <a:dk1>
        <a:srgbClr val="2D2D2D"/>
      </a:dk1>
      <a:lt1>
        <a:sysClr val="window" lastClr="FFFFFF"/>
      </a:lt1>
      <a:dk2>
        <a:srgbClr val="7F7F7F"/>
      </a:dk2>
      <a:lt2>
        <a:srgbClr val="EEECE1"/>
      </a:lt2>
      <a:accent1>
        <a:srgbClr val="00907E"/>
      </a:accent1>
      <a:accent2>
        <a:srgbClr val="71BCB4"/>
      </a:accent2>
      <a:accent3>
        <a:srgbClr val="B1CA54"/>
      </a:accent3>
      <a:accent4>
        <a:srgbClr val="F57F32"/>
      </a:accent4>
      <a:accent5>
        <a:srgbClr val="248F79"/>
      </a:accent5>
      <a:accent6>
        <a:srgbClr val="23769A"/>
      </a:accent6>
      <a:hlink>
        <a:srgbClr val="23FFE3"/>
      </a:hlink>
      <a:folHlink>
        <a:srgbClr val="71BC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lemaking summary 2.potx" id="{B47FABB4-760E-4DA8-9AC7-BD5C035CC683}" vid="{569ABD58-BB12-411D-BABA-FF6DFF84B2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rulemaking summary 2</Template>
  <TotalTime>68</TotalTime>
  <Words>320</Words>
  <Application>Microsoft Office PowerPoint</Application>
  <PresentationFormat>Widescreen</PresentationFormat>
  <Paragraphs>100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DEQSimpleTheme</vt:lpstr>
      <vt:lpstr>Environmental Quality Commission meeting</vt:lpstr>
      <vt:lpstr>Framework </vt:lpstr>
      <vt:lpstr>Legal Steps for Rule Adoption </vt:lpstr>
      <vt:lpstr>What do rules do? </vt:lpstr>
      <vt:lpstr>PowerPoint Presentation</vt:lpstr>
      <vt:lpstr>Rulemaking Sequence</vt:lpstr>
      <vt:lpstr>Public Input - Advisory Committees</vt:lpstr>
      <vt:lpstr>Rulemaking Timeline</vt:lpstr>
      <vt:lpstr>DEQ Rulemaking Plan</vt:lpstr>
      <vt:lpstr>Finding DEQ Rulemaking</vt:lpstr>
      <vt:lpstr>Finding DEQ Rulemaking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GOLDSTEIN Meyer</dc:creator>
  <cp:lastModifiedBy>CALDERA Stephanie</cp:lastModifiedBy>
  <cp:revision>22</cp:revision>
  <dcterms:created xsi:type="dcterms:W3CDTF">2019-04-29T17:37:54Z</dcterms:created>
  <dcterms:modified xsi:type="dcterms:W3CDTF">2019-05-14T18:17:52Z</dcterms:modified>
</cp:coreProperties>
</file>