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3" r:id="rId3"/>
    <p:sldId id="270" r:id="rId4"/>
    <p:sldId id="280" r:id="rId5"/>
    <p:sldId id="271" r:id="rId6"/>
    <p:sldId id="275" r:id="rId7"/>
    <p:sldId id="272" r:id="rId8"/>
    <p:sldId id="273" r:id="rId9"/>
    <p:sldId id="281" r:id="rId10"/>
    <p:sldId id="282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TRY Minal" initials="MM" lastIdx="3" clrIdx="0">
    <p:extLst>
      <p:ext uri="{19B8F6BF-5375-455C-9EA6-DF929625EA0E}">
        <p15:presenceInfo xmlns:p15="http://schemas.microsoft.com/office/powerpoint/2012/main" userId="S-1-5-21-2124760015-1411717758-1302595720-79567" providerId="AD"/>
      </p:ext>
    </p:extLst>
  </p:cmAuthor>
  <p:cmAuthor id="2" name="STIENSTRA Sanne" initials="SS" lastIdx="1" clrIdx="1">
    <p:extLst>
      <p:ext uri="{19B8F6BF-5375-455C-9EA6-DF929625EA0E}">
        <p15:presenceInfo xmlns:p15="http://schemas.microsoft.com/office/powerpoint/2012/main" userId="S-1-5-21-2124760015-1411717758-1302595720-91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CB2"/>
    <a:srgbClr val="839B2D"/>
    <a:srgbClr val="C0504D"/>
    <a:srgbClr val="C35005"/>
    <a:srgbClr val="A28566"/>
    <a:srgbClr val="AE957A"/>
    <a:srgbClr val="A44708"/>
    <a:srgbClr val="6E84A2"/>
    <a:srgbClr val="ACC6BE"/>
    <a:srgbClr val="E6B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 showGuides="1">
      <p:cViewPr varScale="1">
        <p:scale>
          <a:sx n="105" d="100"/>
          <a:sy n="105" d="100"/>
        </p:scale>
        <p:origin x="16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8EFEE-0165-4514-9F14-BF2C5F85ECF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0DEC4AC-6414-4D03-BC7E-12450E7E2380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  <a:latin typeface="+mn-lt"/>
            </a:rPr>
            <a:t>Materials Management Research</a:t>
          </a:r>
          <a:endParaRPr lang="en-US" dirty="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1D9AB41A-A454-4EE5-A750-7810BA094A1D}" type="parTrans" cxnId="{BAF11B3F-F395-40A5-99E5-82CAB39D7AA3}">
      <dgm:prSet/>
      <dgm:spPr/>
      <dgm:t>
        <a:bodyPr/>
        <a:lstStyle/>
        <a:p>
          <a:endParaRPr lang="en-US"/>
        </a:p>
      </dgm:t>
    </dgm:pt>
    <dgm:pt modelId="{EC1602B6-2434-4C92-98F1-AD66D52E91F2}" type="sibTrans" cxnId="{BAF11B3F-F395-40A5-99E5-82CAB39D7AA3}">
      <dgm:prSet/>
      <dgm:spPr/>
      <dgm:t>
        <a:bodyPr/>
        <a:lstStyle/>
        <a:p>
          <a:endParaRPr lang="en-US"/>
        </a:p>
      </dgm:t>
    </dgm:pt>
    <dgm:pt modelId="{C945A6B4-4A63-4A8F-AB77-D837ACA446A9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  <a:latin typeface="+mn-lt"/>
            </a:rPr>
            <a:t>Projects</a:t>
          </a:r>
          <a:endParaRPr lang="en-US" dirty="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15FCED6B-F8A2-4DB3-9C18-2B8A7EE50B3D}" type="parTrans" cxnId="{7D40DEF0-FEC7-405B-8424-AC025A7E458C}">
      <dgm:prSet/>
      <dgm:spPr/>
      <dgm:t>
        <a:bodyPr/>
        <a:lstStyle/>
        <a:p>
          <a:endParaRPr lang="en-US"/>
        </a:p>
      </dgm:t>
    </dgm:pt>
    <dgm:pt modelId="{866FC729-54B3-43E1-AFD5-A1C58880C309}" type="sibTrans" cxnId="{7D40DEF0-FEC7-405B-8424-AC025A7E458C}">
      <dgm:prSet/>
      <dgm:spPr/>
      <dgm:t>
        <a:bodyPr/>
        <a:lstStyle/>
        <a:p>
          <a:endParaRPr lang="en-US"/>
        </a:p>
      </dgm:t>
    </dgm:pt>
    <dgm:pt modelId="{81B832B9-7175-4F82-B1E5-43849FEBCC7C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  <a:latin typeface="+mn-lt"/>
            </a:rPr>
            <a:t>Grants</a:t>
          </a:r>
          <a:endParaRPr lang="en-US" dirty="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1C6094AE-A6D0-4061-BB49-E6D3A0BB1D4D}" type="parTrans" cxnId="{3D5CA745-8D06-423C-905B-A0B2BCE8D444}">
      <dgm:prSet/>
      <dgm:spPr/>
      <dgm:t>
        <a:bodyPr/>
        <a:lstStyle/>
        <a:p>
          <a:endParaRPr lang="en-US"/>
        </a:p>
      </dgm:t>
    </dgm:pt>
    <dgm:pt modelId="{CD89C13E-DAB5-44BA-B34A-6E3129394BD9}" type="sibTrans" cxnId="{3D5CA745-8D06-423C-905B-A0B2BCE8D444}">
      <dgm:prSet/>
      <dgm:spPr/>
      <dgm:t>
        <a:bodyPr/>
        <a:lstStyle/>
        <a:p>
          <a:endParaRPr lang="en-US"/>
        </a:p>
      </dgm:t>
    </dgm:pt>
    <dgm:pt modelId="{99966097-9B4B-4C85-B641-4E140C9C040E}" type="pres">
      <dgm:prSet presAssocID="{CCE8EFEE-0165-4514-9F14-BF2C5F85ECFB}" presName="arrowDiagram" presStyleCnt="0">
        <dgm:presLayoutVars>
          <dgm:chMax val="5"/>
          <dgm:dir/>
          <dgm:resizeHandles val="exact"/>
        </dgm:presLayoutVars>
      </dgm:prSet>
      <dgm:spPr/>
    </dgm:pt>
    <dgm:pt modelId="{5DF78908-94C7-4E5E-B70F-E4AD8D2420D5}" type="pres">
      <dgm:prSet presAssocID="{CCE8EFEE-0165-4514-9F14-BF2C5F85ECFB}" presName="arrow" presStyleLbl="bgShp" presStyleIdx="0" presStyleCnt="1"/>
      <dgm:spPr/>
    </dgm:pt>
    <dgm:pt modelId="{6D473EAB-4142-42F7-B07F-05E4E2BFA001}" type="pres">
      <dgm:prSet presAssocID="{CCE8EFEE-0165-4514-9F14-BF2C5F85ECFB}" presName="arrowDiagram3" presStyleCnt="0"/>
      <dgm:spPr/>
    </dgm:pt>
    <dgm:pt modelId="{D56B01DD-6A6D-421A-B517-7E0F3DF225A2}" type="pres">
      <dgm:prSet presAssocID="{10DEC4AC-6414-4D03-BC7E-12450E7E2380}" presName="bullet3a" presStyleLbl="node1" presStyleIdx="0" presStyleCnt="3"/>
      <dgm:spPr/>
    </dgm:pt>
    <dgm:pt modelId="{4685C4D1-D844-4041-A500-F8F134DBB51B}" type="pres">
      <dgm:prSet presAssocID="{10DEC4AC-6414-4D03-BC7E-12450E7E238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B4508-320E-4C7E-8661-F68D6935B4D6}" type="pres">
      <dgm:prSet presAssocID="{C945A6B4-4A63-4A8F-AB77-D837ACA446A9}" presName="bullet3b" presStyleLbl="node1" presStyleIdx="1" presStyleCnt="3"/>
      <dgm:spPr/>
    </dgm:pt>
    <dgm:pt modelId="{4AAFC208-B188-4B08-B88D-1DE35E825C45}" type="pres">
      <dgm:prSet presAssocID="{C945A6B4-4A63-4A8F-AB77-D837ACA446A9}" presName="textBox3b" presStyleLbl="revTx" presStyleIdx="1" presStyleCnt="3" custLinFactNeighborX="-1816" custLinFactNeighborY="11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4BE37-3A6D-4CC3-9642-E4A6EC61FC1B}" type="pres">
      <dgm:prSet presAssocID="{81B832B9-7175-4F82-B1E5-43849FEBCC7C}" presName="bullet3c" presStyleLbl="node1" presStyleIdx="2" presStyleCnt="3"/>
      <dgm:spPr/>
    </dgm:pt>
    <dgm:pt modelId="{7BE1A0C2-E665-45F4-840E-5B1E24805702}" type="pres">
      <dgm:prSet presAssocID="{81B832B9-7175-4F82-B1E5-43849FEBCC7C}" presName="textBox3c" presStyleLbl="revTx" presStyleIdx="2" presStyleCnt="3" custScaleX="121320" custScaleY="86826" custLinFactNeighborX="-3027" custLinFactNeighborY="4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0DEF0-FEC7-405B-8424-AC025A7E458C}" srcId="{CCE8EFEE-0165-4514-9F14-BF2C5F85ECFB}" destId="{C945A6B4-4A63-4A8F-AB77-D837ACA446A9}" srcOrd="1" destOrd="0" parTransId="{15FCED6B-F8A2-4DB3-9C18-2B8A7EE50B3D}" sibTransId="{866FC729-54B3-43E1-AFD5-A1C58880C309}"/>
    <dgm:cxn modelId="{0955A6FC-C40B-4D13-8CFC-004B19086371}" type="presOf" srcId="{C945A6B4-4A63-4A8F-AB77-D837ACA446A9}" destId="{4AAFC208-B188-4B08-B88D-1DE35E825C45}" srcOrd="0" destOrd="0" presId="urn:microsoft.com/office/officeart/2005/8/layout/arrow2"/>
    <dgm:cxn modelId="{BAF11B3F-F395-40A5-99E5-82CAB39D7AA3}" srcId="{CCE8EFEE-0165-4514-9F14-BF2C5F85ECFB}" destId="{10DEC4AC-6414-4D03-BC7E-12450E7E2380}" srcOrd="0" destOrd="0" parTransId="{1D9AB41A-A454-4EE5-A750-7810BA094A1D}" sibTransId="{EC1602B6-2434-4C92-98F1-AD66D52E91F2}"/>
    <dgm:cxn modelId="{CF7DC9AF-6779-4301-8694-B89A198E81BD}" type="presOf" srcId="{10DEC4AC-6414-4D03-BC7E-12450E7E2380}" destId="{4685C4D1-D844-4041-A500-F8F134DBB51B}" srcOrd="0" destOrd="0" presId="urn:microsoft.com/office/officeart/2005/8/layout/arrow2"/>
    <dgm:cxn modelId="{3D5CA745-8D06-423C-905B-A0B2BCE8D444}" srcId="{CCE8EFEE-0165-4514-9F14-BF2C5F85ECFB}" destId="{81B832B9-7175-4F82-B1E5-43849FEBCC7C}" srcOrd="2" destOrd="0" parTransId="{1C6094AE-A6D0-4061-BB49-E6D3A0BB1D4D}" sibTransId="{CD89C13E-DAB5-44BA-B34A-6E3129394BD9}"/>
    <dgm:cxn modelId="{4F4C3DBC-671C-424B-BBC6-4E2304E4C0F0}" type="presOf" srcId="{CCE8EFEE-0165-4514-9F14-BF2C5F85ECFB}" destId="{99966097-9B4B-4C85-B641-4E140C9C040E}" srcOrd="0" destOrd="0" presId="urn:microsoft.com/office/officeart/2005/8/layout/arrow2"/>
    <dgm:cxn modelId="{446E27CA-5B0B-4CA6-9283-65DF3211B8B4}" type="presOf" srcId="{81B832B9-7175-4F82-B1E5-43849FEBCC7C}" destId="{7BE1A0C2-E665-45F4-840E-5B1E24805702}" srcOrd="0" destOrd="0" presId="urn:microsoft.com/office/officeart/2005/8/layout/arrow2"/>
    <dgm:cxn modelId="{E27BAE51-AAE5-41EE-B56E-353E1100B1AD}" type="presParOf" srcId="{99966097-9B4B-4C85-B641-4E140C9C040E}" destId="{5DF78908-94C7-4E5E-B70F-E4AD8D2420D5}" srcOrd="0" destOrd="0" presId="urn:microsoft.com/office/officeart/2005/8/layout/arrow2"/>
    <dgm:cxn modelId="{6671A7E8-D30D-491E-A455-CA297BE0222C}" type="presParOf" srcId="{99966097-9B4B-4C85-B641-4E140C9C040E}" destId="{6D473EAB-4142-42F7-B07F-05E4E2BFA001}" srcOrd="1" destOrd="0" presId="urn:microsoft.com/office/officeart/2005/8/layout/arrow2"/>
    <dgm:cxn modelId="{D83CC08B-EB05-436D-8807-39C22C4867EF}" type="presParOf" srcId="{6D473EAB-4142-42F7-B07F-05E4E2BFA001}" destId="{D56B01DD-6A6D-421A-B517-7E0F3DF225A2}" srcOrd="0" destOrd="0" presId="urn:microsoft.com/office/officeart/2005/8/layout/arrow2"/>
    <dgm:cxn modelId="{92A234EA-2EA4-40AA-9A49-48C0BE019F48}" type="presParOf" srcId="{6D473EAB-4142-42F7-B07F-05E4E2BFA001}" destId="{4685C4D1-D844-4041-A500-F8F134DBB51B}" srcOrd="1" destOrd="0" presId="urn:microsoft.com/office/officeart/2005/8/layout/arrow2"/>
    <dgm:cxn modelId="{C8F30FC2-1C99-4DAF-9CFC-CC1E8F2E8A4F}" type="presParOf" srcId="{6D473EAB-4142-42F7-B07F-05E4E2BFA001}" destId="{101B4508-320E-4C7E-8661-F68D6935B4D6}" srcOrd="2" destOrd="0" presId="urn:microsoft.com/office/officeart/2005/8/layout/arrow2"/>
    <dgm:cxn modelId="{D0E8C243-76FB-4058-AC06-6681961D0874}" type="presParOf" srcId="{6D473EAB-4142-42F7-B07F-05E4E2BFA001}" destId="{4AAFC208-B188-4B08-B88D-1DE35E825C45}" srcOrd="3" destOrd="0" presId="urn:microsoft.com/office/officeart/2005/8/layout/arrow2"/>
    <dgm:cxn modelId="{213F9FA8-B9FE-425A-9D60-20532DDD1A8A}" type="presParOf" srcId="{6D473EAB-4142-42F7-B07F-05E4E2BFA001}" destId="{3D74BE37-3A6D-4CC3-9642-E4A6EC61FC1B}" srcOrd="4" destOrd="0" presId="urn:microsoft.com/office/officeart/2005/8/layout/arrow2"/>
    <dgm:cxn modelId="{4496AE99-46DF-439E-AE8B-C38B381B71EC}" type="presParOf" srcId="{6D473EAB-4142-42F7-B07F-05E4E2BFA001}" destId="{7BE1A0C2-E665-45F4-840E-5B1E2480570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B5FD5-8A0E-4726-BB92-B21D93DC1E88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ECEC9F19-72B2-4097-81B8-F55B43A1589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Solicitation Process (Outreach, Questions and Webinars)</a:t>
          </a:r>
          <a:endParaRPr lang="en-US" sz="1400" b="1" dirty="0">
            <a:solidFill>
              <a:schemeClr val="bg1"/>
            </a:solidFill>
          </a:endParaRPr>
        </a:p>
      </dgm:t>
    </dgm:pt>
    <dgm:pt modelId="{94A2D492-1458-4B9C-83D6-7D32885ED3DC}" type="parTrans" cxnId="{542D997D-97C1-41E2-A484-5DDBDBBA7077}">
      <dgm:prSet/>
      <dgm:spPr/>
      <dgm:t>
        <a:bodyPr/>
        <a:lstStyle/>
        <a:p>
          <a:endParaRPr lang="en-US"/>
        </a:p>
      </dgm:t>
    </dgm:pt>
    <dgm:pt modelId="{BAB3AF62-5866-4611-ABD6-EED3B424AA14}" type="sibTrans" cxnId="{542D997D-97C1-41E2-A484-5DDBDBBA7077}">
      <dgm:prSet/>
      <dgm:spPr/>
      <dgm:t>
        <a:bodyPr/>
        <a:lstStyle/>
        <a:p>
          <a:endParaRPr lang="en-US"/>
        </a:p>
      </dgm:t>
    </dgm:pt>
    <dgm:pt modelId="{6B611D23-F16C-4E6F-901C-A66557D90D4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Scoring Process (SME Input)</a:t>
          </a:r>
          <a:endParaRPr lang="en-US" sz="1400" b="1" dirty="0">
            <a:solidFill>
              <a:schemeClr val="bg1"/>
            </a:solidFill>
          </a:endParaRPr>
        </a:p>
      </dgm:t>
    </dgm:pt>
    <dgm:pt modelId="{0DCBBC55-E4D4-4A9B-A57E-A7549D63948B}" type="parTrans" cxnId="{0947A7C7-7015-46AB-A139-BDCDEDFAD555}">
      <dgm:prSet/>
      <dgm:spPr/>
      <dgm:t>
        <a:bodyPr/>
        <a:lstStyle/>
        <a:p>
          <a:endParaRPr lang="en-US"/>
        </a:p>
      </dgm:t>
    </dgm:pt>
    <dgm:pt modelId="{5D3B369D-F61B-44E0-A86A-0E58AAB1C7A9}" type="sibTrans" cxnId="{0947A7C7-7015-46AB-A139-BDCDEDFAD555}">
      <dgm:prSet/>
      <dgm:spPr/>
      <dgm:t>
        <a:bodyPr/>
        <a:lstStyle/>
        <a:p>
          <a:endParaRPr lang="en-US"/>
        </a:p>
      </dgm:t>
    </dgm:pt>
    <dgm:pt modelId="{3301A0FD-7973-4325-80D7-2E044D1CB3B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Announcements </a:t>
          </a:r>
          <a:endParaRPr lang="en-US" sz="1400" b="1" dirty="0">
            <a:solidFill>
              <a:schemeClr val="tx1"/>
            </a:solidFill>
          </a:endParaRPr>
        </a:p>
      </dgm:t>
    </dgm:pt>
    <dgm:pt modelId="{95F0E30F-5ADD-46BF-9DB5-2904D49915C1}" type="parTrans" cxnId="{484F2A36-8437-4C94-84C2-B62E05E04CA0}">
      <dgm:prSet/>
      <dgm:spPr/>
      <dgm:t>
        <a:bodyPr/>
        <a:lstStyle/>
        <a:p>
          <a:endParaRPr lang="en-US"/>
        </a:p>
      </dgm:t>
    </dgm:pt>
    <dgm:pt modelId="{7550B296-DDE9-4B9D-801E-0591193B03B0}" type="sibTrans" cxnId="{484F2A36-8437-4C94-84C2-B62E05E04CA0}">
      <dgm:prSet/>
      <dgm:spPr/>
      <dgm:t>
        <a:bodyPr/>
        <a:lstStyle/>
        <a:p>
          <a:endParaRPr lang="en-US"/>
        </a:p>
      </dgm:t>
    </dgm:pt>
    <dgm:pt modelId="{0266F414-AD32-465F-B80F-2D5326A6B5A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Regional Support</a:t>
          </a:r>
          <a:endParaRPr lang="en-US" sz="1400" b="1" dirty="0">
            <a:solidFill>
              <a:schemeClr val="tx1"/>
            </a:solidFill>
          </a:endParaRPr>
        </a:p>
      </dgm:t>
    </dgm:pt>
    <dgm:pt modelId="{07588808-51BF-49EA-8A95-2FA25F0D4E52}" type="parTrans" cxnId="{2689550A-45A6-4BD9-A1D1-858422559F16}">
      <dgm:prSet/>
      <dgm:spPr/>
      <dgm:t>
        <a:bodyPr/>
        <a:lstStyle/>
        <a:p>
          <a:endParaRPr lang="en-US"/>
        </a:p>
      </dgm:t>
    </dgm:pt>
    <dgm:pt modelId="{D3B32EF9-781C-4FD9-8CD6-DFEA0775426F}" type="sibTrans" cxnId="{2689550A-45A6-4BD9-A1D1-858422559F16}">
      <dgm:prSet/>
      <dgm:spPr/>
      <dgm:t>
        <a:bodyPr/>
        <a:lstStyle/>
        <a:p>
          <a:endParaRPr lang="en-US"/>
        </a:p>
      </dgm:t>
    </dgm:pt>
    <dgm:pt modelId="{04803A81-55E3-469A-8D58-D3E364997653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Cycle Review and Recommendations</a:t>
          </a:r>
          <a:endParaRPr lang="en-US" sz="1400" b="1" dirty="0">
            <a:solidFill>
              <a:schemeClr val="tx1"/>
            </a:solidFill>
          </a:endParaRPr>
        </a:p>
      </dgm:t>
    </dgm:pt>
    <dgm:pt modelId="{C79AB527-132C-4EDB-9F8D-C216E3B6A520}" type="parTrans" cxnId="{F6C9D044-F9BE-40C4-8CBE-AB1DB72B5683}">
      <dgm:prSet/>
      <dgm:spPr/>
      <dgm:t>
        <a:bodyPr/>
        <a:lstStyle/>
        <a:p>
          <a:endParaRPr lang="en-US"/>
        </a:p>
      </dgm:t>
    </dgm:pt>
    <dgm:pt modelId="{77C4D67E-EE94-4B53-A99E-A6E822D107F1}" type="sibTrans" cxnId="{F6C9D044-F9BE-40C4-8CBE-AB1DB72B5683}">
      <dgm:prSet/>
      <dgm:spPr/>
      <dgm:t>
        <a:bodyPr/>
        <a:lstStyle/>
        <a:p>
          <a:endParaRPr lang="en-US"/>
        </a:p>
      </dgm:t>
    </dgm:pt>
    <dgm:pt modelId="{B1E47886-6A25-466D-BA34-4B1B44E32204}" type="pres">
      <dgm:prSet presAssocID="{218B5FD5-8A0E-4726-BB92-B21D93DC1E88}" presName="Name0" presStyleCnt="0">
        <dgm:presLayoutVars>
          <dgm:dir/>
          <dgm:animLvl val="lvl"/>
          <dgm:resizeHandles val="exact"/>
        </dgm:presLayoutVars>
      </dgm:prSet>
      <dgm:spPr/>
    </dgm:pt>
    <dgm:pt modelId="{CAD638A2-8678-4629-873F-CB8677ED1DCC}" type="pres">
      <dgm:prSet presAssocID="{ECEC9F19-72B2-4097-81B8-F55B43A1589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20EF5-13E5-460A-9E15-64226B163032}" type="pres">
      <dgm:prSet presAssocID="{BAB3AF62-5866-4611-ABD6-EED3B424AA14}" presName="parTxOnlySpace" presStyleCnt="0"/>
      <dgm:spPr/>
    </dgm:pt>
    <dgm:pt modelId="{61A19492-E7D4-4E70-B4C1-7E0E95BC2920}" type="pres">
      <dgm:prSet presAssocID="{6B611D23-F16C-4E6F-901C-A66557D90D4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95787-AE79-4209-99E5-31D0FFAEDF04}" type="pres">
      <dgm:prSet presAssocID="{5D3B369D-F61B-44E0-A86A-0E58AAB1C7A9}" presName="parTxOnlySpace" presStyleCnt="0"/>
      <dgm:spPr/>
    </dgm:pt>
    <dgm:pt modelId="{C1199BBF-AD27-45D0-84B9-10B18846F1DE}" type="pres">
      <dgm:prSet presAssocID="{3301A0FD-7973-4325-80D7-2E044D1CB3B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7EE78-084B-494E-9B69-D87D33CDAA93}" type="pres">
      <dgm:prSet presAssocID="{7550B296-DDE9-4B9D-801E-0591193B03B0}" presName="parTxOnlySpace" presStyleCnt="0"/>
      <dgm:spPr/>
    </dgm:pt>
    <dgm:pt modelId="{6085E623-A494-4276-BE50-1AE401BAABF1}" type="pres">
      <dgm:prSet presAssocID="{0266F414-AD32-465F-B80F-2D5326A6B5A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AF4C8-DD0E-44E8-A48A-1BBDF02B0C76}" type="pres">
      <dgm:prSet presAssocID="{D3B32EF9-781C-4FD9-8CD6-DFEA0775426F}" presName="parTxOnlySpace" presStyleCnt="0"/>
      <dgm:spPr/>
    </dgm:pt>
    <dgm:pt modelId="{0AF3DB74-9B58-47D7-A858-2F7B9B0CFB12}" type="pres">
      <dgm:prSet presAssocID="{04803A81-55E3-469A-8D58-D3E36499765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59E837-0333-4E61-9A6A-9C51AC8A417E}" type="presOf" srcId="{ECEC9F19-72B2-4097-81B8-F55B43A1589B}" destId="{CAD638A2-8678-4629-873F-CB8677ED1DCC}" srcOrd="0" destOrd="0" presId="urn:microsoft.com/office/officeart/2005/8/layout/chevron1"/>
    <dgm:cxn modelId="{484F2A36-8437-4C94-84C2-B62E05E04CA0}" srcId="{218B5FD5-8A0E-4726-BB92-B21D93DC1E88}" destId="{3301A0FD-7973-4325-80D7-2E044D1CB3BF}" srcOrd="2" destOrd="0" parTransId="{95F0E30F-5ADD-46BF-9DB5-2904D49915C1}" sibTransId="{7550B296-DDE9-4B9D-801E-0591193B03B0}"/>
    <dgm:cxn modelId="{CA2248B0-4E0D-4FE4-9D7B-FE30BCB05861}" type="presOf" srcId="{6B611D23-F16C-4E6F-901C-A66557D90D41}" destId="{61A19492-E7D4-4E70-B4C1-7E0E95BC2920}" srcOrd="0" destOrd="0" presId="urn:microsoft.com/office/officeart/2005/8/layout/chevron1"/>
    <dgm:cxn modelId="{542D997D-97C1-41E2-A484-5DDBDBBA7077}" srcId="{218B5FD5-8A0E-4726-BB92-B21D93DC1E88}" destId="{ECEC9F19-72B2-4097-81B8-F55B43A1589B}" srcOrd="0" destOrd="0" parTransId="{94A2D492-1458-4B9C-83D6-7D32885ED3DC}" sibTransId="{BAB3AF62-5866-4611-ABD6-EED3B424AA14}"/>
    <dgm:cxn modelId="{E7D81E1E-0328-4091-8854-DAEDE9CF4E86}" type="presOf" srcId="{3301A0FD-7973-4325-80D7-2E044D1CB3BF}" destId="{C1199BBF-AD27-45D0-84B9-10B18846F1DE}" srcOrd="0" destOrd="0" presId="urn:microsoft.com/office/officeart/2005/8/layout/chevron1"/>
    <dgm:cxn modelId="{F81C67A1-3EAE-45F8-B980-20A79B4106E1}" type="presOf" srcId="{0266F414-AD32-465F-B80F-2D5326A6B5AD}" destId="{6085E623-A494-4276-BE50-1AE401BAABF1}" srcOrd="0" destOrd="0" presId="urn:microsoft.com/office/officeart/2005/8/layout/chevron1"/>
    <dgm:cxn modelId="{86244842-2BA7-4839-8BE9-0AE1082B9231}" type="presOf" srcId="{218B5FD5-8A0E-4726-BB92-B21D93DC1E88}" destId="{B1E47886-6A25-466D-BA34-4B1B44E32204}" srcOrd="0" destOrd="0" presId="urn:microsoft.com/office/officeart/2005/8/layout/chevron1"/>
    <dgm:cxn modelId="{04195BB9-4674-44E6-91AB-F1396CE3A5B3}" type="presOf" srcId="{04803A81-55E3-469A-8D58-D3E364997653}" destId="{0AF3DB74-9B58-47D7-A858-2F7B9B0CFB12}" srcOrd="0" destOrd="0" presId="urn:microsoft.com/office/officeart/2005/8/layout/chevron1"/>
    <dgm:cxn modelId="{0947A7C7-7015-46AB-A139-BDCDEDFAD555}" srcId="{218B5FD5-8A0E-4726-BB92-B21D93DC1E88}" destId="{6B611D23-F16C-4E6F-901C-A66557D90D41}" srcOrd="1" destOrd="0" parTransId="{0DCBBC55-E4D4-4A9B-A57E-A7549D63948B}" sibTransId="{5D3B369D-F61B-44E0-A86A-0E58AAB1C7A9}"/>
    <dgm:cxn modelId="{F6C9D044-F9BE-40C4-8CBE-AB1DB72B5683}" srcId="{218B5FD5-8A0E-4726-BB92-B21D93DC1E88}" destId="{04803A81-55E3-469A-8D58-D3E364997653}" srcOrd="4" destOrd="0" parTransId="{C79AB527-132C-4EDB-9F8D-C216E3B6A520}" sibTransId="{77C4D67E-EE94-4B53-A99E-A6E822D107F1}"/>
    <dgm:cxn modelId="{2689550A-45A6-4BD9-A1D1-858422559F16}" srcId="{218B5FD5-8A0E-4726-BB92-B21D93DC1E88}" destId="{0266F414-AD32-465F-B80F-2D5326A6B5AD}" srcOrd="3" destOrd="0" parTransId="{07588808-51BF-49EA-8A95-2FA25F0D4E52}" sibTransId="{D3B32EF9-781C-4FD9-8CD6-DFEA0775426F}"/>
    <dgm:cxn modelId="{F622BA70-1114-41DF-91E2-7F2CB7D4FAED}" type="presParOf" srcId="{B1E47886-6A25-466D-BA34-4B1B44E32204}" destId="{CAD638A2-8678-4629-873F-CB8677ED1DCC}" srcOrd="0" destOrd="0" presId="urn:microsoft.com/office/officeart/2005/8/layout/chevron1"/>
    <dgm:cxn modelId="{2705881A-5F74-4AE1-996E-BAF4F8E1863E}" type="presParOf" srcId="{B1E47886-6A25-466D-BA34-4B1B44E32204}" destId="{A7F20EF5-13E5-460A-9E15-64226B163032}" srcOrd="1" destOrd="0" presId="urn:microsoft.com/office/officeart/2005/8/layout/chevron1"/>
    <dgm:cxn modelId="{AD542011-CA2B-4B32-A16C-1382E98D699F}" type="presParOf" srcId="{B1E47886-6A25-466D-BA34-4B1B44E32204}" destId="{61A19492-E7D4-4E70-B4C1-7E0E95BC2920}" srcOrd="2" destOrd="0" presId="urn:microsoft.com/office/officeart/2005/8/layout/chevron1"/>
    <dgm:cxn modelId="{CC3ACC29-7793-4D5D-9B1E-F52906FDC20A}" type="presParOf" srcId="{B1E47886-6A25-466D-BA34-4B1B44E32204}" destId="{60395787-AE79-4209-99E5-31D0FFAEDF04}" srcOrd="3" destOrd="0" presId="urn:microsoft.com/office/officeart/2005/8/layout/chevron1"/>
    <dgm:cxn modelId="{59CC62E1-1A3F-4CD0-90DA-54244FAB513E}" type="presParOf" srcId="{B1E47886-6A25-466D-BA34-4B1B44E32204}" destId="{C1199BBF-AD27-45D0-84B9-10B18846F1DE}" srcOrd="4" destOrd="0" presId="urn:microsoft.com/office/officeart/2005/8/layout/chevron1"/>
    <dgm:cxn modelId="{C871BF9A-F151-4A9E-8F08-7558C1FCD32E}" type="presParOf" srcId="{B1E47886-6A25-466D-BA34-4B1B44E32204}" destId="{BBA7EE78-084B-494E-9B69-D87D33CDAA93}" srcOrd="5" destOrd="0" presId="urn:microsoft.com/office/officeart/2005/8/layout/chevron1"/>
    <dgm:cxn modelId="{75C6398D-A341-4CCF-A50D-EE7C341904D9}" type="presParOf" srcId="{B1E47886-6A25-466D-BA34-4B1B44E32204}" destId="{6085E623-A494-4276-BE50-1AE401BAABF1}" srcOrd="6" destOrd="0" presId="urn:microsoft.com/office/officeart/2005/8/layout/chevron1"/>
    <dgm:cxn modelId="{A901E3E8-BE8F-4AE6-B03B-9C6A74422822}" type="presParOf" srcId="{B1E47886-6A25-466D-BA34-4B1B44E32204}" destId="{DD9AF4C8-DD0E-44E8-A48A-1BBDF02B0C76}" srcOrd="7" destOrd="0" presId="urn:microsoft.com/office/officeart/2005/8/layout/chevron1"/>
    <dgm:cxn modelId="{F49AF12C-5AFF-48BF-B6C6-3815A0DA5F0B}" type="presParOf" srcId="{B1E47886-6A25-466D-BA34-4B1B44E32204}" destId="{0AF3DB74-9B58-47D7-A858-2F7B9B0CFB1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78908-94C7-4E5E-B70F-E4AD8D2420D5}">
      <dsp:nvSpPr>
        <dsp:cNvPr id="0" name=""/>
        <dsp:cNvSpPr/>
      </dsp:nvSpPr>
      <dsp:spPr>
        <a:xfrm>
          <a:off x="698787" y="0"/>
          <a:ext cx="7966344" cy="497896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B01DD-6A6D-421A-B517-7E0F3DF225A2}">
      <dsp:nvSpPr>
        <dsp:cNvPr id="0" name=""/>
        <dsp:cNvSpPr/>
      </dsp:nvSpPr>
      <dsp:spPr>
        <a:xfrm>
          <a:off x="1710513" y="3436481"/>
          <a:ext cx="207124" cy="207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5C4D1-D844-4041-A500-F8F134DBB51B}">
      <dsp:nvSpPr>
        <dsp:cNvPr id="0" name=""/>
        <dsp:cNvSpPr/>
      </dsp:nvSpPr>
      <dsp:spPr>
        <a:xfrm>
          <a:off x="1814075" y="3540044"/>
          <a:ext cx="1856158" cy="143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51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>
                  <a:lumMod val="50000"/>
                </a:schemeClr>
              </a:solidFill>
              <a:latin typeface="+mn-lt"/>
            </a:rPr>
            <a:t>Materials Management Research</a:t>
          </a:r>
          <a:endParaRPr lang="en-US" sz="2500" kern="1200" dirty="0">
            <a:solidFill>
              <a:schemeClr val="bg1">
                <a:lumMod val="50000"/>
              </a:schemeClr>
            </a:solidFill>
            <a:latin typeface="+mn-lt"/>
          </a:endParaRPr>
        </a:p>
      </dsp:txBody>
      <dsp:txXfrm>
        <a:off x="1814075" y="3540044"/>
        <a:ext cx="1856158" cy="1438920"/>
      </dsp:txXfrm>
    </dsp:sp>
    <dsp:sp modelId="{101B4508-320E-4C7E-8661-F68D6935B4D6}">
      <dsp:nvSpPr>
        <dsp:cNvPr id="0" name=""/>
        <dsp:cNvSpPr/>
      </dsp:nvSpPr>
      <dsp:spPr>
        <a:xfrm>
          <a:off x="3538789" y="2083198"/>
          <a:ext cx="374418" cy="374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FC208-B188-4B08-B88D-1DE35E825C45}">
      <dsp:nvSpPr>
        <dsp:cNvPr id="0" name=""/>
        <dsp:cNvSpPr/>
      </dsp:nvSpPr>
      <dsp:spPr>
        <a:xfrm>
          <a:off x="3691277" y="2270408"/>
          <a:ext cx="1911922" cy="2708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396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>
                  <a:lumMod val="50000"/>
                </a:schemeClr>
              </a:solidFill>
              <a:latin typeface="+mn-lt"/>
            </a:rPr>
            <a:t>Projects</a:t>
          </a:r>
          <a:endParaRPr lang="en-US" sz="2500" kern="1200" dirty="0">
            <a:solidFill>
              <a:schemeClr val="bg1">
                <a:lumMod val="50000"/>
              </a:schemeClr>
            </a:solidFill>
            <a:latin typeface="+mn-lt"/>
          </a:endParaRPr>
        </a:p>
      </dsp:txBody>
      <dsp:txXfrm>
        <a:off x="3691277" y="2270408"/>
        <a:ext cx="1911922" cy="2708556"/>
      </dsp:txXfrm>
    </dsp:sp>
    <dsp:sp modelId="{3D74BE37-3A6D-4CC3-9642-E4A6EC61FC1B}">
      <dsp:nvSpPr>
        <dsp:cNvPr id="0" name=""/>
        <dsp:cNvSpPr/>
      </dsp:nvSpPr>
      <dsp:spPr>
        <a:xfrm>
          <a:off x="5737500" y="1259678"/>
          <a:ext cx="517812" cy="517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1A0C2-E665-45F4-840E-5B1E24805702}">
      <dsp:nvSpPr>
        <dsp:cNvPr id="0" name=""/>
        <dsp:cNvSpPr/>
      </dsp:nvSpPr>
      <dsp:spPr>
        <a:xfrm>
          <a:off x="5734721" y="1908569"/>
          <a:ext cx="2319544" cy="3004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78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>
                  <a:lumMod val="50000"/>
                </a:schemeClr>
              </a:solidFill>
              <a:latin typeface="+mn-lt"/>
            </a:rPr>
            <a:t>Grants</a:t>
          </a:r>
          <a:endParaRPr lang="en-US" sz="2500" kern="1200" dirty="0">
            <a:solidFill>
              <a:schemeClr val="bg1">
                <a:lumMod val="50000"/>
              </a:schemeClr>
            </a:solidFill>
            <a:latin typeface="+mn-lt"/>
          </a:endParaRPr>
        </a:p>
      </dsp:txBody>
      <dsp:txXfrm>
        <a:off x="5734721" y="1908569"/>
        <a:ext cx="2319544" cy="3004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638A2-8678-4629-873F-CB8677ED1DCC}">
      <dsp:nvSpPr>
        <dsp:cNvPr id="0" name=""/>
        <dsp:cNvSpPr/>
      </dsp:nvSpPr>
      <dsp:spPr>
        <a:xfrm>
          <a:off x="2838" y="2465555"/>
          <a:ext cx="2526426" cy="101057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Solicitation Process (Outreach, Questions and Webinars)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508123" y="2465555"/>
        <a:ext cx="1515856" cy="1010570"/>
      </dsp:txXfrm>
    </dsp:sp>
    <dsp:sp modelId="{61A19492-E7D4-4E70-B4C1-7E0E95BC2920}">
      <dsp:nvSpPr>
        <dsp:cNvPr id="0" name=""/>
        <dsp:cNvSpPr/>
      </dsp:nvSpPr>
      <dsp:spPr>
        <a:xfrm>
          <a:off x="2276622" y="2465555"/>
          <a:ext cx="2526426" cy="101057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Scoring Process (SME Input)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81907" y="2465555"/>
        <a:ext cx="1515856" cy="1010570"/>
      </dsp:txXfrm>
    </dsp:sp>
    <dsp:sp modelId="{C1199BBF-AD27-45D0-84B9-10B18846F1DE}">
      <dsp:nvSpPr>
        <dsp:cNvPr id="0" name=""/>
        <dsp:cNvSpPr/>
      </dsp:nvSpPr>
      <dsp:spPr>
        <a:xfrm>
          <a:off x="4550405" y="2465555"/>
          <a:ext cx="2526426" cy="101057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Announcements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055690" y="2465555"/>
        <a:ext cx="1515856" cy="1010570"/>
      </dsp:txXfrm>
    </dsp:sp>
    <dsp:sp modelId="{6085E623-A494-4276-BE50-1AE401BAABF1}">
      <dsp:nvSpPr>
        <dsp:cNvPr id="0" name=""/>
        <dsp:cNvSpPr/>
      </dsp:nvSpPr>
      <dsp:spPr>
        <a:xfrm>
          <a:off x="6824188" y="2465555"/>
          <a:ext cx="2526426" cy="10105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Regional Support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329473" y="2465555"/>
        <a:ext cx="1515856" cy="1010570"/>
      </dsp:txXfrm>
    </dsp:sp>
    <dsp:sp modelId="{0AF3DB74-9B58-47D7-A858-2F7B9B0CFB12}">
      <dsp:nvSpPr>
        <dsp:cNvPr id="0" name=""/>
        <dsp:cNvSpPr/>
      </dsp:nvSpPr>
      <dsp:spPr>
        <a:xfrm>
          <a:off x="9097972" y="2465555"/>
          <a:ext cx="2526426" cy="101057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Cycle Review and Recommendations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603257" y="2465555"/>
        <a:ext cx="1515856" cy="1010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/>
          <a:lstStyle>
            <a:lvl1pPr algn="l">
              <a:defRPr sz="1100"/>
            </a:lvl1pPr>
          </a:lstStyle>
          <a:p>
            <a:r>
              <a:rPr lang="en-US" dirty="0" smtClean="0"/>
              <a:t>FOR INTERNAL USE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/>
          <a:lstStyle>
            <a:lvl1pPr algn="r">
              <a:defRPr sz="1100"/>
            </a:lvl1pPr>
          </a:lstStyle>
          <a:p>
            <a:fld id="{12724F2E-DE04-43AE-BE7E-DB2A67F8EF34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 anchor="b"/>
          <a:lstStyle>
            <a:lvl1pPr algn="r">
              <a:defRPr sz="1100"/>
            </a:lvl1pPr>
          </a:lstStyle>
          <a:p>
            <a:fld id="{FB5D7FBD-83B4-470E-9314-610FFCE9B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471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/>
          <a:lstStyle>
            <a:lvl1pPr algn="l">
              <a:defRPr sz="1100"/>
            </a:lvl1pPr>
          </a:lstStyle>
          <a:p>
            <a:r>
              <a:rPr lang="en-US" dirty="0" smtClean="0"/>
              <a:t>FOR INTERNAL USE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/>
          <a:lstStyle>
            <a:lvl1pPr algn="r">
              <a:defRPr sz="1100"/>
            </a:lvl1pPr>
          </a:lstStyle>
          <a:p>
            <a:fld id="{C0B2297E-230C-4635-B460-CECF09601D14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562" tIns="41281" rIns="82562" bIns="412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82562" tIns="41281" rIns="82562" bIns="412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 anchor="b"/>
          <a:lstStyle>
            <a:lvl1pPr algn="r">
              <a:defRPr sz="1100"/>
            </a:lvl1pPr>
          </a:lstStyle>
          <a:p>
            <a:fld id="{37114DC3-E3E2-474A-B0A7-53FAA6810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757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14DC3-E3E2-474A-B0A7-53FAA6810D4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FOR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7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5622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B1028-75D3-4AB6-966B-81D2D56FCFD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AD3A625-477B-47B8-9DD1-FDE0962BFB1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FOR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0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https://www.google.com/maps/d/edit?hl=en&amp;mid=1J5o12C4zwNiny94hR2VbKpYw2r01OpNc&amp;ll=45.15918239858602%2C-122.90809305194341&amp;z=9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FOR INTERNAL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14DC3-E3E2-474A-B0A7-53FAA6810D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3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FOR INTERNAL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14DC3-E3E2-474A-B0A7-53FAA6810D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6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FBCBE5F6-F35D-4F66-BF38-5E6C91276355}" type="datetime5">
              <a:rPr lang="en-US" smtClean="0"/>
              <a:t>13-May-19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497" y="3499623"/>
            <a:ext cx="12356815" cy="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7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339041" cy="1600200"/>
          </a:xfrm>
        </p:spPr>
        <p:txBody>
          <a:bodyPr anchor="b"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67780" y="995364"/>
            <a:ext cx="51066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73858"/>
            <a:ext cx="4339041" cy="3695131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BEDA813C-F987-46EC-8B79-095350E4B1D2}" type="datetime5">
              <a:rPr lang="en-US" smtClean="0"/>
              <a:t>13-May-19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3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2343"/>
            <a:ext cx="10515600" cy="49033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3659E2D7-5CC8-42CF-983D-F76B15EF9486}" type="datetime5">
              <a:rPr lang="en-US" smtClean="0"/>
              <a:t>13-May-19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2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54349"/>
            <a:ext cx="4926106" cy="4632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588" y="1354349"/>
            <a:ext cx="4899212" cy="4632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8D0567EF-737E-46DE-A7A3-0BBD3C0B946B}" type="datetime5">
              <a:rPr lang="en-US" smtClean="0"/>
              <a:t>13-May-19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4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828"/>
            <a:ext cx="10515600" cy="8875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04373"/>
            <a:ext cx="5157787" cy="5958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767091"/>
            <a:ext cx="5157787" cy="4163976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04373"/>
            <a:ext cx="5183188" cy="5958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67091"/>
            <a:ext cx="5183188" cy="4163976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ED141446-1F31-4861-A800-71D1265F7A22}" type="datetime5">
              <a:rPr lang="en-US" smtClean="0"/>
              <a:t>13-May-19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2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1"/>
            <a:ext cx="10515600" cy="87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14F0B487-EFDB-4863-9EE1-A671A2D2DC0C}" type="datetime5">
              <a:rPr lang="en-US" smtClean="0"/>
              <a:t>13-May-19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0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DB37E7CD-C6B5-4C62-B546-2F409EDC3E33}" type="datetime5">
              <a:rPr lang="en-US" smtClean="0"/>
              <a:t>13-May-19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E0A8802D-C4A8-49C4-A308-EBA87B4AA165}" type="datetime5">
              <a:rPr lang="en-US" smtClean="0"/>
              <a:t>13-May-19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9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closing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closing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BDB34837-4614-48C6-8942-F9E6238B31C9}" type="datetime5">
              <a:rPr lang="en-US" smtClean="0"/>
              <a:t>13-May-19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6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1BA04CBC-8490-4DC0-B4F7-6E5E588095FF}" type="datetime5">
              <a:rPr lang="en-US" smtClean="0"/>
              <a:t>13-May-19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20"/>
            <a:ext cx="10515600" cy="86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88722"/>
            <a:ext cx="10515600" cy="478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" y="6024033"/>
            <a:ext cx="671805" cy="6718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52644" y="6355598"/>
            <a:ext cx="9276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</a:rPr>
              <a:t>Marie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</a:rPr>
              <a:t>Diodati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| Oregon Department of Environmental Quality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" y="6020363"/>
            <a:ext cx="67665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1" r:id="rId7"/>
    <p:sldLayoutId id="2147483659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 </a:t>
            </a:r>
            <a:r>
              <a:rPr lang="en-US" dirty="0"/>
              <a:t>G</a:t>
            </a:r>
            <a:r>
              <a:rPr lang="en-US" dirty="0" smtClean="0"/>
              <a:t>rants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29" y="3509963"/>
            <a:ext cx="9144000" cy="184572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 smtClean="0">
                <a:solidFill>
                  <a:schemeClr val="tx1"/>
                </a:solidFill>
              </a:rPr>
              <a:t>Environmental Quality Commission </a:t>
            </a:r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eeting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May </a:t>
            </a:r>
            <a:r>
              <a:rPr lang="en-US" sz="2000" dirty="0" smtClean="0">
                <a:solidFill>
                  <a:schemeClr val="tx1"/>
                </a:solidFill>
              </a:rPr>
              <a:t>17, 2019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" y="6020363"/>
            <a:ext cx="676656" cy="67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7916"/>
            <a:ext cx="3047858" cy="1948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0980"/>
          <a:stretch/>
        </p:blipFill>
        <p:spPr>
          <a:xfrm>
            <a:off x="3047858" y="367915"/>
            <a:ext cx="2799350" cy="1948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08" y="367916"/>
            <a:ext cx="3655607" cy="1948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2815" y="367916"/>
            <a:ext cx="2689185" cy="1948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942" y="5097033"/>
            <a:ext cx="538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Shannon Davis, Materials Management Manager </a:t>
            </a:r>
          </a:p>
          <a:p>
            <a:r>
              <a:rPr lang="en-US" dirty="0" smtClean="0"/>
              <a:t>Julie Derrick , JD’s Shoe Repair Founder</a:t>
            </a:r>
          </a:p>
          <a:p>
            <a:r>
              <a:rPr lang="en-US" dirty="0" smtClean="0"/>
              <a:t>Marie </a:t>
            </a:r>
            <a:r>
              <a:rPr lang="en-US" dirty="0" err="1" smtClean="0"/>
              <a:t>Diodati</a:t>
            </a:r>
            <a:r>
              <a:rPr lang="en-US" dirty="0" smtClean="0"/>
              <a:t>, Grants Coordinator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3829" y="1603962"/>
            <a:ext cx="6045155" cy="107617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JJD’s </a:t>
            </a:r>
            <a:r>
              <a:rPr lang="en-US" sz="2800" b="1" dirty="0">
                <a:solidFill>
                  <a:schemeClr val="accent3"/>
                </a:solidFill>
              </a:rPr>
              <a:t>Shoe </a:t>
            </a:r>
            <a:r>
              <a:rPr lang="en-US" sz="2800" b="1" dirty="0" smtClean="0">
                <a:solidFill>
                  <a:schemeClr val="accent3"/>
                </a:solidFill>
              </a:rPr>
              <a:t>Repair</a:t>
            </a:r>
            <a:r>
              <a:rPr lang="en-US" sz="2800" dirty="0" smtClean="0">
                <a:solidFill>
                  <a:schemeClr val="accent3"/>
                </a:solidFill>
              </a:rPr>
              <a:t>, Portland, $10,000</a:t>
            </a:r>
            <a:br>
              <a:rPr lang="en-US" sz="2800" dirty="0" smtClean="0">
                <a:solidFill>
                  <a:schemeClr val="accent3"/>
                </a:solidFill>
              </a:rPr>
            </a:b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3651" y="123590"/>
            <a:ext cx="11240386" cy="86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Grantee from the Workforce Development Grant Program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8122" y="4597457"/>
            <a:ext cx="3336852" cy="86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5"/>
                </a:solidFill>
              </a:rPr>
              <a:t>Thank you, Julie!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8778" y="2408227"/>
            <a:ext cx="7416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+mj-lt"/>
              </a:rPr>
              <a:t>How did this grant help your </a:t>
            </a: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business?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What </a:t>
            </a:r>
            <a:r>
              <a:rPr lang="en-US" sz="2400" dirty="0">
                <a:solidFill>
                  <a:schemeClr val="accent3"/>
                </a:solidFill>
                <a:latin typeface="+mj-lt"/>
              </a:rPr>
              <a:t>is </a:t>
            </a: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the most successful part </a:t>
            </a:r>
            <a:r>
              <a:rPr lang="en-US" sz="2400" dirty="0">
                <a:solidFill>
                  <a:schemeClr val="accent3"/>
                </a:solidFill>
                <a:latin typeface="+mj-lt"/>
              </a:rPr>
              <a:t>of your grant project?  </a:t>
            </a:r>
            <a:endParaRPr lang="en-US" sz="2400" dirty="0" smtClean="0">
              <a:solidFill>
                <a:schemeClr val="accent3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How </a:t>
            </a:r>
            <a:r>
              <a:rPr lang="en-US" sz="2400" dirty="0">
                <a:solidFill>
                  <a:schemeClr val="accent3"/>
                </a:solidFill>
                <a:latin typeface="+mj-lt"/>
              </a:rPr>
              <a:t>did this grant affect you personally?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45" y="1117855"/>
            <a:ext cx="3999065" cy="40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0"/>
            <a:ext cx="10515600" cy="863824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312" y="1163783"/>
            <a:ext cx="10515600" cy="49033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Background</a:t>
            </a:r>
          </a:p>
          <a:p>
            <a:r>
              <a:rPr lang="en-US" sz="2400" dirty="0" smtClean="0"/>
              <a:t>Grant Program Structure and Themes</a:t>
            </a:r>
          </a:p>
          <a:p>
            <a:r>
              <a:rPr lang="en-US" sz="2400" dirty="0" smtClean="0"/>
              <a:t>Grant Process </a:t>
            </a:r>
          </a:p>
          <a:p>
            <a:r>
              <a:rPr lang="en-US" sz="2400" dirty="0" smtClean="0"/>
              <a:t>Workforce Development Grant Projects</a:t>
            </a:r>
          </a:p>
          <a:p>
            <a:r>
              <a:rPr lang="en-US" sz="2400" dirty="0" smtClean="0"/>
              <a:t>JD’s Shoe Repair Project 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2" y="3545196"/>
            <a:ext cx="6177915" cy="213614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03899" y="3520227"/>
            <a:ext cx="3298825" cy="17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Materials Management Grants</a:t>
            </a:r>
            <a:r>
              <a:rPr lang="en-US" sz="12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Supporting projects that promote </a:t>
            </a:r>
            <a:br>
              <a:rPr lang="en-US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waste prevention, reuse and recovery </a:t>
            </a:r>
            <a:br>
              <a:rPr lang="en-US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strengthen Oregon communities and protect our environment. 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8809" y="5384654"/>
            <a:ext cx="2844048" cy="264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 of 2018 recipient Oregon Green Schools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531" y="4676172"/>
            <a:ext cx="7634466" cy="14830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materials management</a:t>
            </a:r>
            <a:b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i="1" dirty="0">
                <a:solidFill>
                  <a:schemeClr val="accent1"/>
                </a:solidFill>
                <a:latin typeface="+mn-lt"/>
              </a:rPr>
              <a:t>conserving resources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· </a:t>
            </a:r>
            <a:r>
              <a:rPr lang="en-US" sz="1600" i="1" dirty="0">
                <a:solidFill>
                  <a:schemeClr val="accent3"/>
                </a:solidFill>
                <a:latin typeface="+mn-lt"/>
              </a:rPr>
              <a:t>protecting the environment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· </a:t>
            </a:r>
            <a:r>
              <a:rPr lang="en-US" sz="1600" i="1" dirty="0">
                <a:solidFill>
                  <a:schemeClr val="accent5"/>
                </a:solidFill>
                <a:latin typeface="+mn-lt"/>
              </a:rPr>
              <a:t>living well</a:t>
            </a:r>
            <a:endParaRPr lang="en-US" sz="4000" i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" y="6020363"/>
            <a:ext cx="676656" cy="67665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541931"/>
              </p:ext>
            </p:extLst>
          </p:nvPr>
        </p:nvGraphicFramePr>
        <p:xfrm>
          <a:off x="1249103" y="0"/>
          <a:ext cx="9363919" cy="497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</p:spPr>
        <p:txBody>
          <a:bodyPr/>
          <a:lstStyle/>
          <a:p>
            <a:fld id="{7DA5641C-54BD-4C62-9281-36F8A3AC5E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70" y="1294483"/>
            <a:ext cx="6998062" cy="470933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Embody Materials Management’s </a:t>
            </a:r>
            <a:r>
              <a:rPr lang="en-US" sz="2400" i="1" dirty="0" smtClean="0">
                <a:solidFill>
                  <a:schemeClr val="tx1"/>
                </a:solidFill>
              </a:rPr>
              <a:t>2050 Vision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Support </a:t>
            </a:r>
            <a:r>
              <a:rPr lang="en-US" sz="2400" dirty="0">
                <a:solidFill>
                  <a:schemeClr val="tx1"/>
                </a:solidFill>
              </a:rPr>
              <a:t>project grants for projects that reduce waste generation, promote reuse, or recover solid waste through recycling, composting or anaerobic digestion.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Support planning grants for the development of local Solid Waste Management Plans and Materials Management Plans.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keep products in service longer, therefore reducing environmental impacts of upstream production as well as reducing waste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create new paid jobs to increase/grow the reuse and repair industries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14" y="1294483"/>
            <a:ext cx="3340112" cy="433427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170" y="0"/>
            <a:ext cx="10515600" cy="863824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56" y="13209"/>
            <a:ext cx="10515600" cy="863824"/>
          </a:xfrm>
        </p:spPr>
        <p:txBody>
          <a:bodyPr/>
          <a:lstStyle/>
          <a:p>
            <a:r>
              <a:rPr lang="en-US" dirty="0" smtClean="0"/>
              <a:t>2017-2018 Reach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465" y="1247311"/>
            <a:ext cx="3587545" cy="403451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6907"/>
            <a:ext cx="6701842" cy="4903787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2937963" y="2154126"/>
            <a:ext cx="7949493" cy="16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nut 11"/>
          <p:cNvSpPr/>
          <p:nvPr/>
        </p:nvSpPr>
        <p:spPr>
          <a:xfrm>
            <a:off x="3023023" y="1729945"/>
            <a:ext cx="560149" cy="545423"/>
          </a:xfrm>
          <a:prstGeom prst="donut">
            <a:avLst>
              <a:gd name="adj" fmla="val 69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 algn="ctr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307677" y="1897464"/>
            <a:ext cx="560149" cy="545423"/>
          </a:xfrm>
          <a:prstGeom prst="donut">
            <a:avLst>
              <a:gd name="adj" fmla="val 69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 algn="ctr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122800" y="2461551"/>
            <a:ext cx="560149" cy="545423"/>
          </a:xfrm>
          <a:prstGeom prst="donut">
            <a:avLst>
              <a:gd name="adj" fmla="val 69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 algn="ctr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027602" y="3474819"/>
            <a:ext cx="560149" cy="545423"/>
          </a:xfrm>
          <a:prstGeom prst="donut">
            <a:avLst>
              <a:gd name="adj" fmla="val 69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 algn="ctr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19" y="0"/>
            <a:ext cx="10515600" cy="863824"/>
          </a:xfrm>
        </p:spPr>
        <p:txBody>
          <a:bodyPr/>
          <a:lstStyle/>
          <a:p>
            <a:r>
              <a:rPr lang="en-US" dirty="0" smtClean="0"/>
              <a:t>Grant Summaries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19" y="1112602"/>
            <a:ext cx="10515600" cy="4590521"/>
          </a:xfrm>
        </p:spPr>
        <p:txBody>
          <a:bodyPr numCol="1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Since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1991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over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8 million dollars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in grants </a:t>
            </a:r>
            <a:endParaRPr lang="en-US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Since Oregon’s Materials Management 2050 Vision, 2015-2018,: 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90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projects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Over $3.1M allocated funds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Average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median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amount/grant: $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33,000 </a:t>
            </a:r>
            <a:endParaRPr lang="en-US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2018 general grant program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16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projects 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$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600,000</a:t>
            </a:r>
          </a:p>
          <a:p>
            <a:pPr marL="342911" indent="-342900"/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2017 workforce development grant program supporting reuse and repair</a:t>
            </a:r>
          </a:p>
          <a:p>
            <a:pPr marL="914400" lvl="1" indent="-457200"/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5 projects</a:t>
            </a:r>
          </a:p>
          <a:p>
            <a:pPr marL="914400" lvl="1" indent="-457200"/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$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5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0,000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42950" lvl="1" indent="-285750"/>
            <a:endParaRPr lang="en-US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722634"/>
            <a:ext cx="10515600" cy="49033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Workforce development in a reuse and repair </a:t>
            </a:r>
            <a:r>
              <a:rPr lang="en-US" sz="2400" dirty="0" smtClean="0">
                <a:solidFill>
                  <a:schemeClr val="tx1"/>
                </a:solidFill>
              </a:rPr>
              <a:t>businesses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Prevent </a:t>
            </a:r>
            <a:r>
              <a:rPr lang="en-US" sz="2400" dirty="0">
                <a:solidFill>
                  <a:schemeClr val="tx1"/>
                </a:solidFill>
              </a:rPr>
              <a:t>the wasting of food 				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Reduce </a:t>
            </a:r>
            <a:r>
              <a:rPr lang="en-US" sz="2400" dirty="0">
                <a:solidFill>
                  <a:schemeClr val="tx1"/>
                </a:solidFill>
              </a:rPr>
              <a:t>solid waste generation 	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Establish</a:t>
            </a:r>
            <a:r>
              <a:rPr lang="en-US" sz="2400" dirty="0">
                <a:solidFill>
                  <a:schemeClr val="tx1"/>
                </a:solidFill>
              </a:rPr>
              <a:t>, restore, or enhance recycling infrastructure or composting infrastructure (i.e</a:t>
            </a:r>
            <a:r>
              <a:rPr lang="en-US" sz="2400" dirty="0" smtClean="0">
                <a:solidFill>
                  <a:schemeClr val="tx1"/>
                </a:solidFill>
              </a:rPr>
              <a:t>., </a:t>
            </a:r>
            <a:r>
              <a:rPr lang="en-US" sz="2400" dirty="0">
                <a:solidFill>
                  <a:schemeClr val="tx1"/>
                </a:solidFill>
              </a:rPr>
              <a:t>facilities and equipment) in rural communities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Help </a:t>
            </a:r>
            <a:r>
              <a:rPr lang="en-US" sz="2400" dirty="0">
                <a:solidFill>
                  <a:schemeClr val="tx1"/>
                </a:solidFill>
              </a:rPr>
              <a:t>a local government exceed its waste prevention and/or reuse requirements of the Opportunity to Recycle Act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Serve </a:t>
            </a:r>
            <a:r>
              <a:rPr lang="en-US" sz="2400" dirty="0">
                <a:solidFill>
                  <a:schemeClr val="tx1"/>
                </a:solidFill>
              </a:rPr>
              <a:t>economically distressed or otherwise distressed </a:t>
            </a:r>
            <a:r>
              <a:rPr lang="en-US" sz="2400" dirty="0" smtClean="0">
                <a:solidFill>
                  <a:schemeClr val="tx1"/>
                </a:solidFill>
              </a:rPr>
              <a:t>communities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				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					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6" y="4082878"/>
            <a:ext cx="427076" cy="4270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1" y="2144466"/>
            <a:ext cx="327532" cy="327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8" y="3356428"/>
            <a:ext cx="380695" cy="380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6" y="2608487"/>
            <a:ext cx="339478" cy="3394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1" y="1632540"/>
            <a:ext cx="375437" cy="375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8" y="1229812"/>
            <a:ext cx="361202" cy="36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65" y="69607"/>
            <a:ext cx="10515600" cy="863824"/>
          </a:xfrm>
        </p:spPr>
        <p:txBody>
          <a:bodyPr/>
          <a:lstStyle/>
          <a:p>
            <a:r>
              <a:rPr lang="en-US" dirty="0" smtClean="0"/>
              <a:t>Grant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0046852"/>
              </p:ext>
            </p:extLst>
          </p:nvPr>
        </p:nvGraphicFramePr>
        <p:xfrm>
          <a:off x="425302" y="69607"/>
          <a:ext cx="11627237" cy="594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11" y="1278494"/>
            <a:ext cx="3988981" cy="866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Ongoing process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51" y="62605"/>
            <a:ext cx="11390676" cy="863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Workforce Development Grants in Reuse and Repair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646" y="4081459"/>
            <a:ext cx="3617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The Toolbox Project </a:t>
            </a:r>
            <a:r>
              <a:rPr lang="en-US" dirty="0"/>
              <a:t>is a nonprofit, volunteer-driven tool- lending </a:t>
            </a:r>
            <a:r>
              <a:rPr lang="en-US" dirty="0" smtClean="0"/>
              <a:t>library. </a:t>
            </a:r>
            <a:r>
              <a:rPr lang="en-US" b="1" dirty="0" smtClean="0"/>
              <a:t>Hired </a:t>
            </a:r>
            <a:r>
              <a:rPr lang="en-US" b="1" dirty="0"/>
              <a:t>an </a:t>
            </a:r>
            <a:r>
              <a:rPr lang="en-US" b="1" dirty="0" smtClean="0"/>
              <a:t>operations </a:t>
            </a:r>
            <a:r>
              <a:rPr lang="en-US" b="1" dirty="0"/>
              <a:t>manager </a:t>
            </a:r>
            <a:r>
              <a:rPr lang="en-US" dirty="0"/>
              <a:t>to improve financial self-sufficiency and expand services. </a:t>
            </a:r>
            <a:r>
              <a:rPr lang="en-US" dirty="0" smtClean="0"/>
              <a:t>Their </a:t>
            </a:r>
            <a:r>
              <a:rPr lang="en-US" dirty="0"/>
              <a:t>m</a:t>
            </a:r>
            <a:r>
              <a:rPr lang="en-US" b="1" dirty="0"/>
              <a:t>embership has increased by 42</a:t>
            </a:r>
            <a:r>
              <a:rPr lang="en-US" b="1" dirty="0" smtClean="0"/>
              <a:t>%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66646" y="987414"/>
            <a:ext cx="3159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Garten </a:t>
            </a:r>
            <a:r>
              <a:rPr lang="en-US" b="1" dirty="0">
                <a:solidFill>
                  <a:schemeClr val="accent2"/>
                </a:solidFill>
              </a:rPr>
              <a:t>Recycling </a:t>
            </a:r>
            <a:r>
              <a:rPr lang="en-US" dirty="0"/>
              <a:t>has provided large-scale recycling for communities </a:t>
            </a:r>
            <a:r>
              <a:rPr lang="en-US" dirty="0" smtClean="0"/>
              <a:t>and job </a:t>
            </a:r>
            <a:r>
              <a:rPr lang="en-US" dirty="0"/>
              <a:t>training and employment opportunities for adults with intellectual and/or cognitive disabilities. </a:t>
            </a:r>
            <a:r>
              <a:rPr lang="en-US" b="1" dirty="0" smtClean="0"/>
              <a:t>Trained </a:t>
            </a:r>
            <a:r>
              <a:rPr lang="en-US" b="1" dirty="0"/>
              <a:t>two adults with disabilities</a:t>
            </a:r>
            <a:r>
              <a:rPr lang="en-US" dirty="0"/>
              <a:t> to work in the careful disassembly and reuse of electronic components.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2342" y="3771029"/>
            <a:ext cx="2861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The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Renewal Workshop </a:t>
            </a:r>
            <a:r>
              <a:rPr lang="en-US" dirty="0"/>
              <a:t>works with </a:t>
            </a:r>
            <a:r>
              <a:rPr lang="en-US" dirty="0" smtClean="0"/>
              <a:t>outdoor </a:t>
            </a:r>
            <a:r>
              <a:rPr lang="en-US" dirty="0"/>
              <a:t>apparel companies and the management of factory defects. </a:t>
            </a:r>
            <a:r>
              <a:rPr lang="en-US" b="1" dirty="0" smtClean="0"/>
              <a:t>Two </a:t>
            </a:r>
            <a:r>
              <a:rPr lang="en-US" b="1" dirty="0"/>
              <a:t>employees were </a:t>
            </a:r>
            <a:r>
              <a:rPr lang="en-US" b="1" dirty="0" smtClean="0"/>
              <a:t>hired</a:t>
            </a:r>
            <a:r>
              <a:rPr lang="en-US" dirty="0" smtClean="0"/>
              <a:t>. Increased their </a:t>
            </a:r>
            <a:r>
              <a:rPr lang="en-US" dirty="0"/>
              <a:t>repair </a:t>
            </a:r>
            <a:r>
              <a:rPr lang="en-US" b="1" dirty="0"/>
              <a:t>capacity by </a:t>
            </a:r>
            <a:r>
              <a:rPr lang="en-US" b="1" dirty="0" smtClean="0"/>
              <a:t>25% </a:t>
            </a:r>
            <a:r>
              <a:rPr lang="en-US" dirty="0" smtClean="0"/>
              <a:t>and also </a:t>
            </a:r>
            <a:r>
              <a:rPr lang="en-US" dirty="0"/>
              <a:t>able to add t</a:t>
            </a:r>
            <a:r>
              <a:rPr lang="en-US" b="1" dirty="0"/>
              <a:t>hree new </a:t>
            </a:r>
            <a:r>
              <a:rPr lang="en-US" b="1" dirty="0" smtClean="0"/>
              <a:t>machines </a:t>
            </a:r>
            <a:r>
              <a:rPr lang="en-US" dirty="0" smtClean="0"/>
              <a:t>their workshop</a:t>
            </a:r>
            <a:r>
              <a:rPr lang="en-US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2342" y="1021131"/>
            <a:ext cx="3146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Salvage </a:t>
            </a:r>
            <a:r>
              <a:rPr lang="en-US" b="1" dirty="0" smtClean="0">
                <a:solidFill>
                  <a:schemeClr val="accent2"/>
                </a:solidFill>
              </a:rPr>
              <a:t>Works </a:t>
            </a:r>
            <a:r>
              <a:rPr lang="en-US" dirty="0"/>
              <a:t>has been in the reclaimed wood business </a:t>
            </a:r>
            <a:r>
              <a:rPr lang="en-US" dirty="0" smtClean="0"/>
              <a:t>and offers </a:t>
            </a:r>
            <a:r>
              <a:rPr lang="en-US" dirty="0"/>
              <a:t>a curated selection of heritage lumber, distinct wall cladding and custom furniture. </a:t>
            </a:r>
            <a:r>
              <a:rPr lang="en-US" dirty="0" smtClean="0"/>
              <a:t>They trained </a:t>
            </a:r>
            <a:r>
              <a:rPr lang="en-US" dirty="0"/>
              <a:t>and </a:t>
            </a:r>
            <a:r>
              <a:rPr lang="en-US" b="1" dirty="0" smtClean="0"/>
              <a:t>hired </a:t>
            </a:r>
            <a:r>
              <a:rPr lang="en-US" b="1" dirty="0"/>
              <a:t>a new employee</a:t>
            </a:r>
            <a:r>
              <a:rPr lang="en-US" dirty="0"/>
              <a:t> to increase capacity for reusing salvaged </a:t>
            </a:r>
            <a:r>
              <a:rPr lang="en-US" dirty="0" smtClean="0"/>
              <a:t>wood.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13378" y="86559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Salem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8" y="1118229"/>
            <a:ext cx="1959534" cy="2049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9" y="3934003"/>
            <a:ext cx="2018861" cy="2061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292" y="1172259"/>
            <a:ext cx="2143990" cy="2051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292" y="4034581"/>
            <a:ext cx="2113522" cy="20325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1264" y="3656343"/>
            <a:ext cx="15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Cascade Locks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3378" y="3652973"/>
            <a:ext cx="88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Eugene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328" y="865598"/>
            <a:ext cx="10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Portland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Q-M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48F79"/>
      </a:accent1>
      <a:accent2>
        <a:srgbClr val="23769A"/>
      </a:accent2>
      <a:accent3>
        <a:srgbClr val="3AAFBD"/>
      </a:accent3>
      <a:accent4>
        <a:srgbClr val="B1CA54"/>
      </a:accent4>
      <a:accent5>
        <a:srgbClr val="F57F32"/>
      </a:accent5>
      <a:accent6>
        <a:srgbClr val="FAB38B"/>
      </a:accent6>
      <a:hlink>
        <a:srgbClr val="5F5F5F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rgbClr val="6E84A2"/>
          </a:solidFill>
        </a:ln>
      </a:spPr>
      <a:bodyPr rtlCol="0" anchor="ctr"/>
      <a:lstStyle>
        <a:defPPr marL="112713" indent="-112713" algn="ctr">
          <a:buFont typeface="Arial" panose="020B0604020202020204" pitchFamily="34" charset="0"/>
          <a:buChar char="•"/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Q PPT Template - white with new color pallett - wide.potx" id="{AEAC7BE0-4246-4931-BBA1-04DCF9C096EC}" vid="{498C7D5B-48D9-44F6-B481-C621784E34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DEQ-MM_PPT_Template_MM_ColorScheme_Wide</Template>
  <TotalTime>49316</TotalTime>
  <Words>472</Words>
  <Application>Microsoft Office PowerPoint</Application>
  <PresentationFormat>Widescreen</PresentationFormat>
  <Paragraphs>89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Times New Roman</vt:lpstr>
      <vt:lpstr>Office Theme</vt:lpstr>
      <vt:lpstr>Materials Management Grants</vt:lpstr>
      <vt:lpstr>Agenda</vt:lpstr>
      <vt:lpstr>materials management conserving resources · protecting the environment · living well</vt:lpstr>
      <vt:lpstr>Background</vt:lpstr>
      <vt:lpstr>2017-2018 Reach </vt:lpstr>
      <vt:lpstr>Grant Summaries </vt:lpstr>
      <vt:lpstr>Focus Areas</vt:lpstr>
      <vt:lpstr>Grant Process</vt:lpstr>
      <vt:lpstr>Workforce Development Grants in Reuse and Repair Industry</vt:lpstr>
      <vt:lpstr>JJD’s Shoe Repair, Portland, $10,000 </vt:lpstr>
    </vt:vector>
  </TitlesOfParts>
  <Company>State of Oregon 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MISTRY Minal</dc:creator>
  <cp:lastModifiedBy>CALDERA Stephanie</cp:lastModifiedBy>
  <cp:revision>666</cp:revision>
  <cp:lastPrinted>2018-11-07T19:51:22Z</cp:lastPrinted>
  <dcterms:created xsi:type="dcterms:W3CDTF">2018-02-05T21:22:00Z</dcterms:created>
  <dcterms:modified xsi:type="dcterms:W3CDTF">2019-05-13T21:25:12Z</dcterms:modified>
</cp:coreProperties>
</file>