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tiff" ContentType="image/tif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9"/>
  </p:notesMasterIdLst>
  <p:handoutMasterIdLst>
    <p:handoutMasterId r:id="rId30"/>
  </p:handoutMasterIdLst>
  <p:sldIdLst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75" r:id="rId28"/>
  </p:sldIdLst>
  <p:sldSz cx="9144000" cy="6858000" type="screen4x3"/>
  <p:notesSz cx="6858000" cy="9144000"/>
  <p:custDataLst>
    <p:tags r:id="rId3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272"/>
    <a:srgbClr val="B3FFF6"/>
    <a:srgbClr val="DDFFFB"/>
    <a:srgbClr val="2A7678"/>
    <a:srgbClr val="299497"/>
    <a:srgbClr val="359597"/>
    <a:srgbClr val="2E8082"/>
    <a:srgbClr val="00817E"/>
    <a:srgbClr val="0099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71" autoAdjust="0"/>
    <p:restoredTop sz="94660"/>
  </p:normalViewPr>
  <p:slideViewPr>
    <p:cSldViewPr>
      <p:cViewPr>
        <p:scale>
          <a:sx n="75" d="100"/>
          <a:sy n="75" d="100"/>
        </p:scale>
        <p:origin x="-2424" y="-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3060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1D3C7A-54F4-49B9-8880-8CF32C1BEB9A}" type="datetimeFigureOut">
              <a:rPr lang="en-US" sz="900" smtClean="0">
                <a:latin typeface="Arial" pitchFamily="34" charset="0"/>
                <a:cs typeface="Arial" pitchFamily="34" charset="0"/>
              </a:rPr>
              <a:pPr/>
              <a:t>2/15/2011</a:t>
            </a:fld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A706AD-4987-49D9-85BE-B3D1E709A58E}" type="slidenum">
              <a:rPr lang="en-US" sz="900" smtClean="0">
                <a:latin typeface="Arial" pitchFamily="34" charset="0"/>
                <a:cs typeface="Arial" pitchFamily="34" charset="0"/>
              </a:rPr>
              <a:pPr/>
              <a:t>‹#›</a:t>
            </a:fld>
            <a:endParaRPr lang="en-US" sz="900"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fld id="{4C9D6970-2381-4A6F-8016-49E76EF02DE7}" type="datetimeFigureOut">
              <a:rPr lang="en-US" smtClean="0"/>
              <a:pPr/>
              <a:t>2/15/2011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fld id="{104C5D67-D91E-40D0-AFA9-25945CB0C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5271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2460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447800" y="632460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524000"/>
            <a:ext cx="1447800" cy="5334000"/>
          </a:xfrm>
          <a:solidFill>
            <a:schemeClr val="bg1">
              <a:alpha val="48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tIns="182880"/>
          <a:lstStyle>
            <a:lvl1pPr marL="0" indent="0">
              <a:defRPr u="none" baseline="0"/>
            </a:lvl1pPr>
          </a:lstStyle>
          <a:p>
            <a:pPr lvl="0"/>
            <a:r>
              <a:rPr lang="en-US" dirty="0" smtClean="0"/>
              <a:t>Sidebar Text: Insert links, contents, pictures, bulleted or numbered lists.     Use custom animations to add dimension and visual interest to your presentation.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gradFill>
          <a:gsLst>
            <a:gs pos="0">
              <a:srgbClr val="DDFFFB"/>
            </a:gs>
            <a:gs pos="50000">
              <a:srgbClr val="B3FFF6"/>
            </a:gs>
            <a:gs pos="100000">
              <a:srgbClr val="008272"/>
            </a:gs>
          </a:gsLst>
          <a:path path="rect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5271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49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49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4040188" cy="761999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14600"/>
            <a:ext cx="4040188" cy="368776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76400"/>
            <a:ext cx="4041775" cy="761999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2514600"/>
            <a:ext cx="4041775" cy="368776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able Placeholder 7"/>
          <p:cNvSpPr>
            <a:spLocks noGrp="1"/>
          </p:cNvSpPr>
          <p:nvPr>
            <p:ph type="tbl" sz="quarter" idx="13"/>
          </p:nvPr>
        </p:nvSpPr>
        <p:spPr>
          <a:xfrm>
            <a:off x="304800" y="1676400"/>
            <a:ext cx="8534400" cy="4343400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76400"/>
            <a:ext cx="3008313" cy="9334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76400"/>
            <a:ext cx="5111750" cy="4449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743200"/>
            <a:ext cx="3008313" cy="3382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6800" y="1676400"/>
            <a:ext cx="7010400" cy="30511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tif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">
              <a:srgbClr val="DDFFFB">
                <a:alpha val="59000"/>
              </a:srgbClr>
            </a:gs>
            <a:gs pos="50000">
              <a:srgbClr val="B3FFF6"/>
            </a:gs>
            <a:gs pos="100000">
              <a:srgbClr val="008272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600200"/>
            <a:ext cx="8686800" cy="4572000"/>
          </a:xfrm>
          <a:prstGeom prst="rect">
            <a:avLst/>
          </a:prstGeom>
          <a:solidFill>
            <a:schemeClr val="bg1">
              <a:alpha val="26000"/>
            </a:schemeClr>
          </a:solidFill>
          <a:scene3d>
            <a:camera prst="orthographicFront"/>
            <a:lightRig rig="threePt" dir="t"/>
          </a:scene3d>
          <a:sp3d prstMaterial="metal">
            <a:bevelT/>
          </a:sp3d>
        </p:spPr>
        <p:txBody>
          <a:bodyPr vert="horz" lIns="91440" tIns="91440" rIns="91440" bIns="91440" rtlCol="0">
            <a:normAutofit/>
          </a:bodyPr>
          <a:lstStyle/>
          <a:p>
            <a:pPr lvl="0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24600"/>
            <a:ext cx="2895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2363C456-CFC3-4674-83B9-34DB1ABF1FA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914400" y="0"/>
            <a:ext cx="8229600" cy="1280160"/>
            <a:chOff x="0" y="-193735"/>
            <a:chExt cx="8229526" cy="1562517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8" name="Rectangle 7"/>
            <p:cNvSpPr/>
            <p:nvPr userDrawn="1"/>
          </p:nvSpPr>
          <p:spPr>
            <a:xfrm>
              <a:off x="152399" y="-193735"/>
              <a:ext cx="8077127" cy="1523454"/>
            </a:xfrm>
            <a:prstGeom prst="rect">
              <a:avLst/>
            </a:prstGeom>
            <a:solidFill>
              <a:schemeClr val="tx1"/>
            </a:solidFill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 userDrawn="1"/>
          </p:nvSpPr>
          <p:spPr>
            <a:xfrm>
              <a:off x="0" y="85286"/>
              <a:ext cx="8077127" cy="128349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4310" tIns="194310" rIns="194310" bIns="194310" numCol="1" spcCol="1270" anchor="ctr" anchorCtr="0">
              <a:noAutofit/>
            </a:bodyPr>
            <a:lstStyle/>
            <a:p>
              <a:pPr lvl="0" algn="ctr" defTabSz="2266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600" b="1" kern="1200" dirty="0" smtClean="0">
                  <a:latin typeface="Arial" pitchFamily="34" charset="0"/>
                  <a:cs typeface="Arial" pitchFamily="34" charset="0"/>
                </a:rPr>
                <a:t>DEQ’s key performance measures</a:t>
              </a:r>
              <a:endParaRPr lang="en-US" sz="3600" b="1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10" name="Picture 9" descr="Logo Color Regular copy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305665" y="152400"/>
            <a:ext cx="437749" cy="1005840"/>
          </a:xfrm>
          <a:prstGeom prst="rect">
            <a:avLst/>
          </a:prstGeom>
          <a:ln w="57150" cap="flat">
            <a:solidFill>
              <a:schemeClr val="bg1"/>
            </a:solidFill>
            <a:miter lim="800000"/>
          </a:ln>
        </p:spPr>
      </p:pic>
      <p:cxnSp>
        <p:nvCxnSpPr>
          <p:cNvPr id="11" name="Straight Connector 10"/>
          <p:cNvCxnSpPr/>
          <p:nvPr/>
        </p:nvCxnSpPr>
        <p:spPr>
          <a:xfrm>
            <a:off x="1066800" y="1295400"/>
            <a:ext cx="8077200" cy="0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45" indent="-342845" algn="l" defTabSz="914400" rtl="0" eaLnBrk="1" latinLnBrk="0" hangingPunct="1">
        <a:spcBef>
          <a:spcPct val="20000"/>
        </a:spcBef>
        <a:buFont typeface="Arial" pitchFamily="34" charset="0"/>
        <a:buNone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cid:image002.png@01CBC47A.81BF193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algn="ctr">
              <a:spcBef>
                <a:spcPts val="600"/>
              </a:spcBef>
              <a:spcAft>
                <a:spcPts val="1200"/>
              </a:spcAft>
            </a:pPr>
            <a:endParaRPr lang="en-US" sz="3600" dirty="0" smtClean="0"/>
          </a:p>
          <a:p>
            <a:pPr marL="0" algn="ctr">
              <a:spcBef>
                <a:spcPts val="600"/>
              </a:spcBef>
              <a:spcAft>
                <a:spcPts val="1200"/>
              </a:spcAft>
            </a:pPr>
            <a:r>
              <a:rPr lang="en-US" sz="3600" dirty="0" smtClean="0"/>
              <a:t>Presentation to the Oregon Environmental Quality Commission</a:t>
            </a:r>
          </a:p>
          <a:p>
            <a:pPr marL="0" algn="ctr">
              <a:spcBef>
                <a:spcPts val="600"/>
              </a:spcBef>
              <a:spcAft>
                <a:spcPts val="1200"/>
              </a:spcAft>
            </a:pPr>
            <a:endParaRPr lang="en-US" sz="3600" dirty="0" smtClean="0"/>
          </a:p>
          <a:p>
            <a:pPr marL="0" algn="ctr">
              <a:spcBef>
                <a:spcPts val="600"/>
              </a:spcBef>
              <a:spcAft>
                <a:spcPts val="1200"/>
              </a:spcAft>
            </a:pPr>
            <a:r>
              <a:rPr lang="en-US" sz="2800" dirty="0" smtClean="0"/>
              <a:t>February 18, 2011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600200"/>
            <a:ext cx="7924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20700" indent="-520700"/>
            <a:r>
              <a:rPr lang="en-US" sz="2600" b="1" dirty="0" smtClean="0">
                <a:latin typeface="Arial" pitchFamily="34" charset="0"/>
                <a:cs typeface="Arial" pitchFamily="34" charset="0"/>
              </a:rPr>
              <a:t>7c. Cleanup: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Percent of identified Oregon hazardous waste sites cleaned up, hazardous substances. 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 cstate="print"/>
          <a:srcRect l="5797" t="8009" r="11594" b="11999"/>
          <a:stretch>
            <a:fillRect/>
          </a:stretch>
        </p:blipFill>
        <p:spPr bwMode="auto">
          <a:xfrm>
            <a:off x="1828800" y="2743200"/>
            <a:ext cx="5577840" cy="37490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600200"/>
            <a:ext cx="8153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/>
            <a:r>
              <a:rPr lang="en-US" sz="2600" b="1" dirty="0" smtClean="0">
                <a:latin typeface="Arial" pitchFamily="34" charset="0"/>
                <a:cs typeface="Arial" pitchFamily="34" charset="0"/>
              </a:rPr>
              <a:t>8. Toxics prevention and reduction: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Pounds of mercury removed from the environment through DEQ's efforts.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 l="4054" t="8162" r="10811" b="12254"/>
          <a:stretch>
            <a:fillRect/>
          </a:stretch>
        </p:blipFill>
        <p:spPr bwMode="auto">
          <a:xfrm>
            <a:off x="1828800" y="2743200"/>
            <a:ext cx="5577840" cy="37490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600200"/>
            <a:ext cx="82296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600" b="1" dirty="0" smtClean="0">
                <a:latin typeface="Arial" pitchFamily="34" charset="0"/>
                <a:cs typeface="Arial" pitchFamily="34" charset="0"/>
              </a:rPr>
              <a:t>9. Solid waste: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Pounds of municipal solid waste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landfilled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or incinerated per capita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 l="4030" t="7790" r="11347" b="8889"/>
          <a:stretch>
            <a:fillRect/>
          </a:stretch>
        </p:blipFill>
        <p:spPr bwMode="auto">
          <a:xfrm>
            <a:off x="1828800" y="2743200"/>
            <a:ext cx="5577840" cy="37490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600200"/>
            <a:ext cx="8458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9300" indent="-749300"/>
            <a:r>
              <a:rPr lang="en-US" sz="2600" b="1" dirty="0" smtClean="0">
                <a:latin typeface="Arial" pitchFamily="34" charset="0"/>
                <a:cs typeface="Arial" pitchFamily="34" charset="0"/>
              </a:rPr>
              <a:t>10a. Water quality conditions: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Percent of monitored stream sites with significantly increasing trends in water quality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 l="3659" t="7789" r="11718" b="11666"/>
          <a:stretch>
            <a:fillRect/>
          </a:stretch>
        </p:blipFill>
        <p:spPr bwMode="auto">
          <a:xfrm>
            <a:off x="1828800" y="2743200"/>
            <a:ext cx="5577840" cy="37490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600200"/>
            <a:ext cx="82296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9300" indent="-749300"/>
            <a:r>
              <a:rPr lang="en-US" sz="2600" b="1" dirty="0" smtClean="0">
                <a:latin typeface="Arial" pitchFamily="34" charset="0"/>
                <a:cs typeface="Arial" pitchFamily="34" charset="0"/>
              </a:rPr>
              <a:t>10b. Water quality conditions: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Percent of monitored stream sites with decreasing trends in water quality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 l="6042" t="9813" r="14493" b="11763"/>
          <a:stretch>
            <a:fillRect/>
          </a:stretch>
        </p:blipFill>
        <p:spPr bwMode="auto">
          <a:xfrm>
            <a:off x="1828800" y="2743200"/>
            <a:ext cx="5577840" cy="37490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600200"/>
            <a:ext cx="8458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9300" indent="-749300"/>
            <a:r>
              <a:rPr lang="en-US" sz="2600" b="1" dirty="0" smtClean="0">
                <a:latin typeface="Arial" pitchFamily="34" charset="0"/>
                <a:cs typeface="Arial" pitchFamily="34" charset="0"/>
              </a:rPr>
              <a:t>10c. Water quality conditions: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Percent of monitored stream sites with water quality in good to excellent condition.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 l="3659" t="7789" r="11718" b="11666"/>
          <a:stretch>
            <a:fillRect/>
          </a:stretch>
        </p:blipFill>
        <p:spPr bwMode="auto">
          <a:xfrm>
            <a:off x="1828800" y="2743200"/>
            <a:ext cx="5577840" cy="37490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600200"/>
            <a:ext cx="82296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20700" indent="-520700"/>
            <a:r>
              <a:rPr lang="en-US" sz="2600" b="1" dirty="0" smtClean="0">
                <a:latin typeface="Arial" pitchFamily="34" charset="0"/>
                <a:cs typeface="Arial" pitchFamily="34" charset="0"/>
              </a:rPr>
              <a:t>11. Air quality diesel emissions: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Quantity of diesel particulate emissions.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 l="1644" t="7789" r="11718" b="11666"/>
          <a:stretch>
            <a:fillRect/>
          </a:stretch>
        </p:blipFill>
        <p:spPr bwMode="auto">
          <a:xfrm>
            <a:off x="1828800" y="2743200"/>
            <a:ext cx="5577840" cy="37490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600200"/>
            <a:ext cx="8001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12a. Air quality conditions: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Number of days when air is unhealthy for sensitive groups.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 l="5797" t="9615" r="11594" b="11538"/>
          <a:stretch>
            <a:fillRect/>
          </a:stretch>
        </p:blipFill>
        <p:spPr bwMode="auto">
          <a:xfrm>
            <a:off x="1828800" y="2743200"/>
            <a:ext cx="5577840" cy="37490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600200"/>
            <a:ext cx="8001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12b. Air quality conditions: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Number of days when air is unhealthy for all groups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 l="5674" t="7789" r="9703" b="11666"/>
          <a:stretch>
            <a:fillRect/>
          </a:stretch>
        </p:blipFill>
        <p:spPr bwMode="auto">
          <a:xfrm>
            <a:off x="1828800" y="2743200"/>
            <a:ext cx="5577840" cy="37490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600200"/>
            <a:ext cx="8001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0" indent="-635000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13a. Air quality – air toxics: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Percent of Oregonians at risk from toxic air pollutants that contribute to cancer.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 l="5674" t="7789" r="11718" b="11666"/>
          <a:stretch>
            <a:fillRect/>
          </a:stretch>
        </p:blipFill>
        <p:spPr bwMode="auto">
          <a:xfrm>
            <a:off x="1828800" y="2743200"/>
            <a:ext cx="5577840" cy="37490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hart 1" descr="cid:image002.png@01CBC47A.81BF1930"/>
          <p:cNvPicPr>
            <a:picLocks noGrp="1"/>
          </p:cNvPicPr>
          <p:nvPr>
            <p:ph idx="1"/>
          </p:nvPr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1295400" y="2560637"/>
            <a:ext cx="6541509" cy="406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28600" y="1447800"/>
            <a:ext cx="86106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1. Customer service: </a:t>
            </a:r>
            <a:r>
              <a:rPr lang="en-US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Percent of customers rating their satisfaction with the agency's customer service as “good” or “excellent” - overall, timeliness, accuracy, helpfulness, expertise, availability of information.</a:t>
            </a:r>
          </a:p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600200"/>
            <a:ext cx="8001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9300" indent="-749300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13b. Air quality – air toxics: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Percent of Oregonians at risk from toxic air pollutants that contribute to respiratory problems and other non-cancer health effects.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 l="4030" t="8332" r="11347" b="11124"/>
          <a:stretch>
            <a:fillRect/>
          </a:stretch>
        </p:blipFill>
        <p:spPr bwMode="auto">
          <a:xfrm>
            <a:off x="1783080" y="2727960"/>
            <a:ext cx="5577840" cy="37490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600200"/>
            <a:ext cx="8001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20700" indent="-520700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14. Economic Revitalization Team: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Percent of local participants who rank DEQ involvement in Economic Revitalization Team process as good to excellent.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 l="5674" t="7789" r="11718" b="11666"/>
          <a:stretch>
            <a:fillRect/>
          </a:stretch>
        </p:blipFill>
        <p:spPr bwMode="auto">
          <a:xfrm>
            <a:off x="1828800" y="2743200"/>
            <a:ext cx="5577840" cy="37490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600200"/>
            <a:ext cx="8001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20700" indent="-520700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15. Permit timeliness: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Percent of Title V operating permits issued with the target period.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 l="5674" t="7789" r="11718" b="8889"/>
          <a:stretch>
            <a:fillRect/>
          </a:stretch>
        </p:blipFill>
        <p:spPr bwMode="auto">
          <a:xfrm>
            <a:off x="1828800" y="2743200"/>
            <a:ext cx="5577840" cy="37490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48640" y="1600200"/>
            <a:ext cx="8001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20700" indent="-520700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16. Boards and commissions: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Percent of total best practices met by the Environmental Quality Commission.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 l="5674" t="7789" r="11718" b="11666"/>
          <a:stretch>
            <a:fillRect/>
          </a:stretch>
        </p:blipFill>
        <p:spPr bwMode="auto">
          <a:xfrm>
            <a:off x="1828800" y="2743200"/>
            <a:ext cx="5577840" cy="37490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76400" y="1600200"/>
            <a:ext cx="6172200" cy="45720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Questions?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Comments?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Suggestions for the presentation to the Oregon Legislature Joint Ways and Means Committee?</a:t>
            </a:r>
            <a:endParaRPr lang="en-US" sz="2400"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6002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2. Permit timeliness: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Percentage of air contaminant discharge permits issued within the target period.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 l="4000" t="5999" r="10667" b="10009"/>
          <a:stretch>
            <a:fillRect/>
          </a:stretch>
        </p:blipFill>
        <p:spPr bwMode="auto">
          <a:xfrm>
            <a:off x="1828800" y="2743200"/>
            <a:ext cx="5577840" cy="37490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600200"/>
            <a:ext cx="82296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600" b="1" dirty="0" smtClean="0">
                <a:latin typeface="Arial" pitchFamily="34" charset="0"/>
                <a:cs typeface="Arial" pitchFamily="34" charset="0"/>
              </a:rPr>
              <a:t>3. Permit timeliness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: Percentage of individual wastewater discharge permits issued within 270 days.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 l="2778" t="7284" r="8333" b="10391"/>
          <a:stretch>
            <a:fillRect/>
          </a:stretch>
        </p:blipFill>
        <p:spPr bwMode="auto">
          <a:xfrm>
            <a:off x="1828800" y="2743200"/>
            <a:ext cx="5577840" cy="37490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60020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600" b="1" dirty="0" smtClean="0">
                <a:latin typeface="Arial" pitchFamily="34" charset="0"/>
                <a:cs typeface="Arial" pitchFamily="34" charset="0"/>
              </a:rPr>
              <a:t>4. Updated permits: </a:t>
            </a:r>
            <a:br>
              <a:rPr lang="en-US" sz="2600" b="1" dirty="0" smtClean="0">
                <a:latin typeface="Arial" pitchFamily="34" charset="0"/>
                <a:cs typeface="Arial" pitchFamily="34" charset="0"/>
              </a:rPr>
            </a:b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Percent of total wastewater permits that are current.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 t="7797" b="8718"/>
          <a:stretch>
            <a:fillRect/>
          </a:stretch>
        </p:blipFill>
        <p:spPr bwMode="auto">
          <a:xfrm>
            <a:off x="1828800" y="2743200"/>
            <a:ext cx="5577840" cy="37490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600200"/>
            <a:ext cx="82296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600" b="1" dirty="0" smtClean="0">
                <a:latin typeface="Arial" pitchFamily="34" charset="0"/>
                <a:cs typeface="Arial" pitchFamily="34" charset="0"/>
              </a:rPr>
              <a:t>5. Water quality TMDLs: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Percent of impaired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waterbody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miles for which a TMDL has been approved.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 l="5970" t="10204" r="7463" b="8163"/>
          <a:stretch>
            <a:fillRect/>
          </a:stretch>
        </p:blipFill>
        <p:spPr bwMode="auto">
          <a:xfrm>
            <a:off x="1828800" y="2743200"/>
            <a:ext cx="5577840" cy="37490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600200"/>
            <a:ext cx="82296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600" b="1" dirty="0" smtClean="0">
                <a:latin typeface="Arial" pitchFamily="34" charset="0"/>
                <a:cs typeface="Arial" pitchFamily="34" charset="0"/>
              </a:rPr>
              <a:t>6. Umatilla: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Cumulative percent of chemical agent destroyed at Umatilla Chemical Demilitarization Facility.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 l="2817" t="8333" r="11268" b="10417"/>
          <a:stretch>
            <a:fillRect/>
          </a:stretch>
        </p:blipFill>
        <p:spPr bwMode="auto">
          <a:xfrm>
            <a:off x="1828800" y="2743200"/>
            <a:ext cx="5577840" cy="37490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600200"/>
            <a:ext cx="82296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20700" indent="-520700"/>
            <a:r>
              <a:rPr lang="en-US" sz="2600" b="1" dirty="0" smtClean="0">
                <a:latin typeface="Arial" pitchFamily="34" charset="0"/>
                <a:cs typeface="Arial" pitchFamily="34" charset="0"/>
              </a:rPr>
              <a:t>7a. Cleanup: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Percent of identified Oregon hazardous waste sites cleaned up, overall.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 l="5714" t="7843" r="10000" b="11765"/>
          <a:stretch>
            <a:fillRect/>
          </a:stretch>
        </p:blipFill>
        <p:spPr bwMode="auto">
          <a:xfrm>
            <a:off x="1828800" y="2743200"/>
            <a:ext cx="5577840" cy="37490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1600200"/>
            <a:ext cx="82296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/>
            <a:r>
              <a:rPr lang="en-US" sz="2600" b="1" dirty="0" smtClean="0">
                <a:latin typeface="Arial" pitchFamily="34" charset="0"/>
                <a:cs typeface="Arial" pitchFamily="34" charset="0"/>
              </a:rPr>
              <a:t>7b. Cleanup: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Percent of identified Oregon hazardous waste sites cleaned up, tanks.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 l="5333" t="9804" r="10667" b="13725"/>
          <a:stretch>
            <a:fillRect/>
          </a:stretch>
        </p:blipFill>
        <p:spPr bwMode="auto">
          <a:xfrm>
            <a:off x="1828800" y="2743200"/>
            <a:ext cx="5577840" cy="37490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Presentation2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2C9BBA0E428148B5ED748D94B1815C" ma:contentTypeVersion="0" ma:contentTypeDescription="Create a new document." ma:contentTypeScope="" ma:versionID="0b7fba46a89aa56557b8664ee9bc9ae8">
  <xsd:schema xmlns:xsd="http://www.w3.org/2001/XMLSchema" xmlns:p="http://schemas.microsoft.com/office/2006/metadata/properties" targetNamespace="http://schemas.microsoft.com/office/2006/metadata/properties" ma:root="true" ma:fieldsID="d2b38e92e01493b6a9ea22f40540c5d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54C872C0-275E-4B70-A877-8567E767F601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C7057AA0-A5F9-4768-9DEF-360441245BB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2B85CC2-0FBF-48B1-91E6-0612AA40A6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</TotalTime>
  <Words>434</Words>
  <Application>Microsoft Office PowerPoint</Application>
  <PresentationFormat>On-screen Show (4:3)</PresentationFormat>
  <Paragraphs>32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Presentation2v2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>State of Oregon Department of Environmental Quality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ndinzil</dc:creator>
  <cp:lastModifiedBy>Stephanie Clark</cp:lastModifiedBy>
  <cp:revision>50</cp:revision>
  <dcterms:created xsi:type="dcterms:W3CDTF">2010-08-31T22:48:48Z</dcterms:created>
  <dcterms:modified xsi:type="dcterms:W3CDTF">2011-02-15T23:22:22Z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0x010100B02C9BBA0E428148B5ED748D94B1815C</vt:lpwstr>
  </property>
</Properties>
</file>