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handoutMasterIdLst>
    <p:handoutMasterId r:id="rId12"/>
  </p:handoutMasterIdLst>
  <p:sldIdLst>
    <p:sldId id="292" r:id="rId2"/>
    <p:sldId id="388" r:id="rId3"/>
    <p:sldId id="390" r:id="rId4"/>
    <p:sldId id="389" r:id="rId5"/>
    <p:sldId id="392" r:id="rId6"/>
    <p:sldId id="393" r:id="rId7"/>
    <p:sldId id="394" r:id="rId8"/>
    <p:sldId id="395" r:id="rId9"/>
    <p:sldId id="387" r:id="rId10"/>
  </p:sldIdLst>
  <p:sldSz cx="9144000" cy="6858000" type="screen4x3"/>
  <p:notesSz cx="6858000" cy="9382125"/>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996600"/>
    <a:srgbClr val="FFFF99"/>
    <a:srgbClr val="6666FF"/>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9" autoAdjust="0"/>
    <p:restoredTop sz="67944" autoAdjust="0"/>
  </p:normalViewPr>
  <p:slideViewPr>
    <p:cSldViewPr>
      <p:cViewPr>
        <p:scale>
          <a:sx n="80" d="100"/>
          <a:sy n="80" d="100"/>
        </p:scale>
        <p:origin x="-125" y="-72"/>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2022" y="-102"/>
      </p:cViewPr>
      <p:guideLst>
        <p:guide orient="horz" pos="2955"/>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4819" name="Rectangle 3"/>
          <p:cNvSpPr>
            <a:spLocks noGrp="1" noChangeArrowheads="1"/>
          </p:cNvSpPr>
          <p:nvPr>
            <p:ph type="dt" sz="quarter" idx="1"/>
          </p:nvPr>
        </p:nvSpPr>
        <p:spPr bwMode="auto">
          <a:xfrm>
            <a:off x="3884613" y="0"/>
            <a:ext cx="297180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4820" name="Rectangle 4"/>
          <p:cNvSpPr>
            <a:spLocks noGrp="1" noChangeArrowheads="1"/>
          </p:cNvSpPr>
          <p:nvPr>
            <p:ph type="ftr" sz="quarter" idx="2"/>
          </p:nvPr>
        </p:nvSpPr>
        <p:spPr bwMode="auto">
          <a:xfrm>
            <a:off x="0" y="8910638"/>
            <a:ext cx="29718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4821" name="Rectangle 5"/>
          <p:cNvSpPr>
            <a:spLocks noGrp="1" noChangeArrowheads="1"/>
          </p:cNvSpPr>
          <p:nvPr>
            <p:ph type="sldNum" sz="quarter" idx="3"/>
          </p:nvPr>
        </p:nvSpPr>
        <p:spPr bwMode="auto">
          <a:xfrm>
            <a:off x="3884613" y="8910638"/>
            <a:ext cx="29718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60833EEB-8B0D-4CBA-9642-E2175115549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3187" name="Rectangle 3"/>
          <p:cNvSpPr>
            <a:spLocks noGrp="1" noChangeArrowheads="1"/>
          </p:cNvSpPr>
          <p:nvPr>
            <p:ph type="dt" idx="1"/>
          </p:nvPr>
        </p:nvSpPr>
        <p:spPr bwMode="auto">
          <a:xfrm>
            <a:off x="3884613" y="0"/>
            <a:ext cx="297180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085850" y="703263"/>
            <a:ext cx="4691063" cy="351790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685800" y="4457700"/>
            <a:ext cx="5486400" cy="4221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910638"/>
            <a:ext cx="29718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3191" name="Rectangle 7"/>
          <p:cNvSpPr>
            <a:spLocks noGrp="1" noChangeArrowheads="1"/>
          </p:cNvSpPr>
          <p:nvPr>
            <p:ph type="sldNum" sz="quarter" idx="5"/>
          </p:nvPr>
        </p:nvSpPr>
        <p:spPr bwMode="auto">
          <a:xfrm>
            <a:off x="3884613" y="8910638"/>
            <a:ext cx="297180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931262CB-18F8-4742-AE3E-FAB80713C7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5A76F5B-84F7-4384-AFEF-02A73E2EB798}" type="slidenum">
              <a:rPr lang="en-US" smtClean="0">
                <a:latin typeface="Arial" charset="0"/>
              </a:rPr>
              <a:pPr/>
              <a:t>1</a:t>
            </a:fld>
            <a:endParaRPr lang="en-US"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b="1" dirty="0" smtClean="0">
                <a:latin typeface="Arial" charset="0"/>
              </a:rPr>
              <a:t>Good afternoon Chairman </a:t>
            </a:r>
            <a:r>
              <a:rPr lang="en-US" b="1" dirty="0" err="1" smtClean="0">
                <a:latin typeface="Arial" charset="0"/>
              </a:rPr>
              <a:t>Blosser</a:t>
            </a:r>
            <a:r>
              <a:rPr lang="en-US" b="1" dirty="0" smtClean="0">
                <a:latin typeface="Arial" charset="0"/>
              </a:rPr>
              <a:t>, Commissioners</a:t>
            </a:r>
          </a:p>
          <a:p>
            <a:pPr eaLnBrk="1" hangingPunct="1"/>
            <a:endParaRPr lang="en-US" b="1" dirty="0" smtClean="0">
              <a:latin typeface="Arial" charset="0"/>
            </a:endParaRPr>
          </a:p>
          <a:p>
            <a:pPr eaLnBrk="1" hangingPunct="1"/>
            <a:r>
              <a:rPr lang="en-US" b="1" dirty="0" smtClean="0">
                <a:latin typeface="Arial" charset="0"/>
              </a:rPr>
              <a:t>As Andy mentioned, I’m here to present the Department’s proposed adoption of federal air quality regulations and related permit rules</a:t>
            </a:r>
          </a:p>
          <a:p>
            <a:pPr eaLnBrk="1" hangingPunct="1"/>
            <a:endParaRPr lang="en-US" sz="160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2</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baseline="0" dirty="0" smtClean="0">
                <a:latin typeface="Arial" charset="0"/>
              </a:rPr>
              <a:t>This is the third rulemaking that proposes the adoption of federal area source NESHAPs;</a:t>
            </a:r>
            <a:endParaRPr lang="en-US" sz="1200" b="1" dirty="0" smtClean="0">
              <a:latin typeface="Arial" charset="0"/>
            </a:endParaRPr>
          </a:p>
          <a:p>
            <a:pPr eaLnBrk="1" hangingPunct="1">
              <a:lnSpc>
                <a:spcPct val="90000"/>
              </a:lnSpc>
            </a:pPr>
            <a:endParaRPr lang="en-US" sz="1200" b="1" dirty="0" smtClean="0">
              <a:latin typeface="Arial" charset="0"/>
            </a:endParaRPr>
          </a:p>
          <a:p>
            <a:pPr eaLnBrk="1" hangingPunct="1">
              <a:lnSpc>
                <a:spcPct val="90000"/>
              </a:lnSpc>
            </a:pPr>
            <a:r>
              <a:rPr lang="en-US" sz="1200" b="1" dirty="0" smtClean="0">
                <a:latin typeface="Arial" charset="0"/>
              </a:rPr>
              <a:t>This rulemaking proposes</a:t>
            </a:r>
            <a:r>
              <a:rPr lang="en-US" sz="1200" b="1" baseline="0" dirty="0" smtClean="0">
                <a:latin typeface="Arial" charset="0"/>
              </a:rPr>
              <a:t> the adoption of five new area source NESHAPs, listed here</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Unlike the previous rulemakings, these categories affect a limited number of sources, and many of them are already on a permit</a:t>
            </a:r>
          </a:p>
          <a:p>
            <a:pPr eaLnBrk="1" hangingPunct="1">
              <a:lnSpc>
                <a:spcPct val="90000"/>
              </a:lnSpc>
            </a:pPr>
            <a:endParaRPr lang="en-US" sz="1200" b="1" baseline="0" dirty="0" smtClean="0">
              <a:latin typeface="Arial" charset="0"/>
            </a:endParaRPr>
          </a:p>
          <a:p>
            <a:pPr eaLnBrk="1" hangingPunct="1">
              <a:lnSpc>
                <a:spcPct val="90000"/>
              </a:lnSpc>
            </a:pPr>
            <a:endParaRPr lang="en-US" sz="12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3</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dirty="0" smtClean="0">
                <a:latin typeface="Arial" charset="0"/>
              </a:rPr>
              <a:t>The</a:t>
            </a:r>
            <a:r>
              <a:rPr lang="en-US" sz="1200" b="1" baseline="0" dirty="0" smtClean="0">
                <a:latin typeface="Arial" charset="0"/>
              </a:rPr>
              <a:t> proposed rules make several changes to the air contaminant discharge permit program:</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They make paint and allied product facilities eligible for a general permit and assigns them to a general permit fee class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They allow DEQ to defer the permit application submittal deadline for sources newly affected by an NSPS or NESHAP by up to 12 months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 EQC adopted this change as a temporary rule in August, this rulemaking would make this change permanent</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This rulemaking would allow gasoline dispensing facilities to pay just one change of ownership fee</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They currently pay a $360 fee to AQ and $75 fee to the underground storage tank program for ownership changes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If adopted, a portion of the AQ fee would be used to pay the statutory UST program fee</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This rulemaking would also exempt commercial sterilizers that use less than one ton of ethylene oxide per year from permitting</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These small sterilizers are only subject to recordkeeping</a:t>
            </a:r>
            <a:endParaRPr lang="en-US" sz="1200" b="1"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4</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dirty="0" smtClean="0">
                <a:latin typeface="Arial" charset="0"/>
              </a:rPr>
              <a:t>This rulemaking proposes to</a:t>
            </a:r>
            <a:r>
              <a:rPr lang="en-US" sz="1200" b="1" baseline="0" dirty="0" smtClean="0">
                <a:latin typeface="Arial" charset="0"/>
              </a:rPr>
              <a:t> repeal the adoption of NSPS and NESHAP standards for stationary internal combustion engines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 reasons for repealing these standards are the complexity of standards and the potential that there are thousands of affected engines in Oregon</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In other words, DEQ is concerned that implementation of these standards would be an excessive burden</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DEQ may propose re-adoption of these standards after working with EPA Region X to identify affected sources and narrowing implementation to a manageable level</a:t>
            </a:r>
            <a:endParaRPr lang="en-US" sz="1200" b="1"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5</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dirty="0" smtClean="0">
                <a:latin typeface="Arial" charset="0"/>
              </a:rPr>
              <a:t>This rule</a:t>
            </a:r>
            <a:r>
              <a:rPr lang="en-US" sz="1200" b="1" baseline="0" dirty="0" smtClean="0">
                <a:latin typeface="Arial" charset="0"/>
              </a:rPr>
              <a:t>making proposes changes to the permitting requirements for metal fabrication and finishing operations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 source category would be split into three fee classes based on the complexity of the standards</a:t>
            </a:r>
          </a:p>
          <a:p>
            <a:pPr eaLnBrk="1" hangingPunct="1">
              <a:lnSpc>
                <a:spcPct val="90000"/>
              </a:lnSpc>
            </a:pPr>
            <a:endParaRPr lang="en-US" sz="1200" b="1" baseline="0" dirty="0" smtClean="0">
              <a:latin typeface="Arial" charset="0"/>
            </a:endParaRPr>
          </a:p>
          <a:p>
            <a:pPr eaLnBrk="1" hangingPunct="1">
              <a:lnSpc>
                <a:spcPct val="90000"/>
              </a:lnSpc>
            </a:pPr>
            <a:r>
              <a:rPr lang="en-US" sz="1200" b="1" dirty="0" smtClean="0">
                <a:latin typeface="Arial" charset="0"/>
              </a:rPr>
              <a:t>The standards for abrasive blasting, surface coating and large</a:t>
            </a:r>
            <a:r>
              <a:rPr lang="en-US" sz="1200" b="1" baseline="0" dirty="0" smtClean="0">
                <a:latin typeface="Arial" charset="0"/>
              </a:rPr>
              <a:t> welding operations require emission controls and control device monitoring, which are more complex to comply with and for DEQ to determine compliance with</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 standards for machining, machine grinding and polishing, and smaller welding operations require work practices and optional emission controls, which are less complex to comply with and for DEQ to determine compliance with</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Facilities with more complex standards would pay more and facilities with less complex standards would pay less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This rulemaking also proposes to exempt extremely small facilities from permitting</a:t>
            </a:r>
            <a:endParaRPr lang="en-US" sz="1200" b="1"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6</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dirty="0" smtClean="0">
                <a:latin typeface="Arial" charset="0"/>
              </a:rPr>
              <a:t>This rulemaking</a:t>
            </a:r>
            <a:r>
              <a:rPr lang="en-US" sz="1200" b="1" baseline="0" dirty="0" smtClean="0">
                <a:latin typeface="Arial" charset="0"/>
              </a:rPr>
              <a:t> would extend the existing 10,000 gallon per month permit exemption for gasoline dispensing facilities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Currently the exemption only applies to non-retail facilities with above ground storage tanks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Extending the exemption to retail facilities and facilities with underground storage tanks would eliminate confusion and address complaints of unfairness and economic hardship</a:t>
            </a:r>
          </a:p>
          <a:p>
            <a:pPr eaLnBrk="1" hangingPunct="1">
              <a:lnSpc>
                <a:spcPct val="90000"/>
              </a:lnSpc>
            </a:pPr>
            <a:endParaRPr lang="en-US" sz="1200" b="1" baseline="0" dirty="0" smtClean="0">
              <a:latin typeface="Arial" charset="0"/>
            </a:endParaRPr>
          </a:p>
          <a:p>
            <a:pPr eaLnBrk="1" hangingPunct="1">
              <a:lnSpc>
                <a:spcPct val="90000"/>
              </a:lnSpc>
              <a:buFont typeface="Arial" pitchFamily="34" charset="0"/>
              <a:buNone/>
            </a:pPr>
            <a:r>
              <a:rPr lang="en-US" sz="1200" b="1" baseline="0" dirty="0" smtClean="0">
                <a:latin typeface="Arial" charset="0"/>
              </a:rPr>
              <a:t>This rulemaking would also clarify that the gasoline dispensing rules apply to dispensing into motor vehicles</a:t>
            </a:r>
          </a:p>
          <a:p>
            <a:pPr eaLnBrk="1" hangingPunct="1">
              <a:lnSpc>
                <a:spcPct val="90000"/>
              </a:lnSpc>
              <a:buFont typeface="Arial" pitchFamily="34" charset="0"/>
              <a:buNone/>
            </a:pPr>
            <a:endParaRPr lang="en-US" sz="1200" b="1" baseline="0" dirty="0" smtClean="0">
              <a:latin typeface="Arial" charset="0"/>
            </a:endParaRPr>
          </a:p>
          <a:p>
            <a:pPr eaLnBrk="1" hangingPunct="1">
              <a:lnSpc>
                <a:spcPct val="90000"/>
              </a:lnSpc>
              <a:buFont typeface="Arial" pitchFamily="34" charset="0"/>
              <a:buNone/>
            </a:pPr>
            <a:r>
              <a:rPr lang="en-US" sz="1200" b="1" baseline="0" dirty="0" smtClean="0">
                <a:latin typeface="Arial" charset="0"/>
              </a:rPr>
              <a:t>This rulemaking would clarify that the gasoline dispensing rules apply to aviation gasoline in the Portland, Salem, and Medford areas, to restore the stringency of the state implementation plan</a:t>
            </a:r>
          </a:p>
          <a:p>
            <a:pPr eaLnBrk="1" hangingPunct="1">
              <a:lnSpc>
                <a:spcPct val="90000"/>
              </a:lnSpc>
              <a:buFont typeface="Arial" pitchFamily="34" charset="0"/>
              <a:buNone/>
            </a:pPr>
            <a:endParaRPr lang="en-US" sz="1200" b="1" baseline="0" dirty="0" smtClean="0">
              <a:latin typeface="Arial" charset="0"/>
            </a:endParaRPr>
          </a:p>
          <a:p>
            <a:pPr eaLnBrk="1" hangingPunct="1">
              <a:lnSpc>
                <a:spcPct val="90000"/>
              </a:lnSpc>
              <a:buFont typeface="Arial" pitchFamily="34" charset="0"/>
              <a:buNone/>
            </a:pPr>
            <a:r>
              <a:rPr lang="en-US" sz="1200" b="1" baseline="0" dirty="0" smtClean="0">
                <a:latin typeface="Arial" charset="0"/>
              </a:rPr>
              <a:t>The rulemaking would also clarify the calculation of monthly throughput and when testing is required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128190E-05D1-4921-95CA-A5C31C8E9284}" type="slidenum">
              <a:rPr lang="en-US" smtClean="0">
                <a:latin typeface="Arial" charset="0"/>
              </a:rPr>
              <a:pPr/>
              <a:t>7</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lnSpc>
                <a:spcPct val="90000"/>
              </a:lnSpc>
            </a:pPr>
            <a:r>
              <a:rPr lang="en-US" sz="1200" b="1" dirty="0" smtClean="0">
                <a:latin typeface="Arial" charset="0"/>
              </a:rPr>
              <a:t>Finally, this rulemaking would repeal the rules that implement the federal emission guidelines for hospital,</a:t>
            </a:r>
            <a:r>
              <a:rPr lang="en-US" sz="1200" b="1" baseline="0" dirty="0" smtClean="0">
                <a:latin typeface="Arial" charset="0"/>
              </a:rPr>
              <a:t> medical, and infectious waste incinerators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The reason for the repeal is that Oregon does not have any incinerators subject to these rules</a:t>
            </a:r>
          </a:p>
          <a:p>
            <a:pPr eaLnBrk="1" hangingPunct="1">
              <a:lnSpc>
                <a:spcPct val="90000"/>
              </a:lnSpc>
            </a:pPr>
            <a:endParaRPr lang="en-US" sz="1200" b="1" baseline="0" dirty="0" smtClean="0">
              <a:latin typeface="Arial" charset="0"/>
            </a:endParaRPr>
          </a:p>
          <a:p>
            <a:pPr eaLnBrk="1" hangingPunct="1">
              <a:lnSpc>
                <a:spcPct val="90000"/>
              </a:lnSpc>
            </a:pPr>
            <a:r>
              <a:rPr lang="en-US" sz="1200" b="1" baseline="0" dirty="0" smtClean="0">
                <a:latin typeface="Arial" charset="0"/>
              </a:rPr>
              <a:t>Any new incinerator in Oregon would be subject to the federal New Source Performance Standards, which are adopted by reference and not affected by the repeal</a:t>
            </a:r>
            <a:endParaRPr lang="en-US" sz="1200" b="1"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One commenter commented on the proposed rules:</a:t>
            </a:r>
          </a:p>
          <a:p>
            <a:endParaRPr lang="en-US" b="1" dirty="0" smtClean="0"/>
          </a:p>
          <a:p>
            <a:pPr>
              <a:buFont typeface="Arial" pitchFamily="34" charset="0"/>
              <a:buChar char="•"/>
            </a:pPr>
            <a:r>
              <a:rPr lang="en-US" b="1" dirty="0" smtClean="0"/>
              <a:t>The commenter wanted</a:t>
            </a:r>
            <a:r>
              <a:rPr lang="en-US" b="1" baseline="0" dirty="0" smtClean="0"/>
              <a:t> to know </a:t>
            </a:r>
            <a:r>
              <a:rPr lang="en-US" b="1" dirty="0" smtClean="0"/>
              <a:t>how DEQ planned on tracking exempted</a:t>
            </a:r>
            <a:r>
              <a:rPr lang="en-US" b="1" baseline="0" dirty="0" smtClean="0"/>
              <a:t> sources to ensure that they comply with the rules and apply for a permit when they exceed an exemption threshold</a:t>
            </a:r>
          </a:p>
          <a:p>
            <a:pPr>
              <a:buFont typeface="Arial" pitchFamily="34" charset="0"/>
              <a:buChar char="•"/>
            </a:pPr>
            <a:r>
              <a:rPr lang="en-US" b="1" baseline="0" dirty="0" smtClean="0"/>
              <a:t>Also concerned about the public health impact of exempting sources</a:t>
            </a:r>
          </a:p>
          <a:p>
            <a:pPr>
              <a:buFont typeface="Arial" pitchFamily="34" charset="0"/>
              <a:buChar char="•"/>
            </a:pPr>
            <a:endParaRPr lang="en-US" b="1" baseline="0" dirty="0" smtClean="0"/>
          </a:p>
          <a:p>
            <a:pPr>
              <a:buFont typeface="Arial" pitchFamily="34" charset="0"/>
              <a:buNone/>
            </a:pPr>
            <a:r>
              <a:rPr lang="en-US" b="1" baseline="0" dirty="0" smtClean="0"/>
              <a:t>DEQ response is that:</a:t>
            </a:r>
          </a:p>
          <a:p>
            <a:pPr>
              <a:buFont typeface="Arial" pitchFamily="34" charset="0"/>
              <a:buNone/>
            </a:pPr>
            <a:endParaRPr lang="en-US" b="1" baseline="0" dirty="0" smtClean="0"/>
          </a:p>
          <a:p>
            <a:pPr>
              <a:buFont typeface="Arial" pitchFamily="34" charset="0"/>
              <a:buChar char="•"/>
            </a:pPr>
            <a:r>
              <a:rPr lang="en-US" b="1" baseline="0" dirty="0" smtClean="0"/>
              <a:t>DEQ will track exempted facilities through audit inspections. If there is a high level of non-compliance, DEQ may require exempted facilities to periodically report their throughput and compliance information</a:t>
            </a:r>
          </a:p>
          <a:p>
            <a:pPr>
              <a:buFont typeface="Arial" pitchFamily="34" charset="0"/>
              <a:buChar char="•"/>
            </a:pPr>
            <a:r>
              <a:rPr lang="en-US" b="1" baseline="0" dirty="0" smtClean="0"/>
              <a:t>DEQ considered health impacts and emission reductions when establishing the exemption thresholds. For instance:</a:t>
            </a:r>
          </a:p>
          <a:p>
            <a:pPr>
              <a:buFont typeface="Arial" pitchFamily="34" charset="0"/>
              <a:buChar char="•"/>
            </a:pPr>
            <a:endParaRPr lang="en-US" b="1" baseline="0" dirty="0" smtClean="0"/>
          </a:p>
          <a:p>
            <a:pPr lvl="1">
              <a:buFont typeface="Arial" pitchFamily="34" charset="0"/>
              <a:buChar char="•"/>
            </a:pPr>
            <a:r>
              <a:rPr lang="en-US" b="1" baseline="0" dirty="0" smtClean="0"/>
              <a:t>Exempted ethylene oxide sterilizers are only subject to recordkeeping requirements</a:t>
            </a:r>
          </a:p>
          <a:p>
            <a:pPr lvl="1">
              <a:buFont typeface="Arial" pitchFamily="34" charset="0"/>
              <a:buChar char="•"/>
            </a:pPr>
            <a:r>
              <a:rPr lang="en-US" b="1" baseline="0" dirty="0" smtClean="0"/>
              <a:t>Emissions from exempted gasoline dispensing facilities and metal fabrications and finishing operations are below the level of concern  </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931262CB-18F8-4742-AE3E-FAB80713C7F2}"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That</a:t>
            </a:r>
            <a:r>
              <a:rPr lang="en-US" b="1" baseline="0" dirty="0" smtClean="0"/>
              <a:t> is the end of my presentation, any questions?</a:t>
            </a:r>
            <a:endParaRPr lang="en-US" b="1" dirty="0"/>
          </a:p>
        </p:txBody>
      </p:sp>
      <p:sp>
        <p:nvSpPr>
          <p:cNvPr id="4" name="Slide Number Placeholder 3"/>
          <p:cNvSpPr>
            <a:spLocks noGrp="1"/>
          </p:cNvSpPr>
          <p:nvPr>
            <p:ph type="sldNum" sz="quarter" idx="10"/>
          </p:nvPr>
        </p:nvSpPr>
        <p:spPr/>
        <p:txBody>
          <a:bodyPr/>
          <a:lstStyle/>
          <a:p>
            <a:pPr>
              <a:defRPr/>
            </a:pPr>
            <a:fld id="{931262CB-18F8-4742-AE3E-FAB80713C7F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914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914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52600" y="914400"/>
            <a:ext cx="7010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914400"/>
            <a:ext cx="69342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2362200"/>
            <a:ext cx="7010400" cy="3352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362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B7F"/>
        </a:solidFill>
        <a:effectLst/>
      </p:bgPr>
    </p:bg>
    <p:spTree>
      <p:nvGrpSpPr>
        <p:cNvPr id="1" name=""/>
        <p:cNvGrpSpPr/>
        <p:nvPr/>
      </p:nvGrpSpPr>
      <p:grpSpPr>
        <a:xfrm>
          <a:off x="0" y="0"/>
          <a:ext cx="0" cy="0"/>
          <a:chOff x="0" y="0"/>
          <a:chExt cx="0" cy="0"/>
        </a:xfrm>
      </p:grpSpPr>
      <p:sp>
        <p:nvSpPr>
          <p:cNvPr id="314370" name="Rectangle 2"/>
          <p:cNvSpPr>
            <a:spLocks noChangeArrowheads="1"/>
          </p:cNvSpPr>
          <p:nvPr/>
        </p:nvSpPr>
        <p:spPr bwMode="auto">
          <a:xfrm>
            <a:off x="379413" y="287338"/>
            <a:ext cx="1044575" cy="1554162"/>
          </a:xfrm>
          <a:prstGeom prst="rect">
            <a:avLst/>
          </a:prstGeom>
          <a:solidFill>
            <a:schemeClr val="bg1"/>
          </a:solidFill>
          <a:ln w="9525">
            <a:noFill/>
            <a:miter lim="800000"/>
            <a:headEnd/>
            <a:tailEnd/>
          </a:ln>
          <a:effectLst/>
        </p:spPr>
        <p:txBody>
          <a:bodyPr wrap="none" anchor="ctr"/>
          <a:lstStyle/>
          <a:p>
            <a:pPr eaLnBrk="0" hangingPunct="0">
              <a:defRPr/>
            </a:pPr>
            <a:endParaRPr lang="en-US"/>
          </a:p>
        </p:txBody>
      </p:sp>
      <p:sp>
        <p:nvSpPr>
          <p:cNvPr id="314371" name="Rectangle 3"/>
          <p:cNvSpPr>
            <a:spLocks noChangeArrowheads="1"/>
          </p:cNvSpPr>
          <p:nvPr/>
        </p:nvSpPr>
        <p:spPr bwMode="auto">
          <a:xfrm>
            <a:off x="1828800" y="0"/>
            <a:ext cx="7315200" cy="609600"/>
          </a:xfrm>
          <a:prstGeom prst="rect">
            <a:avLst/>
          </a:prstGeom>
          <a:solidFill>
            <a:srgbClr val="000000"/>
          </a:solidFill>
          <a:ln w="9525">
            <a:noFill/>
            <a:miter lim="800000"/>
            <a:headEnd/>
            <a:tailEnd/>
          </a:ln>
          <a:effectLst/>
        </p:spPr>
        <p:txBody>
          <a:bodyPr wrap="none" anchor="ctr"/>
          <a:lstStyle/>
          <a:p>
            <a:pPr eaLnBrk="0" hangingPunct="0">
              <a:defRPr/>
            </a:pPr>
            <a:endParaRPr lang="en-US"/>
          </a:p>
        </p:txBody>
      </p:sp>
      <p:sp>
        <p:nvSpPr>
          <p:cNvPr id="314372" name="Rectangle 4"/>
          <p:cNvSpPr>
            <a:spLocks noGrp="1" noChangeArrowheads="1"/>
          </p:cNvSpPr>
          <p:nvPr>
            <p:ph type="body" idx="1"/>
          </p:nvPr>
        </p:nvSpPr>
        <p:spPr bwMode="auto">
          <a:xfrm>
            <a:off x="1752600" y="2362200"/>
            <a:ext cx="70104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rgbrg"/>
          <p:cNvPicPr>
            <a:picLocks noChangeAspect="1" noChangeArrowheads="1"/>
          </p:cNvPicPr>
          <p:nvPr/>
        </p:nvPicPr>
        <p:blipFill>
          <a:blip r:embed="rId15" cstate="print"/>
          <a:srcRect r="5882" b="35484"/>
          <a:stretch>
            <a:fillRect/>
          </a:stretch>
        </p:blipFill>
        <p:spPr bwMode="auto">
          <a:xfrm>
            <a:off x="457200" y="381000"/>
            <a:ext cx="890588" cy="1371600"/>
          </a:xfrm>
          <a:prstGeom prst="rect">
            <a:avLst/>
          </a:prstGeom>
          <a:noFill/>
          <a:ln w="9525">
            <a:noFill/>
            <a:miter lim="800000"/>
            <a:headEnd/>
            <a:tailEnd/>
          </a:ln>
        </p:spPr>
      </p:pic>
      <p:sp>
        <p:nvSpPr>
          <p:cNvPr id="314374" name="Rectangle 6"/>
          <p:cNvSpPr>
            <a:spLocks noGrp="1" noChangeArrowheads="1"/>
          </p:cNvSpPr>
          <p:nvPr>
            <p:ph type="title"/>
          </p:nvPr>
        </p:nvSpPr>
        <p:spPr bwMode="auto">
          <a:xfrm>
            <a:off x="17526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4375" name="Text Box 7"/>
          <p:cNvSpPr txBox="1">
            <a:spLocks noChangeArrowheads="1"/>
          </p:cNvSpPr>
          <p:nvPr/>
        </p:nvSpPr>
        <p:spPr bwMode="auto">
          <a:xfrm>
            <a:off x="1905000" y="76200"/>
            <a:ext cx="5181600" cy="457200"/>
          </a:xfrm>
          <a:prstGeom prst="rect">
            <a:avLst/>
          </a:prstGeom>
          <a:noFill/>
          <a:ln w="9525">
            <a:noFill/>
            <a:miter lim="800000"/>
            <a:headEnd/>
            <a:tailEnd/>
          </a:ln>
          <a:effectLst/>
        </p:spPr>
        <p:txBody>
          <a:bodyPr>
            <a:spAutoFit/>
          </a:bodyPr>
          <a:lstStyle/>
          <a:p>
            <a:pPr eaLnBrk="0" hangingPunct="0">
              <a:spcBef>
                <a:spcPct val="50000"/>
              </a:spcBef>
              <a:defRPr/>
            </a:pPr>
            <a:r>
              <a:rPr lang="en-US" sz="2400">
                <a:solidFill>
                  <a:schemeClr val="bg1"/>
                </a:solidFill>
              </a:rPr>
              <a:t>Department of Environmental Quality</a:t>
            </a:r>
            <a:endParaRPr lang="en-US" sz="240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txStyles>
    <p:titleStyle>
      <a:lvl1pPr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5pPr>
      <a:lvl6pPr marL="457200"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6pPr>
      <a:lvl7pPr marL="914400"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7pPr>
      <a:lvl8pPr marL="1371600"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8pPr>
      <a:lvl9pPr marL="1828800" algn="l" rtl="0" eaLnBrk="0" fontAlgn="base" hangingPunct="0">
        <a:spcBef>
          <a:spcPct val="0"/>
        </a:spcBef>
        <a:spcAft>
          <a:spcPct val="0"/>
        </a:spcAft>
        <a:defRPr sz="2600" b="1">
          <a:solidFill>
            <a:schemeClr val="bg1"/>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2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1600">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1600">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1600">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1600">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16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8" name="Rectangle 12"/>
          <p:cNvSpPr>
            <a:spLocks noChangeArrowheads="1"/>
          </p:cNvSpPr>
          <p:nvPr/>
        </p:nvSpPr>
        <p:spPr bwMode="auto">
          <a:xfrm>
            <a:off x="1752600" y="1295400"/>
            <a:ext cx="6858000" cy="1295400"/>
          </a:xfrm>
          <a:prstGeom prst="rect">
            <a:avLst/>
          </a:prstGeom>
          <a:noFill/>
          <a:ln w="9525">
            <a:noFill/>
            <a:miter lim="800000"/>
            <a:headEnd/>
            <a:tailEnd/>
          </a:ln>
          <a:effectLst/>
        </p:spPr>
        <p:txBody>
          <a:bodyPr anchor="ctr"/>
          <a:lstStyle/>
          <a:p>
            <a:pPr algn="ctr" eaLnBrk="0" hangingPunct="0">
              <a:defRPr/>
            </a:pPr>
            <a:r>
              <a:rPr lang="en-US" sz="3600" b="1" dirty="0" smtClean="0">
                <a:solidFill>
                  <a:schemeClr val="bg1"/>
                </a:solidFill>
                <a:effectLst>
                  <a:outerShdw blurRad="38100" dist="38100" dir="2700000" algn="tl">
                    <a:srgbClr val="000000"/>
                  </a:outerShdw>
                </a:effectLst>
                <a:latin typeface="Arial" pitchFamily="34" charset="0"/>
              </a:rPr>
              <a:t>Federal </a:t>
            </a:r>
            <a:r>
              <a:rPr lang="en-US" sz="3600" b="1" dirty="0">
                <a:solidFill>
                  <a:schemeClr val="bg1"/>
                </a:solidFill>
                <a:effectLst>
                  <a:outerShdw blurRad="38100" dist="38100" dir="2700000" algn="tl">
                    <a:srgbClr val="000000"/>
                  </a:outerShdw>
                </a:effectLst>
                <a:latin typeface="Arial" pitchFamily="34" charset="0"/>
              </a:rPr>
              <a:t>Air Quality </a:t>
            </a:r>
            <a:r>
              <a:rPr lang="en-US" sz="3600" b="1" dirty="0" smtClean="0">
                <a:solidFill>
                  <a:schemeClr val="bg1"/>
                </a:solidFill>
                <a:effectLst>
                  <a:outerShdw blurRad="38100" dist="38100" dir="2700000" algn="tl">
                    <a:srgbClr val="000000"/>
                  </a:outerShdw>
                </a:effectLst>
                <a:latin typeface="Arial" pitchFamily="34" charset="0"/>
              </a:rPr>
              <a:t>Regulations and Related Permit Rules</a:t>
            </a:r>
            <a:endParaRPr lang="en-US" sz="3600" b="1" dirty="0">
              <a:solidFill>
                <a:schemeClr val="bg1"/>
              </a:solidFill>
              <a:effectLst>
                <a:outerShdw blurRad="38100" dist="38100" dir="2700000" algn="tl">
                  <a:srgbClr val="000000"/>
                </a:outerShdw>
              </a:effectLst>
              <a:latin typeface="Arial" pitchFamily="34" charset="0"/>
            </a:endParaRPr>
          </a:p>
        </p:txBody>
      </p:sp>
      <p:sp>
        <p:nvSpPr>
          <p:cNvPr id="75789" name="Rectangle 13"/>
          <p:cNvSpPr>
            <a:spLocks noChangeArrowheads="1"/>
          </p:cNvSpPr>
          <p:nvPr/>
        </p:nvSpPr>
        <p:spPr bwMode="auto">
          <a:xfrm>
            <a:off x="4876800" y="5029200"/>
            <a:ext cx="3352800" cy="990600"/>
          </a:xfrm>
          <a:prstGeom prst="rect">
            <a:avLst/>
          </a:prstGeom>
          <a:noFill/>
          <a:ln w="9525">
            <a:noFill/>
            <a:miter lim="800000"/>
            <a:headEnd/>
            <a:tailEnd/>
          </a:ln>
          <a:effectLst/>
        </p:spPr>
        <p:txBody>
          <a:bodyPr/>
          <a:lstStyle/>
          <a:p>
            <a:pPr algn="ctr" eaLnBrk="0" hangingPunct="0">
              <a:spcBef>
                <a:spcPct val="20000"/>
              </a:spcBef>
              <a:defRPr/>
            </a:pPr>
            <a:r>
              <a:rPr lang="en-US" sz="2400" b="1" dirty="0">
                <a:solidFill>
                  <a:schemeClr val="bg1"/>
                </a:solidFill>
                <a:effectLst>
                  <a:outerShdw blurRad="38100" dist="38100" dir="2700000" algn="tl">
                    <a:srgbClr val="000000"/>
                  </a:outerShdw>
                </a:effectLst>
                <a:latin typeface="Arial" pitchFamily="34" charset="0"/>
              </a:rPr>
              <a:t>Jerry Ebersole</a:t>
            </a:r>
          </a:p>
          <a:p>
            <a:pPr algn="ctr" eaLnBrk="0" hangingPunct="0">
              <a:spcBef>
                <a:spcPct val="20000"/>
              </a:spcBef>
              <a:defRPr/>
            </a:pPr>
            <a:r>
              <a:rPr lang="en-US" sz="2400" b="1" dirty="0">
                <a:solidFill>
                  <a:schemeClr val="bg1"/>
                </a:solidFill>
                <a:effectLst>
                  <a:outerShdw blurRad="38100" dist="38100" dir="2700000" algn="tl">
                    <a:srgbClr val="000000"/>
                  </a:outerShdw>
                </a:effectLst>
                <a:latin typeface="Arial" pitchFamily="34" charset="0"/>
              </a:rPr>
              <a:t>DEQ - AQ Division</a:t>
            </a:r>
          </a:p>
        </p:txBody>
      </p:sp>
      <p:pic>
        <p:nvPicPr>
          <p:cNvPr id="19458" name="Picture 2" descr="http://www.smartpdf.info/catalog/40_CFR_CD_2010.PNG"/>
          <p:cNvPicPr>
            <a:picLocks noChangeAspect="1" noChangeArrowheads="1"/>
          </p:cNvPicPr>
          <p:nvPr/>
        </p:nvPicPr>
        <p:blipFill>
          <a:blip r:embed="rId3" cstate="print"/>
          <a:srcRect/>
          <a:stretch>
            <a:fillRect/>
          </a:stretch>
        </p:blipFill>
        <p:spPr bwMode="auto">
          <a:xfrm>
            <a:off x="228600" y="3048000"/>
            <a:ext cx="3657600" cy="364540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defRPr/>
            </a:pPr>
            <a:r>
              <a:rPr lang="en-US" dirty="0" smtClean="0"/>
              <a:t>New Area Source NESHAPs</a:t>
            </a:r>
          </a:p>
        </p:txBody>
      </p:sp>
      <p:sp>
        <p:nvSpPr>
          <p:cNvPr id="216067" name="Rectangle 3"/>
          <p:cNvSpPr>
            <a:spLocks noGrp="1" noChangeArrowheads="1"/>
          </p:cNvSpPr>
          <p:nvPr>
            <p:ph type="body" idx="1"/>
          </p:nvPr>
        </p:nvSpPr>
        <p:spPr>
          <a:xfrm>
            <a:off x="0" y="5715000"/>
            <a:ext cx="4191000" cy="381000"/>
          </a:xfrm>
        </p:spPr>
        <p:txBody>
          <a:bodyPr/>
          <a:lstStyle/>
          <a:p>
            <a:pPr>
              <a:buNone/>
              <a:defRPr/>
            </a:pPr>
            <a:r>
              <a:rPr lang="en-US" sz="1800" b="0" kern="1200" dirty="0" smtClean="0">
                <a:effectLst>
                  <a:outerShdw blurRad="38100" dist="38100" dir="2700000" algn="tl">
                    <a:srgbClr val="000000">
                      <a:alpha val="43137"/>
                    </a:srgbClr>
                  </a:outerShdw>
                </a:effectLst>
                <a:latin typeface="Times New Roman" pitchFamily="18" charset="0"/>
              </a:rPr>
              <a:t>Paint/Allied Product (48) </a:t>
            </a:r>
          </a:p>
        </p:txBody>
      </p:sp>
      <p:pic>
        <p:nvPicPr>
          <p:cNvPr id="17410" name="Picture 2" descr="http://www.unitedasphalts.com/images/content/no-smell-roofing-asphalt.jpg"/>
          <p:cNvPicPr>
            <a:picLocks noChangeAspect="1" noChangeArrowheads="1"/>
          </p:cNvPicPr>
          <p:nvPr/>
        </p:nvPicPr>
        <p:blipFill>
          <a:blip r:embed="rId3" cstate="print"/>
          <a:srcRect/>
          <a:stretch>
            <a:fillRect/>
          </a:stretch>
        </p:blipFill>
        <p:spPr bwMode="auto">
          <a:xfrm>
            <a:off x="152400" y="1905000"/>
            <a:ext cx="2819400" cy="1342035"/>
          </a:xfrm>
          <a:prstGeom prst="rect">
            <a:avLst/>
          </a:prstGeom>
          <a:noFill/>
        </p:spPr>
      </p:pic>
      <p:sp>
        <p:nvSpPr>
          <p:cNvPr id="5" name="TextBox 4"/>
          <p:cNvSpPr txBox="1"/>
          <p:nvPr/>
        </p:nvSpPr>
        <p:spPr>
          <a:xfrm>
            <a:off x="0" y="3276600"/>
            <a:ext cx="3166251" cy="369332"/>
          </a:xfrm>
          <a:prstGeom prst="rect">
            <a:avLst/>
          </a:prstGeom>
          <a:noFill/>
        </p:spPr>
        <p:txBody>
          <a:bodyPr wrap="none" rtlCol="0">
            <a:spAutoFit/>
          </a:bodyPr>
          <a:lstStyle/>
          <a:p>
            <a:r>
              <a:rPr lang="en-US" sz="1800" dirty="0" smtClean="0">
                <a:solidFill>
                  <a:schemeClr val="bg1"/>
                </a:solidFill>
                <a:effectLst>
                  <a:outerShdw blurRad="38100" dist="38100" dir="2700000" algn="tl">
                    <a:srgbClr val="000000">
                      <a:alpha val="43137"/>
                    </a:srgbClr>
                  </a:outerShdw>
                </a:effectLst>
              </a:rPr>
              <a:t>Asphalt Processing/Roofing (5) </a:t>
            </a:r>
            <a:endParaRPr lang="en-US" sz="1800" dirty="0">
              <a:solidFill>
                <a:schemeClr val="bg1"/>
              </a:solidFill>
              <a:effectLst>
                <a:outerShdw blurRad="38100" dist="38100" dir="2700000" algn="tl">
                  <a:srgbClr val="000000">
                    <a:alpha val="43137"/>
                  </a:srgbClr>
                </a:outerShdw>
              </a:effectLst>
            </a:endParaRPr>
          </a:p>
        </p:txBody>
      </p:sp>
      <p:pic>
        <p:nvPicPr>
          <p:cNvPr id="17412" name="Picture 4" descr="http://www.ohiocitizen.org/campaigns/gpac/gpac_factory.jpg"/>
          <p:cNvPicPr>
            <a:picLocks noChangeAspect="1" noChangeArrowheads="1"/>
          </p:cNvPicPr>
          <p:nvPr/>
        </p:nvPicPr>
        <p:blipFill>
          <a:blip r:embed="rId4" cstate="print"/>
          <a:srcRect/>
          <a:stretch>
            <a:fillRect/>
          </a:stretch>
        </p:blipFill>
        <p:spPr bwMode="auto">
          <a:xfrm>
            <a:off x="5638800" y="1676400"/>
            <a:ext cx="3276600" cy="2024939"/>
          </a:xfrm>
          <a:prstGeom prst="rect">
            <a:avLst/>
          </a:prstGeom>
          <a:noFill/>
        </p:spPr>
      </p:pic>
      <p:sp>
        <p:nvSpPr>
          <p:cNvPr id="7" name="TextBox 6"/>
          <p:cNvSpPr txBox="1"/>
          <p:nvPr/>
        </p:nvSpPr>
        <p:spPr>
          <a:xfrm>
            <a:off x="6019800" y="3733800"/>
            <a:ext cx="2826415" cy="369332"/>
          </a:xfrm>
          <a:prstGeom prst="rect">
            <a:avLst/>
          </a:prstGeom>
          <a:noFill/>
        </p:spPr>
        <p:txBody>
          <a:bodyPr wrap="none" rtlCol="0">
            <a:spAutoFit/>
          </a:bodyPr>
          <a:lstStyle/>
          <a:p>
            <a:r>
              <a:rPr lang="en-US" sz="1800" dirty="0" smtClean="0">
                <a:solidFill>
                  <a:schemeClr val="bg1"/>
                </a:solidFill>
                <a:effectLst>
                  <a:outerShdw blurRad="38100" dist="38100" dir="2700000" algn="tl">
                    <a:srgbClr val="000000">
                      <a:alpha val="43137"/>
                    </a:srgbClr>
                  </a:outerShdw>
                </a:effectLst>
              </a:rPr>
              <a:t>Chemical Manufacturing (1)</a:t>
            </a:r>
            <a:endParaRPr lang="en-US" sz="1800" dirty="0">
              <a:solidFill>
                <a:schemeClr val="bg1"/>
              </a:solidFill>
              <a:effectLst>
                <a:outerShdw blurRad="38100" dist="38100" dir="2700000" algn="tl">
                  <a:srgbClr val="000000">
                    <a:alpha val="43137"/>
                  </a:srgbClr>
                </a:outerShdw>
              </a:effectLst>
            </a:endParaRPr>
          </a:p>
        </p:txBody>
      </p:sp>
      <p:pic>
        <p:nvPicPr>
          <p:cNvPr id="17414" name="Picture 6" descr="http://2.imimg.com/data2/IA/HS/IMVENDOR-2100293/chemical_preparations_tanks_500x500-250x250.jpg"/>
          <p:cNvPicPr>
            <a:picLocks noChangeAspect="1" noChangeArrowheads="1"/>
          </p:cNvPicPr>
          <p:nvPr/>
        </p:nvPicPr>
        <p:blipFill>
          <a:blip r:embed="rId5" cstate="print"/>
          <a:srcRect/>
          <a:stretch>
            <a:fillRect/>
          </a:stretch>
        </p:blipFill>
        <p:spPr bwMode="auto">
          <a:xfrm>
            <a:off x="3124200" y="2209800"/>
            <a:ext cx="2381250" cy="2381250"/>
          </a:xfrm>
          <a:prstGeom prst="rect">
            <a:avLst/>
          </a:prstGeom>
          <a:noFill/>
        </p:spPr>
      </p:pic>
      <p:sp>
        <p:nvSpPr>
          <p:cNvPr id="9" name="TextBox 8"/>
          <p:cNvSpPr txBox="1"/>
          <p:nvPr/>
        </p:nvSpPr>
        <p:spPr>
          <a:xfrm>
            <a:off x="3048000" y="4648200"/>
            <a:ext cx="2634054" cy="369332"/>
          </a:xfrm>
          <a:prstGeom prst="rect">
            <a:avLst/>
          </a:prstGeom>
          <a:noFill/>
        </p:spPr>
        <p:txBody>
          <a:bodyPr wrap="none" rtlCol="0">
            <a:spAutoFit/>
          </a:bodyPr>
          <a:lstStyle/>
          <a:p>
            <a:r>
              <a:rPr lang="en-US" sz="1800" dirty="0" smtClean="0">
                <a:solidFill>
                  <a:schemeClr val="bg1"/>
                </a:solidFill>
                <a:effectLst>
                  <a:outerShdw blurRad="38100" dist="38100" dir="2700000" algn="tl">
                    <a:srgbClr val="000000">
                      <a:alpha val="43137"/>
                    </a:srgbClr>
                  </a:outerShdw>
                </a:effectLst>
              </a:rPr>
              <a:t>Chemical Preparation (15)</a:t>
            </a:r>
            <a:endParaRPr lang="en-US" sz="1800" dirty="0">
              <a:solidFill>
                <a:schemeClr val="bg1"/>
              </a:solidFill>
              <a:effectLst>
                <a:outerShdw blurRad="38100" dist="38100" dir="2700000" algn="tl">
                  <a:srgbClr val="000000">
                    <a:alpha val="43137"/>
                  </a:srgbClr>
                </a:outerShdw>
              </a:effectLst>
            </a:endParaRPr>
          </a:p>
        </p:txBody>
      </p:sp>
      <p:pic>
        <p:nvPicPr>
          <p:cNvPr id="17416" name="Picture 8" descr="http://www.lawrencepumps.com/images/PaintMfg.jpg"/>
          <p:cNvPicPr>
            <a:picLocks noChangeAspect="1" noChangeArrowheads="1"/>
          </p:cNvPicPr>
          <p:nvPr/>
        </p:nvPicPr>
        <p:blipFill>
          <a:blip r:embed="rId6" cstate="print"/>
          <a:srcRect/>
          <a:stretch>
            <a:fillRect/>
          </a:stretch>
        </p:blipFill>
        <p:spPr bwMode="auto">
          <a:xfrm>
            <a:off x="152400" y="3810000"/>
            <a:ext cx="2819400" cy="1876425"/>
          </a:xfrm>
          <a:prstGeom prst="rect">
            <a:avLst/>
          </a:prstGeom>
          <a:noFill/>
        </p:spPr>
      </p:pic>
      <p:pic>
        <p:nvPicPr>
          <p:cNvPr id="17418" name="Picture 10" descr="http://outbacktacknfeed.com/yahoo_site_admin/assets/images/Picture_052.15294052.jpg"/>
          <p:cNvPicPr>
            <a:picLocks noChangeAspect="1" noChangeArrowheads="1"/>
          </p:cNvPicPr>
          <p:nvPr/>
        </p:nvPicPr>
        <p:blipFill>
          <a:blip r:embed="rId7" cstate="print"/>
          <a:srcRect/>
          <a:stretch>
            <a:fillRect/>
          </a:stretch>
        </p:blipFill>
        <p:spPr bwMode="auto">
          <a:xfrm>
            <a:off x="5715000" y="4191000"/>
            <a:ext cx="2921000" cy="2190750"/>
          </a:xfrm>
          <a:prstGeom prst="rect">
            <a:avLst/>
          </a:prstGeom>
          <a:noFill/>
        </p:spPr>
      </p:pic>
      <p:sp>
        <p:nvSpPr>
          <p:cNvPr id="12" name="TextBox 11"/>
          <p:cNvSpPr txBox="1"/>
          <p:nvPr/>
        </p:nvSpPr>
        <p:spPr>
          <a:xfrm>
            <a:off x="6477000" y="6400800"/>
            <a:ext cx="2044149" cy="369332"/>
          </a:xfrm>
          <a:prstGeom prst="rect">
            <a:avLst/>
          </a:prstGeom>
          <a:noFill/>
        </p:spPr>
        <p:txBody>
          <a:bodyPr wrap="none" rtlCol="0">
            <a:spAutoFit/>
          </a:bodyPr>
          <a:lstStyle/>
          <a:p>
            <a:r>
              <a:rPr lang="en-US" sz="1800" dirty="0" smtClean="0">
                <a:solidFill>
                  <a:schemeClr val="bg1"/>
                </a:solidFill>
                <a:effectLst>
                  <a:outerShdw blurRad="38100" dist="38100" dir="2700000" algn="tl">
                    <a:srgbClr val="000000">
                      <a:alpha val="43137"/>
                    </a:srgbClr>
                  </a:outerShdw>
                </a:effectLst>
              </a:rPr>
              <a:t>Prepared Feeds (18)</a:t>
            </a:r>
            <a:endParaRPr lang="en-US" sz="18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752600" y="838200"/>
            <a:ext cx="6934200" cy="838200"/>
          </a:xfrm>
        </p:spPr>
        <p:txBody>
          <a:bodyPr/>
          <a:lstStyle/>
          <a:p>
            <a:pPr algn="ctr">
              <a:defRPr/>
            </a:pPr>
            <a:r>
              <a:rPr lang="en-US" dirty="0" smtClean="0"/>
              <a:t>Air contaminant discharge permits</a:t>
            </a:r>
          </a:p>
        </p:txBody>
      </p:sp>
      <p:sp>
        <p:nvSpPr>
          <p:cNvPr id="216067" name="Rectangle 3"/>
          <p:cNvSpPr>
            <a:spLocks noGrp="1" noChangeArrowheads="1"/>
          </p:cNvSpPr>
          <p:nvPr>
            <p:ph type="body" idx="1"/>
          </p:nvPr>
        </p:nvSpPr>
        <p:spPr>
          <a:xfrm>
            <a:off x="3505200" y="2057400"/>
            <a:ext cx="5638800" cy="3048000"/>
          </a:xfrm>
        </p:spPr>
        <p:txBody>
          <a:bodyPr/>
          <a:lstStyle/>
          <a:p>
            <a:pPr>
              <a:defRPr/>
            </a:pPr>
            <a:r>
              <a:rPr lang="en-US" sz="2200" b="0" dirty="0" smtClean="0"/>
              <a:t>Paint and allied product manufacturing</a:t>
            </a:r>
          </a:p>
          <a:p>
            <a:pPr lvl="1">
              <a:defRPr/>
            </a:pPr>
            <a:r>
              <a:rPr lang="en-US" dirty="0" smtClean="0"/>
              <a:t>General ACDP</a:t>
            </a:r>
          </a:p>
          <a:p>
            <a:pPr lvl="1">
              <a:defRPr/>
            </a:pPr>
            <a:r>
              <a:rPr lang="en-US" b="0" dirty="0" smtClean="0"/>
              <a:t>General ACDP fee class</a:t>
            </a:r>
          </a:p>
          <a:p>
            <a:pPr>
              <a:defRPr/>
            </a:pPr>
            <a:r>
              <a:rPr lang="en-US" sz="2200" b="0" dirty="0" smtClean="0"/>
              <a:t>Application deferral</a:t>
            </a:r>
          </a:p>
          <a:p>
            <a:pPr lvl="1">
              <a:defRPr/>
            </a:pPr>
            <a:r>
              <a:rPr lang="en-US" dirty="0" smtClean="0"/>
              <a:t>Defer for up to 12 months</a:t>
            </a:r>
          </a:p>
          <a:p>
            <a:pPr lvl="1">
              <a:defRPr/>
            </a:pPr>
            <a:r>
              <a:rPr lang="en-US" b="0" dirty="0" smtClean="0"/>
              <a:t>Temporary </a:t>
            </a:r>
            <a:r>
              <a:rPr lang="en-US" dirty="0" smtClean="0"/>
              <a:t>deferral – </a:t>
            </a:r>
            <a:r>
              <a:rPr lang="en-US" b="0" dirty="0" smtClean="0"/>
              <a:t>August</a:t>
            </a:r>
          </a:p>
          <a:p>
            <a:pPr lvl="1">
              <a:defRPr/>
            </a:pPr>
            <a:r>
              <a:rPr lang="en-US" dirty="0" smtClean="0"/>
              <a:t>Permanent</a:t>
            </a:r>
            <a:endParaRPr lang="en-US" b="0" dirty="0" smtClean="0"/>
          </a:p>
        </p:txBody>
      </p:sp>
      <p:pic>
        <p:nvPicPr>
          <p:cNvPr id="15361" name="Picture 1"/>
          <p:cNvPicPr>
            <a:picLocks noChangeAspect="1" noChangeArrowheads="1"/>
          </p:cNvPicPr>
          <p:nvPr/>
        </p:nvPicPr>
        <p:blipFill>
          <a:blip r:embed="rId3" cstate="print"/>
          <a:srcRect/>
          <a:stretch>
            <a:fillRect/>
          </a:stretch>
        </p:blipFill>
        <p:spPr bwMode="auto">
          <a:xfrm>
            <a:off x="152400" y="1981200"/>
            <a:ext cx="324888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defRPr/>
            </a:pPr>
            <a:r>
              <a:rPr lang="en-US" dirty="0" smtClean="0"/>
              <a:t>Stationary Internal Combustion Engines</a:t>
            </a:r>
          </a:p>
        </p:txBody>
      </p:sp>
      <p:sp>
        <p:nvSpPr>
          <p:cNvPr id="216067" name="Rectangle 3"/>
          <p:cNvSpPr>
            <a:spLocks noGrp="1" noChangeArrowheads="1"/>
          </p:cNvSpPr>
          <p:nvPr>
            <p:ph type="body" idx="1"/>
          </p:nvPr>
        </p:nvSpPr>
        <p:spPr>
          <a:xfrm>
            <a:off x="3886200" y="1981200"/>
            <a:ext cx="5257800" cy="3352800"/>
          </a:xfrm>
        </p:spPr>
        <p:txBody>
          <a:bodyPr/>
          <a:lstStyle/>
          <a:p>
            <a:pPr>
              <a:defRPr/>
            </a:pPr>
            <a:r>
              <a:rPr lang="en-US" b="0" dirty="0" smtClean="0"/>
              <a:t>Federal rules complicated</a:t>
            </a:r>
          </a:p>
          <a:p>
            <a:pPr>
              <a:defRPr/>
            </a:pPr>
            <a:r>
              <a:rPr lang="en-US" b="0" dirty="0" smtClean="0"/>
              <a:t>Excessive burden on DEQ</a:t>
            </a:r>
          </a:p>
          <a:p>
            <a:pPr>
              <a:defRPr/>
            </a:pPr>
            <a:r>
              <a:rPr lang="en-US" b="0" dirty="0" smtClean="0"/>
              <a:t>Repeal:</a:t>
            </a:r>
          </a:p>
          <a:p>
            <a:pPr lvl="1">
              <a:defRPr/>
            </a:pPr>
            <a:r>
              <a:rPr lang="en-US" b="0" dirty="0" smtClean="0"/>
              <a:t>NSPS  standards</a:t>
            </a:r>
          </a:p>
          <a:p>
            <a:pPr lvl="1">
              <a:defRPr/>
            </a:pPr>
            <a:r>
              <a:rPr lang="en-US" dirty="0" smtClean="0"/>
              <a:t>NESHAP standards</a:t>
            </a:r>
          </a:p>
          <a:p>
            <a:pPr>
              <a:defRPr/>
            </a:pPr>
            <a:r>
              <a:rPr lang="en-US" b="0" dirty="0" smtClean="0"/>
              <a:t>May propose re-adoption after:</a:t>
            </a:r>
          </a:p>
          <a:p>
            <a:pPr lvl="1">
              <a:defRPr/>
            </a:pPr>
            <a:r>
              <a:rPr lang="en-US" dirty="0" smtClean="0"/>
              <a:t>Identifying affected sources</a:t>
            </a:r>
          </a:p>
          <a:p>
            <a:pPr lvl="1">
              <a:defRPr/>
            </a:pPr>
            <a:r>
              <a:rPr lang="en-US" b="0" dirty="0" smtClean="0"/>
              <a:t>Improving implementation plan</a:t>
            </a:r>
          </a:p>
        </p:txBody>
      </p:sp>
      <p:pic>
        <p:nvPicPr>
          <p:cNvPr id="15364" name="Picture 4" descr="http://www1.eere.energy.gov/industry/distributedenergy/images/reciprocating_engine.jpg"/>
          <p:cNvPicPr>
            <a:picLocks noChangeAspect="1" noChangeArrowheads="1"/>
          </p:cNvPicPr>
          <p:nvPr/>
        </p:nvPicPr>
        <p:blipFill>
          <a:blip r:embed="rId3" cstate="print"/>
          <a:srcRect/>
          <a:stretch>
            <a:fillRect/>
          </a:stretch>
        </p:blipFill>
        <p:spPr bwMode="auto">
          <a:xfrm>
            <a:off x="457200" y="2133600"/>
            <a:ext cx="2971800" cy="291236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defRPr/>
            </a:pPr>
            <a:r>
              <a:rPr lang="en-US" dirty="0" smtClean="0"/>
              <a:t>Metal Fabrication and Finishing Permits</a:t>
            </a:r>
          </a:p>
        </p:txBody>
      </p:sp>
      <p:sp>
        <p:nvSpPr>
          <p:cNvPr id="216067" name="Rectangle 3"/>
          <p:cNvSpPr>
            <a:spLocks noGrp="1" noChangeArrowheads="1"/>
          </p:cNvSpPr>
          <p:nvPr>
            <p:ph type="body" idx="1"/>
          </p:nvPr>
        </p:nvSpPr>
        <p:spPr>
          <a:xfrm>
            <a:off x="3886200" y="1981200"/>
            <a:ext cx="5257800" cy="3810000"/>
          </a:xfrm>
        </p:spPr>
        <p:txBody>
          <a:bodyPr/>
          <a:lstStyle/>
          <a:p>
            <a:pPr>
              <a:defRPr/>
            </a:pPr>
            <a:r>
              <a:rPr lang="en-US" b="0" dirty="0" smtClean="0"/>
              <a:t>Split category into 3 fee classes</a:t>
            </a:r>
          </a:p>
          <a:p>
            <a:pPr lvl="1">
              <a:defRPr/>
            </a:pPr>
            <a:r>
              <a:rPr lang="en-US" dirty="0" smtClean="0"/>
              <a:t>Current fee - $1,296/year</a:t>
            </a:r>
          </a:p>
          <a:p>
            <a:pPr lvl="1">
              <a:defRPr/>
            </a:pPr>
            <a:r>
              <a:rPr lang="en-US" dirty="0" smtClean="0"/>
              <a:t>Proposed fees</a:t>
            </a:r>
            <a:r>
              <a:rPr lang="en-US" b="0" dirty="0" smtClean="0"/>
              <a:t>:</a:t>
            </a:r>
          </a:p>
          <a:p>
            <a:pPr lvl="2">
              <a:defRPr/>
            </a:pPr>
            <a:r>
              <a:rPr lang="en-US" b="0" dirty="0" smtClean="0"/>
              <a:t>Class 1 -</a:t>
            </a:r>
            <a:r>
              <a:rPr lang="en-US" dirty="0" smtClean="0"/>
              <a:t> $1,296/yr</a:t>
            </a:r>
            <a:endParaRPr lang="en-US" b="0" dirty="0" smtClean="0"/>
          </a:p>
          <a:p>
            <a:pPr lvl="2">
              <a:defRPr/>
            </a:pPr>
            <a:r>
              <a:rPr lang="en-US" b="0" dirty="0" smtClean="0"/>
              <a:t>Class 2 - $720/yr</a:t>
            </a:r>
          </a:p>
          <a:p>
            <a:pPr lvl="2">
              <a:defRPr/>
            </a:pPr>
            <a:r>
              <a:rPr lang="en-US" dirty="0" smtClean="0"/>
              <a:t>Class 3 - $360/yr</a:t>
            </a:r>
          </a:p>
          <a:p>
            <a:pPr lvl="1">
              <a:defRPr/>
            </a:pPr>
            <a:r>
              <a:rPr lang="en-US" dirty="0" smtClean="0"/>
              <a:t>Based on regulatory complexity</a:t>
            </a:r>
            <a:endParaRPr lang="en-US" b="0" dirty="0" smtClean="0"/>
          </a:p>
          <a:p>
            <a:pPr lvl="1">
              <a:defRPr/>
            </a:pPr>
            <a:r>
              <a:rPr lang="en-US" b="0" dirty="0" smtClean="0"/>
              <a:t>Exempt smallest facilities</a:t>
            </a:r>
          </a:p>
        </p:txBody>
      </p:sp>
      <p:pic>
        <p:nvPicPr>
          <p:cNvPr id="2" name="Picture 2" descr="http://schools.look4.net.nz/careers/careers_descriptions/marine-construction-careers/careers_descriptions/files/HeavyMetalFabrication.gif"/>
          <p:cNvPicPr>
            <a:picLocks noChangeAspect="1" noChangeArrowheads="1"/>
          </p:cNvPicPr>
          <p:nvPr/>
        </p:nvPicPr>
        <p:blipFill>
          <a:blip r:embed="rId3" cstate="print"/>
          <a:srcRect/>
          <a:stretch>
            <a:fillRect/>
          </a:stretch>
        </p:blipFill>
        <p:spPr bwMode="auto">
          <a:xfrm>
            <a:off x="533400" y="2209800"/>
            <a:ext cx="3181978" cy="2895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rmc-constructors.com/upload/projects/gallery%202%20-%20costco%20sheridan/gallery02_costco_sheridan_co_gas_stationfinal_gallery19.jpg"/>
          <p:cNvPicPr>
            <a:picLocks noChangeAspect="1" noChangeArrowheads="1"/>
          </p:cNvPicPr>
          <p:nvPr/>
        </p:nvPicPr>
        <p:blipFill>
          <a:blip r:embed="rId3" cstate="print"/>
          <a:srcRect/>
          <a:stretch>
            <a:fillRect/>
          </a:stretch>
        </p:blipFill>
        <p:spPr bwMode="auto">
          <a:xfrm>
            <a:off x="152400" y="2209800"/>
            <a:ext cx="3654744" cy="2438400"/>
          </a:xfrm>
          <a:prstGeom prst="rect">
            <a:avLst/>
          </a:prstGeom>
          <a:noFill/>
        </p:spPr>
      </p:pic>
      <p:sp>
        <p:nvSpPr>
          <p:cNvPr id="216066" name="Rectangle 2"/>
          <p:cNvSpPr>
            <a:spLocks noGrp="1" noChangeArrowheads="1"/>
          </p:cNvSpPr>
          <p:nvPr>
            <p:ph type="title"/>
          </p:nvPr>
        </p:nvSpPr>
        <p:spPr/>
        <p:txBody>
          <a:bodyPr/>
          <a:lstStyle/>
          <a:p>
            <a:pPr algn="ctr">
              <a:defRPr/>
            </a:pPr>
            <a:r>
              <a:rPr lang="en-US" dirty="0" smtClean="0"/>
              <a:t>Gasoline dispensing facilities</a:t>
            </a:r>
          </a:p>
        </p:txBody>
      </p:sp>
      <p:sp>
        <p:nvSpPr>
          <p:cNvPr id="216067" name="Rectangle 3"/>
          <p:cNvSpPr>
            <a:spLocks noGrp="1" noChangeArrowheads="1"/>
          </p:cNvSpPr>
          <p:nvPr>
            <p:ph type="body" idx="1"/>
          </p:nvPr>
        </p:nvSpPr>
        <p:spPr>
          <a:xfrm>
            <a:off x="3886200" y="1981200"/>
            <a:ext cx="5257800" cy="3352800"/>
          </a:xfrm>
        </p:spPr>
        <p:txBody>
          <a:bodyPr/>
          <a:lstStyle/>
          <a:p>
            <a:pPr>
              <a:defRPr/>
            </a:pPr>
            <a:r>
              <a:rPr lang="en-US" b="0" dirty="0" smtClean="0"/>
              <a:t>Permit exemption for small GDFs</a:t>
            </a:r>
          </a:p>
          <a:p>
            <a:pPr lvl="1">
              <a:defRPr/>
            </a:pPr>
            <a:r>
              <a:rPr lang="en-US" dirty="0" smtClean="0"/>
              <a:t>ASTs and non-retail facilities</a:t>
            </a:r>
          </a:p>
          <a:p>
            <a:pPr lvl="1">
              <a:defRPr/>
            </a:pPr>
            <a:r>
              <a:rPr lang="en-US" b="0" dirty="0" smtClean="0"/>
              <a:t>Extend to USTs and retail facilities</a:t>
            </a:r>
          </a:p>
          <a:p>
            <a:pPr>
              <a:defRPr/>
            </a:pPr>
            <a:r>
              <a:rPr lang="en-US" sz="2200" b="0" dirty="0" smtClean="0"/>
              <a:t>Change of ownership fee</a:t>
            </a:r>
          </a:p>
          <a:p>
            <a:pPr lvl="1">
              <a:defRPr/>
            </a:pPr>
            <a:r>
              <a:rPr lang="en-US" dirty="0" smtClean="0"/>
              <a:t>AQ - $360, UST - $75</a:t>
            </a:r>
          </a:p>
          <a:p>
            <a:pPr lvl="1">
              <a:defRPr/>
            </a:pPr>
            <a:r>
              <a:rPr lang="en-US" dirty="0" smtClean="0"/>
              <a:t>AQ fee used to cover UST fee</a:t>
            </a:r>
          </a:p>
          <a:p>
            <a:pPr>
              <a:defRPr/>
            </a:pPr>
            <a:r>
              <a:rPr lang="en-US" b="0" dirty="0" smtClean="0"/>
              <a:t>Clarifications:</a:t>
            </a:r>
          </a:p>
          <a:p>
            <a:pPr lvl="1">
              <a:defRPr/>
            </a:pPr>
            <a:r>
              <a:rPr lang="en-US" dirty="0" smtClean="0"/>
              <a:t>Dispensing into motor vehicles</a:t>
            </a:r>
          </a:p>
          <a:p>
            <a:pPr lvl="1">
              <a:defRPr/>
            </a:pPr>
            <a:r>
              <a:rPr lang="en-US" dirty="0" smtClean="0"/>
              <a:t>Aviation gasoline</a:t>
            </a:r>
          </a:p>
          <a:p>
            <a:pPr lvl="1">
              <a:defRPr/>
            </a:pPr>
            <a:r>
              <a:rPr lang="en-US" dirty="0" smtClean="0"/>
              <a:t>Monthly throughput</a:t>
            </a:r>
          </a:p>
          <a:p>
            <a:pPr lvl="1">
              <a:defRPr/>
            </a:pPr>
            <a:r>
              <a:rPr lang="en-US" dirty="0" smtClean="0"/>
              <a:t>Compliance testing</a:t>
            </a:r>
          </a:p>
          <a:p>
            <a:pPr lvl="1">
              <a:defRPr/>
            </a:pPr>
            <a:endParaRPr lang="en-US" b="0" dirty="0" smtClean="0"/>
          </a:p>
          <a:p>
            <a:pPr lvl="1">
              <a:defRPr/>
            </a:pPr>
            <a:endParaRPr lang="en-US" b="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defRPr/>
            </a:pPr>
            <a:r>
              <a:rPr lang="en-US" dirty="0" smtClean="0"/>
              <a:t>Federal Air Quality Regulations</a:t>
            </a:r>
          </a:p>
        </p:txBody>
      </p:sp>
      <p:sp>
        <p:nvSpPr>
          <p:cNvPr id="216067" name="Rectangle 3"/>
          <p:cNvSpPr>
            <a:spLocks noGrp="1" noChangeArrowheads="1"/>
          </p:cNvSpPr>
          <p:nvPr>
            <p:ph type="body" idx="1"/>
          </p:nvPr>
        </p:nvSpPr>
        <p:spPr>
          <a:xfrm>
            <a:off x="3200400" y="2514600"/>
            <a:ext cx="5943600" cy="2819400"/>
          </a:xfrm>
        </p:spPr>
        <p:txBody>
          <a:bodyPr/>
          <a:lstStyle/>
          <a:p>
            <a:pPr>
              <a:defRPr/>
            </a:pPr>
            <a:r>
              <a:rPr lang="en-US" b="0" dirty="0" smtClean="0"/>
              <a:t>Update adoption of NSPSs/NESHAPs</a:t>
            </a:r>
          </a:p>
          <a:p>
            <a:pPr>
              <a:defRPr/>
            </a:pPr>
            <a:r>
              <a:rPr lang="en-US" b="0" dirty="0" smtClean="0"/>
              <a:t>Repeal medical waste incinerator rules</a:t>
            </a:r>
          </a:p>
          <a:p>
            <a:pPr lvl="1">
              <a:defRPr/>
            </a:pPr>
            <a:r>
              <a:rPr lang="en-US" dirty="0" smtClean="0"/>
              <a:t>No affected incinerators</a:t>
            </a:r>
          </a:p>
          <a:p>
            <a:pPr lvl="1">
              <a:defRPr/>
            </a:pPr>
            <a:r>
              <a:rPr lang="en-US" b="0" dirty="0" smtClean="0"/>
              <a:t>New incinerators - separate rules</a:t>
            </a:r>
          </a:p>
        </p:txBody>
      </p:sp>
      <p:pic>
        <p:nvPicPr>
          <p:cNvPr id="7170" name="Picture 2" descr="http://www.inciner8.com/images/250Mnew1.jpg"/>
          <p:cNvPicPr>
            <a:picLocks noChangeAspect="1" noChangeArrowheads="1"/>
          </p:cNvPicPr>
          <p:nvPr/>
        </p:nvPicPr>
        <p:blipFill>
          <a:blip r:embed="rId3" cstate="print"/>
          <a:srcRect/>
          <a:stretch>
            <a:fillRect/>
          </a:stretch>
        </p:blipFill>
        <p:spPr bwMode="auto">
          <a:xfrm>
            <a:off x="152400" y="2057400"/>
            <a:ext cx="3067050" cy="408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Comments</a:t>
            </a:r>
            <a:endParaRPr lang="en-US" dirty="0"/>
          </a:p>
        </p:txBody>
      </p:sp>
      <p:sp>
        <p:nvSpPr>
          <p:cNvPr id="3" name="Content Placeholder 2"/>
          <p:cNvSpPr>
            <a:spLocks noGrp="1"/>
          </p:cNvSpPr>
          <p:nvPr>
            <p:ph idx="1"/>
          </p:nvPr>
        </p:nvSpPr>
        <p:spPr>
          <a:xfrm>
            <a:off x="1752600" y="2362200"/>
            <a:ext cx="7010400" cy="1143000"/>
          </a:xfrm>
        </p:spPr>
        <p:txBody>
          <a:bodyPr/>
          <a:lstStyle/>
          <a:p>
            <a:r>
              <a:rPr lang="en-US" dirty="0" smtClean="0"/>
              <a:t>Tracking exempted sources</a:t>
            </a:r>
          </a:p>
          <a:p>
            <a:r>
              <a:rPr lang="en-US" dirty="0" smtClean="0"/>
              <a:t>Public health impact of exempting sources</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llDEQ2">
  <a:themeElements>
    <a:clrScheme name="AllDEQ2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fontScheme name="AllDEQ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lDEQ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lDEQ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lDEQ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lDEQ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lDEQ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lDEQ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lDEQ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llDEQ2 8">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AllDEQ2 9">
        <a:dk1>
          <a:srgbClr val="000000"/>
        </a:dk1>
        <a:lt1>
          <a:srgbClr val="FFFFFF"/>
        </a:lt1>
        <a:dk2>
          <a:srgbClr val="000000"/>
        </a:dk2>
        <a:lt2>
          <a:srgbClr val="808080"/>
        </a:lt2>
        <a:accent1>
          <a:srgbClr val="FFFFD9"/>
        </a:accent1>
        <a:accent2>
          <a:srgbClr val="9CC9C4"/>
        </a:accent2>
        <a:accent3>
          <a:srgbClr val="FFFFFF"/>
        </a:accent3>
        <a:accent4>
          <a:srgbClr val="000000"/>
        </a:accent4>
        <a:accent5>
          <a:srgbClr val="FFFFE9"/>
        </a:accent5>
        <a:accent6>
          <a:srgbClr val="8DB6B1"/>
        </a:accent6>
        <a:hlink>
          <a:srgbClr val="0075BA"/>
        </a:hlink>
        <a:folHlink>
          <a:srgbClr val="A71A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AllDEQ3</Template>
  <TotalTime>9404</TotalTime>
  <Words>1006</Words>
  <Application>Microsoft Office PowerPoint</Application>
  <PresentationFormat>On-screen Show (4:3)</PresentationFormat>
  <Paragraphs>137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AllDEQ2</vt:lpstr>
      <vt:lpstr>Slide 1</vt:lpstr>
      <vt:lpstr>New Area Source NESHAPs</vt:lpstr>
      <vt:lpstr>Air contaminant discharge permits</vt:lpstr>
      <vt:lpstr>Stationary Internal Combustion Engines</vt:lpstr>
      <vt:lpstr>Metal Fabrication and Finishing Permits</vt:lpstr>
      <vt:lpstr>Gasoline dispensing facilities</vt:lpstr>
      <vt:lpstr>Federal Air Quality Regulations</vt:lpstr>
      <vt:lpstr>Public Comments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geberso</dc:creator>
  <cp:lastModifiedBy>DEQ Build</cp:lastModifiedBy>
  <cp:revision>450</cp:revision>
  <dcterms:created xsi:type="dcterms:W3CDTF">2006-07-31T17:12:30Z</dcterms:created>
  <dcterms:modified xsi:type="dcterms:W3CDTF">2011-02-02T23:20:07Z</dcterms:modified>
</cp:coreProperties>
</file>