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docProps/custom.xml" ContentType="application/vnd.openxmlformats-officedocument.custom-properties+xml"/>
  <Override PartName="/ppt/slideLayouts/slideLayout10.xml" ContentType="application/vnd.openxmlformats-officedocument.presentationml.slideLayout+xml"/>
  <Default Extension="tiff" ContentType="image/tiff"/>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customXml/itemProps2.xml" ContentType="application/vnd.openxmlformats-officedocument.customXml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14"/>
  </p:notesMasterIdLst>
  <p:handoutMasterIdLst>
    <p:handoutMasterId r:id="rId15"/>
  </p:handoutMasterIdLst>
  <p:sldIdLst>
    <p:sldId id="260" r:id="rId5"/>
    <p:sldId id="256" r:id="rId6"/>
    <p:sldId id="259" r:id="rId7"/>
    <p:sldId id="264" r:id="rId8"/>
    <p:sldId id="266" r:id="rId9"/>
    <p:sldId id="261" r:id="rId10"/>
    <p:sldId id="257" r:id="rId11"/>
    <p:sldId id="267" r:id="rId12"/>
    <p:sldId id="265" r:id="rId13"/>
  </p:sldIdLst>
  <p:sldSz cx="9144000" cy="6858000" type="screen4x3"/>
  <p:notesSz cx="7010400" cy="9296400"/>
  <p:defaultTextStyle>
    <a:defPPr>
      <a:defRPr lang="en-US"/>
    </a:defPPr>
    <a:lvl1pPr marL="0" algn="l" defTabSz="914252" rtl="0" eaLnBrk="1" latinLnBrk="0" hangingPunct="1">
      <a:defRPr sz="1800" kern="1200">
        <a:solidFill>
          <a:schemeClr val="tx1"/>
        </a:solidFill>
        <a:latin typeface="+mn-lt"/>
        <a:ea typeface="+mn-ea"/>
        <a:cs typeface="+mn-cs"/>
      </a:defRPr>
    </a:lvl1pPr>
    <a:lvl2pPr marL="457126" algn="l" defTabSz="914252" rtl="0" eaLnBrk="1" latinLnBrk="0" hangingPunct="1">
      <a:defRPr sz="1800" kern="1200">
        <a:solidFill>
          <a:schemeClr val="tx1"/>
        </a:solidFill>
        <a:latin typeface="+mn-lt"/>
        <a:ea typeface="+mn-ea"/>
        <a:cs typeface="+mn-cs"/>
      </a:defRPr>
    </a:lvl2pPr>
    <a:lvl3pPr marL="914252" algn="l" defTabSz="914252" rtl="0" eaLnBrk="1" latinLnBrk="0" hangingPunct="1">
      <a:defRPr sz="1800" kern="1200">
        <a:solidFill>
          <a:schemeClr val="tx1"/>
        </a:solidFill>
        <a:latin typeface="+mn-lt"/>
        <a:ea typeface="+mn-ea"/>
        <a:cs typeface="+mn-cs"/>
      </a:defRPr>
    </a:lvl3pPr>
    <a:lvl4pPr marL="1371380" algn="l" defTabSz="914252" rtl="0" eaLnBrk="1" latinLnBrk="0" hangingPunct="1">
      <a:defRPr sz="1800" kern="1200">
        <a:solidFill>
          <a:schemeClr val="tx1"/>
        </a:solidFill>
        <a:latin typeface="+mn-lt"/>
        <a:ea typeface="+mn-ea"/>
        <a:cs typeface="+mn-cs"/>
      </a:defRPr>
    </a:lvl4pPr>
    <a:lvl5pPr marL="1828506" algn="l" defTabSz="914252" rtl="0" eaLnBrk="1" latinLnBrk="0" hangingPunct="1">
      <a:defRPr sz="1800" kern="1200">
        <a:solidFill>
          <a:schemeClr val="tx1"/>
        </a:solidFill>
        <a:latin typeface="+mn-lt"/>
        <a:ea typeface="+mn-ea"/>
        <a:cs typeface="+mn-cs"/>
      </a:defRPr>
    </a:lvl5pPr>
    <a:lvl6pPr marL="2285632" algn="l" defTabSz="914252" rtl="0" eaLnBrk="1" latinLnBrk="0" hangingPunct="1">
      <a:defRPr sz="1800" kern="1200">
        <a:solidFill>
          <a:schemeClr val="tx1"/>
        </a:solidFill>
        <a:latin typeface="+mn-lt"/>
        <a:ea typeface="+mn-ea"/>
        <a:cs typeface="+mn-cs"/>
      </a:defRPr>
    </a:lvl6pPr>
    <a:lvl7pPr marL="2742758" algn="l" defTabSz="914252" rtl="0" eaLnBrk="1" latinLnBrk="0" hangingPunct="1">
      <a:defRPr sz="1800" kern="1200">
        <a:solidFill>
          <a:schemeClr val="tx1"/>
        </a:solidFill>
        <a:latin typeface="+mn-lt"/>
        <a:ea typeface="+mn-ea"/>
        <a:cs typeface="+mn-cs"/>
      </a:defRPr>
    </a:lvl7pPr>
    <a:lvl8pPr marL="3199885" algn="l" defTabSz="914252" rtl="0" eaLnBrk="1" latinLnBrk="0" hangingPunct="1">
      <a:defRPr sz="1800" kern="1200">
        <a:solidFill>
          <a:schemeClr val="tx1"/>
        </a:solidFill>
        <a:latin typeface="+mn-lt"/>
        <a:ea typeface="+mn-ea"/>
        <a:cs typeface="+mn-cs"/>
      </a:defRPr>
    </a:lvl8pPr>
    <a:lvl9pPr marL="3657011" algn="l" defTabSz="914252"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272"/>
    <a:srgbClr val="00817E"/>
    <a:srgbClr val="009999"/>
    <a:srgbClr val="299497"/>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1388" autoAdjust="0"/>
  </p:normalViewPr>
  <p:slideViewPr>
    <p:cSldViewPr>
      <p:cViewPr>
        <p:scale>
          <a:sx n="66" d="100"/>
          <a:sy n="66" d="100"/>
        </p:scale>
        <p:origin x="-960" y="246"/>
      </p:cViewPr>
      <p:guideLst>
        <p:guide orient="horz" pos="2160"/>
        <p:guide pos="2880"/>
      </p:guideLst>
    </p:cSldViewPr>
  </p:slideViewPr>
  <p:notesTextViewPr>
    <p:cViewPr>
      <p:scale>
        <a:sx n="100" d="100"/>
        <a:sy n="100" d="100"/>
      </p:scale>
      <p:origin x="0" y="0"/>
    </p:cViewPr>
  </p:notesTextViewPr>
  <p:notesViewPr>
    <p:cSldViewPr>
      <p:cViewPr varScale="1">
        <p:scale>
          <a:sx n="66" d="100"/>
          <a:sy n="66" d="100"/>
        </p:scale>
        <p:origin x="-1992" y="-114"/>
      </p:cViewPr>
      <p:guideLst>
        <p:guide orient="horz" pos="2928"/>
        <p:guide pos="220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sz="900" dirty="0">
              <a:latin typeface="Arial" pitchFamily="34" charset="0"/>
              <a:cs typeface="Arial" pitchFamily="34" charset="0"/>
            </a:endParaRPr>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2A1D3C7A-54F4-49B9-8880-8CF32C1BEB9A}" type="datetimeFigureOut">
              <a:rPr lang="en-US" sz="900" smtClean="0">
                <a:latin typeface="Arial" pitchFamily="34" charset="0"/>
                <a:cs typeface="Arial" pitchFamily="34" charset="0"/>
              </a:rPr>
              <a:pPr/>
              <a:t>2/16/2011</a:t>
            </a:fld>
            <a:endParaRPr lang="en-US" sz="900" dirty="0">
              <a:latin typeface="Arial" pitchFamily="34" charset="0"/>
              <a:cs typeface="Arial" pitchFamily="34" charset="0"/>
            </a:endParaRPr>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sz="900" dirty="0">
              <a:latin typeface="Arial" pitchFamily="34" charset="0"/>
              <a:cs typeface="Arial" pitchFamily="34" charset="0"/>
            </a:endParaRPr>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FBA706AD-4987-49D9-85BE-B3D1E709A58E}" type="slidenum">
              <a:rPr lang="en-US" sz="900" smtClean="0">
                <a:latin typeface="Arial" pitchFamily="34" charset="0"/>
                <a:cs typeface="Arial" pitchFamily="34" charset="0"/>
              </a:rPr>
              <a:pPr/>
              <a:t>‹#›</a:t>
            </a:fld>
            <a:endParaRPr lang="en-US" sz="900" dirty="0">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900">
                <a:latin typeface="Arial" pitchFamily="34" charset="0"/>
                <a:cs typeface="Arial" pitchFamily="34" charset="0"/>
              </a:defRPr>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900">
                <a:latin typeface="Arial" pitchFamily="34" charset="0"/>
                <a:cs typeface="Arial" pitchFamily="34" charset="0"/>
              </a:defRPr>
            </a:lvl1pPr>
          </a:lstStyle>
          <a:p>
            <a:fld id="{4C9D6970-2381-4A6F-8016-49E76EF02DE7}" type="datetimeFigureOut">
              <a:rPr lang="en-US" smtClean="0"/>
              <a:pPr/>
              <a:t>2/16/2011</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900">
                <a:latin typeface="Arial" pitchFamily="34" charset="0"/>
                <a:cs typeface="Arial" pitchFamily="34" charset="0"/>
              </a:defRPr>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900">
                <a:latin typeface="Arial" pitchFamily="34" charset="0"/>
                <a:cs typeface="Arial" pitchFamily="34" charset="0"/>
              </a:defRPr>
            </a:lvl1pPr>
          </a:lstStyle>
          <a:p>
            <a:fld id="{104C5D67-D91E-40D0-AFA9-25945CB0C62E}" type="slidenum">
              <a:rPr lang="en-US" smtClean="0"/>
              <a:pPr/>
              <a:t>‹#›</a:t>
            </a:fld>
            <a:endParaRPr lang="en-US"/>
          </a:p>
        </p:txBody>
      </p:sp>
    </p:spTree>
  </p:cSld>
  <p:clrMap bg1="lt1" tx1="dk1" bg2="lt2" tx2="dk2" accent1="accent1" accent2="accent2" accent3="accent3" accent4="accent4" accent5="accent5" accent6="accent6" hlink="hlink" folHlink="folHlink"/>
  <p:hf hdr="0" ftr="0" dt="0"/>
  <p:notesStyle>
    <a:lvl1pPr marL="0" algn="l" defTabSz="914252" rtl="0" eaLnBrk="1" latinLnBrk="0" hangingPunct="1">
      <a:defRPr sz="1200" kern="1200">
        <a:solidFill>
          <a:schemeClr val="tx1"/>
        </a:solidFill>
        <a:latin typeface="+mn-lt"/>
        <a:ea typeface="+mn-ea"/>
        <a:cs typeface="+mn-cs"/>
      </a:defRPr>
    </a:lvl1pPr>
    <a:lvl2pPr marL="457126" algn="l" defTabSz="914252" rtl="0" eaLnBrk="1" latinLnBrk="0" hangingPunct="1">
      <a:defRPr sz="1200" kern="1200">
        <a:solidFill>
          <a:schemeClr val="tx1"/>
        </a:solidFill>
        <a:latin typeface="+mn-lt"/>
        <a:ea typeface="+mn-ea"/>
        <a:cs typeface="+mn-cs"/>
      </a:defRPr>
    </a:lvl2pPr>
    <a:lvl3pPr marL="914252" algn="l" defTabSz="914252" rtl="0" eaLnBrk="1" latinLnBrk="0" hangingPunct="1">
      <a:defRPr sz="1200" kern="1200">
        <a:solidFill>
          <a:schemeClr val="tx1"/>
        </a:solidFill>
        <a:latin typeface="+mn-lt"/>
        <a:ea typeface="+mn-ea"/>
        <a:cs typeface="+mn-cs"/>
      </a:defRPr>
    </a:lvl3pPr>
    <a:lvl4pPr marL="1371380" algn="l" defTabSz="914252" rtl="0" eaLnBrk="1" latinLnBrk="0" hangingPunct="1">
      <a:defRPr sz="1200" kern="1200">
        <a:solidFill>
          <a:schemeClr val="tx1"/>
        </a:solidFill>
        <a:latin typeface="+mn-lt"/>
        <a:ea typeface="+mn-ea"/>
        <a:cs typeface="+mn-cs"/>
      </a:defRPr>
    </a:lvl4pPr>
    <a:lvl5pPr marL="1828506" algn="l" defTabSz="914252" rtl="0" eaLnBrk="1" latinLnBrk="0" hangingPunct="1">
      <a:defRPr sz="1200" kern="1200">
        <a:solidFill>
          <a:schemeClr val="tx1"/>
        </a:solidFill>
        <a:latin typeface="+mn-lt"/>
        <a:ea typeface="+mn-ea"/>
        <a:cs typeface="+mn-cs"/>
      </a:defRPr>
    </a:lvl5pPr>
    <a:lvl6pPr marL="2285632" algn="l" defTabSz="914252" rtl="0" eaLnBrk="1" latinLnBrk="0" hangingPunct="1">
      <a:defRPr sz="1200" kern="1200">
        <a:solidFill>
          <a:schemeClr val="tx1"/>
        </a:solidFill>
        <a:latin typeface="+mn-lt"/>
        <a:ea typeface="+mn-ea"/>
        <a:cs typeface="+mn-cs"/>
      </a:defRPr>
    </a:lvl6pPr>
    <a:lvl7pPr marL="2742758" algn="l" defTabSz="914252" rtl="0" eaLnBrk="1" latinLnBrk="0" hangingPunct="1">
      <a:defRPr sz="1200" kern="1200">
        <a:solidFill>
          <a:schemeClr val="tx1"/>
        </a:solidFill>
        <a:latin typeface="+mn-lt"/>
        <a:ea typeface="+mn-ea"/>
        <a:cs typeface="+mn-cs"/>
      </a:defRPr>
    </a:lvl7pPr>
    <a:lvl8pPr marL="3199885" algn="l" defTabSz="914252" rtl="0" eaLnBrk="1" latinLnBrk="0" hangingPunct="1">
      <a:defRPr sz="1200" kern="1200">
        <a:solidFill>
          <a:schemeClr val="tx1"/>
        </a:solidFill>
        <a:latin typeface="+mn-lt"/>
        <a:ea typeface="+mn-ea"/>
        <a:cs typeface="+mn-cs"/>
      </a:defRPr>
    </a:lvl8pPr>
    <a:lvl9pPr marL="3657011" algn="l" defTabSz="914252"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04C5D67-D91E-40D0-AFA9-25945CB0C62E}"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r>
              <a:rPr lang="en-US" sz="1200" b="1" dirty="0" smtClean="0"/>
              <a:t>NEIL:</a:t>
            </a:r>
          </a:p>
          <a:p>
            <a:pPr defTabSz="931623">
              <a:defRPr/>
            </a:pPr>
            <a:r>
              <a:rPr lang="en-US" sz="1200" b="1" dirty="0" smtClean="0"/>
              <a:t>Initiation Level Rule</a:t>
            </a:r>
          </a:p>
          <a:p>
            <a:pPr defTabSz="931623">
              <a:buFont typeface="Arial" pitchFamily="34" charset="0"/>
              <a:buChar char="•"/>
              <a:defRPr/>
            </a:pPr>
            <a:r>
              <a:rPr lang="en-US" sz="1200" dirty="0" smtClean="0"/>
              <a:t>The EQC passed the Initiation Level Rule in June 2010 </a:t>
            </a:r>
          </a:p>
          <a:p>
            <a:pPr defTabSz="931623">
              <a:buFont typeface="Arial" pitchFamily="34" charset="0"/>
              <a:buChar char="•"/>
              <a:defRPr/>
            </a:pPr>
            <a:r>
              <a:rPr lang="en-US" sz="1200" dirty="0" smtClean="0"/>
              <a:t>It requires Oregon’s 52 largest municipal wastewater treatment plants to develop Persistent Pollutant Reduction Plans for pollutants present above Plan Initiation Levels (PILs) in effluent. </a:t>
            </a:r>
          </a:p>
          <a:p>
            <a:pPr defTabSz="931623">
              <a:buFont typeface="Arial" pitchFamily="34" charset="0"/>
              <a:buChar char="•"/>
              <a:defRPr/>
            </a:pPr>
            <a:r>
              <a:rPr lang="en-US" sz="1200" dirty="0" smtClean="0"/>
              <a:t>SB 737 requires that these plans be incorporated into NPDES and WPCF permits on renewal.</a:t>
            </a:r>
          </a:p>
          <a:p>
            <a:endParaRPr lang="en-US" sz="1200" dirty="0" smtClean="0"/>
          </a:p>
          <a:p>
            <a:r>
              <a:rPr lang="en-US" sz="1200" b="1" dirty="0" smtClean="0"/>
              <a:t>Effluent Screening</a:t>
            </a:r>
          </a:p>
          <a:p>
            <a:r>
              <a:rPr lang="en-US" sz="1200" dirty="0" smtClean="0"/>
              <a:t>Q: How and when did municipalities test their effluent for persistent pollutants?</a:t>
            </a:r>
          </a:p>
          <a:p>
            <a:pPr lvl="0"/>
            <a:r>
              <a:rPr lang="en-US" sz="1200" dirty="0" smtClean="0"/>
              <a:t>Municipalities sampled their effluent for 117 persistent pollutants in summer and fall 2010. </a:t>
            </a:r>
          </a:p>
          <a:p>
            <a:pPr lvl="1">
              <a:buFont typeface="Arial" pitchFamily="34" charset="0"/>
              <a:buChar char="•"/>
            </a:pPr>
            <a:r>
              <a:rPr lang="en-US" sz="1200" dirty="0" smtClean="0"/>
              <a:t>They sampled twice to find out if there is a difference between summer and winter use patterns for certain products, and to catch any variability between wet and dry seasons. </a:t>
            </a:r>
          </a:p>
          <a:p>
            <a:pPr lvl="0"/>
            <a:r>
              <a:rPr lang="en-US" sz="1200" dirty="0" smtClean="0"/>
              <a:t>DEQ’s lab performed the analysis, and coordinated the sampling schedule to accommodate 52 facilities.</a:t>
            </a:r>
          </a:p>
          <a:p>
            <a:pPr lvl="1">
              <a:buFont typeface="Arial" pitchFamily="34" charset="0"/>
              <a:buChar char="•"/>
            </a:pPr>
            <a:r>
              <a:rPr lang="en-US" sz="1200" dirty="0" smtClean="0"/>
              <a:t>During the summer and fall sampling events, sampling and analysis were grouped into 3 batches, spaced two weeks apart.</a:t>
            </a:r>
          </a:p>
          <a:p>
            <a:endParaRPr lang="en-US" sz="1200" b="1" dirty="0" smtClean="0"/>
          </a:p>
          <a:p>
            <a:r>
              <a:rPr lang="en-US" sz="1200" dirty="0" smtClean="0"/>
              <a:t>Results:</a:t>
            </a:r>
          </a:p>
          <a:p>
            <a:pPr>
              <a:buFont typeface="Arial" pitchFamily="34" charset="0"/>
              <a:buChar char="•"/>
            </a:pPr>
            <a:r>
              <a:rPr lang="en-US" sz="1200" dirty="0" smtClean="0"/>
              <a:t>The first of two municipal sampling events revealed Plan Initiation Level (PIL) exceedances at nearly every location for cholesterol and coprostanol (kop-</a:t>
            </a:r>
            <a:r>
              <a:rPr lang="en-US" sz="1200" dirty="0" err="1" smtClean="0"/>
              <a:t>ros′tan</a:t>
            </a:r>
            <a:r>
              <a:rPr lang="en-US" sz="1200" dirty="0" smtClean="0"/>
              <a:t>-</a:t>
            </a:r>
            <a:r>
              <a:rPr lang="en-US" sz="1200" dirty="0" err="1" smtClean="0"/>
              <a:t>ol</a:t>
            </a:r>
            <a:r>
              <a:rPr lang="en-US" sz="1200" dirty="0" smtClean="0"/>
              <a:t>) , and only a handful of other PIL exceedances for other persistent pollutants. </a:t>
            </a:r>
          </a:p>
          <a:p>
            <a:pPr defTabSz="931623">
              <a:buFont typeface="Arial" pitchFamily="34" charset="0"/>
              <a:buChar char="•"/>
            </a:pPr>
            <a:r>
              <a:rPr lang="en-US" sz="1200" dirty="0" smtClean="0"/>
              <a:t>The results from the second sampling event are similar. Therefore 47 of the 52 municipalities would be required to prepare a reduction plan for these two pollutants only. </a:t>
            </a:r>
          </a:p>
          <a:p>
            <a:endParaRPr lang="en-US" sz="1200" dirty="0" smtClean="0"/>
          </a:p>
          <a:p>
            <a:r>
              <a:rPr lang="en-US" sz="1200" b="1" dirty="0" smtClean="0"/>
              <a:t>Reduction</a:t>
            </a:r>
            <a:r>
              <a:rPr lang="en-US" sz="1200" b="1" baseline="0" dirty="0" smtClean="0"/>
              <a:t> Plans</a:t>
            </a:r>
            <a:endParaRPr lang="en-US" sz="1200" b="1" dirty="0" smtClean="0"/>
          </a:p>
          <a:p>
            <a:pPr defTabSz="931623">
              <a:buFont typeface="Arial" pitchFamily="34" charset="0"/>
              <a:buChar char="•"/>
            </a:pPr>
            <a:r>
              <a:rPr lang="en-US" sz="1200" dirty="0" smtClean="0"/>
              <a:t>The legislative intent of SB 737 was to address toxic pollutants that persist in the environment or accumulate in animals, with an emphasis on pollution prevention where feasible. </a:t>
            </a:r>
          </a:p>
          <a:p>
            <a:pPr defTabSz="931623">
              <a:buFont typeface="Arial" pitchFamily="34" charset="0"/>
              <a:buChar char="•"/>
            </a:pPr>
            <a:r>
              <a:rPr lang="en-US" sz="1200" dirty="0" smtClean="0"/>
              <a:t>Municipalities’ plans must be submitted to DEQ by July 1, 2011.</a:t>
            </a:r>
          </a:p>
          <a:p>
            <a:endParaRPr lang="en-US" dirty="0"/>
          </a:p>
        </p:txBody>
      </p:sp>
      <p:sp>
        <p:nvSpPr>
          <p:cNvPr id="4" name="Slide Number Placeholder 3"/>
          <p:cNvSpPr>
            <a:spLocks noGrp="1"/>
          </p:cNvSpPr>
          <p:nvPr>
            <p:ph type="sldNum" sz="quarter" idx="10"/>
          </p:nvPr>
        </p:nvSpPr>
        <p:spPr/>
        <p:txBody>
          <a:bodyPr/>
          <a:lstStyle/>
          <a:p>
            <a:fld id="{104C5D67-D91E-40D0-AFA9-25945CB0C62E}"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20000"/>
          </a:bodyPr>
          <a:lstStyle/>
          <a:p>
            <a:r>
              <a:rPr lang="en-US" sz="1200" b="1" dirty="0" smtClean="0"/>
              <a:t>CHERYL</a:t>
            </a:r>
            <a:r>
              <a:rPr lang="en-US" sz="1200" b="1" dirty="0" smtClean="0"/>
              <a:t>:</a:t>
            </a:r>
          </a:p>
          <a:p>
            <a:r>
              <a:rPr lang="en-US" sz="1200" b="1" dirty="0" smtClean="0"/>
              <a:t>Chair </a:t>
            </a:r>
            <a:r>
              <a:rPr lang="en-US" sz="1200" b="1" dirty="0" err="1" smtClean="0"/>
              <a:t>Blosser</a:t>
            </a:r>
            <a:r>
              <a:rPr lang="en-US" sz="1200" b="1" dirty="0" smtClean="0"/>
              <a:t>, members of the Commission, there</a:t>
            </a:r>
            <a:r>
              <a:rPr lang="en-US" sz="1200" b="1" baseline="0" dirty="0" smtClean="0"/>
              <a:t> are two main questions that people ask us when they see the sampling results.</a:t>
            </a:r>
          </a:p>
          <a:p>
            <a:endParaRPr lang="en-US" sz="1200" b="1" dirty="0" smtClean="0"/>
          </a:p>
          <a:p>
            <a:r>
              <a:rPr lang="en-US" sz="1200" b="1" dirty="0" smtClean="0"/>
              <a:t>Q</a:t>
            </a:r>
            <a:r>
              <a:rPr lang="en-US" sz="1200" b="1" dirty="0" smtClean="0"/>
              <a:t>: What are Cholesterol and Coprostanol? </a:t>
            </a:r>
            <a:endParaRPr lang="en-US" sz="1200" dirty="0" smtClean="0"/>
          </a:p>
          <a:p>
            <a:r>
              <a:rPr lang="en-US" sz="1200" dirty="0" smtClean="0"/>
              <a:t>Cholesterol and Coprostanol (kop-</a:t>
            </a:r>
            <a:r>
              <a:rPr lang="en-US" sz="1200" dirty="0" err="1" smtClean="0"/>
              <a:t>ros′tan</a:t>
            </a:r>
            <a:r>
              <a:rPr lang="en-US" sz="1200" dirty="0" smtClean="0"/>
              <a:t>-</a:t>
            </a:r>
            <a:r>
              <a:rPr lang="en-US" sz="1200" dirty="0" err="1" smtClean="0"/>
              <a:t>ol</a:t>
            </a:r>
            <a:r>
              <a:rPr lang="en-US" sz="1200" dirty="0" smtClean="0"/>
              <a:t>) are primarily naturally occurring byproducts of human (and animal) digestion, and are present in human waste regardless of what people eat. </a:t>
            </a:r>
            <a:r>
              <a:rPr lang="en-US" sz="1200" i="1" dirty="0" smtClean="0"/>
              <a:t>Even if everyone</a:t>
            </a:r>
            <a:r>
              <a:rPr lang="en-US" sz="1200" i="1" baseline="0" dirty="0" smtClean="0"/>
              <a:t> in the state became a vegetarian, cholesterol and coprostanol would be present in our wastewater treatment plants.</a:t>
            </a:r>
            <a:endParaRPr lang="en-US" sz="1200" i="1" dirty="0" smtClean="0"/>
          </a:p>
          <a:p>
            <a:endParaRPr lang="en-US" sz="1200" dirty="0" smtClean="0"/>
          </a:p>
          <a:p>
            <a:endParaRPr lang="en-US" sz="1200" dirty="0" smtClean="0"/>
          </a:p>
          <a:p>
            <a:r>
              <a:rPr lang="en-US" sz="1200" b="1" dirty="0" smtClean="0"/>
              <a:t>Q: Why are Cholesterol and Coprostanol on the P3 List? </a:t>
            </a:r>
            <a:endParaRPr lang="en-US" sz="1200" dirty="0" smtClean="0"/>
          </a:p>
          <a:p>
            <a:pPr lvl="0">
              <a:buFont typeface="Arial" pitchFamily="34" charset="0"/>
              <a:buChar char="•"/>
            </a:pPr>
            <a:r>
              <a:rPr lang="en-US" sz="1200" dirty="0" smtClean="0"/>
              <a:t>SB 737 directed DEQ to develop a list of priority persistent pollutants that are toxic and either persist in the environment</a:t>
            </a:r>
            <a:r>
              <a:rPr lang="en-US" sz="1200" baseline="0" dirty="0" smtClean="0"/>
              <a:t> </a:t>
            </a:r>
            <a:r>
              <a:rPr lang="en-US" sz="1200" dirty="0" smtClean="0"/>
              <a:t>or bioaccumulate in animals. </a:t>
            </a:r>
          </a:p>
          <a:p>
            <a:pPr lvl="0">
              <a:buFont typeface="Arial" pitchFamily="34" charset="0"/>
              <a:buChar char="•"/>
            </a:pPr>
            <a:r>
              <a:rPr lang="en-US" sz="1200" dirty="0" smtClean="0"/>
              <a:t>In developing the list of priority persistent pollutants DEQ evaluated more than 2,000 chemicals using an</a:t>
            </a:r>
            <a:r>
              <a:rPr lang="en-US" sz="1200" baseline="0" dirty="0" smtClean="0"/>
              <a:t> EPA model to estimate toxicity</a:t>
            </a:r>
            <a:r>
              <a:rPr lang="en-US" sz="1200" dirty="0" smtClean="0"/>
              <a:t>. </a:t>
            </a:r>
          </a:p>
          <a:p>
            <a:pPr lvl="0">
              <a:buFont typeface="Arial" pitchFamily="34" charset="0"/>
              <a:buChar char="•"/>
            </a:pPr>
            <a:r>
              <a:rPr lang="en-US" sz="1200" dirty="0" smtClean="0"/>
              <a:t>There are a total of four sterols/stanols on the P3 List that all met the above criteria because they have a high estimated toxicity and persist in the environment.</a:t>
            </a:r>
          </a:p>
          <a:p>
            <a:r>
              <a:rPr lang="en-US" sz="1200" dirty="0" smtClean="0"/>
              <a:t> </a:t>
            </a:r>
          </a:p>
          <a:p>
            <a:r>
              <a:rPr lang="en-US" sz="1200" b="1" dirty="0" smtClean="0"/>
              <a:t>NOTE:</a:t>
            </a:r>
            <a:r>
              <a:rPr lang="en-US" sz="1200" dirty="0" smtClean="0"/>
              <a:t> The requirement to develop the P3 List was not limited to pollutants that could be addressed through municipal wastewater treatment plants’ reduction plans. </a:t>
            </a:r>
          </a:p>
          <a:p>
            <a:r>
              <a:rPr lang="en-US" sz="1200" dirty="0" smtClean="0"/>
              <a:t> </a:t>
            </a:r>
          </a:p>
          <a:p>
            <a:r>
              <a:rPr lang="en-US" sz="1200" dirty="0" smtClean="0"/>
              <a:t>The P3 List was intended to identify pollutants with certain characteristics regardless of potential source, and may be used by a variety of entities to inform many decisions about how to minimize the impact of persistent pollutants on human and aquatic life and the environment.</a:t>
            </a:r>
          </a:p>
        </p:txBody>
      </p:sp>
      <p:sp>
        <p:nvSpPr>
          <p:cNvPr id="4" name="Slide Number Placeholder 3"/>
          <p:cNvSpPr>
            <a:spLocks noGrp="1"/>
          </p:cNvSpPr>
          <p:nvPr>
            <p:ph type="sldNum" sz="quarter" idx="10"/>
          </p:nvPr>
        </p:nvSpPr>
        <p:spPr/>
        <p:txBody>
          <a:bodyPr/>
          <a:lstStyle/>
          <a:p>
            <a:fld id="{104C5D67-D91E-40D0-AFA9-25945CB0C62E}"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proposed rule revision would suspend</a:t>
            </a:r>
            <a:r>
              <a:rPr lang="en-US" baseline="0" dirty="0" smtClean="0"/>
              <a:t> the requirement for 47 of the 52 municipal wastewater treatment plants to develop persistent pollutant reduction plans.</a:t>
            </a:r>
            <a:endParaRPr lang="en-US" dirty="0" smtClean="0"/>
          </a:p>
          <a:p>
            <a:endParaRPr lang="en-US" dirty="0" smtClean="0"/>
          </a:p>
          <a:p>
            <a:r>
              <a:rPr lang="en-US" dirty="0" smtClean="0"/>
              <a:t>There are 5 municipalities that would still be required to develop</a:t>
            </a:r>
            <a:r>
              <a:rPr lang="en-US" baseline="0" dirty="0" smtClean="0"/>
              <a:t> plans for pollutants detected above initiation levels.</a:t>
            </a:r>
          </a:p>
          <a:p>
            <a:endParaRPr lang="en-US" dirty="0" smtClean="0"/>
          </a:p>
          <a:p>
            <a:r>
              <a:rPr lang="en-US" dirty="0" smtClean="0"/>
              <a:t>Arsenic</a:t>
            </a:r>
            <a:r>
              <a:rPr lang="en-US" baseline="0" dirty="0" smtClean="0"/>
              <a:t> </a:t>
            </a:r>
            <a:r>
              <a:rPr lang="en-US" baseline="0" dirty="0" smtClean="0"/>
              <a:t>– Klamath Falls &amp; Ontario</a:t>
            </a:r>
          </a:p>
          <a:p>
            <a:endParaRPr lang="en-US" baseline="0" dirty="0" smtClean="0"/>
          </a:p>
          <a:p>
            <a:r>
              <a:rPr lang="en-US" baseline="0" dirty="0" err="1" smtClean="0"/>
              <a:t>Pyrene</a:t>
            </a:r>
            <a:r>
              <a:rPr lang="en-US" baseline="0" dirty="0" smtClean="0"/>
              <a:t> – City of Portland, Columbia Blvd plant</a:t>
            </a:r>
          </a:p>
          <a:p>
            <a:endParaRPr lang="en-US" baseline="0" dirty="0" smtClean="0"/>
          </a:p>
          <a:p>
            <a:r>
              <a:rPr lang="en-US" baseline="0" dirty="0" smtClean="0"/>
              <a:t>Beta-Sitosterol – Hermiston and Oak Lodge</a:t>
            </a:r>
          </a:p>
          <a:p>
            <a:endParaRPr lang="en-US" dirty="0" smtClean="0"/>
          </a:p>
          <a:p>
            <a:endParaRPr lang="en-US" dirty="0" smtClean="0"/>
          </a:p>
          <a:p>
            <a:r>
              <a:rPr lang="en-US" dirty="0" smtClean="0"/>
              <a:t>In the future newly identified majors</a:t>
            </a:r>
            <a:r>
              <a:rPr lang="en-US" baseline="0" dirty="0" smtClean="0"/>
              <a:t> may need to develop reduction plans. We’ll talk more about that later.</a:t>
            </a:r>
            <a:endParaRPr lang="en-US" dirty="0" smtClean="0"/>
          </a:p>
        </p:txBody>
      </p:sp>
      <p:sp>
        <p:nvSpPr>
          <p:cNvPr id="4" name="Slide Number Placeholder 3"/>
          <p:cNvSpPr>
            <a:spLocks noGrp="1"/>
          </p:cNvSpPr>
          <p:nvPr>
            <p:ph type="sldNum" sz="quarter" idx="10"/>
          </p:nvPr>
        </p:nvSpPr>
        <p:spPr/>
        <p:txBody>
          <a:bodyPr/>
          <a:lstStyle/>
          <a:p>
            <a:fld id="{104C5D67-D91E-40D0-AFA9-25945CB0C62E}"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a:r>
              <a:rPr lang="en-US" sz="1200" b="1" dirty="0" smtClean="0"/>
              <a:t>DEQ considered how to comply with SB 737’s statutory requirements without a temporary rule.</a:t>
            </a:r>
          </a:p>
          <a:p>
            <a:pPr lvl="0">
              <a:buFont typeface="Arial" pitchFamily="34" charset="0"/>
              <a:buChar char="•"/>
            </a:pPr>
            <a:endParaRPr lang="en-US" sz="1200" dirty="0" smtClean="0"/>
          </a:p>
          <a:p>
            <a:pPr lvl="0">
              <a:buFont typeface="Arial" pitchFamily="34" charset="0"/>
              <a:buChar char="•"/>
            </a:pPr>
            <a:r>
              <a:rPr lang="en-US" sz="1200" dirty="0" smtClean="0"/>
              <a:t>DEQ considered whether </a:t>
            </a:r>
            <a:r>
              <a:rPr lang="en-US" sz="1200" u="sng" dirty="0" smtClean="0"/>
              <a:t>minimal reduction plans </a:t>
            </a:r>
            <a:r>
              <a:rPr lang="en-US" sz="1200" dirty="0" smtClean="0"/>
              <a:t>could meet municipalities’ requirements under SB </a:t>
            </a:r>
            <a:r>
              <a:rPr lang="en-US" sz="1200" dirty="0" smtClean="0"/>
              <a:t>737. For example, a minimal reduction plan might</a:t>
            </a:r>
            <a:r>
              <a:rPr lang="en-US" sz="1200" baseline="0" dirty="0" smtClean="0"/>
              <a:t> briefly state </a:t>
            </a:r>
            <a:r>
              <a:rPr lang="en-US" sz="1200" dirty="0" smtClean="0"/>
              <a:t>that no feasible</a:t>
            </a:r>
            <a:r>
              <a:rPr lang="en-US" sz="1200" baseline="0" dirty="0" smtClean="0"/>
              <a:t> municipal reduction actions exist to reduce the pollutant and </a:t>
            </a:r>
            <a:r>
              <a:rPr lang="en-US" sz="1200" dirty="0" smtClean="0"/>
              <a:t>indicate a facility’s intent to maintain or optimize existing treatment</a:t>
            </a:r>
            <a:r>
              <a:rPr lang="en-US" sz="1200" baseline="0" dirty="0" smtClean="0"/>
              <a:t>. </a:t>
            </a:r>
            <a:endParaRPr lang="en-US" sz="1200" dirty="0" smtClean="0"/>
          </a:p>
          <a:p>
            <a:pPr lvl="0">
              <a:buFont typeface="Arial" pitchFamily="34" charset="0"/>
              <a:buChar char="•"/>
            </a:pPr>
            <a:r>
              <a:rPr lang="en-US" sz="1200" dirty="0" smtClean="0"/>
              <a:t>DEQ determined </a:t>
            </a:r>
            <a:r>
              <a:rPr lang="en-US" sz="1200" dirty="0" smtClean="0"/>
              <a:t>that incorporating brief reduction plans into NPDES and WPCF permits for </a:t>
            </a:r>
            <a:r>
              <a:rPr lang="en-US" sz="1200" dirty="0" smtClean="0"/>
              <a:t>these</a:t>
            </a:r>
            <a:r>
              <a:rPr lang="en-US" sz="1200" baseline="0" dirty="0" smtClean="0"/>
              <a:t> types of pollutants </a:t>
            </a:r>
            <a:r>
              <a:rPr lang="en-US" sz="1200" dirty="0" smtClean="0"/>
              <a:t>would </a:t>
            </a:r>
            <a:r>
              <a:rPr lang="en-US" sz="1200" dirty="0" smtClean="0"/>
              <a:t>yield a resource-intensive administrative process with little or no environmental benefit.</a:t>
            </a:r>
          </a:p>
          <a:p>
            <a:pPr lvl="0">
              <a:buFont typeface="Arial" pitchFamily="34" charset="0"/>
              <a:buChar char="•"/>
            </a:pPr>
            <a:endParaRPr lang="en-US" sz="1200" dirty="0" smtClean="0"/>
          </a:p>
          <a:p>
            <a:pPr lvl="0">
              <a:buFont typeface="Arial" pitchFamily="34" charset="0"/>
              <a:buChar char="•"/>
            </a:pPr>
            <a:r>
              <a:rPr lang="en-US" sz="1200" dirty="0" smtClean="0"/>
              <a:t>DEQ also considered </a:t>
            </a:r>
            <a:r>
              <a:rPr lang="en-US" sz="1200" u="sng" dirty="0" smtClean="0"/>
              <a:t>revising the P3 List </a:t>
            </a:r>
            <a:r>
              <a:rPr lang="en-US" sz="1200" dirty="0" smtClean="0"/>
              <a:t>and determined that a rigorous and credible process would take far too long.</a:t>
            </a:r>
          </a:p>
          <a:p>
            <a:pPr lvl="0">
              <a:buFont typeface="Arial" pitchFamily="34" charset="0"/>
              <a:buNone/>
            </a:pPr>
            <a:r>
              <a:rPr lang="en-US" sz="1200" dirty="0" smtClean="0"/>
              <a:t>At</a:t>
            </a:r>
            <a:r>
              <a:rPr lang="en-US" sz="1200" baseline="0" dirty="0" smtClean="0"/>
              <a:t> the time DEQ </a:t>
            </a:r>
            <a:r>
              <a:rPr lang="en-US" sz="1200" baseline="0" dirty="0" smtClean="0"/>
              <a:t>evaluated options, </a:t>
            </a:r>
            <a:r>
              <a:rPr lang="en-US" sz="1200" baseline="0" dirty="0" smtClean="0"/>
              <a:t>we were looking at results from only one sampling event. </a:t>
            </a:r>
            <a:r>
              <a:rPr lang="en-US" sz="1200" baseline="0" dirty="0" smtClean="0"/>
              <a:t>Before </a:t>
            </a:r>
            <a:r>
              <a:rPr lang="en-US" sz="1200" baseline="0" dirty="0" smtClean="0"/>
              <a:t>revising the list, DEQ needs to be prepared to </a:t>
            </a:r>
            <a:r>
              <a:rPr lang="en-US" sz="1200" baseline="0" dirty="0" smtClean="0"/>
              <a:t>complete </a:t>
            </a:r>
            <a:r>
              <a:rPr lang="en-US" sz="1200" baseline="0" dirty="0" smtClean="0"/>
              <a:t>a thorough process using information from both sampling events, </a:t>
            </a:r>
            <a:r>
              <a:rPr lang="en-US" sz="1200" baseline="0" dirty="0" smtClean="0"/>
              <a:t>reconvening </a:t>
            </a:r>
            <a:r>
              <a:rPr lang="en-US" sz="1200" baseline="0" dirty="0" smtClean="0"/>
              <a:t>the science </a:t>
            </a:r>
            <a:r>
              <a:rPr lang="en-US" sz="1200" baseline="0" dirty="0" smtClean="0"/>
              <a:t>workgroup, </a:t>
            </a:r>
            <a:r>
              <a:rPr lang="en-US" sz="1200" baseline="0" dirty="0" smtClean="0"/>
              <a:t>and </a:t>
            </a:r>
            <a:r>
              <a:rPr lang="en-US" sz="1200" baseline="0" dirty="0" smtClean="0"/>
              <a:t>offering </a:t>
            </a:r>
            <a:r>
              <a:rPr lang="en-US" sz="1200" baseline="0" dirty="0" smtClean="0"/>
              <a:t>an extensive public process</a:t>
            </a:r>
            <a:r>
              <a:rPr lang="en-US" sz="1200" baseline="0" dirty="0" smtClean="0"/>
              <a:t>. </a:t>
            </a:r>
          </a:p>
          <a:p>
            <a:pPr lvl="0">
              <a:buFont typeface="Arial" pitchFamily="34" charset="0"/>
              <a:buNone/>
            </a:pPr>
            <a:r>
              <a:rPr lang="en-US" sz="1200" baseline="0" dirty="0" smtClean="0"/>
              <a:t>A revision process would have a much broader scope than the original list development, and would require at least a year of work.</a:t>
            </a:r>
          </a:p>
          <a:p>
            <a:pPr lvl="0">
              <a:buFont typeface="Arial" pitchFamily="34" charset="0"/>
              <a:buNone/>
            </a:pPr>
            <a:endParaRPr lang="en-US" sz="1200" baseline="0" dirty="0" smtClean="0"/>
          </a:p>
          <a:p>
            <a:pPr lvl="0">
              <a:buFont typeface="Arial" pitchFamily="34" charset="0"/>
              <a:buNone/>
            </a:pPr>
            <a:r>
              <a:rPr lang="en-US" sz="1200" baseline="0" dirty="0" smtClean="0"/>
              <a:t>Also, the P3 List was not developed specifically for municipalities. </a:t>
            </a:r>
            <a:r>
              <a:rPr lang="en-US" sz="1200" baseline="0" dirty="0" smtClean="0"/>
              <a:t>It is a list developed for the state of Oregon and may be used by a variety of entities for any number of purposes. Therefore the lack of feasible municipal reduction options  is not reason enough to remove a pollutant from the list.</a:t>
            </a:r>
            <a:endParaRPr lang="en-US" sz="1200" dirty="0" smtClean="0"/>
          </a:p>
          <a:p>
            <a:pPr lvl="0">
              <a:buFont typeface="Arial" pitchFamily="34" charset="0"/>
              <a:buChar char="•"/>
            </a:pPr>
            <a:endParaRPr lang="en-US" sz="1200" dirty="0" smtClean="0"/>
          </a:p>
          <a:p>
            <a:pPr lvl="0">
              <a:buFont typeface="Arial" pitchFamily="34" charset="0"/>
              <a:buChar char="•"/>
            </a:pPr>
            <a:r>
              <a:rPr lang="en-US" sz="1200" dirty="0" smtClean="0"/>
              <a:t>Finally,</a:t>
            </a:r>
            <a:r>
              <a:rPr lang="en-US" sz="1200" baseline="0" dirty="0" smtClean="0"/>
              <a:t> we considered a</a:t>
            </a:r>
            <a:r>
              <a:rPr lang="en-US" sz="1200" dirty="0" smtClean="0"/>
              <a:t> </a:t>
            </a:r>
            <a:r>
              <a:rPr lang="en-US" sz="1200" u="sng" dirty="0" smtClean="0"/>
              <a:t>temporary rule revision </a:t>
            </a:r>
            <a:r>
              <a:rPr lang="en-US" sz="1200" dirty="0" smtClean="0"/>
              <a:t>suspending the requirement to develop plans for cholesterol</a:t>
            </a:r>
            <a:r>
              <a:rPr lang="en-US" sz="1200" baseline="0" dirty="0" smtClean="0"/>
              <a:t> and coprostanol.</a:t>
            </a:r>
            <a:endParaRPr lang="en-US" sz="1200" dirty="0" smtClean="0"/>
          </a:p>
          <a:p>
            <a:endParaRPr lang="en-US" dirty="0" smtClean="0"/>
          </a:p>
        </p:txBody>
      </p:sp>
      <p:sp>
        <p:nvSpPr>
          <p:cNvPr id="4" name="Slide Number Placeholder 3"/>
          <p:cNvSpPr>
            <a:spLocks noGrp="1"/>
          </p:cNvSpPr>
          <p:nvPr>
            <p:ph type="sldNum" sz="quarter" idx="10"/>
          </p:nvPr>
        </p:nvSpPr>
        <p:spPr/>
        <p:txBody>
          <a:bodyPr/>
          <a:lstStyle/>
          <a:p>
            <a:fld id="{104C5D67-D91E-40D0-AFA9-25945CB0C62E}"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pPr lvl="0"/>
            <a:r>
              <a:rPr lang="en-US" sz="1200" b="1" dirty="0" smtClean="0"/>
              <a:t>When evaluating which of the options would provide</a:t>
            </a:r>
            <a:r>
              <a:rPr lang="en-US" sz="1200" b="1" baseline="0" dirty="0" smtClean="0"/>
              <a:t> a timely solution, DEQ considered several factors.</a:t>
            </a:r>
            <a:endParaRPr lang="en-US" sz="1200" b="1" dirty="0" smtClean="0"/>
          </a:p>
          <a:p>
            <a:pPr lvl="0"/>
            <a:endParaRPr lang="en-US" sz="1200" b="1" dirty="0" smtClean="0"/>
          </a:p>
          <a:p>
            <a:pPr lvl="0"/>
            <a:r>
              <a:rPr lang="en-US" sz="1200" b="1" dirty="0" smtClean="0"/>
              <a:t>Pollution </a:t>
            </a:r>
            <a:r>
              <a:rPr lang="en-US" sz="1200" b="1" dirty="0" smtClean="0"/>
              <a:t>prevention </a:t>
            </a:r>
            <a:r>
              <a:rPr lang="en-US" sz="1200" dirty="0" smtClean="0"/>
              <a:t>is the key to reducing persistent pollutants – reducing these pollutants before they enter the environment and need to be cleaned up.</a:t>
            </a:r>
          </a:p>
          <a:p>
            <a:pPr lvl="0"/>
            <a:r>
              <a:rPr lang="en-US" sz="1200" dirty="0" smtClean="0"/>
              <a:t>DEQ assessed the availability of pollution prevention activities to reduce sterols and stanols.</a:t>
            </a:r>
          </a:p>
          <a:p>
            <a:pPr lvl="0">
              <a:buFont typeface="Arial" pitchFamily="34" charset="0"/>
              <a:buChar char="•"/>
            </a:pPr>
            <a:r>
              <a:rPr lang="en-US" sz="1200" dirty="0" smtClean="0"/>
              <a:t>Cholesterol and coprostanol are two naturally occurring byproducts of human digestion. </a:t>
            </a:r>
          </a:p>
          <a:p>
            <a:pPr lvl="0">
              <a:buFont typeface="Arial" pitchFamily="34" charset="0"/>
              <a:buChar char="•"/>
            </a:pPr>
            <a:r>
              <a:rPr lang="en-US" sz="1200" dirty="0" smtClean="0"/>
              <a:t>We were </a:t>
            </a:r>
            <a:r>
              <a:rPr lang="en-US" sz="1200" dirty="0" smtClean="0"/>
              <a:t>not able to identify potential municipal pollution prevention activities for these </a:t>
            </a:r>
            <a:r>
              <a:rPr lang="en-US" sz="1200" dirty="0" smtClean="0"/>
              <a:t>pollutants,</a:t>
            </a:r>
            <a:r>
              <a:rPr lang="en-US" sz="1200" baseline="0" dirty="0" smtClean="0"/>
              <a:t> because they</a:t>
            </a:r>
            <a:r>
              <a:rPr lang="en-US" sz="1200" dirty="0" smtClean="0"/>
              <a:t> </a:t>
            </a:r>
            <a:r>
              <a:rPr lang="en-US" sz="1200" dirty="0" smtClean="0"/>
              <a:t>are present in human waste regardless of what people eat, and therefore are not amenable to pollution prevention. </a:t>
            </a:r>
          </a:p>
          <a:p>
            <a:pPr lvl="0"/>
            <a:endParaRPr lang="en-US" sz="1200" dirty="0" smtClean="0"/>
          </a:p>
          <a:p>
            <a:pPr lvl="0"/>
            <a:r>
              <a:rPr lang="en-US" sz="1200" b="1" dirty="0" smtClean="0"/>
              <a:t>Toxicity: </a:t>
            </a:r>
            <a:r>
              <a:rPr lang="en-US" sz="1200" dirty="0" smtClean="0"/>
              <a:t>DEQ evaluated the extent to which specific information exists regarding the </a:t>
            </a:r>
            <a:r>
              <a:rPr lang="en-US" sz="1200" u="sng" dirty="0" smtClean="0"/>
              <a:t>potential environmental and human health threats of discharging cholesterol and coprostanol into Oregon’s waters.</a:t>
            </a:r>
            <a:endParaRPr lang="en-US" sz="1200" dirty="0" smtClean="0"/>
          </a:p>
          <a:p>
            <a:pPr lvl="0">
              <a:buFont typeface="Arial" pitchFamily="34" charset="0"/>
              <a:buChar char="•"/>
            </a:pPr>
            <a:r>
              <a:rPr lang="en-US" sz="1200" dirty="0" smtClean="0"/>
              <a:t>As I mentioned earlier, DEQ used a </a:t>
            </a:r>
            <a:r>
              <a:rPr lang="en-US" sz="1200" dirty="0" smtClean="0"/>
              <a:t>model estimate of toxicity </a:t>
            </a:r>
            <a:r>
              <a:rPr lang="en-US" sz="1200" dirty="0" smtClean="0"/>
              <a:t>to determine whether pollutants met the</a:t>
            </a:r>
            <a:r>
              <a:rPr lang="en-US" sz="1200" baseline="0" dirty="0" smtClean="0"/>
              <a:t> criteria for inclusion </a:t>
            </a:r>
            <a:r>
              <a:rPr lang="en-US" sz="1200" dirty="0" smtClean="0"/>
              <a:t>on </a:t>
            </a:r>
            <a:r>
              <a:rPr lang="en-US" sz="1200" dirty="0" smtClean="0"/>
              <a:t>the Priority Persistent Pollutant List. </a:t>
            </a:r>
          </a:p>
          <a:p>
            <a:pPr lvl="0">
              <a:buFont typeface="Arial" pitchFamily="34" charset="0"/>
              <a:buChar char="•"/>
            </a:pPr>
            <a:r>
              <a:rPr lang="en-US" sz="1200" dirty="0" smtClean="0"/>
              <a:t>DEQ relied heavily on public comment both during </a:t>
            </a:r>
            <a:r>
              <a:rPr lang="en-US" sz="1200" dirty="0" smtClean="0"/>
              <a:t>the list </a:t>
            </a:r>
            <a:r>
              <a:rPr lang="en-US" sz="1200" dirty="0" smtClean="0"/>
              <a:t>development and plan initiation level selection processes. </a:t>
            </a:r>
            <a:r>
              <a:rPr lang="en-US" sz="1200" dirty="0" smtClean="0"/>
              <a:t>DEQ received volumes of</a:t>
            </a:r>
            <a:r>
              <a:rPr lang="en-US" sz="1200" baseline="0" dirty="0" smtClean="0"/>
              <a:t> comments on many individual pollutants, but w</a:t>
            </a:r>
            <a:r>
              <a:rPr lang="en-US" sz="1200" dirty="0" smtClean="0"/>
              <a:t>e </a:t>
            </a:r>
            <a:r>
              <a:rPr lang="en-US" sz="1200" dirty="0" smtClean="0"/>
              <a:t>did not receive any in-depth comments during either public comment period refuting model estimates for cholesterol and </a:t>
            </a:r>
            <a:r>
              <a:rPr lang="en-US" sz="1200" dirty="0" smtClean="0"/>
              <a:t>coprostanol. We focused</a:t>
            </a:r>
            <a:r>
              <a:rPr lang="en-US" sz="1200" baseline="0" dirty="0" smtClean="0"/>
              <a:t> our efforts re-examining pollutants for which we received comments</a:t>
            </a:r>
            <a:r>
              <a:rPr lang="en-US" sz="1200" dirty="0" smtClean="0"/>
              <a:t>. </a:t>
            </a:r>
            <a:endParaRPr lang="en-US" sz="1200" dirty="0" smtClean="0"/>
          </a:p>
          <a:p>
            <a:pPr lvl="0">
              <a:buFont typeface="Arial" pitchFamily="34" charset="0"/>
              <a:buChar char="•"/>
            </a:pPr>
            <a:r>
              <a:rPr lang="en-US" sz="1200" dirty="0" smtClean="0"/>
              <a:t>After </a:t>
            </a:r>
            <a:r>
              <a:rPr lang="en-US" sz="1200" dirty="0" smtClean="0"/>
              <a:t>cholesterol and coprostanol were </a:t>
            </a:r>
            <a:r>
              <a:rPr lang="en-US" sz="1200" dirty="0" smtClean="0"/>
              <a:t>detected above Plan Initiation Levels at nearly all facilities, DEQ performed a focused evaluation of available information on these pollutants, as summarized in the technical memo “Aquatic Toxicity of Sterols and Stanols” (10/25/10, available on request). </a:t>
            </a:r>
          </a:p>
          <a:p>
            <a:pPr lvl="0">
              <a:buFont typeface="Arial" pitchFamily="34" charset="0"/>
              <a:buChar char="•"/>
            </a:pPr>
            <a:r>
              <a:rPr lang="en-US" sz="1200" dirty="0" smtClean="0"/>
              <a:t>DEQ concluded that there are few </a:t>
            </a:r>
            <a:r>
              <a:rPr lang="en-US" sz="1200" dirty="0" smtClean="0"/>
              <a:t>available studies </a:t>
            </a:r>
            <a:r>
              <a:rPr lang="en-US" sz="1200" dirty="0" smtClean="0"/>
              <a:t>regarding the potential environmental and human health threats of discharging cholesterol and coprostanol into Oregon’s waters, and those that do exist </a:t>
            </a:r>
            <a:r>
              <a:rPr lang="en-US" sz="1200" u="sng" dirty="0" smtClean="0"/>
              <a:t>do not present conclusive information about their potential harmful effects on the well-being of humans, fish or wildlife</a:t>
            </a:r>
            <a:r>
              <a:rPr lang="en-US" sz="1200" dirty="0" smtClean="0"/>
              <a:t>. </a:t>
            </a:r>
          </a:p>
          <a:p>
            <a:pPr lvl="0"/>
            <a:endParaRPr lang="en-US" sz="1200" b="1" dirty="0" smtClean="0"/>
          </a:p>
          <a:p>
            <a:pPr marL="0" marR="0" lvl="0" indent="0" algn="l" defTabSz="914252" rtl="0" eaLnBrk="1" fontAlgn="auto" latinLnBrk="0" hangingPunct="1">
              <a:lnSpc>
                <a:spcPct val="100000"/>
              </a:lnSpc>
              <a:spcBef>
                <a:spcPts val="0"/>
              </a:spcBef>
              <a:spcAft>
                <a:spcPts val="0"/>
              </a:spcAft>
              <a:buClrTx/>
              <a:buSzTx/>
              <a:buFontTx/>
              <a:buNone/>
              <a:tabLst/>
              <a:defRPr/>
            </a:pPr>
            <a:r>
              <a:rPr lang="en-US" sz="1200" b="1" dirty="0" smtClean="0"/>
              <a:t>Treatment</a:t>
            </a:r>
            <a:r>
              <a:rPr lang="en-US" sz="1200" b="1" dirty="0" smtClean="0"/>
              <a:t>:</a:t>
            </a:r>
            <a:r>
              <a:rPr lang="en-US" sz="1200" dirty="0" smtClean="0"/>
              <a:t> </a:t>
            </a:r>
            <a:r>
              <a:rPr lang="en-US" sz="1200" i="1" dirty="0" smtClean="0"/>
              <a:t>Although</a:t>
            </a:r>
            <a:r>
              <a:rPr lang="en-US" sz="1200" i="1" baseline="0" dirty="0" smtClean="0"/>
              <a:t> SB 737 focuses on pollution prevention, it does include language regarding technological controls. </a:t>
            </a:r>
            <a:r>
              <a:rPr lang="en-US" sz="1200" dirty="0" smtClean="0"/>
              <a:t>DEQ’s primary reliance was on the lack of pollution prevention</a:t>
            </a:r>
            <a:r>
              <a:rPr lang="en-US" sz="1200" baseline="0" dirty="0" smtClean="0"/>
              <a:t> options, but we wanted to be thorough regarding options available to municipalities.</a:t>
            </a:r>
          </a:p>
          <a:p>
            <a:pPr lvl="0"/>
            <a:r>
              <a:rPr lang="en-US" sz="1200" baseline="0" dirty="0" smtClean="0"/>
              <a:t>DEQ </a:t>
            </a:r>
            <a:r>
              <a:rPr lang="en-US" sz="1200" dirty="0" smtClean="0"/>
              <a:t>evaluated availability and cost-effectiveness of treatment options where pollution prevention activities don’t exist.</a:t>
            </a:r>
            <a:endParaRPr lang="en-US" sz="1200" baseline="0" dirty="0" smtClean="0"/>
          </a:p>
          <a:p>
            <a:pPr lvl="0">
              <a:buFont typeface="Arial" pitchFamily="34" charset="0"/>
              <a:buChar char="•"/>
            </a:pPr>
            <a:r>
              <a:rPr lang="en-US" sz="1200" dirty="0" smtClean="0"/>
              <a:t>DEQ </a:t>
            </a:r>
            <a:r>
              <a:rPr lang="en-US" sz="1200" dirty="0" smtClean="0"/>
              <a:t>reviewed relevant literature and affirmed that cost-effective treatment is not available, as outlined in the technical memo: “Treatment of Sterols and Stanols” (12/20/10, available on request).</a:t>
            </a:r>
          </a:p>
          <a:p>
            <a:pPr lvl="0">
              <a:buFont typeface="Arial" pitchFamily="34" charset="0"/>
              <a:buChar char="•"/>
            </a:pPr>
            <a:endParaRPr lang="en-US" sz="1200" dirty="0" smtClean="0"/>
          </a:p>
          <a:p>
            <a:r>
              <a:rPr lang="en-US" sz="1200" b="1" dirty="0" smtClean="0"/>
              <a:t>After carefully considering</a:t>
            </a:r>
            <a:r>
              <a:rPr lang="en-US" sz="1200" b="1" baseline="0" dirty="0" smtClean="0"/>
              <a:t> options, DEQ determined that a </a:t>
            </a:r>
            <a:r>
              <a:rPr lang="en-US" sz="1200" b="1" dirty="0" smtClean="0"/>
              <a:t>temporary rule would provide a timely</a:t>
            </a:r>
            <a:r>
              <a:rPr lang="en-US" sz="1200" b="1" baseline="0" dirty="0" smtClean="0"/>
              <a:t> solution that makes sense.</a:t>
            </a:r>
            <a:endParaRPr lang="en-US" sz="1200" b="1" dirty="0" smtClean="0"/>
          </a:p>
          <a:p>
            <a:pPr defTabSz="931623">
              <a:defRPr/>
            </a:pPr>
            <a:r>
              <a:rPr lang="en-US" sz="1200" dirty="0" smtClean="0"/>
              <a:t>DEQ views development of Persistent Pollutant Reduction Plans for cholesterol and coprostanol a disproportionate response for these types of pollutants.</a:t>
            </a:r>
          </a:p>
          <a:p>
            <a:r>
              <a:rPr lang="en-US" sz="1200" dirty="0" smtClean="0"/>
              <a:t>Because Municipal </a:t>
            </a:r>
            <a:r>
              <a:rPr lang="en-US" sz="1200" dirty="0" smtClean="0"/>
              <a:t>Persistent Pollutant Reduction Plans are due July 1, </a:t>
            </a:r>
            <a:r>
              <a:rPr lang="en-US" sz="1200" dirty="0" smtClean="0"/>
              <a:t>2011,</a:t>
            </a:r>
            <a:r>
              <a:rPr lang="en-US" sz="1200" baseline="0" dirty="0" smtClean="0"/>
              <a:t>  th</a:t>
            </a:r>
            <a:r>
              <a:rPr lang="en-US" sz="1200" dirty="0" smtClean="0"/>
              <a:t>ere </a:t>
            </a:r>
            <a:r>
              <a:rPr lang="en-US" sz="1200" dirty="0" smtClean="0"/>
              <a:t>isn’t time for a permanent</a:t>
            </a:r>
            <a:r>
              <a:rPr lang="en-US" sz="1200" baseline="0" dirty="0" smtClean="0"/>
              <a:t> rulemaking process.</a:t>
            </a:r>
          </a:p>
          <a:p>
            <a:r>
              <a:rPr lang="en-US" dirty="0" smtClean="0"/>
              <a:t> </a:t>
            </a:r>
          </a:p>
          <a:p>
            <a:pPr lvl="0">
              <a:buFont typeface="Arial" pitchFamily="34" charset="0"/>
              <a:buChar char="•"/>
            </a:pPr>
            <a:endParaRPr lang="en-US" sz="1200" dirty="0" smtClean="0"/>
          </a:p>
          <a:p>
            <a:endParaRPr lang="en-US" sz="1200" dirty="0"/>
          </a:p>
        </p:txBody>
      </p:sp>
      <p:sp>
        <p:nvSpPr>
          <p:cNvPr id="4" name="Slide Number Placeholder 3"/>
          <p:cNvSpPr>
            <a:spLocks noGrp="1"/>
          </p:cNvSpPr>
          <p:nvPr>
            <p:ph type="sldNum" sz="quarter" idx="10"/>
          </p:nvPr>
        </p:nvSpPr>
        <p:spPr/>
        <p:txBody>
          <a:bodyPr/>
          <a:lstStyle/>
          <a:p>
            <a:fld id="{104C5D67-D91E-40D0-AFA9-25945CB0C62E}"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r>
              <a:rPr lang="en-US" sz="1200" b="1" dirty="0" smtClean="0"/>
              <a:t>Stakeholder Sounding Board</a:t>
            </a:r>
          </a:p>
          <a:p>
            <a:r>
              <a:rPr lang="en-US" sz="1200" dirty="0" smtClean="0"/>
              <a:t>The Department met with a volunteer Stakeholder Sounding Board </a:t>
            </a:r>
            <a:r>
              <a:rPr lang="en-US" sz="1200" dirty="0" smtClean="0"/>
              <a:t>twice this fall and winter for </a:t>
            </a:r>
            <a:r>
              <a:rPr lang="en-US" sz="1200" dirty="0" smtClean="0"/>
              <a:t>discussion and input regarding options to address cholesterol and coprostanol. </a:t>
            </a:r>
          </a:p>
          <a:p>
            <a:endParaRPr lang="en-US" sz="1200" dirty="0" smtClean="0"/>
          </a:p>
          <a:p>
            <a:r>
              <a:rPr lang="en-US" sz="1200" dirty="0" smtClean="0"/>
              <a:t>During the first meeting, EQ </a:t>
            </a:r>
            <a:r>
              <a:rPr lang="en-US" sz="1200" dirty="0" smtClean="0"/>
              <a:t>informed Sounding Board members that it was considering two options for addressing pollutants with no feasible municipal pollution prevention activities or treatment options: </a:t>
            </a:r>
          </a:p>
          <a:p>
            <a:pPr marL="232943" indent="-232943">
              <a:buAutoNum type="alphaLcParenBoth"/>
            </a:pPr>
            <a:r>
              <a:rPr lang="en-US" sz="1200" dirty="0" smtClean="0"/>
              <a:t>minimal reduction plans focused on maintaining or optimizing existing treatment; or </a:t>
            </a:r>
          </a:p>
          <a:p>
            <a:pPr marL="232943" indent="-232943">
              <a:buAutoNum type="alphaLcParenBoth"/>
            </a:pPr>
            <a:r>
              <a:rPr lang="en-US" sz="1200" dirty="0" smtClean="0"/>
              <a:t>a rule revision to suspend permittees’ requirement to develop Persistent Pollutant Reduction Plans for these pollutants. </a:t>
            </a:r>
            <a:endParaRPr lang="en-US" sz="1200" dirty="0" smtClean="0"/>
          </a:p>
          <a:p>
            <a:pPr marL="232943" indent="-232943">
              <a:buNone/>
            </a:pPr>
            <a:r>
              <a:rPr lang="en-US" sz="1200" dirty="0" smtClean="0"/>
              <a:t>DEQ offered </a:t>
            </a:r>
            <a:r>
              <a:rPr lang="en-US" sz="1200" dirty="0" smtClean="0"/>
              <a:t>Sounding Board members an informal opportunity to provide input on these two options, and evaluated input received.</a:t>
            </a:r>
          </a:p>
          <a:p>
            <a:pPr marL="232943" indent="-232943">
              <a:buAutoNum type="alphaLcParenBoth"/>
            </a:pPr>
            <a:endParaRPr lang="en-US" sz="1200" dirty="0" smtClean="0"/>
          </a:p>
          <a:p>
            <a:r>
              <a:rPr lang="en-US" sz="1200" dirty="0" smtClean="0"/>
              <a:t>After evaluating input and performing further research, DEQ indicated its intent to pursue a revised rule and provided Sounding Board members a draft copy of this staff report and supporting materials. DEQ accepted additional information from Sounding Board members that improved the documents’ accuracy. </a:t>
            </a:r>
          </a:p>
          <a:p>
            <a:endParaRPr lang="en-US" sz="1200" dirty="0" smtClean="0"/>
          </a:p>
          <a:p>
            <a:r>
              <a:rPr lang="en-US" sz="1200" dirty="0" smtClean="0"/>
              <a:t>A list of Sounding Board members who participated in these meetings is located in Attachment C.  </a:t>
            </a:r>
          </a:p>
          <a:p>
            <a:endParaRPr lang="en-US" sz="1200" dirty="0" smtClean="0"/>
          </a:p>
          <a:p>
            <a:r>
              <a:rPr lang="en-US" sz="1200" b="1" dirty="0" smtClean="0"/>
              <a:t>Municipalities</a:t>
            </a:r>
          </a:p>
          <a:p>
            <a:r>
              <a:rPr lang="en-US" sz="1200" dirty="0" smtClean="0"/>
              <a:t>DEQ contacted all affected municipalities regarding its intent to pursue a revised rule, and offered the opportunity to participate in the Stakeholder Sounding Board.</a:t>
            </a:r>
          </a:p>
          <a:p>
            <a:endParaRPr lang="en-US" sz="1200" dirty="0" smtClean="0"/>
          </a:p>
          <a:p>
            <a:r>
              <a:rPr lang="en-US" sz="1200" b="1" dirty="0" smtClean="0"/>
              <a:t>Tribal nations</a:t>
            </a:r>
          </a:p>
          <a:p>
            <a:pPr>
              <a:buFont typeface="Arial" pitchFamily="34" charset="0"/>
              <a:buChar char="•"/>
            </a:pPr>
            <a:r>
              <a:rPr lang="en-US" sz="1200" dirty="0" smtClean="0"/>
              <a:t>DEQ updated tribal nations regarding the proposed rule revision </a:t>
            </a:r>
            <a:r>
              <a:rPr lang="en-US" sz="1200" dirty="0" smtClean="0"/>
              <a:t>at the January 2011 “</a:t>
            </a:r>
            <a:r>
              <a:rPr lang="en-US" sz="1200" b="1" dirty="0" smtClean="0"/>
              <a:t>State–Tribal </a:t>
            </a:r>
            <a:r>
              <a:rPr lang="en-US" sz="1200" b="1" dirty="0" smtClean="0"/>
              <a:t>Government-to-Government Natural Resources Workgroup Meeting.”</a:t>
            </a:r>
            <a:r>
              <a:rPr lang="en-US" sz="1200" dirty="0" smtClean="0"/>
              <a:t> </a:t>
            </a:r>
            <a:endParaRPr lang="en-US" sz="1200" dirty="0" smtClean="0"/>
          </a:p>
          <a:p>
            <a:pPr>
              <a:buFont typeface="Arial" pitchFamily="34" charset="0"/>
              <a:buChar char="•"/>
            </a:pPr>
            <a:r>
              <a:rPr lang="en-US" sz="1200" dirty="0" smtClean="0"/>
              <a:t>Natural </a:t>
            </a:r>
            <a:r>
              <a:rPr lang="en-US" sz="1200" dirty="0" smtClean="0"/>
              <a:t>resources representatives from 8 of the nine Federally-recognized Tribes in Oregon and staff from the Natural Resource </a:t>
            </a:r>
            <a:r>
              <a:rPr lang="en-US" sz="1200" dirty="0" smtClean="0"/>
              <a:t>agencies attended.</a:t>
            </a:r>
            <a:endParaRPr lang="en-US" sz="1200" dirty="0" smtClean="0"/>
          </a:p>
          <a:p>
            <a:pPr>
              <a:buFont typeface="Arial" pitchFamily="34" charset="0"/>
              <a:buChar char="•"/>
            </a:pPr>
            <a:r>
              <a:rPr lang="en-US" sz="1200" dirty="0" smtClean="0"/>
              <a:t>DEQ’s tribal liaison also sent more detailed information in an email following the meeting. </a:t>
            </a:r>
          </a:p>
          <a:p>
            <a:endParaRPr lang="en-US" sz="1200" dirty="0"/>
          </a:p>
        </p:txBody>
      </p:sp>
      <p:sp>
        <p:nvSpPr>
          <p:cNvPr id="4" name="Slide Number Placeholder 3"/>
          <p:cNvSpPr>
            <a:spLocks noGrp="1"/>
          </p:cNvSpPr>
          <p:nvPr>
            <p:ph type="sldNum" sz="quarter" idx="10"/>
          </p:nvPr>
        </p:nvSpPr>
        <p:spPr/>
        <p:txBody>
          <a:bodyPr/>
          <a:lstStyle/>
          <a:p>
            <a:fld id="{104C5D67-D91E-40D0-AFA9-25945CB0C62E}"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pPr lvl="0">
              <a:buFont typeface="Arial" pitchFamily="34" charset="0"/>
              <a:buNone/>
            </a:pPr>
            <a:r>
              <a:rPr lang="en-US" sz="1200" b="1" dirty="0" smtClean="0"/>
              <a:t>Why only 2 pollutants?</a:t>
            </a:r>
          </a:p>
          <a:p>
            <a:pPr marL="0" marR="0" lvl="0" indent="0" algn="l" defTabSz="914252" rtl="0" eaLnBrk="1" fontAlgn="auto" latinLnBrk="0" hangingPunct="1">
              <a:lnSpc>
                <a:spcPct val="100000"/>
              </a:lnSpc>
              <a:spcBef>
                <a:spcPts val="0"/>
              </a:spcBef>
              <a:spcAft>
                <a:spcPts val="0"/>
              </a:spcAft>
              <a:buClrTx/>
              <a:buSzTx/>
              <a:buFont typeface="Arial" pitchFamily="34" charset="0"/>
              <a:buNone/>
              <a:tabLst/>
              <a:defRPr/>
            </a:pPr>
            <a:r>
              <a:rPr lang="en-US" sz="1200" dirty="0" smtClean="0"/>
              <a:t>Cholesterol and coprostanol are the only two pollutants on the Priority Persistent Pollutant List for which model estimates cannot be </a:t>
            </a:r>
            <a:r>
              <a:rPr lang="en-US" sz="1200" dirty="0" smtClean="0"/>
              <a:t>corroborated </a:t>
            </a:r>
            <a:r>
              <a:rPr lang="en-US" sz="1200" dirty="0" smtClean="0"/>
              <a:t>with scientific literature. They also lack pollution prevention activities</a:t>
            </a:r>
            <a:r>
              <a:rPr lang="en-US" sz="1200" baseline="0" dirty="0" smtClean="0"/>
              <a:t> and feasible treatment options. </a:t>
            </a:r>
            <a:r>
              <a:rPr lang="en-US" sz="1200" dirty="0" smtClean="0"/>
              <a:t>(Bruce Hope can explain more about why these are the only two that fit into this unique category.)</a:t>
            </a:r>
          </a:p>
          <a:p>
            <a:endParaRPr lang="en-US" sz="1200" dirty="0" smtClean="0"/>
          </a:p>
          <a:p>
            <a:r>
              <a:rPr lang="en-US" sz="1200" b="0" u="sng" dirty="0" smtClean="0"/>
              <a:t>Beta-sitosterol </a:t>
            </a:r>
            <a:r>
              <a:rPr lang="en-US" sz="1200" dirty="0" smtClean="0"/>
              <a:t>is a plant-based sterol that occurs</a:t>
            </a:r>
            <a:r>
              <a:rPr lang="en-US" sz="1200" baseline="0" dirty="0" smtClean="0"/>
              <a:t> naturally. </a:t>
            </a:r>
          </a:p>
          <a:p>
            <a:r>
              <a:rPr lang="en-US" sz="1200" baseline="0" dirty="0" smtClean="0"/>
              <a:t>It is found exclusively in plants and is therefore a normal constituent of human diet.</a:t>
            </a:r>
          </a:p>
          <a:p>
            <a:r>
              <a:rPr lang="en-US" sz="1200" baseline="0" dirty="0" smtClean="0"/>
              <a:t>It appears in municipal effluent as a by-product of domestic and commercial human activity such as digestion and food preparation, and also in industrial effluent as a by-product of food processing or wood processing. </a:t>
            </a:r>
            <a:endParaRPr lang="en-US" sz="1200" baseline="0" dirty="0" smtClean="0"/>
          </a:p>
          <a:p>
            <a:r>
              <a:rPr lang="en-US" sz="1200" baseline="0" dirty="0" smtClean="0"/>
              <a:t>There </a:t>
            </a:r>
            <a:r>
              <a:rPr lang="en-US" sz="1200" baseline="0" dirty="0" smtClean="0"/>
              <a:t>is scientific literature that validates the selected plan initiation level, and there are potential pollution prevention activities to reduce beta-sitosterol.</a:t>
            </a:r>
            <a:endParaRPr lang="en-US" sz="1200" b="1" dirty="0" smtClean="0"/>
          </a:p>
          <a:p>
            <a:pPr lvl="0">
              <a:buFont typeface="Arial" pitchFamily="34" charset="0"/>
              <a:buNone/>
            </a:pPr>
            <a:endParaRPr lang="en-US" sz="1200" b="1" dirty="0" smtClean="0"/>
          </a:p>
          <a:p>
            <a:pPr lvl="0">
              <a:buFont typeface="Arial" pitchFamily="34" charset="0"/>
              <a:buNone/>
            </a:pPr>
            <a:r>
              <a:rPr lang="en-US" sz="1200" b="1" dirty="0" smtClean="0"/>
              <a:t>Treatment</a:t>
            </a:r>
          </a:p>
          <a:p>
            <a:pPr lvl="0">
              <a:buFont typeface="Arial" pitchFamily="34" charset="0"/>
              <a:buNone/>
            </a:pPr>
            <a:r>
              <a:rPr lang="en-US" sz="1200" dirty="0" smtClean="0"/>
              <a:t>DEQ received input from stakeholders with diverse perspectives regarding the availability and cost-effectiveness of treatment options for cholesterol and coprostanol. </a:t>
            </a:r>
          </a:p>
          <a:p>
            <a:pPr lvl="1">
              <a:buFont typeface="Arial" pitchFamily="34" charset="0"/>
              <a:buChar char="•"/>
            </a:pPr>
            <a:r>
              <a:rPr lang="en-US" sz="1200" i="0" dirty="0" smtClean="0"/>
              <a:t>Some parties wanted DEQ to fully investigate effectiveness of options such as increased aeration and sludge retention time.</a:t>
            </a:r>
          </a:p>
          <a:p>
            <a:pPr lvl="1">
              <a:buFont typeface="Arial" pitchFamily="34" charset="0"/>
              <a:buChar char="•"/>
            </a:pPr>
            <a:r>
              <a:rPr lang="en-US" sz="1200" i="0" dirty="0" smtClean="0"/>
              <a:t>Others stated that the intent of SB 737 is pollution prevention, so DEQ should not consider treatment </a:t>
            </a:r>
            <a:r>
              <a:rPr lang="en-US" sz="1200" i="0" dirty="0" smtClean="0"/>
              <a:t>in</a:t>
            </a:r>
            <a:r>
              <a:rPr lang="en-US" sz="1200" i="0" baseline="0" dirty="0" smtClean="0"/>
              <a:t> its analysis</a:t>
            </a:r>
            <a:r>
              <a:rPr lang="en-US" sz="1200" i="0" dirty="0" smtClean="0"/>
              <a:t>.</a:t>
            </a:r>
            <a:endParaRPr lang="en-US" sz="1200" i="0" dirty="0" smtClean="0"/>
          </a:p>
          <a:p>
            <a:r>
              <a:rPr lang="en-US" sz="1200" dirty="0" smtClean="0"/>
              <a:t>DEQ’s primary reliance was on the lack of pollution prevention</a:t>
            </a:r>
            <a:r>
              <a:rPr lang="en-US" sz="1200" baseline="0" dirty="0" smtClean="0"/>
              <a:t> options, but we wanted to be thorough regarding options available to municipalities.</a:t>
            </a:r>
          </a:p>
          <a:p>
            <a:endParaRPr lang="en-US" sz="1200" dirty="0" smtClean="0"/>
          </a:p>
          <a:p>
            <a:pPr lvl="0"/>
            <a:r>
              <a:rPr lang="en-US" sz="1200" b="1" baseline="0" dirty="0" smtClean="0"/>
              <a:t>Permanent Rule</a:t>
            </a:r>
          </a:p>
          <a:p>
            <a:pPr lvl="0"/>
            <a:r>
              <a:rPr lang="en-US" sz="1200" baseline="0" dirty="0" smtClean="0"/>
              <a:t>Some </a:t>
            </a:r>
            <a:r>
              <a:rPr lang="en-US" sz="1200" baseline="0" dirty="0" smtClean="0"/>
              <a:t>stakeholders </a:t>
            </a:r>
            <a:r>
              <a:rPr lang="en-US" sz="1200" baseline="0" dirty="0" smtClean="0"/>
              <a:t>are concerned about the </a:t>
            </a:r>
            <a:r>
              <a:rPr lang="en-US" sz="1200" dirty="0" smtClean="0"/>
              <a:t>need for permittees to prepare a reduction plan addressing cholesterol or coprostanol if the Department fails to follow through with a timely permanent rule or a revision of the P3 list after the temporary rule expires.</a:t>
            </a:r>
          </a:p>
          <a:p>
            <a:pPr lvl="0"/>
            <a:endParaRPr lang="en-US" sz="1200" dirty="0" smtClean="0"/>
          </a:p>
          <a:p>
            <a:pPr lvl="0">
              <a:buFont typeface="Arial" pitchFamily="34" charset="0"/>
              <a:buChar char="•"/>
            </a:pPr>
            <a:r>
              <a:rPr lang="en-US" sz="1200" dirty="0" smtClean="0"/>
              <a:t>Legal counsel advised DEQ that, with few exceptions, permittees will not be required to go back and prepare reduction plans addressing cholesterol or coprostanol after the expiration of the temporary rule, as detailed in the legal memo from the Department of Justice (XX/XX/XXXX, available on request). For example, if municipalities</a:t>
            </a:r>
            <a:r>
              <a:rPr lang="en-US" sz="1200" baseline="0" dirty="0" smtClean="0"/>
              <a:t> don’t submit their plans for other pollutants by July 1, 2011, they would need to include cholesterol and coprostanol when submitting late plans.</a:t>
            </a:r>
            <a:endParaRPr lang="en-US" sz="1200" dirty="0" smtClean="0"/>
          </a:p>
          <a:p>
            <a:endParaRPr lang="en-US" dirty="0"/>
          </a:p>
        </p:txBody>
      </p:sp>
      <p:sp>
        <p:nvSpPr>
          <p:cNvPr id="4" name="Slide Number Placeholder 3"/>
          <p:cNvSpPr>
            <a:spLocks noGrp="1"/>
          </p:cNvSpPr>
          <p:nvPr>
            <p:ph type="sldNum" sz="quarter" idx="10"/>
          </p:nvPr>
        </p:nvSpPr>
        <p:spPr/>
        <p:txBody>
          <a:bodyPr/>
          <a:lstStyle/>
          <a:p>
            <a:fld id="{104C5D67-D91E-40D0-AFA9-25945CB0C62E}"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r>
              <a:rPr lang="en-US" sz="1200" b="1" dirty="0" smtClean="0"/>
              <a:t>Permanent Rule</a:t>
            </a:r>
            <a:endParaRPr lang="en-US" sz="1200" b="1" baseline="0" dirty="0" smtClean="0"/>
          </a:p>
          <a:p>
            <a:r>
              <a:rPr lang="en-US" sz="1200" baseline="0" dirty="0" smtClean="0"/>
              <a:t>If adopted, DEQ plans to follow this temporary rule with a permanent rule to suspend </a:t>
            </a:r>
            <a:r>
              <a:rPr lang="en-US" sz="1200" baseline="0" dirty="0" smtClean="0"/>
              <a:t>the requirement for municipal wastewater treatment plants to develop reduction plans for cholesterol and coprostanol. </a:t>
            </a:r>
          </a:p>
          <a:p>
            <a:r>
              <a:rPr lang="en-US" sz="1200" baseline="0" dirty="0" smtClean="0"/>
              <a:t>The tentative schedule includes: Posting the rule to the Secretary of State in mid-May,</a:t>
            </a:r>
            <a:endParaRPr lang="en-US" sz="1200" baseline="0" dirty="0" smtClean="0"/>
          </a:p>
          <a:p>
            <a:r>
              <a:rPr lang="en-US" sz="1200" baseline="0" dirty="0" smtClean="0"/>
              <a:t>And a June </a:t>
            </a:r>
            <a:r>
              <a:rPr lang="en-US" sz="1200" baseline="0" dirty="0" smtClean="0"/>
              <a:t>public comment </a:t>
            </a:r>
            <a:r>
              <a:rPr lang="en-US" sz="1200" baseline="0" dirty="0" smtClean="0"/>
              <a:t>period.</a:t>
            </a:r>
            <a:endParaRPr lang="en-US" sz="1200" baseline="0" dirty="0" smtClean="0"/>
          </a:p>
          <a:p>
            <a:r>
              <a:rPr lang="en-US" sz="1200" baseline="0" dirty="0" smtClean="0"/>
              <a:t>DEQ intends to bring the permanent rule </a:t>
            </a:r>
            <a:r>
              <a:rPr lang="en-US" sz="1200" baseline="0" dirty="0" smtClean="0"/>
              <a:t>back to Commission in fall / winter 2011.</a:t>
            </a:r>
          </a:p>
          <a:p>
            <a:endParaRPr lang="en-US" sz="1200" b="1" dirty="0" smtClean="0"/>
          </a:p>
          <a:p>
            <a:r>
              <a:rPr lang="en-US" sz="1200" b="1" dirty="0" smtClean="0"/>
              <a:t>Monitoring</a:t>
            </a:r>
            <a:endParaRPr lang="en-US" sz="1200" dirty="0" smtClean="0"/>
          </a:p>
          <a:p>
            <a:pPr lvl="0">
              <a:buFont typeface="Arial" pitchFamily="34" charset="0"/>
              <a:buChar char="•"/>
            </a:pPr>
            <a:r>
              <a:rPr lang="en-US" sz="1200" dirty="0" smtClean="0"/>
              <a:t>DEQ’s lab </a:t>
            </a:r>
            <a:r>
              <a:rPr lang="en-US" sz="1200" dirty="0" smtClean="0"/>
              <a:t>just completed analysis of </a:t>
            </a:r>
            <a:r>
              <a:rPr lang="en-US" sz="1200" dirty="0" smtClean="0"/>
              <a:t>the second set of wastewater samples, and </a:t>
            </a:r>
            <a:r>
              <a:rPr lang="en-US" sz="1200" dirty="0" smtClean="0"/>
              <a:t>delivered </a:t>
            </a:r>
            <a:r>
              <a:rPr lang="en-US" sz="1200" dirty="0" smtClean="0"/>
              <a:t>provisional results to each </a:t>
            </a:r>
            <a:r>
              <a:rPr lang="en-US" sz="1200" dirty="0" smtClean="0"/>
              <a:t>facility. </a:t>
            </a:r>
            <a:endParaRPr lang="en-US" sz="1200" dirty="0" smtClean="0"/>
          </a:p>
          <a:p>
            <a:pPr lvl="0">
              <a:buFont typeface="Arial" pitchFamily="34" charset="0"/>
              <a:buChar char="•"/>
            </a:pPr>
            <a:r>
              <a:rPr lang="en-US" sz="1200" dirty="0" smtClean="0"/>
              <a:t>Next </a:t>
            </a:r>
            <a:r>
              <a:rPr lang="en-US" sz="1200" dirty="0" smtClean="0"/>
              <a:t>the lab will evaluate and compile the results for all 52 facilities from both sampling events. These results will be available </a:t>
            </a:r>
            <a:r>
              <a:rPr lang="en-US" sz="1200" dirty="0" smtClean="0"/>
              <a:t>to individual facilities in</a:t>
            </a:r>
            <a:r>
              <a:rPr lang="en-US" sz="1200" baseline="0" dirty="0" smtClean="0"/>
              <a:t> late March.</a:t>
            </a:r>
            <a:endParaRPr lang="en-US" sz="1200" dirty="0" smtClean="0"/>
          </a:p>
          <a:p>
            <a:pPr lvl="0">
              <a:buFont typeface="Arial" pitchFamily="34" charset="0"/>
              <a:buChar char="•"/>
            </a:pPr>
            <a:r>
              <a:rPr lang="en-US" sz="1200" dirty="0" smtClean="0"/>
              <a:t>Science takes time. When all the results are compiled and reviewed they’ll be available to the public (by late April 2011).</a:t>
            </a:r>
          </a:p>
          <a:p>
            <a:endParaRPr lang="en-US" sz="1200" dirty="0" smtClean="0"/>
          </a:p>
          <a:p>
            <a:r>
              <a:rPr lang="en-US" sz="1200" b="1" dirty="0" smtClean="0"/>
              <a:t>Technical Assistance</a:t>
            </a:r>
          </a:p>
          <a:p>
            <a:r>
              <a:rPr lang="en-US" sz="1200" b="0" dirty="0" smtClean="0"/>
              <a:t>Five </a:t>
            </a:r>
            <a:r>
              <a:rPr lang="en-US" sz="1200" b="0" baseline="0" dirty="0" smtClean="0"/>
              <a:t>municipalities </a:t>
            </a:r>
            <a:r>
              <a:rPr lang="en-US" sz="1200" b="0" baseline="0" dirty="0" smtClean="0"/>
              <a:t>will be preparing reduction plans. DEQ will work with each municipality and regional permit staff to develop a reduction plan that meets the statutory requirements of SB 737 and also dovetails with existing permit requirements.</a:t>
            </a:r>
          </a:p>
          <a:p>
            <a:r>
              <a:rPr lang="en-US" sz="1200" b="0" baseline="0" dirty="0" smtClean="0"/>
              <a:t>DEQ </a:t>
            </a:r>
            <a:r>
              <a:rPr lang="en-US" sz="1200" b="0" baseline="0" dirty="0" smtClean="0"/>
              <a:t>is in the process of sharing its </a:t>
            </a:r>
            <a:r>
              <a:rPr lang="en-US" sz="1200" b="0" baseline="0" dirty="0" smtClean="0"/>
              <a:t>expectations regarding what should be included in a plan, and will work with municipalities to identify measures of success to determine whether their reduction activities are effective over time.</a:t>
            </a:r>
          </a:p>
          <a:p>
            <a:endParaRPr lang="en-US" sz="1200" b="0" dirty="0" smtClean="0"/>
          </a:p>
          <a:p>
            <a:r>
              <a:rPr lang="en-US" sz="1200" b="1" dirty="0" smtClean="0"/>
              <a:t>Reduction Plan Review</a:t>
            </a:r>
            <a:endParaRPr lang="en-US" sz="1200" b="1" baseline="0" dirty="0" smtClean="0"/>
          </a:p>
          <a:p>
            <a:r>
              <a:rPr lang="en-US" sz="1200" b="0" dirty="0" smtClean="0"/>
              <a:t>DEQ</a:t>
            </a:r>
            <a:r>
              <a:rPr lang="en-US" sz="1200" b="0" baseline="0" dirty="0" smtClean="0"/>
              <a:t> has already begun to plan an administrative process for reviewing and approving reduction plans and incorporating municipal plans into permits. </a:t>
            </a:r>
          </a:p>
          <a:p>
            <a:r>
              <a:rPr lang="en-US" sz="1200" b="0" baseline="0" dirty="0" smtClean="0"/>
              <a:t>Over the next few months DEQ will finalize this process and develop checklists for reviewers and permit writers.</a:t>
            </a:r>
          </a:p>
          <a:p>
            <a:endParaRPr lang="en-US" sz="1200" b="0" baseline="0" dirty="0" smtClean="0"/>
          </a:p>
          <a:p>
            <a:r>
              <a:rPr lang="en-US" sz="1200" b="1" baseline="0" dirty="0" smtClean="0"/>
              <a:t>Future of the Program</a:t>
            </a:r>
          </a:p>
          <a:p>
            <a:r>
              <a:rPr lang="en-US" sz="1200" dirty="0" smtClean="0"/>
              <a:t>DEQ</a:t>
            </a:r>
            <a:r>
              <a:rPr lang="en-US" sz="1200" baseline="0" dirty="0" smtClean="0"/>
              <a:t> will continue to have discussions about the future of the P3 program, including </a:t>
            </a:r>
            <a:r>
              <a:rPr lang="en-US" sz="1200" b="0" baseline="0" dirty="0" smtClean="0"/>
              <a:t>revising the P3 List and future monitoring.</a:t>
            </a:r>
            <a:r>
              <a:rPr lang="en-US" sz="1200" baseline="0" dirty="0" smtClean="0"/>
              <a:t> Those discussions can begin after all </a:t>
            </a:r>
            <a:r>
              <a:rPr lang="en-US" sz="1200" baseline="0" dirty="0" smtClean="0"/>
              <a:t>the final effluent screening data </a:t>
            </a:r>
            <a:r>
              <a:rPr lang="en-US" sz="1200" baseline="0" dirty="0" smtClean="0"/>
              <a:t>are complete this spring.</a:t>
            </a:r>
            <a:endParaRPr lang="en-US" sz="1200" baseline="0" dirty="0" smtClean="0"/>
          </a:p>
          <a:p>
            <a:endParaRPr lang="en-US" sz="1200" b="1" dirty="0" smtClean="0"/>
          </a:p>
        </p:txBody>
      </p:sp>
      <p:sp>
        <p:nvSpPr>
          <p:cNvPr id="4" name="Slide Number Placeholder 3"/>
          <p:cNvSpPr>
            <a:spLocks noGrp="1"/>
          </p:cNvSpPr>
          <p:nvPr>
            <p:ph type="sldNum" sz="quarter" idx="10"/>
          </p:nvPr>
        </p:nvSpPr>
        <p:spPr/>
        <p:txBody>
          <a:bodyPr/>
          <a:lstStyle/>
          <a:p>
            <a:fld id="{104C5D67-D91E-40D0-AFA9-25945CB0C62E}"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8"/>
            <a:ext cx="7772400" cy="1470025"/>
          </a:xfrm>
          <a:prstGeom prst="rect">
            <a:avLst/>
          </a:prstGeom>
        </p:spPr>
        <p:txBody>
          <a:bodyPr lIns="91425" tIns="45713" rIns="91425" bIns="45713"/>
          <a:lstStyle>
            <a:lvl1pPr>
              <a:defRPr>
                <a:latin typeface="Arial" pitchFamily="34" charset="0"/>
                <a:cs typeface="Arial" pitchFamily="34"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latin typeface="Arial" pitchFamily="34" charset="0"/>
                <a:cs typeface="Arial" pitchFamily="34" charset="0"/>
              </a:defRPr>
            </a:lvl1pPr>
            <a:lvl2pPr marL="457126" indent="0" algn="ctr">
              <a:buNone/>
              <a:defRPr>
                <a:solidFill>
                  <a:schemeClr val="tx1">
                    <a:tint val="75000"/>
                  </a:schemeClr>
                </a:solidFill>
              </a:defRPr>
            </a:lvl2pPr>
            <a:lvl3pPr marL="914252" indent="0" algn="ctr">
              <a:buNone/>
              <a:defRPr>
                <a:solidFill>
                  <a:schemeClr val="tx1">
                    <a:tint val="75000"/>
                  </a:schemeClr>
                </a:solidFill>
              </a:defRPr>
            </a:lvl3pPr>
            <a:lvl4pPr marL="1371380" indent="0" algn="ctr">
              <a:buNone/>
              <a:defRPr>
                <a:solidFill>
                  <a:schemeClr val="tx1">
                    <a:tint val="75000"/>
                  </a:schemeClr>
                </a:solidFill>
              </a:defRPr>
            </a:lvl4pPr>
            <a:lvl5pPr marL="1828506" indent="0" algn="ctr">
              <a:buNone/>
              <a:defRPr>
                <a:solidFill>
                  <a:schemeClr val="tx1">
                    <a:tint val="75000"/>
                  </a:schemeClr>
                </a:solidFill>
              </a:defRPr>
            </a:lvl5pPr>
            <a:lvl6pPr marL="2285632" indent="0" algn="ctr">
              <a:buNone/>
              <a:defRPr>
                <a:solidFill>
                  <a:schemeClr val="tx1">
                    <a:tint val="75000"/>
                  </a:schemeClr>
                </a:solidFill>
              </a:defRPr>
            </a:lvl6pPr>
            <a:lvl7pPr marL="2742758" indent="0" algn="ctr">
              <a:buNone/>
              <a:defRPr>
                <a:solidFill>
                  <a:schemeClr val="tx1">
                    <a:tint val="75000"/>
                  </a:schemeClr>
                </a:solidFill>
              </a:defRPr>
            </a:lvl7pPr>
            <a:lvl8pPr marL="3199885" indent="0" algn="ctr">
              <a:buNone/>
              <a:defRPr>
                <a:solidFill>
                  <a:schemeClr val="tx1">
                    <a:tint val="75000"/>
                  </a:schemeClr>
                </a:solidFill>
              </a:defRPr>
            </a:lvl8pPr>
            <a:lvl9pPr marL="3657011" indent="0" algn="ctr">
              <a:buNone/>
              <a:defRPr>
                <a:solidFill>
                  <a:schemeClr val="tx1">
                    <a:tint val="75000"/>
                  </a:schemeClr>
                </a:solidFill>
              </a:defRPr>
            </a:lvl9pPr>
          </a:lstStyle>
          <a:p>
            <a:r>
              <a:rPr lang="en-US" dirty="0" smtClean="0"/>
              <a:t>Click to edit Master subtitle style</a:t>
            </a:r>
            <a:endParaRPr lang="en-US" dirty="0"/>
          </a:p>
        </p:txBody>
      </p:sp>
      <p:sp>
        <p:nvSpPr>
          <p:cNvPr id="6" name="Slide Number Placeholder 5"/>
          <p:cNvSpPr>
            <a:spLocks noGrp="1"/>
          </p:cNvSpPr>
          <p:nvPr>
            <p:ph type="sldNum" sz="quarter" idx="12"/>
          </p:nvPr>
        </p:nvSpPr>
        <p:spPr/>
        <p:txBody>
          <a:bodyPr/>
          <a:lstStyle/>
          <a:p>
            <a:fld id="{2363C456-CFC3-4674-83B9-34DB1ABF1FA1}" type="slidenum">
              <a:rPr lang="en-US" smtClean="0"/>
              <a:pPr/>
              <a:t>‹#›</a:t>
            </a:fld>
            <a:endParaRPr lang="en-US"/>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idebar">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a:xfrm>
            <a:off x="1524000" y="6324600"/>
            <a:ext cx="2895600" cy="365125"/>
          </a:xfrm>
          <a:prstGeom prst="rect">
            <a:avLst/>
          </a:prstGeom>
        </p:spPr>
        <p:txBody>
          <a:bodyPr/>
          <a:lstStyle/>
          <a:p>
            <a:endParaRPr lang="en-US" dirty="0"/>
          </a:p>
        </p:txBody>
      </p:sp>
      <p:sp>
        <p:nvSpPr>
          <p:cNvPr id="4" name="Slide Number Placeholder 3"/>
          <p:cNvSpPr>
            <a:spLocks noGrp="1"/>
          </p:cNvSpPr>
          <p:nvPr>
            <p:ph type="sldNum" sz="quarter" idx="11"/>
          </p:nvPr>
        </p:nvSpPr>
        <p:spPr/>
        <p:txBody>
          <a:bodyPr/>
          <a:lstStyle/>
          <a:p>
            <a:fld id="{2363C456-CFC3-4674-83B9-34DB1ABF1FA1}" type="slidenum">
              <a:rPr lang="en-US" smtClean="0"/>
              <a:pPr/>
              <a:t>‹#›</a:t>
            </a:fld>
            <a:endParaRPr lang="en-US"/>
          </a:p>
        </p:txBody>
      </p:sp>
      <p:sp>
        <p:nvSpPr>
          <p:cNvPr id="6" name="Text Placeholder 5"/>
          <p:cNvSpPr>
            <a:spLocks noGrp="1"/>
          </p:cNvSpPr>
          <p:nvPr>
            <p:ph type="body" sz="quarter" idx="12" hasCustomPrompt="1"/>
          </p:nvPr>
        </p:nvSpPr>
        <p:spPr>
          <a:xfrm>
            <a:off x="0" y="1447800"/>
            <a:ext cx="1524000" cy="5410200"/>
          </a:xfrm>
          <a:solidFill>
            <a:srgbClr val="008272"/>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tIns="91440">
            <a:noAutofit/>
          </a:bodyPr>
          <a:lstStyle>
            <a:lvl1pPr marL="0" marR="0" indent="0" algn="l" defTabSz="914252" rtl="0" eaLnBrk="1" fontAlgn="auto" latinLnBrk="0" hangingPunct="1">
              <a:lnSpc>
                <a:spcPct val="100000"/>
              </a:lnSpc>
              <a:spcBef>
                <a:spcPct val="20000"/>
              </a:spcBef>
              <a:spcAft>
                <a:spcPts val="0"/>
              </a:spcAft>
              <a:buClrTx/>
              <a:buSzTx/>
              <a:buFont typeface="Arial" pitchFamily="34" charset="0"/>
              <a:buNone/>
              <a:tabLst/>
              <a:defRPr sz="1800" baseline="0">
                <a:solidFill>
                  <a:schemeClr val="bg1"/>
                </a:solidFill>
              </a:defRPr>
            </a:lvl1pPr>
          </a:lstStyle>
          <a:p>
            <a:pPr marL="0" marR="0" lvl="0" indent="0" algn="l" defTabSz="914252" rtl="0" eaLnBrk="1" fontAlgn="auto" latinLnBrk="0" hangingPunct="1">
              <a:lnSpc>
                <a:spcPct val="100000"/>
              </a:lnSpc>
              <a:spcBef>
                <a:spcPct val="20000"/>
              </a:spcBef>
              <a:spcAft>
                <a:spcPts val="0"/>
              </a:spcAft>
              <a:buClrTx/>
              <a:buSzTx/>
              <a:buFont typeface="Arial" pitchFamily="34" charset="0"/>
              <a:buNone/>
              <a:tabLst/>
              <a:defRPr/>
            </a:pPr>
            <a:r>
              <a:rPr lang="en-US" dirty="0" smtClean="0"/>
              <a:t>Sidebar Text: Insert links, contents, pictures, bulleted or numbered lists. Use custom animations to add dimension and visual interest to your presentation.</a:t>
            </a:r>
          </a:p>
          <a:p>
            <a:pPr lvl="0"/>
            <a:endParaRPr lang="en-US" dirty="0"/>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12"/>
          </p:nvPr>
        </p:nvSpPr>
        <p:spPr/>
        <p:txBody>
          <a:bodyPr/>
          <a:lstStyle/>
          <a:p>
            <a:fld id="{2363C456-CFC3-4674-83B9-34DB1ABF1FA1}" type="slidenum">
              <a:rPr lang="en-US" smtClean="0"/>
              <a:pPr/>
              <a:t>‹#›</a:t>
            </a:fld>
            <a:endParaRPr lang="en-US"/>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2363C456-CFC3-4674-83B9-34DB1ABF1FA1}" type="slidenum">
              <a:rPr lang="en-US" smtClean="0"/>
              <a:pPr/>
              <a:t>‹#›</a:t>
            </a:fld>
            <a:endParaRPr lang="en-US"/>
          </a:p>
        </p:txBody>
      </p:sp>
      <p:sp>
        <p:nvSpPr>
          <p:cNvPr id="7" name="Title 1"/>
          <p:cNvSpPr>
            <a:spLocks noGrp="1"/>
          </p:cNvSpPr>
          <p:nvPr>
            <p:ph type="ctrTitle"/>
          </p:nvPr>
        </p:nvSpPr>
        <p:spPr>
          <a:xfrm>
            <a:off x="685800" y="2130428"/>
            <a:ext cx="7772400" cy="1470025"/>
          </a:xfrm>
          <a:prstGeom prst="rect">
            <a:avLst/>
          </a:prstGeom>
        </p:spPr>
        <p:txBody>
          <a:bodyPr lIns="91425" tIns="45713" rIns="91425" bIns="45713"/>
          <a:lstStyle>
            <a:lvl1pPr>
              <a:defRPr>
                <a:latin typeface="Arial" pitchFamily="34" charset="0"/>
                <a:cs typeface="Arial" pitchFamily="34" charset="0"/>
              </a:defRPr>
            </a:lvl1pPr>
          </a:lstStyle>
          <a:p>
            <a:r>
              <a:rPr lang="en-US" dirty="0" smtClean="0"/>
              <a:t>Click to edit Master title style</a:t>
            </a:r>
            <a:endParaRPr lang="en-US"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Column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3"/>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3"/>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2"/>
          </p:nvPr>
        </p:nvSpPr>
        <p:spPr/>
        <p:txBody>
          <a:bodyPr/>
          <a:lstStyle/>
          <a:p>
            <a:fld id="{2363C456-CFC3-4674-83B9-34DB1ABF1FA1}" type="slidenum">
              <a:rPr lang="en-US" smtClean="0"/>
              <a:pPr/>
              <a:t>‹#›</a:t>
            </a:fld>
            <a:endParaRPr lang="en-US"/>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2" y="1600201"/>
            <a:ext cx="4040188" cy="761999"/>
          </a:xfrm>
        </p:spPr>
        <p:txBody>
          <a:bodyPr anchor="b"/>
          <a:lstStyle>
            <a:lvl1pPr marL="0" indent="0">
              <a:buNone/>
              <a:defRPr sz="2400" b="1"/>
            </a:lvl1pPr>
            <a:lvl2pPr marL="457126" indent="0">
              <a:buNone/>
              <a:defRPr sz="2000" b="1"/>
            </a:lvl2pPr>
            <a:lvl3pPr marL="914252" indent="0">
              <a:buNone/>
              <a:defRPr sz="1800" b="1"/>
            </a:lvl3pPr>
            <a:lvl4pPr marL="1371380" indent="0">
              <a:buNone/>
              <a:defRPr sz="1600" b="1"/>
            </a:lvl4pPr>
            <a:lvl5pPr marL="1828506" indent="0">
              <a:buNone/>
              <a:defRPr sz="1600" b="1"/>
            </a:lvl5pPr>
            <a:lvl6pPr marL="2285632" indent="0">
              <a:buNone/>
              <a:defRPr sz="1600" b="1"/>
            </a:lvl6pPr>
            <a:lvl7pPr marL="2742758" indent="0">
              <a:buNone/>
              <a:defRPr sz="1600" b="1"/>
            </a:lvl7pPr>
            <a:lvl8pPr marL="3199885" indent="0">
              <a:buNone/>
              <a:defRPr sz="1600" b="1"/>
            </a:lvl8pPr>
            <a:lvl9pPr marL="3657011"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2" y="2438402"/>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8" y="1600201"/>
            <a:ext cx="4041775" cy="761999"/>
          </a:xfrm>
        </p:spPr>
        <p:txBody>
          <a:bodyPr anchor="b"/>
          <a:lstStyle>
            <a:lvl1pPr marL="0" indent="0">
              <a:buNone/>
              <a:defRPr sz="2400" b="1"/>
            </a:lvl1pPr>
            <a:lvl2pPr marL="457126" indent="0">
              <a:buNone/>
              <a:defRPr sz="2000" b="1"/>
            </a:lvl2pPr>
            <a:lvl3pPr marL="914252" indent="0">
              <a:buNone/>
              <a:defRPr sz="1800" b="1"/>
            </a:lvl3pPr>
            <a:lvl4pPr marL="1371380" indent="0">
              <a:buNone/>
              <a:defRPr sz="1600" b="1"/>
            </a:lvl4pPr>
            <a:lvl5pPr marL="1828506" indent="0">
              <a:buNone/>
              <a:defRPr sz="1600" b="1"/>
            </a:lvl5pPr>
            <a:lvl6pPr marL="2285632" indent="0">
              <a:buNone/>
              <a:defRPr sz="1600" b="1"/>
            </a:lvl6pPr>
            <a:lvl7pPr marL="2742758" indent="0">
              <a:buNone/>
              <a:defRPr sz="1600" b="1"/>
            </a:lvl7pPr>
            <a:lvl8pPr marL="3199885" indent="0">
              <a:buNone/>
              <a:defRPr sz="1600" b="1"/>
            </a:lvl8pPr>
            <a:lvl9pPr marL="3657011"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8" y="2438402"/>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Footer Placeholder 7"/>
          <p:cNvSpPr>
            <a:spLocks noGrp="1"/>
          </p:cNvSpPr>
          <p:nvPr>
            <p:ph type="ftr" sz="quarter" idx="11"/>
          </p:nvPr>
        </p:nvSpPr>
        <p:spPr>
          <a:xfrm>
            <a:off x="457200" y="6324603"/>
            <a:ext cx="2895600" cy="365125"/>
          </a:xfrm>
          <a:prstGeom prst="rect">
            <a:avLst/>
          </a:prstGeom>
        </p:spPr>
        <p:txBody>
          <a:bodyPr/>
          <a:lstStyle/>
          <a:p>
            <a:endParaRPr lang="en-US"/>
          </a:p>
        </p:txBody>
      </p:sp>
      <p:sp>
        <p:nvSpPr>
          <p:cNvPr id="9" name="Slide Number Placeholder 8"/>
          <p:cNvSpPr>
            <a:spLocks noGrp="1"/>
          </p:cNvSpPr>
          <p:nvPr>
            <p:ph type="sldNum" sz="quarter" idx="12"/>
          </p:nvPr>
        </p:nvSpPr>
        <p:spPr/>
        <p:txBody>
          <a:bodyPr/>
          <a:lstStyle/>
          <a:p>
            <a:fld id="{2363C456-CFC3-4674-83B9-34DB1ABF1FA1}" type="slidenum">
              <a:rPr lang="en-US" smtClean="0"/>
              <a:pPr/>
              <a:t>‹#›</a:t>
            </a:fld>
            <a:endParaRPr lang="en-US"/>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able">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a:xfrm>
            <a:off x="457200" y="6324603"/>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p:txBody>
          <a:bodyPr/>
          <a:lstStyle/>
          <a:p>
            <a:fld id="{2363C456-CFC3-4674-83B9-34DB1ABF1FA1}" type="slidenum">
              <a:rPr lang="en-US" smtClean="0"/>
              <a:pPr/>
              <a:t>‹#›</a:t>
            </a:fld>
            <a:endParaRPr lang="en-US"/>
          </a:p>
        </p:txBody>
      </p:sp>
      <p:sp>
        <p:nvSpPr>
          <p:cNvPr id="8" name="Table Placeholder 7"/>
          <p:cNvSpPr>
            <a:spLocks noGrp="1"/>
          </p:cNvSpPr>
          <p:nvPr>
            <p:ph type="tbl" sz="quarter" idx="13"/>
          </p:nvPr>
        </p:nvSpPr>
        <p:spPr>
          <a:xfrm>
            <a:off x="381000" y="1600200"/>
            <a:ext cx="8382000" cy="4419600"/>
          </a:xfrm>
        </p:spPr>
        <p:txBody>
          <a:bodyPr/>
          <a:lstStyle/>
          <a:p>
            <a:r>
              <a:rPr lang="en-US" dirty="0" smtClean="0"/>
              <a:t>Click icon to add table</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457200" y="6324603"/>
            <a:ext cx="2895600" cy="365125"/>
          </a:xfrm>
          <a:prstGeom prst="rect">
            <a:avLst/>
          </a:prstGeom>
        </p:spPr>
        <p:txBody>
          <a:bodyPr/>
          <a:lstStyle/>
          <a:p>
            <a:endParaRPr lang="en-US" dirty="0"/>
          </a:p>
        </p:txBody>
      </p:sp>
      <p:sp>
        <p:nvSpPr>
          <p:cNvPr id="4" name="Slide Number Placeholder 3"/>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1676400"/>
            <a:ext cx="3008313" cy="933450"/>
          </a:xfrm>
          <a:prstGeom prst="rect">
            <a:avLst/>
          </a:prstGeom>
        </p:spPr>
        <p:txBody>
          <a:bodyPr lIns="91425" tIns="45713" rIns="91425" bIns="45713" anchor="b"/>
          <a:lstStyle>
            <a:lvl1pPr algn="l">
              <a:defRPr sz="20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3575052" y="1676403"/>
            <a:ext cx="5111751" cy="44497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743203"/>
            <a:ext cx="3008313" cy="3382963"/>
          </a:xfrm>
        </p:spPr>
        <p:txBody>
          <a:bodyPr/>
          <a:lstStyle>
            <a:lvl1pPr marL="0" indent="0">
              <a:buNone/>
              <a:defRPr sz="1400"/>
            </a:lvl1pPr>
            <a:lvl2pPr marL="457126" indent="0">
              <a:buNone/>
              <a:defRPr sz="1200"/>
            </a:lvl2pPr>
            <a:lvl3pPr marL="914252" indent="0">
              <a:buNone/>
              <a:defRPr sz="1000"/>
            </a:lvl3pPr>
            <a:lvl4pPr marL="1371380" indent="0">
              <a:buNone/>
              <a:defRPr sz="900"/>
            </a:lvl4pPr>
            <a:lvl5pPr marL="1828506" indent="0">
              <a:buNone/>
              <a:defRPr sz="900"/>
            </a:lvl5pPr>
            <a:lvl6pPr marL="2285632" indent="0">
              <a:buNone/>
              <a:defRPr sz="900"/>
            </a:lvl6pPr>
            <a:lvl7pPr marL="2742758" indent="0">
              <a:buNone/>
              <a:defRPr sz="900"/>
            </a:lvl7pPr>
            <a:lvl8pPr marL="3199885" indent="0">
              <a:buNone/>
              <a:defRPr sz="900"/>
            </a:lvl8pPr>
            <a:lvl9pPr marL="3657011" indent="0">
              <a:buNone/>
              <a:defRPr sz="900"/>
            </a:lvl9pPr>
          </a:lstStyle>
          <a:p>
            <a:pPr lvl="0"/>
            <a:r>
              <a:rPr lang="en-US" smtClean="0"/>
              <a:t>Click to edit Master text styles</a:t>
            </a:r>
          </a:p>
        </p:txBody>
      </p:sp>
      <p:sp>
        <p:nvSpPr>
          <p:cNvPr id="6" name="Footer Placeholder 5"/>
          <p:cNvSpPr>
            <a:spLocks noGrp="1"/>
          </p:cNvSpPr>
          <p:nvPr>
            <p:ph type="ftr" sz="quarter" idx="11"/>
          </p:nvPr>
        </p:nvSpPr>
        <p:spPr>
          <a:xfrm>
            <a:off x="457200" y="6324603"/>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2363C456-CFC3-4674-83B9-34DB1ABF1FA1}" type="slidenum">
              <a:rPr lang="en-US" smtClean="0"/>
              <a:pPr/>
              <a:t>‹#›</a:t>
            </a:fld>
            <a:endParaRPr lang="en-US"/>
          </a:p>
        </p:txBody>
      </p:sp>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a:prstGeom prst="rect">
            <a:avLst/>
          </a:prstGeom>
        </p:spPr>
        <p:txBody>
          <a:bodyPr lIns="91425" tIns="45713" rIns="91425" bIns="45713" anchor="b"/>
          <a:lstStyle>
            <a:lvl1pPr algn="l">
              <a:defRPr sz="2000" b="1">
                <a:latin typeface="Arial" pitchFamily="34" charset="0"/>
                <a:cs typeface="Arial" pitchFamily="34" charset="0"/>
              </a:defRPr>
            </a:lvl1pPr>
          </a:lstStyle>
          <a:p>
            <a:r>
              <a:rPr lang="en-US" smtClean="0"/>
              <a:t>Click to edit Master title style</a:t>
            </a:r>
            <a:endParaRPr lang="en-US" dirty="0"/>
          </a:p>
        </p:txBody>
      </p:sp>
      <p:sp>
        <p:nvSpPr>
          <p:cNvPr id="3" name="Picture Placeholder 2"/>
          <p:cNvSpPr>
            <a:spLocks noGrp="1"/>
          </p:cNvSpPr>
          <p:nvPr>
            <p:ph type="pic" idx="1"/>
          </p:nvPr>
        </p:nvSpPr>
        <p:spPr>
          <a:xfrm>
            <a:off x="1066800" y="1600200"/>
            <a:ext cx="7010400" cy="3127374"/>
          </a:xfrm>
        </p:spPr>
        <p:txBody>
          <a:bodyPr/>
          <a:lstStyle>
            <a:lvl1pPr marL="0" indent="0">
              <a:buNone/>
              <a:defRPr sz="3200"/>
            </a:lvl1pPr>
            <a:lvl2pPr marL="457126" indent="0">
              <a:buNone/>
              <a:defRPr sz="2800"/>
            </a:lvl2pPr>
            <a:lvl3pPr marL="914252" indent="0">
              <a:buNone/>
              <a:defRPr sz="2400"/>
            </a:lvl3pPr>
            <a:lvl4pPr marL="1371380" indent="0">
              <a:buNone/>
              <a:defRPr sz="2000"/>
            </a:lvl4pPr>
            <a:lvl5pPr marL="1828506" indent="0">
              <a:buNone/>
              <a:defRPr sz="2000"/>
            </a:lvl5pPr>
            <a:lvl6pPr marL="2285632" indent="0">
              <a:buNone/>
              <a:defRPr sz="2000"/>
            </a:lvl6pPr>
            <a:lvl7pPr marL="2742758" indent="0">
              <a:buNone/>
              <a:defRPr sz="2000"/>
            </a:lvl7pPr>
            <a:lvl8pPr marL="3199885" indent="0">
              <a:buNone/>
              <a:defRPr sz="2000"/>
            </a:lvl8pPr>
            <a:lvl9pPr marL="3657011"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atin typeface="Arial" pitchFamily="34" charset="0"/>
                <a:cs typeface="Arial" pitchFamily="34" charset="0"/>
              </a:defRPr>
            </a:lvl1pPr>
            <a:lvl2pPr marL="457126" indent="0">
              <a:buNone/>
              <a:defRPr sz="1200"/>
            </a:lvl2pPr>
            <a:lvl3pPr marL="914252" indent="0">
              <a:buNone/>
              <a:defRPr sz="1000"/>
            </a:lvl3pPr>
            <a:lvl4pPr marL="1371380" indent="0">
              <a:buNone/>
              <a:defRPr sz="900"/>
            </a:lvl4pPr>
            <a:lvl5pPr marL="1828506" indent="0">
              <a:buNone/>
              <a:defRPr sz="900"/>
            </a:lvl5pPr>
            <a:lvl6pPr marL="2285632" indent="0">
              <a:buNone/>
              <a:defRPr sz="900"/>
            </a:lvl6pPr>
            <a:lvl7pPr marL="2742758" indent="0">
              <a:buNone/>
              <a:defRPr sz="900"/>
            </a:lvl7pPr>
            <a:lvl8pPr marL="3199885" indent="0">
              <a:buNone/>
              <a:defRPr sz="900"/>
            </a:lvl8pPr>
            <a:lvl9pPr marL="3657011" indent="0">
              <a:buNone/>
              <a:defRPr sz="900"/>
            </a:lvl9pPr>
          </a:lstStyle>
          <a:p>
            <a:pPr lvl="0"/>
            <a:r>
              <a:rPr lang="en-US" smtClean="0"/>
              <a:t>Click to edit Master text styles</a:t>
            </a:r>
          </a:p>
        </p:txBody>
      </p:sp>
      <p:sp>
        <p:nvSpPr>
          <p:cNvPr id="6" name="Footer Placeholder 5"/>
          <p:cNvSpPr>
            <a:spLocks noGrp="1"/>
          </p:cNvSpPr>
          <p:nvPr>
            <p:ph type="ftr" sz="quarter" idx="11"/>
          </p:nvPr>
        </p:nvSpPr>
        <p:spPr>
          <a:xfrm>
            <a:off x="457200" y="6324603"/>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2363C456-CFC3-4674-83B9-34DB1ABF1FA1}" type="slidenum">
              <a:rPr lang="en-US" smtClean="0"/>
              <a:pPr/>
              <a:t>‹#›</a:t>
            </a:fld>
            <a:endParaRPr lang="en-US"/>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tif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59000">
              <a:schemeClr val="bg1"/>
            </a:gs>
            <a:gs pos="100000">
              <a:srgbClr val="008272">
                <a:alpha val="52941"/>
              </a:srgbClr>
            </a:gs>
          </a:gsLst>
          <a:lin ang="6000000" scaled="0"/>
          <a:tileRect/>
        </a:gra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600203"/>
            <a:ext cx="8229600" cy="4525963"/>
          </a:xfrm>
          <a:prstGeom prst="rect">
            <a:avLst/>
          </a:prstGeom>
        </p:spPr>
        <p:txBody>
          <a:bodyPr vert="horz" lIns="91425" tIns="45713" rIns="91425" bIns="45713"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4"/>
          </p:nvPr>
        </p:nvSpPr>
        <p:spPr>
          <a:xfrm>
            <a:off x="6553200" y="6324603"/>
            <a:ext cx="2133600" cy="365125"/>
          </a:xfrm>
          <a:prstGeom prst="rect">
            <a:avLst/>
          </a:prstGeom>
        </p:spPr>
        <p:txBody>
          <a:bodyPr vert="horz" lIns="91425" tIns="45713" rIns="91425" bIns="45713" rtlCol="0" anchor="ctr"/>
          <a:lstStyle>
            <a:lvl1pPr algn="r">
              <a:defRPr sz="900">
                <a:solidFill>
                  <a:schemeClr val="tx1">
                    <a:tint val="75000"/>
                  </a:schemeClr>
                </a:solidFill>
                <a:latin typeface="Arial" pitchFamily="34" charset="0"/>
                <a:cs typeface="Arial" pitchFamily="34" charset="0"/>
              </a:defRPr>
            </a:lvl1pPr>
          </a:lstStyle>
          <a:p>
            <a:fld id="{2363C456-CFC3-4674-83B9-34DB1ABF1FA1}" type="slidenum">
              <a:rPr lang="en-US" smtClean="0"/>
              <a:pPr/>
              <a:t>‹#›</a:t>
            </a:fld>
            <a:endParaRPr lang="en-US" dirty="0"/>
          </a:p>
        </p:txBody>
      </p:sp>
      <p:grpSp>
        <p:nvGrpSpPr>
          <p:cNvPr id="7" name="Group 6"/>
          <p:cNvGrpSpPr/>
          <p:nvPr/>
        </p:nvGrpSpPr>
        <p:grpSpPr>
          <a:xfrm>
            <a:off x="914400" y="152400"/>
            <a:ext cx="8077127" cy="914400"/>
            <a:chOff x="0" y="1579"/>
            <a:chExt cx="8077127" cy="1367203"/>
          </a:xfrm>
          <a:scene3d>
            <a:camera prst="orthographicFront"/>
            <a:lightRig rig="threePt" dir="t">
              <a:rot lat="0" lon="0" rev="7500000"/>
            </a:lightRig>
          </a:scene3d>
        </p:grpSpPr>
        <p:sp>
          <p:nvSpPr>
            <p:cNvPr id="8" name="Rectangle 7"/>
            <p:cNvSpPr/>
            <p:nvPr userDrawn="1"/>
          </p:nvSpPr>
          <p:spPr>
            <a:xfrm>
              <a:off x="0" y="1579"/>
              <a:ext cx="8077127" cy="1367203"/>
            </a:xfrm>
            <a:prstGeom prst="rect">
              <a:avLst/>
            </a:prstGeom>
            <a:solidFill>
              <a:srgbClr val="008272"/>
            </a:solidFill>
            <a:sp3d prstMaterial="plastic">
              <a:bevelT w="127000" h="25400" prst="relaxedInset"/>
            </a:sp3d>
          </p:spPr>
          <p:style>
            <a:lnRef idx="0">
              <a:schemeClr val="lt1">
                <a:hueOff val="0"/>
                <a:satOff val="0"/>
                <a:lumOff val="0"/>
                <a:alphaOff val="0"/>
              </a:schemeClr>
            </a:lnRef>
            <a:fillRef idx="3">
              <a:scrgbClr r="0" g="0" b="0"/>
            </a:fillRef>
            <a:effectRef idx="2">
              <a:schemeClr val="accent1">
                <a:hueOff val="0"/>
                <a:satOff val="0"/>
                <a:lumOff val="0"/>
                <a:alphaOff val="0"/>
              </a:schemeClr>
            </a:effectRef>
            <a:fontRef idx="minor">
              <a:schemeClr val="lt1"/>
            </a:fontRef>
          </p:style>
        </p:sp>
        <p:sp>
          <p:nvSpPr>
            <p:cNvPr id="9" name="Rectangle 8"/>
            <p:cNvSpPr/>
            <p:nvPr userDrawn="1"/>
          </p:nvSpPr>
          <p:spPr>
            <a:xfrm>
              <a:off x="0" y="1579"/>
              <a:ext cx="8077127" cy="1367203"/>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94310" tIns="194310" rIns="194310" bIns="194310" numCol="1" spcCol="1270" anchor="ctr" anchorCtr="0">
              <a:noAutofit/>
            </a:bodyPr>
            <a:lstStyle/>
            <a:p>
              <a:pPr lvl="0" algn="ctr" defTabSz="2266585" rtl="0">
                <a:lnSpc>
                  <a:spcPct val="90000"/>
                </a:lnSpc>
                <a:spcBef>
                  <a:spcPct val="0"/>
                </a:spcBef>
                <a:spcAft>
                  <a:spcPct val="35000"/>
                </a:spcAft>
              </a:pPr>
              <a:r>
                <a:rPr lang="en-US" sz="3000" b="1" kern="1200" dirty="0" smtClean="0">
                  <a:latin typeface="Arial" pitchFamily="34" charset="0"/>
                  <a:cs typeface="Arial" pitchFamily="34" charset="0"/>
                </a:rPr>
                <a:t>Initiation Level Rule – Temporary Revision</a:t>
              </a:r>
              <a:endParaRPr lang="en-US" sz="3000" b="1" kern="1200" dirty="0">
                <a:latin typeface="Arial" pitchFamily="34" charset="0"/>
                <a:cs typeface="Arial" pitchFamily="34" charset="0"/>
              </a:endParaRPr>
            </a:p>
          </p:txBody>
        </p:sp>
      </p:grpSp>
      <p:pic>
        <p:nvPicPr>
          <p:cNvPr id="10" name="Picture 9" descr="Logo Color Regular copy.jpg"/>
          <p:cNvPicPr>
            <a:picLocks noChangeAspect="1"/>
          </p:cNvPicPr>
          <p:nvPr/>
        </p:nvPicPr>
        <p:blipFill>
          <a:blip r:embed="rId12" cstate="print"/>
          <a:stretch>
            <a:fillRect/>
          </a:stretch>
        </p:blipFill>
        <p:spPr>
          <a:xfrm>
            <a:off x="229469" y="152400"/>
            <a:ext cx="437749" cy="1005840"/>
          </a:xfrm>
          <a:prstGeom prst="rect">
            <a:avLst/>
          </a:prstGeom>
        </p:spPr>
      </p:pic>
      <p:cxnSp>
        <p:nvCxnSpPr>
          <p:cNvPr id="11" name="Straight Connector 10"/>
          <p:cNvCxnSpPr/>
          <p:nvPr userDrawn="1"/>
        </p:nvCxnSpPr>
        <p:spPr>
          <a:xfrm>
            <a:off x="0" y="1295400"/>
            <a:ext cx="8305800" cy="0"/>
          </a:xfrm>
          <a:prstGeom prst="line">
            <a:avLst/>
          </a:prstGeom>
          <a:ln w="76200">
            <a:solidFill>
              <a:srgbClr val="008272"/>
            </a:solidFill>
          </a:ln>
          <a:effectLst>
            <a:outerShdw blurRad="50800" dist="38100" dir="8100000" algn="tr" rotWithShape="0">
              <a:prstClr val="black">
                <a:alpha val="40000"/>
              </a:prstClr>
            </a:outerShdw>
          </a:effectLst>
          <a:scene3d>
            <a:camera prst="orthographicFront"/>
            <a:lightRig rig="threePt" dir="t"/>
          </a:scene3d>
          <a:sp3d>
            <a:bevelT/>
          </a:sp3d>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ransition>
    <p:fade/>
  </p:transition>
  <p:hf hdr="0" dt="0"/>
  <p:txStyles>
    <p:titleStyle>
      <a:lvl1pPr algn="ctr" defTabSz="914252" rtl="0" eaLnBrk="1" latinLnBrk="0" hangingPunct="1">
        <a:spcBef>
          <a:spcPct val="0"/>
        </a:spcBef>
        <a:buNone/>
        <a:defRPr sz="4400" kern="1200">
          <a:solidFill>
            <a:schemeClr val="tx1"/>
          </a:solidFill>
          <a:latin typeface="+mj-lt"/>
          <a:ea typeface="+mj-ea"/>
          <a:cs typeface="+mj-cs"/>
        </a:defRPr>
      </a:lvl1pPr>
    </p:titleStyle>
    <p:bodyStyle>
      <a:lvl1pPr marL="342845" indent="-342845" algn="l" defTabSz="914252" rtl="0" eaLnBrk="1" latinLnBrk="0" hangingPunct="1">
        <a:spcBef>
          <a:spcPct val="20000"/>
        </a:spcBef>
        <a:buFont typeface="Arial" pitchFamily="34" charset="0"/>
        <a:buChar char="•"/>
        <a:defRPr sz="2400" kern="1200">
          <a:solidFill>
            <a:schemeClr val="tx1"/>
          </a:solidFill>
          <a:latin typeface="Arial" pitchFamily="34" charset="0"/>
          <a:ea typeface="+mn-ea"/>
          <a:cs typeface="Arial" pitchFamily="34" charset="0"/>
        </a:defRPr>
      </a:lvl1pPr>
      <a:lvl2pPr marL="742830" indent="-285704" algn="l" defTabSz="914252" rtl="0" eaLnBrk="1" latinLnBrk="0" hangingPunct="1">
        <a:spcBef>
          <a:spcPct val="20000"/>
        </a:spcBef>
        <a:buFont typeface="Arial" pitchFamily="34" charset="0"/>
        <a:buChar char="–"/>
        <a:defRPr sz="2200" kern="1200">
          <a:solidFill>
            <a:schemeClr val="tx1"/>
          </a:solidFill>
          <a:latin typeface="Arial" pitchFamily="34" charset="0"/>
          <a:ea typeface="+mn-ea"/>
          <a:cs typeface="Arial" pitchFamily="34" charset="0"/>
        </a:defRPr>
      </a:lvl2pPr>
      <a:lvl3pPr marL="1142816" indent="-228564" algn="l" defTabSz="914252"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3pPr>
      <a:lvl4pPr marL="1599942" indent="-228564" algn="l" defTabSz="914252" rtl="0" eaLnBrk="1" latinLnBrk="0" hangingPunct="1">
        <a:spcBef>
          <a:spcPct val="20000"/>
        </a:spcBef>
        <a:buFont typeface="Arial" pitchFamily="34" charset="0"/>
        <a:buChar char="–"/>
        <a:defRPr sz="1800" kern="1200">
          <a:solidFill>
            <a:schemeClr val="tx1"/>
          </a:solidFill>
          <a:latin typeface="Arial" pitchFamily="34" charset="0"/>
          <a:ea typeface="+mn-ea"/>
          <a:cs typeface="Arial" pitchFamily="34" charset="0"/>
        </a:defRPr>
      </a:lvl4pPr>
      <a:lvl5pPr marL="2057069" indent="-228564" algn="l" defTabSz="914252"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514194" indent="-228564" algn="l" defTabSz="914252"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321" indent="-228564" algn="l" defTabSz="914252"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448" indent="-228564" algn="l" defTabSz="914252"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574" indent="-228564" algn="l" defTabSz="914252"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252" rtl="0" eaLnBrk="1" latinLnBrk="0" hangingPunct="1">
        <a:defRPr sz="1800" kern="1200">
          <a:solidFill>
            <a:schemeClr val="tx1"/>
          </a:solidFill>
          <a:latin typeface="+mn-lt"/>
          <a:ea typeface="+mn-ea"/>
          <a:cs typeface="+mn-cs"/>
        </a:defRPr>
      </a:lvl1pPr>
      <a:lvl2pPr marL="457126" algn="l" defTabSz="914252" rtl="0" eaLnBrk="1" latinLnBrk="0" hangingPunct="1">
        <a:defRPr sz="1800" kern="1200">
          <a:solidFill>
            <a:schemeClr val="tx1"/>
          </a:solidFill>
          <a:latin typeface="+mn-lt"/>
          <a:ea typeface="+mn-ea"/>
          <a:cs typeface="+mn-cs"/>
        </a:defRPr>
      </a:lvl2pPr>
      <a:lvl3pPr marL="914252" algn="l" defTabSz="914252" rtl="0" eaLnBrk="1" latinLnBrk="0" hangingPunct="1">
        <a:defRPr sz="1800" kern="1200">
          <a:solidFill>
            <a:schemeClr val="tx1"/>
          </a:solidFill>
          <a:latin typeface="+mn-lt"/>
          <a:ea typeface="+mn-ea"/>
          <a:cs typeface="+mn-cs"/>
        </a:defRPr>
      </a:lvl3pPr>
      <a:lvl4pPr marL="1371380" algn="l" defTabSz="914252" rtl="0" eaLnBrk="1" latinLnBrk="0" hangingPunct="1">
        <a:defRPr sz="1800" kern="1200">
          <a:solidFill>
            <a:schemeClr val="tx1"/>
          </a:solidFill>
          <a:latin typeface="+mn-lt"/>
          <a:ea typeface="+mn-ea"/>
          <a:cs typeface="+mn-cs"/>
        </a:defRPr>
      </a:lvl4pPr>
      <a:lvl5pPr marL="1828506" algn="l" defTabSz="914252" rtl="0" eaLnBrk="1" latinLnBrk="0" hangingPunct="1">
        <a:defRPr sz="1800" kern="1200">
          <a:solidFill>
            <a:schemeClr val="tx1"/>
          </a:solidFill>
          <a:latin typeface="+mn-lt"/>
          <a:ea typeface="+mn-ea"/>
          <a:cs typeface="+mn-cs"/>
        </a:defRPr>
      </a:lvl5pPr>
      <a:lvl6pPr marL="2285632" algn="l" defTabSz="914252" rtl="0" eaLnBrk="1" latinLnBrk="0" hangingPunct="1">
        <a:defRPr sz="1800" kern="1200">
          <a:solidFill>
            <a:schemeClr val="tx1"/>
          </a:solidFill>
          <a:latin typeface="+mn-lt"/>
          <a:ea typeface="+mn-ea"/>
          <a:cs typeface="+mn-cs"/>
        </a:defRPr>
      </a:lvl6pPr>
      <a:lvl7pPr marL="2742758" algn="l" defTabSz="914252" rtl="0" eaLnBrk="1" latinLnBrk="0" hangingPunct="1">
        <a:defRPr sz="1800" kern="1200">
          <a:solidFill>
            <a:schemeClr val="tx1"/>
          </a:solidFill>
          <a:latin typeface="+mn-lt"/>
          <a:ea typeface="+mn-ea"/>
          <a:cs typeface="+mn-cs"/>
        </a:defRPr>
      </a:lvl7pPr>
      <a:lvl8pPr marL="3199885" algn="l" defTabSz="914252" rtl="0" eaLnBrk="1" latinLnBrk="0" hangingPunct="1">
        <a:defRPr sz="1800" kern="1200">
          <a:solidFill>
            <a:schemeClr val="tx1"/>
          </a:solidFill>
          <a:latin typeface="+mn-lt"/>
          <a:ea typeface="+mn-ea"/>
          <a:cs typeface="+mn-cs"/>
        </a:defRPr>
      </a:lvl8pPr>
      <a:lvl9pPr marL="3657011" algn="l" defTabSz="914252"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upload.wikimedia.org/wikipedia/commons/9/9a/Cholesterol.svg"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hyperlink" Target="http://upload.wikimedia.org/wikipedia/commons/c/c1/Coprostanol.png" TargetMode="Externa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8"/>
            <a:ext cx="7772400" cy="2289172"/>
          </a:xfrm>
        </p:spPr>
        <p:txBody>
          <a:bodyPr/>
          <a:lstStyle/>
          <a:p>
            <a:r>
              <a:rPr lang="en-US" dirty="0" smtClean="0"/>
              <a:t>Rule Adoption: Temporary Revision of Division 45 Initiation Level Rule</a:t>
            </a:r>
            <a:endParaRPr lang="en-US" dirty="0"/>
          </a:p>
        </p:txBody>
      </p:sp>
      <p:sp>
        <p:nvSpPr>
          <p:cNvPr id="3" name="Subtitle 2"/>
          <p:cNvSpPr>
            <a:spLocks noGrp="1"/>
          </p:cNvSpPr>
          <p:nvPr>
            <p:ph type="subTitle" idx="1"/>
          </p:nvPr>
        </p:nvSpPr>
        <p:spPr>
          <a:xfrm>
            <a:off x="1371600" y="4572000"/>
            <a:ext cx="6400800" cy="1752600"/>
          </a:xfrm>
        </p:spPr>
        <p:txBody>
          <a:bodyPr/>
          <a:lstStyle/>
          <a:p>
            <a:r>
              <a:rPr lang="en-US" b="1" dirty="0" smtClean="0"/>
              <a:t>February 17, 2011 EQC meeting</a:t>
            </a:r>
          </a:p>
          <a:p>
            <a:r>
              <a:rPr lang="en-US" dirty="0" smtClean="0"/>
              <a:t>Presented by Neil Mullane, Jennifer Wigal and Cheryl Grabham</a:t>
            </a:r>
          </a:p>
          <a:p>
            <a:endParaRPr lang="en-US" dirty="0"/>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idx="1"/>
          </p:nvPr>
        </p:nvSpPr>
        <p:spPr>
          <a:xfrm>
            <a:off x="457200" y="1524000"/>
            <a:ext cx="7924800" cy="4952997"/>
          </a:xfrm>
        </p:spPr>
        <p:txBody>
          <a:bodyPr>
            <a:normAutofit fontScale="92500" lnSpcReduction="20000"/>
          </a:bodyPr>
          <a:lstStyle/>
          <a:p>
            <a:pPr algn="l">
              <a:buNone/>
            </a:pPr>
            <a:r>
              <a:rPr lang="en-US" sz="3200" b="1" dirty="0" smtClean="0">
                <a:solidFill>
                  <a:schemeClr val="tx1"/>
                </a:solidFill>
              </a:rPr>
              <a:t>Background</a:t>
            </a:r>
          </a:p>
          <a:p>
            <a:pPr algn="l">
              <a:buFont typeface="Arial" pitchFamily="34" charset="0"/>
              <a:buChar char="•"/>
            </a:pPr>
            <a:endParaRPr lang="en-US" sz="1300" dirty="0" smtClean="0">
              <a:solidFill>
                <a:schemeClr val="tx1"/>
              </a:solidFill>
            </a:endParaRPr>
          </a:p>
          <a:p>
            <a:pPr algn="l">
              <a:buNone/>
            </a:pPr>
            <a:r>
              <a:rPr lang="en-US" sz="3000" dirty="0" smtClean="0">
                <a:solidFill>
                  <a:schemeClr val="tx1"/>
                </a:solidFill>
              </a:rPr>
              <a:t>Initiation Level Rule</a:t>
            </a:r>
          </a:p>
          <a:p>
            <a:pPr lvl="1">
              <a:buFont typeface="Wingdings" pitchFamily="2" charset="2"/>
              <a:buChar char="Ø"/>
            </a:pPr>
            <a:r>
              <a:rPr lang="en-US" sz="2600" dirty="0" smtClean="0">
                <a:solidFill>
                  <a:schemeClr val="tx1"/>
                </a:solidFill>
              </a:rPr>
              <a:t>Passed June 2010</a:t>
            </a:r>
          </a:p>
          <a:p>
            <a:pPr lvl="1">
              <a:buNone/>
            </a:pPr>
            <a:endParaRPr lang="en-US" sz="2100" dirty="0" smtClean="0">
              <a:solidFill>
                <a:schemeClr val="tx1"/>
              </a:solidFill>
            </a:endParaRPr>
          </a:p>
          <a:p>
            <a:pPr algn="l">
              <a:buNone/>
            </a:pPr>
            <a:r>
              <a:rPr lang="en-US" sz="3000" dirty="0" smtClean="0">
                <a:solidFill>
                  <a:schemeClr val="tx1"/>
                </a:solidFill>
              </a:rPr>
              <a:t>Effluent screening</a:t>
            </a:r>
          </a:p>
          <a:p>
            <a:pPr lvl="1">
              <a:buFont typeface="Wingdings" pitchFamily="2" charset="2"/>
              <a:buChar char="Ø"/>
            </a:pPr>
            <a:r>
              <a:rPr lang="en-US" sz="2600" dirty="0" smtClean="0"/>
              <a:t>Results from first sampling event indicated few exceedances.</a:t>
            </a:r>
            <a:endParaRPr lang="en-US" sz="2600" dirty="0" smtClean="0">
              <a:solidFill>
                <a:schemeClr val="tx1"/>
              </a:solidFill>
            </a:endParaRPr>
          </a:p>
          <a:p>
            <a:pPr lvl="1">
              <a:buFont typeface="Wingdings" pitchFamily="2" charset="2"/>
              <a:buChar char="Ø"/>
            </a:pPr>
            <a:r>
              <a:rPr lang="en-US" sz="2600" dirty="0" smtClean="0">
                <a:solidFill>
                  <a:schemeClr val="tx1"/>
                </a:solidFill>
              </a:rPr>
              <a:t>Nearly all facilities had cholesterol and coprostanol above Plan Initiation Level.</a:t>
            </a:r>
          </a:p>
          <a:p>
            <a:pPr lvl="1">
              <a:buNone/>
            </a:pPr>
            <a:endParaRPr lang="en-US" sz="2100" dirty="0" smtClean="0">
              <a:solidFill>
                <a:schemeClr val="tx1"/>
              </a:solidFill>
            </a:endParaRPr>
          </a:p>
          <a:p>
            <a:pPr algn="l">
              <a:buNone/>
            </a:pPr>
            <a:r>
              <a:rPr lang="en-US" sz="3000" dirty="0" smtClean="0"/>
              <a:t>Municipal Persistent Pollutant Reduction Plans</a:t>
            </a:r>
          </a:p>
          <a:p>
            <a:pPr lvl="1">
              <a:buFont typeface="Wingdings" pitchFamily="2" charset="2"/>
              <a:buChar char="Ø"/>
            </a:pPr>
            <a:r>
              <a:rPr lang="en-US" sz="2600" dirty="0" smtClean="0">
                <a:solidFill>
                  <a:schemeClr val="tx1"/>
                </a:solidFill>
              </a:rPr>
              <a:t>Due July 1, 2011</a:t>
            </a:r>
          </a:p>
          <a:p>
            <a:pPr marL="342845" indent="-342845" algn="l">
              <a:buAutoNum type="arabicPeriod"/>
            </a:pPr>
            <a:endParaRPr lang="en-US" sz="1000" dirty="0" smtClean="0">
              <a:solidFill>
                <a:schemeClr val="tx1"/>
              </a:solidFill>
            </a:endParaRPr>
          </a:p>
        </p:txBody>
      </p:sp>
      <p:sp>
        <p:nvSpPr>
          <p:cNvPr id="4" name="Slide Number Placeholder 3"/>
          <p:cNvSpPr>
            <a:spLocks noGrp="1"/>
          </p:cNvSpPr>
          <p:nvPr>
            <p:ph type="sldNum" sz="quarter" idx="12"/>
          </p:nvPr>
        </p:nvSpPr>
        <p:spPr/>
        <p:txBody>
          <a:bodyPr/>
          <a:lstStyle/>
          <a:p>
            <a:fld id="{2363C456-CFC3-4674-83B9-34DB1ABF1FA1}" type="slidenum">
              <a:rPr lang="en-US" smtClean="0"/>
              <a:pPr/>
              <a:t>2</a:t>
            </a:fld>
            <a:endParaRPr lang="en-US"/>
          </a:p>
        </p:txBody>
      </p:sp>
      <p:pic>
        <p:nvPicPr>
          <p:cNvPr id="17412" name="Picture 4" descr="C:\Documents and Settings\cgrabha\Local Settings\Temporary Internet Files\Content.IE5\F33TIWT9\MP900401404[1].jpg"/>
          <p:cNvPicPr>
            <a:picLocks noChangeAspect="1" noChangeArrowheads="1"/>
          </p:cNvPicPr>
          <p:nvPr/>
        </p:nvPicPr>
        <p:blipFill>
          <a:blip r:embed="rId3" cstate="print"/>
          <a:srcRect/>
          <a:stretch>
            <a:fillRect/>
          </a:stretch>
        </p:blipFill>
        <p:spPr bwMode="auto">
          <a:xfrm>
            <a:off x="4953000" y="1676400"/>
            <a:ext cx="2895600" cy="1929646"/>
          </a:xfrm>
          <a:prstGeom prst="rect">
            <a:avLst/>
          </a:prstGeom>
          <a:ln>
            <a:noFill/>
          </a:ln>
          <a:effectLst>
            <a:softEdge rad="112500"/>
          </a:effectLst>
        </p:spPr>
      </p:pic>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62000" y="1600200"/>
            <a:ext cx="6934200" cy="4754563"/>
          </a:xfrm>
        </p:spPr>
        <p:txBody>
          <a:bodyPr/>
          <a:lstStyle/>
          <a:p>
            <a:pPr>
              <a:buNone/>
            </a:pPr>
            <a:r>
              <a:rPr lang="en-US" sz="3200" b="1" dirty="0" smtClean="0"/>
              <a:t>Cholesterol and Coprostanol</a:t>
            </a:r>
          </a:p>
          <a:p>
            <a:pPr>
              <a:buNone/>
            </a:pPr>
            <a:endParaRPr lang="en-US" sz="2600" dirty="0" smtClean="0"/>
          </a:p>
          <a:p>
            <a:r>
              <a:rPr lang="en-US" sz="2800" dirty="0" smtClean="0"/>
              <a:t>What are cholesterol and coprostanol?</a:t>
            </a:r>
          </a:p>
          <a:p>
            <a:endParaRPr lang="en-US" sz="2800" dirty="0" smtClean="0"/>
          </a:p>
          <a:p>
            <a:r>
              <a:rPr lang="en-US" sz="2800" dirty="0" smtClean="0"/>
              <a:t>Why are they on the P3 List?</a:t>
            </a:r>
          </a:p>
          <a:p>
            <a:pPr>
              <a:buNone/>
            </a:pPr>
            <a:endParaRPr lang="en-US" dirty="0" smtClean="0"/>
          </a:p>
        </p:txBody>
      </p:sp>
      <p:sp>
        <p:nvSpPr>
          <p:cNvPr id="3" name="Slide Number Placeholder 2"/>
          <p:cNvSpPr>
            <a:spLocks noGrp="1"/>
          </p:cNvSpPr>
          <p:nvPr>
            <p:ph type="sldNum" sz="quarter" idx="12"/>
          </p:nvPr>
        </p:nvSpPr>
        <p:spPr/>
        <p:txBody>
          <a:bodyPr/>
          <a:lstStyle/>
          <a:p>
            <a:fld id="{2363C456-CFC3-4674-83B9-34DB1ABF1FA1}" type="slidenum">
              <a:rPr lang="en-US" smtClean="0"/>
              <a:pPr/>
              <a:t>3</a:t>
            </a:fld>
            <a:endParaRPr lang="en-US"/>
          </a:p>
        </p:txBody>
      </p:sp>
      <p:sp>
        <p:nvSpPr>
          <p:cNvPr id="5" name="Footer Placeholder 4"/>
          <p:cNvSpPr>
            <a:spLocks noGrp="1"/>
          </p:cNvSpPr>
          <p:nvPr>
            <p:ph type="ftr" sz="quarter" idx="4294967295"/>
          </p:nvPr>
        </p:nvSpPr>
        <p:spPr>
          <a:xfrm>
            <a:off x="457200" y="6324603"/>
            <a:ext cx="2895600" cy="365125"/>
          </a:xfrm>
          <a:prstGeom prst="rect">
            <a:avLst/>
          </a:prstGeom>
        </p:spPr>
        <p:txBody>
          <a:bodyPr/>
          <a:lstStyle/>
          <a:p>
            <a:endParaRPr lang="en-US" dirty="0"/>
          </a:p>
        </p:txBody>
      </p:sp>
      <p:pic>
        <p:nvPicPr>
          <p:cNvPr id="15366" name="Picture 6" descr="File:Cholesterol.svg">
            <a:hlinkClick r:id="rId3"/>
          </p:cNvPr>
          <p:cNvPicPr>
            <a:picLocks noChangeAspect="1" noChangeArrowheads="1"/>
          </p:cNvPicPr>
          <p:nvPr/>
        </p:nvPicPr>
        <p:blipFill>
          <a:blip r:embed="rId4" cstate="print"/>
          <a:srcRect/>
          <a:stretch>
            <a:fillRect/>
          </a:stretch>
        </p:blipFill>
        <p:spPr bwMode="auto">
          <a:xfrm>
            <a:off x="1295400" y="4267200"/>
            <a:ext cx="2945027" cy="1981201"/>
          </a:xfrm>
          <a:prstGeom prst="rect">
            <a:avLst/>
          </a:prstGeom>
          <a:noFill/>
        </p:spPr>
      </p:pic>
      <p:pic>
        <p:nvPicPr>
          <p:cNvPr id="15368" name="Picture 8" descr="File:Coprostanol.png">
            <a:hlinkClick r:id="rId5"/>
          </p:cNvPr>
          <p:cNvPicPr>
            <a:picLocks noChangeAspect="1" noChangeArrowheads="1"/>
          </p:cNvPicPr>
          <p:nvPr/>
        </p:nvPicPr>
        <p:blipFill>
          <a:blip r:embed="rId6" cstate="print"/>
          <a:srcRect/>
          <a:stretch>
            <a:fillRect/>
          </a:stretch>
        </p:blipFill>
        <p:spPr bwMode="auto">
          <a:xfrm>
            <a:off x="5334000" y="4648200"/>
            <a:ext cx="2900039" cy="1493521"/>
          </a:xfrm>
          <a:prstGeom prst="rect">
            <a:avLst/>
          </a:prstGeom>
          <a:noFill/>
        </p:spPr>
      </p:pic>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2" descr="C:\Documents and Settings\cgrabha\Local Settings\Temporary Internet Files\Content.IE5\F33TIWT9\MP900403162[1].jpg"/>
          <p:cNvPicPr>
            <a:picLocks noChangeAspect="1" noChangeArrowheads="1"/>
          </p:cNvPicPr>
          <p:nvPr/>
        </p:nvPicPr>
        <p:blipFill>
          <a:blip r:embed="rId3" cstate="print"/>
          <a:srcRect/>
          <a:stretch>
            <a:fillRect/>
          </a:stretch>
        </p:blipFill>
        <p:spPr bwMode="auto">
          <a:xfrm>
            <a:off x="7239000" y="1600200"/>
            <a:ext cx="1589635" cy="1063538"/>
          </a:xfrm>
          <a:prstGeom prst="rect">
            <a:avLst/>
          </a:prstGeom>
          <a:noFill/>
        </p:spPr>
      </p:pic>
      <p:sp>
        <p:nvSpPr>
          <p:cNvPr id="2" name="Content Placeholder 1"/>
          <p:cNvSpPr>
            <a:spLocks noGrp="1"/>
          </p:cNvSpPr>
          <p:nvPr>
            <p:ph idx="1"/>
          </p:nvPr>
        </p:nvSpPr>
        <p:spPr>
          <a:xfrm>
            <a:off x="457200" y="1600200"/>
            <a:ext cx="7543800" cy="4525963"/>
          </a:xfrm>
        </p:spPr>
        <p:txBody>
          <a:bodyPr>
            <a:normAutofit lnSpcReduction="10000"/>
          </a:bodyPr>
          <a:lstStyle/>
          <a:p>
            <a:pPr>
              <a:buNone/>
            </a:pPr>
            <a:r>
              <a:rPr lang="en-US" sz="3200" b="1" dirty="0" smtClean="0"/>
              <a:t>Temporary rule revision in a nutshell</a:t>
            </a:r>
          </a:p>
          <a:p>
            <a:endParaRPr lang="en-US" sz="2800" dirty="0" smtClean="0"/>
          </a:p>
          <a:p>
            <a:r>
              <a:rPr lang="en-US" sz="2800" dirty="0" smtClean="0"/>
              <a:t>Would suspend municipalities’ requirement to develop reduction plans for cholesterol and coprostanol.</a:t>
            </a:r>
          </a:p>
          <a:p>
            <a:endParaRPr lang="en-US" sz="2800" dirty="0" smtClean="0"/>
          </a:p>
          <a:p>
            <a:r>
              <a:rPr lang="en-US" sz="2800" dirty="0" smtClean="0"/>
              <a:t>Five municipalities would still need to develop reduction plans addressing arsenic, a PAH (</a:t>
            </a:r>
            <a:r>
              <a:rPr lang="en-US" sz="2800" dirty="0" err="1" smtClean="0"/>
              <a:t>pyrene</a:t>
            </a:r>
            <a:r>
              <a:rPr lang="en-US" sz="2800" dirty="0" smtClean="0"/>
              <a:t>) and a plant-based sterol (beta-sitosterol).</a:t>
            </a:r>
          </a:p>
        </p:txBody>
      </p:sp>
      <p:sp>
        <p:nvSpPr>
          <p:cNvPr id="3" name="Slide Number Placeholder 2"/>
          <p:cNvSpPr>
            <a:spLocks noGrp="1"/>
          </p:cNvSpPr>
          <p:nvPr>
            <p:ph type="sldNum" sz="quarter" idx="12"/>
          </p:nvPr>
        </p:nvSpPr>
        <p:spPr/>
        <p:txBody>
          <a:bodyPr/>
          <a:lstStyle/>
          <a:p>
            <a:fld id="{2363C456-CFC3-4674-83B9-34DB1ABF1FA1}" type="slidenum">
              <a:rPr lang="en-US" smtClean="0"/>
              <a:pPr/>
              <a:t>4</a:t>
            </a:fld>
            <a:endParaRPr lang="en-US"/>
          </a:p>
        </p:txBody>
      </p:sp>
      <p:sp>
        <p:nvSpPr>
          <p:cNvPr id="5" name="Footer Placeholder 4"/>
          <p:cNvSpPr>
            <a:spLocks noGrp="1"/>
          </p:cNvSpPr>
          <p:nvPr>
            <p:ph type="ftr" sz="quarter" idx="4294967295"/>
          </p:nvPr>
        </p:nvSpPr>
        <p:spPr>
          <a:xfrm>
            <a:off x="457200" y="6324603"/>
            <a:ext cx="2895600" cy="365125"/>
          </a:xfrm>
          <a:prstGeom prst="rect">
            <a:avLst/>
          </a:prstGeom>
        </p:spPr>
        <p:txBody>
          <a:bodyPr/>
          <a:lstStyle/>
          <a:p>
            <a:endParaRPr lang="en-US"/>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US" sz="3200" b="1" dirty="0" smtClean="0"/>
              <a:t>What options did DEQ Consider?</a:t>
            </a:r>
          </a:p>
          <a:p>
            <a:pPr>
              <a:buNone/>
            </a:pPr>
            <a:endParaRPr lang="en-US" dirty="0" smtClean="0"/>
          </a:p>
          <a:p>
            <a:r>
              <a:rPr lang="en-US" sz="2800" dirty="0" smtClean="0"/>
              <a:t>Minimal Reduction Plans</a:t>
            </a:r>
          </a:p>
          <a:p>
            <a:pPr>
              <a:buNone/>
            </a:pPr>
            <a:endParaRPr lang="en-US" sz="2800" dirty="0" smtClean="0"/>
          </a:p>
          <a:p>
            <a:r>
              <a:rPr lang="en-US" sz="2800" dirty="0" smtClean="0"/>
              <a:t>Revising the P3 List</a:t>
            </a:r>
          </a:p>
          <a:p>
            <a:pPr>
              <a:buNone/>
            </a:pPr>
            <a:endParaRPr lang="en-US" sz="2800" dirty="0" smtClean="0"/>
          </a:p>
          <a:p>
            <a:r>
              <a:rPr lang="en-US" sz="2800" dirty="0" smtClean="0"/>
              <a:t>Temporary Rule Revision</a:t>
            </a:r>
            <a:endParaRPr lang="en-US" sz="2800" dirty="0"/>
          </a:p>
        </p:txBody>
      </p:sp>
      <p:sp>
        <p:nvSpPr>
          <p:cNvPr id="3" name="Footer Placeholder 2"/>
          <p:cNvSpPr>
            <a:spLocks noGrp="1"/>
          </p:cNvSpPr>
          <p:nvPr>
            <p:ph type="ftr" sz="quarter" idx="4294967295"/>
          </p:nvPr>
        </p:nvSpPr>
        <p:spPr>
          <a:xfrm>
            <a:off x="457200" y="6324603"/>
            <a:ext cx="2895600" cy="365125"/>
          </a:xfrm>
          <a:prstGeom prst="rect">
            <a:avLst/>
          </a:prstGeom>
        </p:spPr>
        <p:txBody>
          <a:bodyPr/>
          <a:lstStyle/>
          <a:p>
            <a:endParaRPr lang="en-US" dirty="0"/>
          </a:p>
        </p:txBody>
      </p:sp>
      <p:sp>
        <p:nvSpPr>
          <p:cNvPr id="4" name="Slide Number Placeholder 3"/>
          <p:cNvSpPr>
            <a:spLocks noGrp="1"/>
          </p:cNvSpPr>
          <p:nvPr>
            <p:ph type="sldNum" sz="quarter" idx="12"/>
          </p:nvPr>
        </p:nvSpPr>
        <p:spPr/>
        <p:txBody>
          <a:bodyPr/>
          <a:lstStyle/>
          <a:p>
            <a:fld id="{2363C456-CFC3-4674-83B9-34DB1ABF1FA1}" type="slidenum">
              <a:rPr lang="en-US" smtClean="0"/>
              <a:pPr/>
              <a:t>5</a:t>
            </a:fld>
            <a:endParaRPr lang="en-US"/>
          </a:p>
        </p:txBody>
      </p:sp>
      <p:pic>
        <p:nvPicPr>
          <p:cNvPr id="1026" name="Picture 2" descr="C:\Documents and Settings\cgrabha\Local Settings\Temporary Internet Files\Content.IE5\4MKRR7SX\MP900321197[1].jpg"/>
          <p:cNvPicPr>
            <a:picLocks noChangeAspect="1" noChangeArrowheads="1"/>
          </p:cNvPicPr>
          <p:nvPr/>
        </p:nvPicPr>
        <p:blipFill>
          <a:blip r:embed="rId3" cstate="print"/>
          <a:srcRect/>
          <a:stretch>
            <a:fillRect/>
          </a:stretch>
        </p:blipFill>
        <p:spPr bwMode="auto">
          <a:xfrm>
            <a:off x="5486400" y="2362200"/>
            <a:ext cx="2609088" cy="3657600"/>
          </a:xfrm>
          <a:prstGeom prst="rect">
            <a:avLst/>
          </a:prstGeom>
          <a:ln>
            <a:noFill/>
          </a:ln>
          <a:effectLst>
            <a:softEdge rad="112500"/>
          </a:effectLst>
        </p:spPr>
      </p:pic>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600203"/>
            <a:ext cx="6248400" cy="4648197"/>
          </a:xfrm>
        </p:spPr>
        <p:txBody>
          <a:bodyPr>
            <a:normAutofit fontScale="92500" lnSpcReduction="10000"/>
          </a:bodyPr>
          <a:lstStyle/>
          <a:p>
            <a:pPr>
              <a:buNone/>
            </a:pPr>
            <a:r>
              <a:rPr lang="en-US" sz="3500" b="1" dirty="0" smtClean="0"/>
              <a:t>Weighing Options</a:t>
            </a:r>
          </a:p>
          <a:p>
            <a:pPr>
              <a:buNone/>
            </a:pPr>
            <a:endParaRPr lang="en-US" b="1" dirty="0" smtClean="0"/>
          </a:p>
          <a:p>
            <a:pPr>
              <a:buNone/>
            </a:pPr>
            <a:r>
              <a:rPr lang="en-US" sz="3000" dirty="0" smtClean="0"/>
              <a:t>Pollution Prevention</a:t>
            </a:r>
          </a:p>
          <a:p>
            <a:pPr lvl="1">
              <a:buFont typeface="Wingdings" pitchFamily="2" charset="2"/>
              <a:buChar char="Ø"/>
            </a:pPr>
            <a:r>
              <a:rPr lang="en-US" sz="2600" dirty="0" smtClean="0"/>
              <a:t>Primary focus of SB 737</a:t>
            </a:r>
          </a:p>
          <a:p>
            <a:endParaRPr lang="en-US" dirty="0" smtClean="0"/>
          </a:p>
          <a:p>
            <a:pPr>
              <a:buNone/>
            </a:pPr>
            <a:r>
              <a:rPr lang="en-US" sz="3000" dirty="0" smtClean="0"/>
              <a:t>Toxicity estimates</a:t>
            </a:r>
          </a:p>
          <a:p>
            <a:pPr lvl="1">
              <a:buFont typeface="Wingdings" pitchFamily="2" charset="2"/>
              <a:buChar char="Ø"/>
            </a:pPr>
            <a:r>
              <a:rPr lang="en-US" sz="2600" dirty="0" smtClean="0"/>
              <a:t>Not corroborated by scientific literature</a:t>
            </a:r>
          </a:p>
          <a:p>
            <a:pPr>
              <a:buNone/>
            </a:pPr>
            <a:endParaRPr lang="en-US" b="1" dirty="0" smtClean="0"/>
          </a:p>
          <a:p>
            <a:pPr>
              <a:buNone/>
            </a:pPr>
            <a:r>
              <a:rPr lang="en-US" sz="3000" dirty="0" smtClean="0"/>
              <a:t>Also considered treatment</a:t>
            </a:r>
          </a:p>
          <a:p>
            <a:pPr lvl="1">
              <a:buFont typeface="Wingdings" pitchFamily="2" charset="2"/>
              <a:buChar char="Ø"/>
            </a:pPr>
            <a:r>
              <a:rPr lang="en-US" sz="2600" dirty="0" smtClean="0"/>
              <a:t>Not cost-effective for cholesterol or coprostanol</a:t>
            </a:r>
          </a:p>
          <a:p>
            <a:pPr>
              <a:buNone/>
            </a:pPr>
            <a:endParaRPr lang="en-US" b="1" dirty="0" smtClean="0"/>
          </a:p>
        </p:txBody>
      </p:sp>
      <p:sp>
        <p:nvSpPr>
          <p:cNvPr id="3" name="Slide Number Placeholder 2"/>
          <p:cNvSpPr>
            <a:spLocks noGrp="1"/>
          </p:cNvSpPr>
          <p:nvPr>
            <p:ph type="sldNum" sz="quarter" idx="12"/>
          </p:nvPr>
        </p:nvSpPr>
        <p:spPr/>
        <p:txBody>
          <a:bodyPr/>
          <a:lstStyle/>
          <a:p>
            <a:fld id="{2363C456-CFC3-4674-83B9-34DB1ABF1FA1}" type="slidenum">
              <a:rPr lang="en-US" smtClean="0"/>
              <a:pPr/>
              <a:t>6</a:t>
            </a:fld>
            <a:endParaRPr lang="en-US"/>
          </a:p>
        </p:txBody>
      </p:sp>
      <p:pic>
        <p:nvPicPr>
          <p:cNvPr id="11270" name="Picture 6" descr="C:\Documents and Settings\cgrabha\Local Settings\Temporary Internet Files\Content.IE5\4MKRR7SX\MC900387196[1].jpg"/>
          <p:cNvPicPr>
            <a:picLocks noChangeAspect="1" noChangeArrowheads="1"/>
          </p:cNvPicPr>
          <p:nvPr/>
        </p:nvPicPr>
        <p:blipFill>
          <a:blip r:embed="rId3" cstate="print"/>
          <a:srcRect/>
          <a:stretch>
            <a:fillRect/>
          </a:stretch>
        </p:blipFill>
        <p:spPr bwMode="auto">
          <a:xfrm>
            <a:off x="5715000" y="1600200"/>
            <a:ext cx="2972656" cy="2645664"/>
          </a:xfrm>
          <a:prstGeom prst="rect">
            <a:avLst/>
          </a:prstGeom>
          <a:noFill/>
        </p:spPr>
      </p:pic>
      <p:sp>
        <p:nvSpPr>
          <p:cNvPr id="5" name="Footer Placeholder 4"/>
          <p:cNvSpPr>
            <a:spLocks noGrp="1"/>
          </p:cNvSpPr>
          <p:nvPr>
            <p:ph type="ftr" sz="quarter" idx="4294967295"/>
          </p:nvPr>
        </p:nvSpPr>
        <p:spPr>
          <a:xfrm>
            <a:off x="457200" y="6324603"/>
            <a:ext cx="2895600" cy="365125"/>
          </a:xfrm>
          <a:prstGeom prst="rect">
            <a:avLst/>
          </a:prstGeom>
        </p:spPr>
        <p:txBody>
          <a:bodyPr/>
          <a:lstStyle/>
          <a:p>
            <a:endParaRPr lang="en-US" dirty="0"/>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600203"/>
            <a:ext cx="5181600" cy="4525963"/>
          </a:xfrm>
        </p:spPr>
        <p:txBody>
          <a:bodyPr/>
          <a:lstStyle/>
          <a:p>
            <a:pPr>
              <a:buNone/>
            </a:pPr>
            <a:r>
              <a:rPr lang="en-US" sz="3200" b="1" dirty="0" smtClean="0"/>
              <a:t>Public Outreach</a:t>
            </a:r>
          </a:p>
          <a:p>
            <a:pPr>
              <a:buNone/>
            </a:pPr>
            <a:endParaRPr lang="en-US" b="1" dirty="0" smtClean="0"/>
          </a:p>
          <a:p>
            <a:r>
              <a:rPr lang="en-US" sz="2800" dirty="0" smtClean="0"/>
              <a:t>Stakeholder Sounding Board</a:t>
            </a:r>
          </a:p>
          <a:p>
            <a:endParaRPr lang="en-US" dirty="0" smtClean="0"/>
          </a:p>
          <a:p>
            <a:r>
              <a:rPr lang="en-US" sz="2800" dirty="0" smtClean="0"/>
              <a:t>Contacted affected municipalities</a:t>
            </a:r>
          </a:p>
          <a:p>
            <a:endParaRPr lang="en-US" dirty="0" smtClean="0"/>
          </a:p>
          <a:p>
            <a:r>
              <a:rPr lang="en-US" sz="2800" dirty="0" smtClean="0"/>
              <a:t>Contacted Tribal Nations</a:t>
            </a:r>
            <a:endParaRPr lang="en-US" sz="2800" dirty="0"/>
          </a:p>
        </p:txBody>
      </p:sp>
      <p:sp>
        <p:nvSpPr>
          <p:cNvPr id="3" name="Slide Number Placeholder 2"/>
          <p:cNvSpPr>
            <a:spLocks noGrp="1"/>
          </p:cNvSpPr>
          <p:nvPr>
            <p:ph type="sldNum" sz="quarter" idx="12"/>
          </p:nvPr>
        </p:nvSpPr>
        <p:spPr/>
        <p:txBody>
          <a:bodyPr/>
          <a:lstStyle/>
          <a:p>
            <a:fld id="{2363C456-CFC3-4674-83B9-34DB1ABF1FA1}" type="slidenum">
              <a:rPr lang="en-US" smtClean="0"/>
              <a:pPr/>
              <a:t>7</a:t>
            </a:fld>
            <a:endParaRPr lang="en-US"/>
          </a:p>
        </p:txBody>
      </p:sp>
      <p:pic>
        <p:nvPicPr>
          <p:cNvPr id="5122" name="Picture 2" descr="C:\Documents and Settings\cgrabha\Local Settings\Temporary Internet Files\Content.IE5\F33TIWT9\MP900387639[1].jpg"/>
          <p:cNvPicPr>
            <a:picLocks noChangeAspect="1" noChangeArrowheads="1"/>
          </p:cNvPicPr>
          <p:nvPr/>
        </p:nvPicPr>
        <p:blipFill>
          <a:blip r:embed="rId3" cstate="print"/>
          <a:srcRect/>
          <a:stretch>
            <a:fillRect/>
          </a:stretch>
        </p:blipFill>
        <p:spPr bwMode="auto">
          <a:xfrm>
            <a:off x="5791200" y="1905000"/>
            <a:ext cx="2609088" cy="3657600"/>
          </a:xfrm>
          <a:prstGeom prst="rect">
            <a:avLst/>
          </a:prstGeom>
          <a:ln>
            <a:noFill/>
          </a:ln>
          <a:effectLst>
            <a:softEdge rad="112500"/>
          </a:effectLst>
        </p:spPr>
      </p:pic>
      <p:sp>
        <p:nvSpPr>
          <p:cNvPr id="5" name="Footer Placeholder 4"/>
          <p:cNvSpPr>
            <a:spLocks noGrp="1"/>
          </p:cNvSpPr>
          <p:nvPr>
            <p:ph type="ftr" sz="quarter" idx="4294967295"/>
          </p:nvPr>
        </p:nvSpPr>
        <p:spPr>
          <a:xfrm>
            <a:off x="457200" y="6324603"/>
            <a:ext cx="2895600" cy="365125"/>
          </a:xfrm>
          <a:prstGeom prst="rect">
            <a:avLst/>
          </a:prstGeom>
        </p:spPr>
        <p:txBody>
          <a:bodyPr/>
          <a:lstStyle/>
          <a:p>
            <a:endParaRPr lang="en-US"/>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600203"/>
            <a:ext cx="6934200" cy="4724397"/>
          </a:xfrm>
        </p:spPr>
        <p:txBody>
          <a:bodyPr>
            <a:normAutofit lnSpcReduction="10000"/>
          </a:bodyPr>
          <a:lstStyle/>
          <a:p>
            <a:pPr>
              <a:buNone/>
            </a:pPr>
            <a:r>
              <a:rPr lang="en-US" sz="3200" b="1" dirty="0" smtClean="0"/>
              <a:t>Questions and Issues Considered</a:t>
            </a:r>
          </a:p>
          <a:p>
            <a:pPr>
              <a:buNone/>
            </a:pPr>
            <a:endParaRPr lang="en-US" b="1" dirty="0" smtClean="0"/>
          </a:p>
          <a:p>
            <a:r>
              <a:rPr lang="en-US" sz="2800" dirty="0" smtClean="0"/>
              <a:t>Why suspend the requirement for only two pollutants?</a:t>
            </a:r>
          </a:p>
          <a:p>
            <a:endParaRPr lang="en-US" sz="2600" dirty="0" smtClean="0"/>
          </a:p>
          <a:p>
            <a:r>
              <a:rPr lang="en-US" sz="2800" dirty="0" smtClean="0"/>
              <a:t>Should DEQ consider available treatment options for cholesterol and coprostanol?</a:t>
            </a:r>
          </a:p>
          <a:p>
            <a:endParaRPr lang="en-US" dirty="0" smtClean="0"/>
          </a:p>
          <a:p>
            <a:r>
              <a:rPr lang="en-US" sz="2800" dirty="0" smtClean="0"/>
              <a:t>What will happen if DEQ doesn’t follow up with a timely permanent rule?</a:t>
            </a:r>
          </a:p>
          <a:p>
            <a:endParaRPr lang="en-US" dirty="0"/>
          </a:p>
        </p:txBody>
      </p:sp>
      <p:sp>
        <p:nvSpPr>
          <p:cNvPr id="3" name="Footer Placeholder 2"/>
          <p:cNvSpPr>
            <a:spLocks noGrp="1"/>
          </p:cNvSpPr>
          <p:nvPr>
            <p:ph type="ftr" sz="quarter" idx="4294967295"/>
          </p:nvPr>
        </p:nvSpPr>
        <p:spPr>
          <a:xfrm>
            <a:off x="457200" y="6324603"/>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p:txBody>
          <a:bodyPr/>
          <a:lstStyle/>
          <a:p>
            <a:fld id="{2363C456-CFC3-4674-83B9-34DB1ABF1FA1}" type="slidenum">
              <a:rPr lang="en-US" smtClean="0"/>
              <a:pPr/>
              <a:t>8</a:t>
            </a:fld>
            <a:endParaRPr lang="en-US" dirty="0"/>
          </a:p>
        </p:txBody>
      </p:sp>
      <p:pic>
        <p:nvPicPr>
          <p:cNvPr id="2050" name="Picture 2" descr="C:\Documents and Settings\cgrabha\Local Settings\Temporary Internet Files\Content.IE5\PL52ZLEC\MC900363168[1].wmf"/>
          <p:cNvPicPr>
            <a:picLocks noChangeAspect="1" noChangeArrowheads="1"/>
          </p:cNvPicPr>
          <p:nvPr/>
        </p:nvPicPr>
        <p:blipFill>
          <a:blip r:embed="rId3" cstate="print"/>
          <a:srcRect/>
          <a:stretch>
            <a:fillRect/>
          </a:stretch>
        </p:blipFill>
        <p:spPr bwMode="auto">
          <a:xfrm>
            <a:off x="7543800" y="3048000"/>
            <a:ext cx="1401775" cy="1845259"/>
          </a:xfrm>
          <a:prstGeom prst="rect">
            <a:avLst/>
          </a:prstGeom>
          <a:noFill/>
        </p:spPr>
      </p:pic>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1600200"/>
            <a:ext cx="7162800" cy="4525963"/>
          </a:xfrm>
        </p:spPr>
        <p:txBody>
          <a:bodyPr>
            <a:normAutofit lnSpcReduction="10000"/>
          </a:bodyPr>
          <a:lstStyle/>
          <a:p>
            <a:pPr>
              <a:buNone/>
            </a:pPr>
            <a:r>
              <a:rPr lang="en-US" sz="3200" b="1" dirty="0" smtClean="0"/>
              <a:t>Next Steps</a:t>
            </a:r>
          </a:p>
          <a:p>
            <a:pPr>
              <a:buNone/>
            </a:pPr>
            <a:endParaRPr lang="en-US" sz="2800" dirty="0" smtClean="0"/>
          </a:p>
          <a:p>
            <a:r>
              <a:rPr lang="en-US" sz="2800" dirty="0" smtClean="0"/>
              <a:t>Permanent Rule </a:t>
            </a:r>
          </a:p>
          <a:p>
            <a:pPr lvl="1">
              <a:buFont typeface="Wingdings" pitchFamily="2" charset="2"/>
              <a:buChar char="Ø"/>
            </a:pPr>
            <a:endParaRPr lang="en-US" sz="2800" dirty="0" smtClean="0"/>
          </a:p>
          <a:p>
            <a:r>
              <a:rPr lang="en-US" sz="2800" dirty="0" smtClean="0"/>
              <a:t>Monitoring</a:t>
            </a:r>
          </a:p>
          <a:p>
            <a:endParaRPr lang="en-US" sz="2800" dirty="0" smtClean="0"/>
          </a:p>
          <a:p>
            <a:r>
              <a:rPr lang="en-US" sz="2800" dirty="0" smtClean="0"/>
              <a:t>Technical Assistance</a:t>
            </a:r>
          </a:p>
          <a:p>
            <a:endParaRPr lang="en-US" sz="2800" dirty="0" smtClean="0"/>
          </a:p>
          <a:p>
            <a:r>
              <a:rPr lang="en-US" sz="2800" dirty="0" smtClean="0"/>
              <a:t>Reduction Plan Review</a:t>
            </a:r>
          </a:p>
          <a:p>
            <a:pPr>
              <a:buNone/>
            </a:pPr>
            <a:endParaRPr lang="en-US" dirty="0" smtClean="0"/>
          </a:p>
          <a:p>
            <a:pPr>
              <a:buNone/>
            </a:pPr>
            <a:endParaRPr lang="en-US" dirty="0" smtClean="0"/>
          </a:p>
          <a:p>
            <a:endParaRPr lang="en-US" dirty="0"/>
          </a:p>
        </p:txBody>
      </p:sp>
      <p:sp>
        <p:nvSpPr>
          <p:cNvPr id="3" name="Slide Number Placeholder 2"/>
          <p:cNvSpPr>
            <a:spLocks noGrp="1"/>
          </p:cNvSpPr>
          <p:nvPr>
            <p:ph type="sldNum" sz="quarter" idx="12"/>
          </p:nvPr>
        </p:nvSpPr>
        <p:spPr/>
        <p:txBody>
          <a:bodyPr/>
          <a:lstStyle/>
          <a:p>
            <a:fld id="{2363C456-CFC3-4674-83B9-34DB1ABF1FA1}" type="slidenum">
              <a:rPr lang="en-US" smtClean="0"/>
              <a:pPr/>
              <a:t>9</a:t>
            </a:fld>
            <a:endParaRPr lang="en-US"/>
          </a:p>
        </p:txBody>
      </p:sp>
      <p:pic>
        <p:nvPicPr>
          <p:cNvPr id="3074" name="Picture 2" descr="C:\Documents and Settings\cgrabha\Local Settings\Temporary Internet Files\Content.IE5\0RV7MW32\MP900447866[1].jpg"/>
          <p:cNvPicPr>
            <a:picLocks noChangeAspect="1" noChangeArrowheads="1"/>
          </p:cNvPicPr>
          <p:nvPr/>
        </p:nvPicPr>
        <p:blipFill>
          <a:blip r:embed="rId3" cstate="print"/>
          <a:srcRect/>
          <a:stretch>
            <a:fillRect/>
          </a:stretch>
        </p:blipFill>
        <p:spPr bwMode="auto">
          <a:xfrm>
            <a:off x="4267200" y="1676400"/>
            <a:ext cx="3883167" cy="2590800"/>
          </a:xfrm>
          <a:prstGeom prst="rect">
            <a:avLst/>
          </a:prstGeom>
          <a:ln>
            <a:noFill/>
          </a:ln>
          <a:effectLst>
            <a:softEdge rad="112500"/>
          </a:effectLst>
        </p:spPr>
      </p:pic>
      <p:sp>
        <p:nvSpPr>
          <p:cNvPr id="5" name="Footer Placeholder 4"/>
          <p:cNvSpPr>
            <a:spLocks noGrp="1"/>
          </p:cNvSpPr>
          <p:nvPr>
            <p:ph type="ftr" sz="quarter" idx="4294967295"/>
          </p:nvPr>
        </p:nvSpPr>
        <p:spPr>
          <a:xfrm>
            <a:off x="457200" y="6324603"/>
            <a:ext cx="2895600" cy="365125"/>
          </a:xfrm>
          <a:prstGeom prst="rect">
            <a:avLst/>
          </a:prstGeom>
        </p:spPr>
        <p:txBody>
          <a:bodyPr/>
          <a:lstStyle/>
          <a:p>
            <a:endParaRPr lang="en-US" dirty="0"/>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Presentation1Nb">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02C9BBA0E428148B5ED748D94B1815C" ma:contentTypeVersion="0" ma:contentTypeDescription="Create a new document." ma:contentTypeScope="" ma:versionID="0b7fba46a89aa56557b8664ee9bc9ae8">
  <xsd:schema xmlns:xsd="http://www.w3.org/2001/XMLSchema" xmlns:p="http://schemas.microsoft.com/office/2006/metadata/properties" targetNamespace="http://schemas.microsoft.com/office/2006/metadata/properties" ma:root="true" ma:fieldsID="d2b38e92e01493b6a9ea22f40540c5d3">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p:properties>
</file>

<file path=customXml/itemProps1.xml><?xml version="1.0" encoding="utf-8"?>
<ds:datastoreItem xmlns:ds="http://schemas.openxmlformats.org/officeDocument/2006/customXml" ds:itemID="{18B1DB0E-3580-4069-9DEB-A0093C3EF42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E16174D6-CA63-4F15-8BA5-89C8B85256B8}">
  <ds:schemaRefs>
    <ds:schemaRef ds:uri="http://schemas.microsoft.com/sharepoint/v3/contenttype/forms"/>
  </ds:schemaRefs>
</ds:datastoreItem>
</file>

<file path=customXml/itemProps3.xml><?xml version="1.0" encoding="utf-8"?>
<ds:datastoreItem xmlns:ds="http://schemas.openxmlformats.org/officeDocument/2006/customXml" ds:itemID="{101C4F96-EF55-400F-8E6C-C1792D6B0287}">
  <ds:schemaRefs>
    <ds:schemaRef ds:uri="http://schemas.microsoft.com/office/2006/documentManagement/types"/>
    <ds:schemaRef ds:uri="http://purl.org/dc/elements/1.1/"/>
    <ds:schemaRef ds:uri="http://purl.org/dc/terms/"/>
    <ds:schemaRef ds:uri="http://purl.org/dc/dcmitype/"/>
    <ds:schemaRef ds:uri="http://www.w3.org/XML/1998/namespace"/>
    <ds:schemaRef ds:uri="http://schemas.microsoft.com/office/2006/metadata/properties"/>
    <ds:schemaRef ds:uri="http://schemas.openxmlformats.org/package/2006/metadata/core-properties"/>
  </ds:schemaRefs>
</ds:datastoreItem>
</file>

<file path=docProps/app.xml><?xml version="1.0" encoding="utf-8"?>
<Properties xmlns="http://schemas.openxmlformats.org/officeDocument/2006/extended-properties" xmlns:vt="http://schemas.openxmlformats.org/officeDocument/2006/docPropsVTypes">
  <Template/>
  <TotalTime>1540</TotalTime>
  <Words>2461</Words>
  <Application>Microsoft Office PowerPoint</Application>
  <PresentationFormat>On-screen Show (4:3)</PresentationFormat>
  <Paragraphs>220</Paragraphs>
  <Slides>9</Slides>
  <Notes>9</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Presentation1Nb</vt:lpstr>
      <vt:lpstr>Rule Adoption: Temporary Revision of Division 45 Initiation Level Rule</vt:lpstr>
      <vt:lpstr>Slide 2</vt:lpstr>
      <vt:lpstr>Slide 3</vt:lpstr>
      <vt:lpstr>Slide 4</vt:lpstr>
      <vt:lpstr>Slide 5</vt:lpstr>
      <vt:lpstr>Slide 6</vt:lpstr>
      <vt:lpstr>Slide 7</vt:lpstr>
      <vt:lpstr>Slide 8</vt:lpstr>
      <vt:lpstr>Slide 9</vt:lpstr>
    </vt:vector>
  </TitlesOfParts>
  <Company>State of Oregon Department of Environmental Quality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ndinzil</dc:creator>
  <cp:lastModifiedBy>cheryl</cp:lastModifiedBy>
  <cp:revision>149</cp:revision>
  <dcterms:created xsi:type="dcterms:W3CDTF">2010-08-19T20:29:57Z</dcterms:created>
  <dcterms:modified xsi:type="dcterms:W3CDTF">2011-02-17T00:09:24Z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0x010100B02C9BBA0E428148B5ED748D94B1815C</vt:lpwstr>
  </property>
</Properties>
</file>