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Default Extension="tiff" ContentType="image/tif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handoutMasterIdLst>
    <p:handoutMasterId r:id="rId14"/>
  </p:handoutMasterIdLst>
  <p:sldIdLst>
    <p:sldId id="257" r:id="rId2"/>
    <p:sldId id="258" r:id="rId3"/>
    <p:sldId id="270" r:id="rId4"/>
    <p:sldId id="260" r:id="rId5"/>
    <p:sldId id="271" r:id="rId6"/>
    <p:sldId id="273" r:id="rId7"/>
    <p:sldId id="261" r:id="rId8"/>
    <p:sldId id="262" r:id="rId9"/>
    <p:sldId id="264" r:id="rId10"/>
    <p:sldId id="265" r:id="rId11"/>
    <p:sldId id="268" r:id="rId12"/>
  </p:sldIdLst>
  <p:sldSz cx="9144000" cy="6858000" type="screen4x3"/>
  <p:notesSz cx="6985000" cy="9271000"/>
  <p:custDataLst>
    <p:tags r:id="rId15"/>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72"/>
    <a:srgbClr val="00817E"/>
    <a:srgbClr val="009999"/>
    <a:srgbClr val="299497"/>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549" autoAdjust="0"/>
  </p:normalViewPr>
  <p:slideViewPr>
    <p:cSldViewPr>
      <p:cViewPr varScale="1">
        <p:scale>
          <a:sx n="84" d="100"/>
          <a:sy n="84" d="100"/>
        </p:scale>
        <p:origin x="-750" y="-90"/>
      </p:cViewPr>
      <p:guideLst>
        <p:guide orient="horz" pos="2160"/>
        <p:guide pos="2880"/>
      </p:guideLst>
    </p:cSldViewPr>
  </p:slideViewPr>
  <p:notesTextViewPr>
    <p:cViewPr>
      <p:scale>
        <a:sx n="100" d="100"/>
        <a:sy n="100" d="100"/>
      </p:scale>
      <p:origin x="0" y="0"/>
    </p:cViewPr>
  </p:notesTextViewPr>
  <p:notesViewPr>
    <p:cSldViewPr>
      <p:cViewPr>
        <p:scale>
          <a:sx n="125" d="100"/>
          <a:sy n="125" d="100"/>
        </p:scale>
        <p:origin x="-1044" y="66"/>
      </p:cViewPr>
      <p:guideLst>
        <p:guide orient="horz" pos="2920"/>
        <p:guide pos="220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3550"/>
          </a:xfrm>
          <a:prstGeom prst="rect">
            <a:avLst/>
          </a:prstGeom>
        </p:spPr>
        <p:txBody>
          <a:bodyPr vert="horz" lIns="92869" tIns="46435" rIns="92869" bIns="46435"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56552" y="0"/>
            <a:ext cx="3026833" cy="463550"/>
          </a:xfrm>
          <a:prstGeom prst="rect">
            <a:avLst/>
          </a:prstGeom>
        </p:spPr>
        <p:txBody>
          <a:bodyPr vert="horz" lIns="92869" tIns="46435" rIns="92869" bIns="46435" rtlCol="0"/>
          <a:lstStyle>
            <a:lvl1pPr algn="r">
              <a:defRPr sz="1200"/>
            </a:lvl1pPr>
          </a:lstStyle>
          <a:p>
            <a:fld id="{2A1D3C7A-54F4-49B9-8880-8CF32C1BEB9A}" type="datetimeFigureOut">
              <a:rPr lang="en-US" sz="900" smtClean="0">
                <a:latin typeface="Arial" pitchFamily="34" charset="0"/>
                <a:cs typeface="Arial" pitchFamily="34" charset="0"/>
              </a:rPr>
              <a:pPr/>
              <a:t>4/21/2011</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0" y="8805841"/>
            <a:ext cx="3026833" cy="463550"/>
          </a:xfrm>
          <a:prstGeom prst="rect">
            <a:avLst/>
          </a:prstGeom>
        </p:spPr>
        <p:txBody>
          <a:bodyPr vert="horz" lIns="92869" tIns="46435" rIns="92869" bIns="46435"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56552" y="8805841"/>
            <a:ext cx="3026833" cy="463550"/>
          </a:xfrm>
          <a:prstGeom prst="rect">
            <a:avLst/>
          </a:prstGeom>
        </p:spPr>
        <p:txBody>
          <a:bodyPr vert="horz" lIns="92869" tIns="46435" rIns="92869" bIns="46435"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3550"/>
          </a:xfrm>
          <a:prstGeom prst="rect">
            <a:avLst/>
          </a:prstGeom>
        </p:spPr>
        <p:txBody>
          <a:bodyPr vert="horz" lIns="92869" tIns="46435" rIns="92869" bIns="46435" rtlCol="0"/>
          <a:lstStyle>
            <a:lvl1pPr algn="l">
              <a:defRPr sz="9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956552" y="0"/>
            <a:ext cx="3026833" cy="463550"/>
          </a:xfrm>
          <a:prstGeom prst="rect">
            <a:avLst/>
          </a:prstGeom>
        </p:spPr>
        <p:txBody>
          <a:bodyPr vert="horz" lIns="92869" tIns="46435" rIns="92869" bIns="46435" rtlCol="0"/>
          <a:lstStyle>
            <a:lvl1pPr algn="r">
              <a:defRPr sz="900">
                <a:latin typeface="Arial" pitchFamily="34" charset="0"/>
                <a:cs typeface="Arial" pitchFamily="34" charset="0"/>
              </a:defRPr>
            </a:lvl1pPr>
          </a:lstStyle>
          <a:p>
            <a:fld id="{4C9D6970-2381-4A6F-8016-49E76EF02DE7}" type="datetimeFigureOut">
              <a:rPr lang="en-US" smtClean="0"/>
              <a:pPr/>
              <a:t>4/21/2011</a:t>
            </a:fld>
            <a:endParaRPr lang="en-US" dirty="0"/>
          </a:p>
        </p:txBody>
      </p:sp>
      <p:sp>
        <p:nvSpPr>
          <p:cNvPr id="4" name="Slide Image Placeholder 3"/>
          <p:cNvSpPr>
            <a:spLocks noGrp="1" noRot="1" noChangeAspect="1"/>
          </p:cNvSpPr>
          <p:nvPr>
            <p:ph type="sldImg" idx="2"/>
          </p:nvPr>
        </p:nvSpPr>
        <p:spPr>
          <a:xfrm>
            <a:off x="1174750" y="695325"/>
            <a:ext cx="4635500" cy="3476625"/>
          </a:xfrm>
          <a:prstGeom prst="rect">
            <a:avLst/>
          </a:prstGeom>
          <a:noFill/>
          <a:ln w="12700">
            <a:solidFill>
              <a:prstClr val="black"/>
            </a:solidFill>
          </a:ln>
        </p:spPr>
        <p:txBody>
          <a:bodyPr vert="horz" lIns="92869" tIns="46435" rIns="92869" bIns="46435" rtlCol="0" anchor="ctr"/>
          <a:lstStyle/>
          <a:p>
            <a:endParaRPr lang="en-US" dirty="0"/>
          </a:p>
        </p:txBody>
      </p:sp>
      <p:sp>
        <p:nvSpPr>
          <p:cNvPr id="5" name="Notes Placeholder 4"/>
          <p:cNvSpPr>
            <a:spLocks noGrp="1"/>
          </p:cNvSpPr>
          <p:nvPr>
            <p:ph type="body" sz="quarter" idx="3"/>
          </p:nvPr>
        </p:nvSpPr>
        <p:spPr>
          <a:xfrm>
            <a:off x="698500" y="4403725"/>
            <a:ext cx="5588000" cy="4171950"/>
          </a:xfrm>
          <a:prstGeom prst="rect">
            <a:avLst/>
          </a:prstGeom>
        </p:spPr>
        <p:txBody>
          <a:bodyPr vert="horz" lIns="92869" tIns="46435" rIns="92869" bIns="4643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05841"/>
            <a:ext cx="3026833" cy="463550"/>
          </a:xfrm>
          <a:prstGeom prst="rect">
            <a:avLst/>
          </a:prstGeom>
        </p:spPr>
        <p:txBody>
          <a:bodyPr vert="horz" lIns="92869" tIns="46435" rIns="92869" bIns="46435"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56552" y="8805841"/>
            <a:ext cx="3026833" cy="463550"/>
          </a:xfrm>
          <a:prstGeom prst="rect">
            <a:avLst/>
          </a:prstGeom>
        </p:spPr>
        <p:txBody>
          <a:bodyPr vert="horz" lIns="92869" tIns="46435" rIns="92869" bIns="46435"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Chair Blosser, Commissioners, my name is Debra Sturdevant.</a:t>
            </a:r>
          </a:p>
          <a:p>
            <a:endParaRPr lang="en-US" dirty="0" smtClean="0"/>
          </a:p>
          <a:p>
            <a:pPr lvl="1"/>
            <a:r>
              <a:rPr lang="en-US" i="1" dirty="0" smtClean="0"/>
              <a:t>We are here today to recommend that you adopt amendments to the water quality standards rule for toxic pollutants to revise the human health criteria for arsenic and to adopt an arsenic reduction policy.</a:t>
            </a:r>
          </a:p>
          <a:p>
            <a:endParaRPr lang="en-US" dirty="0" smtClean="0"/>
          </a:p>
          <a:p>
            <a:r>
              <a:rPr lang="en-US" dirty="0" smtClean="0"/>
              <a:t>I </a:t>
            </a:r>
            <a:r>
              <a:rPr lang="en-US" dirty="0" smtClean="0"/>
              <a:t>would like to </a:t>
            </a:r>
            <a:r>
              <a:rPr lang="en-US" dirty="0" smtClean="0"/>
              <a:t>first refresh your memory on some background and then provide an overview of the recommended rule changes and how </a:t>
            </a:r>
            <a:r>
              <a:rPr lang="en-US" dirty="0" smtClean="0"/>
              <a:t>DEQ derived the proposed criteria.</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ARP recommended because water and fish criterion based on 10-4 risk </a:t>
            </a:r>
            <a:r>
              <a:rPr lang="en-US" dirty="0" smtClean="0"/>
              <a:t>level.</a:t>
            </a:r>
          </a:p>
          <a:p>
            <a:r>
              <a:rPr lang="en-US" b="1" dirty="0" smtClean="0"/>
              <a:t>Go </a:t>
            </a:r>
            <a:r>
              <a:rPr lang="en-US" b="1" dirty="0" smtClean="0"/>
              <a:t>over the slide. </a:t>
            </a:r>
            <a:endParaRPr lang="en-US" b="1" dirty="0" smtClean="0"/>
          </a:p>
          <a:p>
            <a:endParaRPr lang="en-US" dirty="0" smtClean="0"/>
          </a:p>
          <a:p>
            <a:r>
              <a:rPr lang="en-US" baseline="0" dirty="0" smtClean="0"/>
              <a:t>The rule includes a procedure to assess whether a source has the potential to impact a drinking water source,</a:t>
            </a:r>
            <a:r>
              <a:rPr lang="en-US" dirty="0" smtClean="0"/>
              <a:t> which </a:t>
            </a:r>
            <a:r>
              <a:rPr lang="en-US" baseline="0" dirty="0" smtClean="0"/>
              <a:t>will be further detailed in an implementation document.</a:t>
            </a:r>
          </a:p>
          <a:p>
            <a:endParaRPr lang="en-US" baseline="0" dirty="0" smtClean="0"/>
          </a:p>
          <a:p>
            <a:r>
              <a:rPr lang="en-US" baseline="0" dirty="0" smtClean="0"/>
              <a:t>Arsenic reduction plan:  feasible pollutant reduction measures, implementation schedule, monitoring and reporting requirements.</a:t>
            </a:r>
          </a:p>
          <a:p>
            <a:endParaRPr lang="en-US" dirty="0" smtClean="0"/>
          </a:p>
          <a:p>
            <a:endParaRPr lang="en-US" dirty="0" smtClean="0"/>
          </a:p>
          <a:p>
            <a:r>
              <a:rPr lang="en-US" i="1" dirty="0" smtClean="0"/>
              <a:t>[Does not include municipal dischargers because they requirements to monitor and develop pollutant reduction plans under SB 737.   These plans are required when </a:t>
            </a:r>
            <a:r>
              <a:rPr lang="en-US" i="1" dirty="0" err="1" smtClean="0"/>
              <a:t>muni</a:t>
            </a:r>
            <a:r>
              <a:rPr lang="en-US" i="1" dirty="0" smtClean="0"/>
              <a:t> discharges greater than 10µg </a:t>
            </a:r>
            <a:r>
              <a:rPr lang="en-US" b="1" i="1" dirty="0" smtClean="0"/>
              <a:t>total </a:t>
            </a:r>
            <a:r>
              <a:rPr lang="en-US" i="1" dirty="0" smtClean="0"/>
              <a:t>arsenic;  ARP considers potential to increase stream concentration of </a:t>
            </a:r>
            <a:r>
              <a:rPr lang="en-US" b="1" i="1" dirty="0" smtClean="0"/>
              <a:t>inorganic</a:t>
            </a:r>
            <a:r>
              <a:rPr lang="en-US" i="1" dirty="0" smtClean="0"/>
              <a:t> arsenic;  so not exactly the same, but both require pollutant reduction plans for significant sources.  737 plans not limited to drinking water source water protection areas.]</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summarize, …</a:t>
            </a:r>
          </a:p>
          <a:p>
            <a:endParaRPr lang="en-US" dirty="0" smtClean="0"/>
          </a:p>
          <a:p>
            <a:r>
              <a:rPr lang="en-US" dirty="0" smtClean="0"/>
              <a:t>Which means that these</a:t>
            </a:r>
            <a:r>
              <a:rPr lang="en-US" baseline="0" dirty="0" smtClean="0"/>
              <a:t> criteria revisions will not become effective until we </a:t>
            </a:r>
            <a:endParaRPr lang="en-US" dirty="0" smtClean="0"/>
          </a:p>
          <a:p>
            <a:endParaRPr lang="en-US" dirty="0" smtClean="0"/>
          </a:p>
          <a:p>
            <a:r>
              <a:rPr lang="en-US" dirty="0" smtClean="0"/>
              <a:t>The toxics</a:t>
            </a:r>
            <a:r>
              <a:rPr lang="en-US" baseline="0" dirty="0" smtClean="0"/>
              <a:t> water quality standards rule amendment scheduled to come to the EQC at your next meeting in June</a:t>
            </a:r>
            <a:r>
              <a:rPr lang="en-US" baseline="0" dirty="0" smtClean="0"/>
              <a:t>.</a:t>
            </a:r>
          </a:p>
          <a:p>
            <a:endParaRPr lang="en-US" dirty="0" smtClean="0"/>
          </a:p>
          <a:p>
            <a:r>
              <a:rPr lang="en-US" dirty="0" smtClean="0"/>
              <a:t>Happy to answer any questions.</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In October 2008 the Commission directed DEQ to conduct rulemaking to revise Oregon’s human health criteria based on an increased fish consumption rate.</a:t>
            </a:r>
          </a:p>
          <a:p>
            <a:endParaRPr lang="en-US" dirty="0" smtClean="0"/>
          </a:p>
          <a:p>
            <a:r>
              <a:rPr lang="en-US" dirty="0" smtClean="0"/>
              <a:t>At that meeting, the Commission also directed DEQ to provide for cost effective and environmentally meaningful implementation of the human health criteria and to review the science behind the criteria for naturally occurring earth metals.</a:t>
            </a:r>
          </a:p>
          <a:p>
            <a:endParaRPr lang="en-US" dirty="0" smtClean="0"/>
          </a:p>
          <a:p>
            <a:r>
              <a:rPr lang="en-US" dirty="0" smtClean="0"/>
              <a:t>This last directive responded to </a:t>
            </a:r>
            <a:r>
              <a:rPr lang="en-US" dirty="0" smtClean="0"/>
              <a:t>public testimony </a:t>
            </a:r>
            <a:r>
              <a:rPr lang="en-US" dirty="0" smtClean="0"/>
              <a:t>that:</a:t>
            </a:r>
          </a:p>
          <a:p>
            <a:pPr>
              <a:buFont typeface="Arial" pitchFamily="34" charset="0"/>
              <a:buChar char="•"/>
            </a:pPr>
            <a:r>
              <a:rPr lang="en-US" dirty="0" smtClean="0"/>
              <a:t> the current arsenic criteria</a:t>
            </a:r>
            <a:r>
              <a:rPr lang="en-US" baseline="0" dirty="0" smtClean="0"/>
              <a:t> are well below natural levels and </a:t>
            </a:r>
          </a:p>
          <a:p>
            <a:pPr>
              <a:buFont typeface="Arial" pitchFamily="34" charset="0"/>
              <a:buChar char="•"/>
            </a:pPr>
            <a:r>
              <a:rPr lang="en-US" dirty="0" smtClean="0"/>
              <a:t> </a:t>
            </a:r>
            <a:r>
              <a:rPr lang="en-US" baseline="0" dirty="0" smtClean="0"/>
              <a:t>well below </a:t>
            </a:r>
            <a:r>
              <a:rPr lang="en-US" dirty="0" smtClean="0"/>
              <a:t>the drinking water </a:t>
            </a:r>
            <a:r>
              <a:rPr lang="en-US" dirty="0" smtClean="0"/>
              <a:t>standard for arsenic, </a:t>
            </a:r>
            <a:r>
              <a:rPr lang="en-US" dirty="0" smtClean="0"/>
              <a:t>know as the maximum contaminant </a:t>
            </a:r>
            <a:r>
              <a:rPr lang="en-US" dirty="0" smtClean="0"/>
              <a:t>level</a:t>
            </a:r>
            <a:r>
              <a:rPr lang="en-US" dirty="0" smtClean="0"/>
              <a:t>, established under the federal Safe Drinking Water Act</a:t>
            </a:r>
            <a:r>
              <a:rPr lang="en-US" dirty="0" smtClean="0"/>
              <a:t>.</a:t>
            </a:r>
            <a:endParaRPr lang="en-US" dirty="0" smtClean="0"/>
          </a:p>
          <a:p>
            <a:endParaRPr lang="en-US" dirty="0" smtClean="0"/>
          </a:p>
          <a:p>
            <a:r>
              <a:rPr lang="en-US" dirty="0" smtClean="0"/>
              <a:t>DEQ embarked on a review of 3 metals, iron, manganese and arsenic, working with the stakeholder workgroup.</a:t>
            </a:r>
          </a:p>
          <a:p>
            <a:endParaRPr lang="en-US" dirty="0" smtClean="0"/>
          </a:p>
          <a:p>
            <a:r>
              <a:rPr lang="en-US" dirty="0" smtClean="0"/>
              <a:t>During the process, stakeholders requested that DEQ adopt the metals criteria revisions on an accelerated </a:t>
            </a:r>
            <a:r>
              <a:rPr lang="en-US" dirty="0" smtClean="0"/>
              <a:t>timeline, ahead of the larger human health criteria rulemaking, </a:t>
            </a:r>
            <a:r>
              <a:rPr lang="en-US" dirty="0" smtClean="0"/>
              <a:t>as the revisions would affect upcoming permit renewals and </a:t>
            </a:r>
            <a:r>
              <a:rPr lang="en-US" dirty="0" smtClean="0"/>
              <a:t>303d </a:t>
            </a:r>
            <a:r>
              <a:rPr lang="en-US" dirty="0" smtClean="0"/>
              <a:t>listings . </a:t>
            </a:r>
          </a:p>
          <a:p>
            <a:pPr lvl="2"/>
            <a:r>
              <a:rPr lang="en-US" i="1" dirty="0" smtClean="0"/>
              <a:t>[20 segments listed for arsenic on the 2004/05 303d list]</a:t>
            </a:r>
          </a:p>
          <a:p>
            <a:endParaRPr lang="en-US" dirty="0" smtClean="0"/>
          </a:p>
          <a:p>
            <a:r>
              <a:rPr lang="en-US" dirty="0" smtClean="0"/>
              <a:t>The Commission adopted revisions to the iron and manganese criteria in Dec. 2010.  However, DEQ decided to do additional work in response to public comment on the arsenic criteria, which we are proposing for adoption today.</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8500" y="4403725"/>
            <a:ext cx="5588000" cy="4422775"/>
          </a:xfrm>
        </p:spPr>
        <p:txBody>
          <a:bodyPr>
            <a:normAutofit fontScale="85000" lnSpcReduction="20000"/>
          </a:bodyPr>
          <a:lstStyle/>
          <a:p>
            <a:r>
              <a:rPr lang="en-US" sz="1400" dirty="0" smtClean="0"/>
              <a:t>For arsenic, the policy objectives for the new standard are… </a:t>
            </a:r>
            <a:r>
              <a:rPr lang="en-US" sz="1400" b="1" dirty="0" smtClean="0"/>
              <a:t>(from slide)</a:t>
            </a:r>
          </a:p>
          <a:p>
            <a:endParaRPr lang="en-US" dirty="0" smtClean="0"/>
          </a:p>
          <a:p>
            <a:pPr lvl="1"/>
            <a:r>
              <a:rPr lang="en-US" i="1" dirty="0" smtClean="0"/>
              <a:t>[Criteria below commonly found natural background levels can lead to multiple 303d listings and TMDL studies for substances that can not be controlled.  In addition, sources may be required to obtain variances to discharge substances naturally in their water supply.  Where this occurs, state and discharger expenditures to address criteria exceedences will not result in environmental improvement or health benefits. ] </a:t>
            </a:r>
          </a:p>
          <a:p>
            <a:endParaRPr lang="en-US" dirty="0" smtClean="0"/>
          </a:p>
          <a:p>
            <a:pPr>
              <a:lnSpc>
                <a:spcPct val="110000"/>
              </a:lnSpc>
            </a:pPr>
            <a:r>
              <a:rPr lang="en-US" sz="1400" dirty="0" smtClean="0"/>
              <a:t>DEQ considered several alternatives:</a:t>
            </a:r>
          </a:p>
          <a:p>
            <a:pPr marL="342862" indent="-342862">
              <a:lnSpc>
                <a:spcPct val="110000"/>
              </a:lnSpc>
              <a:buAutoNum type="arabicPeriod"/>
            </a:pPr>
            <a:r>
              <a:rPr lang="en-US" sz="1400" dirty="0" smtClean="0"/>
              <a:t>For reference, the current criterion are 2 to 3 orders of magnitude lower than commonly found natural levels in Oregon waters.  </a:t>
            </a:r>
          </a:p>
          <a:p>
            <a:pPr marL="342862" indent="-342862">
              <a:lnSpc>
                <a:spcPct val="110000"/>
              </a:lnSpc>
              <a:buAutoNum type="arabicPeriod"/>
            </a:pPr>
            <a:endParaRPr lang="en-US" sz="1400" dirty="0" smtClean="0"/>
          </a:p>
          <a:p>
            <a:pPr marL="342862" indent="-342862">
              <a:lnSpc>
                <a:spcPct val="110000"/>
              </a:lnSpc>
              <a:buAutoNum type="arabicPeriod"/>
            </a:pPr>
            <a:r>
              <a:rPr lang="en-US" sz="1400" dirty="0" smtClean="0"/>
              <a:t>Many states have simply adopted the MCL of 10 µg/l as their criterion;  but 10 is much higher than natural levels in many Oregon waters and would allow human sources to increase arsenic concentrations to levels of concern.  </a:t>
            </a:r>
          </a:p>
          <a:p>
            <a:pPr marL="799938" lvl="1">
              <a:lnSpc>
                <a:spcPct val="110000"/>
              </a:lnSpc>
            </a:pPr>
            <a:r>
              <a:rPr lang="en-US" sz="1300" i="1" dirty="0" smtClean="0"/>
              <a:t>[The water quality standards in stream are intended to protect human health from exposure through both drinking water and eating fish.]</a:t>
            </a:r>
            <a:endParaRPr lang="en-US" sz="1300" dirty="0" smtClean="0"/>
          </a:p>
          <a:p>
            <a:pPr marL="342862">
              <a:lnSpc>
                <a:spcPct val="110000"/>
              </a:lnSpc>
            </a:pPr>
            <a:endParaRPr lang="en-US" sz="1400" dirty="0" smtClean="0"/>
          </a:p>
          <a:p>
            <a:pPr marL="342862" indent="-342862">
              <a:lnSpc>
                <a:spcPct val="110000"/>
              </a:lnSpc>
              <a:buAutoNum type="arabicPeriod" startAt="3"/>
            </a:pPr>
            <a:r>
              <a:rPr lang="en-US" sz="1400" dirty="0" smtClean="0"/>
              <a:t>We considered basing criteria on natural conditions, </a:t>
            </a:r>
          </a:p>
          <a:p>
            <a:pPr marL="799938" lvl="1" indent="-342862">
              <a:lnSpc>
                <a:spcPct val="110000"/>
              </a:lnSpc>
              <a:buFont typeface="Arial" pitchFamily="34" charset="0"/>
              <a:buChar char="•"/>
            </a:pPr>
            <a:r>
              <a:rPr lang="en-US" sz="1400" dirty="0" smtClean="0"/>
              <a:t>vary;  DEQ does not have sufficient data to set water body or regional criteria throughout the state, particularly for inorganic arsenic.</a:t>
            </a:r>
          </a:p>
          <a:p>
            <a:pPr marL="799938" lvl="1" indent="-342862">
              <a:lnSpc>
                <a:spcPct val="110000"/>
              </a:lnSpc>
              <a:buFont typeface="Arial" pitchFamily="34" charset="0"/>
              <a:buChar char="•"/>
            </a:pPr>
            <a:r>
              <a:rPr lang="en-US" sz="1400" dirty="0" smtClean="0"/>
              <a:t>In addition, natural conditions are not inherently protective of human health.</a:t>
            </a:r>
          </a:p>
          <a:p>
            <a:pPr marL="342862" indent="-342862">
              <a:lnSpc>
                <a:spcPct val="110000"/>
              </a:lnSpc>
            </a:pPr>
            <a:endParaRPr lang="en-US" sz="1400" dirty="0" smtClean="0"/>
          </a:p>
          <a:p>
            <a:pPr marL="342862" indent="-342862">
              <a:lnSpc>
                <a:spcPct val="110000"/>
              </a:lnSpc>
              <a:buAutoNum type="arabicPeriod" startAt="3"/>
            </a:pPr>
            <a:r>
              <a:rPr lang="en-US" sz="1400" dirty="0" smtClean="0"/>
              <a:t>DEQ concluded, and the workgroup agreed, that the most scientifically defensible alternative is to use EPA’s calculation method, but to adjust some of the factors to be more appropriate for Oregon.  Therefore, we looked into the factors that could vary based on local data or state policy choices.</a:t>
            </a:r>
            <a:endParaRPr lang="en-US" sz="1400"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8500" y="4635501"/>
            <a:ext cx="5588000" cy="3940175"/>
          </a:xfrm>
        </p:spPr>
        <p:txBody>
          <a:bodyPr>
            <a:normAutofit/>
          </a:bodyPr>
          <a:lstStyle/>
          <a:p>
            <a:r>
              <a:rPr lang="en-US" dirty="0" smtClean="0"/>
              <a:t>To jump to the bottom line, shown on this </a:t>
            </a:r>
            <a:r>
              <a:rPr lang="en-US" dirty="0" smtClean="0"/>
              <a:t>table </a:t>
            </a:r>
            <a:r>
              <a:rPr lang="en-US" dirty="0" smtClean="0"/>
              <a:t>in orange, </a:t>
            </a:r>
            <a:r>
              <a:rPr lang="en-US" baseline="0" dirty="0" smtClean="0"/>
              <a:t>the </a:t>
            </a:r>
            <a:r>
              <a:rPr lang="en-US" baseline="0" dirty="0" smtClean="0"/>
              <a:t>criteria DEQ is </a:t>
            </a:r>
            <a:r>
              <a:rPr lang="en-US" baseline="0" dirty="0" smtClean="0"/>
              <a:t>recommending</a:t>
            </a:r>
            <a:r>
              <a:rPr lang="en-US" dirty="0" smtClean="0"/>
              <a:t> are </a:t>
            </a:r>
            <a:r>
              <a:rPr lang="en-US" dirty="0" smtClean="0"/>
              <a:t>2.1 for both the</a:t>
            </a:r>
            <a:r>
              <a:rPr lang="en-US" baseline="0" dirty="0" smtClean="0"/>
              <a:t> water and fish ingestion and the fish consumption only criteria for </a:t>
            </a:r>
            <a:r>
              <a:rPr lang="en-US" baseline="0" dirty="0" smtClean="0"/>
              <a:t>freshwater; </a:t>
            </a:r>
            <a:r>
              <a:rPr lang="en-US" baseline="0" dirty="0" smtClean="0"/>
              <a:t>and </a:t>
            </a:r>
            <a:r>
              <a:rPr lang="en-US" baseline="0" dirty="0" smtClean="0"/>
              <a:t>a separate saltwater </a:t>
            </a:r>
            <a:r>
              <a:rPr lang="en-US" baseline="0" dirty="0" smtClean="0"/>
              <a:t>fish </a:t>
            </a:r>
            <a:r>
              <a:rPr lang="en-US" baseline="0" dirty="0" smtClean="0"/>
              <a:t>consumption criterion of</a:t>
            </a:r>
            <a:r>
              <a:rPr lang="en-US" dirty="0" smtClean="0"/>
              <a:t> </a:t>
            </a:r>
            <a:r>
              <a:rPr lang="en-US" dirty="0" smtClean="0"/>
              <a:t>1.0 </a:t>
            </a:r>
            <a:r>
              <a:rPr lang="en-US" dirty="0" smtClean="0"/>
              <a:t>µg/l.  </a:t>
            </a:r>
          </a:p>
          <a:p>
            <a:endParaRPr lang="en-US" baseline="0" dirty="0" smtClean="0"/>
          </a:p>
          <a:p>
            <a:r>
              <a:rPr lang="en-US" baseline="0" dirty="0" smtClean="0"/>
              <a:t>This </a:t>
            </a:r>
            <a:r>
              <a:rPr lang="en-US" baseline="0" dirty="0" smtClean="0"/>
              <a:t>table also shows</a:t>
            </a:r>
            <a:r>
              <a:rPr lang="en-US" dirty="0" smtClean="0"/>
              <a:t> </a:t>
            </a:r>
            <a:r>
              <a:rPr lang="en-US" baseline="0" dirty="0" smtClean="0"/>
              <a:t>the criteria we initially proposed for public comment and the current criteria for reference.</a:t>
            </a:r>
            <a:r>
              <a:rPr lang="en-US" dirty="0" smtClean="0"/>
              <a:t>   </a:t>
            </a:r>
          </a:p>
          <a:p>
            <a:endParaRPr lang="en-US" baseline="0" dirty="0" smtClean="0"/>
          </a:p>
          <a:p>
            <a:r>
              <a:rPr lang="en-US" baseline="0" dirty="0" smtClean="0"/>
              <a:t>Next, I </a:t>
            </a:r>
            <a:r>
              <a:rPr lang="en-US" baseline="0" dirty="0" smtClean="0"/>
              <a:t>would </a:t>
            </a:r>
            <a:r>
              <a:rPr lang="en-US" baseline="0" dirty="0" smtClean="0"/>
              <a:t>like </a:t>
            </a:r>
            <a:r>
              <a:rPr lang="en-US" baseline="0" dirty="0" smtClean="0"/>
              <a:t>to discuss some of the major areas of public comment we heard and then go through how we derived </a:t>
            </a:r>
            <a:r>
              <a:rPr lang="en-US" baseline="0" dirty="0" smtClean="0"/>
              <a:t>the </a:t>
            </a:r>
            <a:r>
              <a:rPr lang="en-US" baseline="0" dirty="0" smtClean="0"/>
              <a:t>recommended criteria in more detail.</a:t>
            </a:r>
          </a:p>
          <a:p>
            <a:endParaRPr lang="en-US" dirty="0" smtClean="0"/>
          </a:p>
          <a:p>
            <a:pPr lvl="1"/>
            <a:r>
              <a:rPr lang="en-US" i="1" baseline="0" dirty="0" smtClean="0"/>
              <a:t>[There is a limited data set now, but </a:t>
            </a:r>
            <a:r>
              <a:rPr lang="en-US" i="1" dirty="0" smtClean="0"/>
              <a:t>it </a:t>
            </a:r>
            <a:r>
              <a:rPr lang="en-US" i="1" baseline="0" dirty="0" smtClean="0"/>
              <a:t>should improve with more toxics monitoring and measurement of inorganic arsenic;</a:t>
            </a:r>
            <a:r>
              <a:rPr lang="en-US" i="1" dirty="0" smtClean="0"/>
              <a:t> also because the quantitation limit (for total As) has been lowered from 5 to 0.5 µg/l.)]</a:t>
            </a:r>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8500" y="4326468"/>
            <a:ext cx="5588000" cy="4480983"/>
          </a:xfrm>
        </p:spPr>
        <p:txBody>
          <a:bodyPr>
            <a:normAutofit/>
          </a:bodyPr>
          <a:lstStyle/>
          <a:p>
            <a:pPr>
              <a:buNone/>
            </a:pPr>
            <a:r>
              <a:rPr lang="en-US" u="sng" dirty="0" smtClean="0"/>
              <a:t>Fish consumption rate</a:t>
            </a:r>
          </a:p>
          <a:p>
            <a:r>
              <a:rPr lang="en-US" dirty="0" smtClean="0"/>
              <a:t>One area </a:t>
            </a:r>
            <a:r>
              <a:rPr lang="en-US" dirty="0" smtClean="0"/>
              <a:t>of public comment was </a:t>
            </a:r>
            <a:r>
              <a:rPr lang="en-US" dirty="0" smtClean="0"/>
              <a:t>the </a:t>
            </a:r>
            <a:r>
              <a:rPr lang="en-US" dirty="0" smtClean="0"/>
              <a:t>increased fish consumption rate.</a:t>
            </a:r>
            <a:endParaRPr lang="en-US" dirty="0" smtClean="0"/>
          </a:p>
          <a:p>
            <a:endParaRPr lang="en-US" dirty="0" smtClean="0"/>
          </a:p>
          <a:p>
            <a:r>
              <a:rPr lang="en-US" dirty="0" smtClean="0"/>
              <a:t>In order to ensure consistency in the consumption rate used for all criteria, DEQ proposes to withhold submitting the arsenic criteria to EPA until after the EQC acts on the </a:t>
            </a:r>
            <a:r>
              <a:rPr lang="en-US" dirty="0" smtClean="0"/>
              <a:t>human health criteria rulemaking.  </a:t>
            </a:r>
            <a:r>
              <a:rPr lang="en-US" dirty="0" smtClean="0"/>
              <a:t>The new arsenic criteria would not be applicable until after EPA approval.</a:t>
            </a:r>
          </a:p>
          <a:p>
            <a:endParaRPr lang="en-US" dirty="0" smtClean="0"/>
          </a:p>
          <a:p>
            <a:r>
              <a:rPr lang="en-US" u="sng" dirty="0" smtClean="0"/>
              <a:t>Waters with </a:t>
            </a:r>
            <a:r>
              <a:rPr lang="en-US" u="sng" dirty="0" smtClean="0"/>
              <a:t>high Natural Arsenic</a:t>
            </a:r>
          </a:p>
          <a:p>
            <a:r>
              <a:rPr lang="en-US" dirty="0" smtClean="0"/>
              <a:t>Some water bodies have natural arsenic </a:t>
            </a:r>
            <a:r>
              <a:rPr lang="en-US" dirty="0" smtClean="0"/>
              <a:t>levels </a:t>
            </a:r>
            <a:r>
              <a:rPr lang="en-US" dirty="0" smtClean="0"/>
              <a:t>higher than the proposed criteria.  For example, evidence of </a:t>
            </a:r>
            <a:r>
              <a:rPr lang="en-US" dirty="0" smtClean="0"/>
              <a:t>this </a:t>
            </a:r>
            <a:r>
              <a:rPr lang="en-US" dirty="0" smtClean="0"/>
              <a:t>in</a:t>
            </a:r>
            <a:r>
              <a:rPr lang="en-US" dirty="0" smtClean="0"/>
              <a:t> the </a:t>
            </a:r>
            <a:r>
              <a:rPr lang="en-US" dirty="0" smtClean="0"/>
              <a:t>Klamath and Snake River basins was provided by commenters</a:t>
            </a:r>
            <a:r>
              <a:rPr lang="en-US" dirty="0" smtClean="0"/>
              <a:t>.</a:t>
            </a:r>
            <a:endParaRPr lang="en-US" dirty="0" smtClean="0"/>
          </a:p>
          <a:p>
            <a:endParaRPr lang="en-US" dirty="0" smtClean="0"/>
          </a:p>
          <a:p>
            <a:r>
              <a:rPr lang="en-US" dirty="0" smtClean="0"/>
              <a:t>DEQ’s current </a:t>
            </a:r>
            <a:r>
              <a:rPr lang="en-US" dirty="0" smtClean="0"/>
              <a:t>priority is to revise the statewide criteria in a timely </a:t>
            </a:r>
            <a:r>
              <a:rPr lang="en-US" dirty="0" smtClean="0"/>
              <a:t>manner.  However, we agree that it may be appropriate to establish </a:t>
            </a:r>
            <a:r>
              <a:rPr lang="en-US" dirty="0" smtClean="0"/>
              <a:t>site </a:t>
            </a:r>
            <a:r>
              <a:rPr lang="en-US" dirty="0" smtClean="0"/>
              <a:t>specific criteria </a:t>
            </a:r>
            <a:r>
              <a:rPr lang="en-US" dirty="0" smtClean="0"/>
              <a:t>for these water bodies.</a:t>
            </a:r>
          </a:p>
          <a:p>
            <a:pPr lvl="1"/>
            <a:r>
              <a:rPr lang="en-US" i="1" dirty="0" smtClean="0"/>
              <a:t>[May need to remove domestic water supply as use or issue variance.</a:t>
            </a:r>
          </a:p>
          <a:p>
            <a:pPr lvl="1"/>
            <a:r>
              <a:rPr lang="en-US" i="1" dirty="0" smtClean="0"/>
              <a:t>SSC based on: natural conc., alternate risk level, site specific BCF or IF.]</a:t>
            </a:r>
          </a:p>
          <a:p>
            <a:endParaRPr lang="en-US" dirty="0" smtClean="0"/>
          </a:p>
          <a:p>
            <a:r>
              <a:rPr lang="en-US" u="sng" dirty="0" smtClean="0"/>
              <a:t>Better Science</a:t>
            </a:r>
            <a:endParaRPr lang="en-US" dirty="0" smtClean="0"/>
          </a:p>
          <a:p>
            <a:r>
              <a:rPr lang="en-US" dirty="0" smtClean="0"/>
              <a:t>DEQ received comment that caused us to look into the literature on bioconcentration and arsenic in the marine environment and to revise our proposed criteria based on the additional research.</a:t>
            </a:r>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illustrates the equation used to calculate human health criteria for cancer-causing pollutants</a:t>
            </a:r>
            <a:r>
              <a:rPr lang="en-US" dirty="0" smtClean="0"/>
              <a:t>.</a:t>
            </a:r>
            <a:endParaRPr lang="en-US" dirty="0" smtClean="0"/>
          </a:p>
          <a:p>
            <a:endParaRPr lang="en-US" dirty="0" smtClean="0"/>
          </a:p>
          <a:p>
            <a:r>
              <a:rPr lang="en-US" dirty="0" smtClean="0"/>
              <a:t>In deriving Oregon specific arsenic criteria, DEQ adjusted  factors that can vary </a:t>
            </a:r>
            <a:r>
              <a:rPr lang="en-US" dirty="0" smtClean="0"/>
              <a:t>geographically </a:t>
            </a:r>
            <a:r>
              <a:rPr lang="en-US" dirty="0" smtClean="0"/>
              <a:t>or for which the state has a policy choice.  These </a:t>
            </a:r>
            <a:r>
              <a:rPr lang="en-US" dirty="0" smtClean="0"/>
              <a:t>factors include </a:t>
            </a:r>
            <a:r>
              <a:rPr lang="en-US" dirty="0" smtClean="0"/>
              <a:t>the risk level, the bioconcentration factor, the inorganic portion and the fish consumption rate.</a:t>
            </a:r>
          </a:p>
          <a:p>
            <a:endParaRPr lang="en-US" dirty="0" smtClean="0"/>
          </a:p>
          <a:p>
            <a:r>
              <a:rPr lang="en-US" dirty="0" smtClean="0"/>
              <a:t>We did not revise body weight, drinking water </a:t>
            </a:r>
            <a:r>
              <a:rPr lang="en-US" dirty="0" smtClean="0"/>
              <a:t>intake, </a:t>
            </a:r>
            <a:r>
              <a:rPr lang="en-US" dirty="0" smtClean="0"/>
              <a:t>or the cancer slope factor, which </a:t>
            </a:r>
            <a:r>
              <a:rPr lang="en-US" dirty="0" smtClean="0"/>
              <a:t>represents </a:t>
            </a:r>
            <a:r>
              <a:rPr lang="en-US" dirty="0" smtClean="0"/>
              <a:t>the toxicity of the pollutant and is published by EPA.</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shows the values DEQ used to derive the freshwater criteria for arsenic.  As discussed earlier, we used a fish consumption rate of 175 g/d.</a:t>
            </a:r>
          </a:p>
          <a:p>
            <a:endParaRPr lang="en-US" dirty="0" smtClean="0"/>
          </a:p>
          <a:p>
            <a:r>
              <a:rPr lang="en-US" dirty="0" smtClean="0"/>
              <a:t>Bioconcentration represents the amount of the </a:t>
            </a:r>
            <a:r>
              <a:rPr lang="en-US" dirty="0" smtClean="0"/>
              <a:t>substance </a:t>
            </a:r>
            <a:r>
              <a:rPr lang="en-US" dirty="0" smtClean="0"/>
              <a:t>in the water that accumulates in </a:t>
            </a:r>
            <a:r>
              <a:rPr lang="en-US" dirty="0" smtClean="0"/>
              <a:t>fish tissue.</a:t>
            </a:r>
            <a:endParaRPr lang="en-US" dirty="0" smtClean="0"/>
          </a:p>
          <a:p>
            <a:pPr lvl="1">
              <a:buFont typeface="Arial" pitchFamily="34" charset="0"/>
              <a:buChar char="•"/>
            </a:pPr>
            <a:r>
              <a:rPr lang="en-US" dirty="0" smtClean="0"/>
              <a:t>  In calculating the proposed criteria, DEQ used a BCF of 14</a:t>
            </a:r>
          </a:p>
          <a:p>
            <a:pPr lvl="1">
              <a:buFont typeface="Arial" pitchFamily="34" charset="0"/>
              <a:buChar char="•"/>
            </a:pPr>
            <a:r>
              <a:rPr lang="en-US" dirty="0" smtClean="0"/>
              <a:t>  </a:t>
            </a:r>
            <a:r>
              <a:rPr lang="en-US" dirty="0" smtClean="0"/>
              <a:t>This value is the geometric </a:t>
            </a:r>
            <a:r>
              <a:rPr lang="en-US" dirty="0" smtClean="0"/>
              <a:t>mean of </a:t>
            </a:r>
            <a:r>
              <a:rPr lang="en-US" dirty="0" smtClean="0"/>
              <a:t>values from 4 studies:</a:t>
            </a:r>
          </a:p>
          <a:p>
            <a:pPr lvl="2">
              <a:buFont typeface="Arial" pitchFamily="34" charset="0"/>
              <a:buChar char="•"/>
            </a:pPr>
            <a:r>
              <a:rPr lang="en-US" dirty="0" smtClean="0"/>
              <a:t> </a:t>
            </a:r>
            <a:r>
              <a:rPr lang="en-US" dirty="0" smtClean="0"/>
              <a:t>3 for trout and 1 for bluegill</a:t>
            </a:r>
          </a:p>
          <a:p>
            <a:pPr lvl="1">
              <a:buFont typeface="Arial" pitchFamily="34" charset="0"/>
              <a:buChar char="•"/>
            </a:pPr>
            <a:r>
              <a:rPr lang="en-US" dirty="0" smtClean="0"/>
              <a:t>  EPA’s BCF of </a:t>
            </a:r>
            <a:r>
              <a:rPr lang="en-US" dirty="0" smtClean="0"/>
              <a:t>44, derived in the 1980s, is </a:t>
            </a:r>
            <a:r>
              <a:rPr lang="en-US" dirty="0" smtClean="0"/>
              <a:t>based on </a:t>
            </a:r>
            <a:r>
              <a:rPr lang="en-US" dirty="0" smtClean="0"/>
              <a:t>2 values, </a:t>
            </a:r>
            <a:r>
              <a:rPr lang="en-US" dirty="0" smtClean="0"/>
              <a:t>1 </a:t>
            </a:r>
            <a:r>
              <a:rPr lang="en-US" dirty="0" smtClean="0"/>
              <a:t>for bluegill </a:t>
            </a:r>
            <a:r>
              <a:rPr lang="en-US" dirty="0" smtClean="0"/>
              <a:t>and 1 </a:t>
            </a:r>
            <a:r>
              <a:rPr lang="en-US" dirty="0" smtClean="0"/>
              <a:t>for eastern oysters.</a:t>
            </a:r>
            <a:endParaRPr lang="en-US" baseline="0" dirty="0" smtClean="0"/>
          </a:p>
          <a:p>
            <a:pPr lvl="1">
              <a:buFont typeface="Arial" pitchFamily="34" charset="0"/>
              <a:buChar char="•"/>
            </a:pPr>
            <a:r>
              <a:rPr lang="en-US" dirty="0" smtClean="0"/>
              <a:t>  </a:t>
            </a:r>
            <a:r>
              <a:rPr lang="en-US" baseline="0" dirty="0" smtClean="0"/>
              <a:t>The BCF </a:t>
            </a:r>
            <a:r>
              <a:rPr lang="en-US" baseline="0" dirty="0" smtClean="0"/>
              <a:t>of 14 uses</a:t>
            </a:r>
            <a:r>
              <a:rPr lang="en-US" dirty="0" smtClean="0"/>
              <a:t> </a:t>
            </a:r>
            <a:r>
              <a:rPr lang="en-US" baseline="0" dirty="0" smtClean="0"/>
              <a:t>the </a:t>
            </a:r>
            <a:r>
              <a:rPr lang="en-US" baseline="0" dirty="0" smtClean="0"/>
              <a:t>original 2 values, but also incorporates more recent data.</a:t>
            </a:r>
          </a:p>
          <a:p>
            <a:endParaRPr lang="en-US" dirty="0" smtClean="0"/>
          </a:p>
          <a:p>
            <a:r>
              <a:rPr lang="en-US" dirty="0" smtClean="0"/>
              <a:t>The inorganic portion </a:t>
            </a:r>
            <a:r>
              <a:rPr lang="en-US" dirty="0" smtClean="0"/>
              <a:t>adjusts for the fact that:  </a:t>
            </a:r>
            <a:endParaRPr lang="en-US" dirty="0" smtClean="0"/>
          </a:p>
          <a:p>
            <a:pPr lvl="1">
              <a:buFont typeface="Arial" pitchFamily="34" charset="0"/>
              <a:buChar char="•"/>
            </a:pPr>
            <a:r>
              <a:rPr lang="en-US" dirty="0" smtClean="0"/>
              <a:t>  BCF studies </a:t>
            </a:r>
            <a:r>
              <a:rPr lang="en-US" dirty="0" smtClean="0"/>
              <a:t>measured total </a:t>
            </a:r>
            <a:r>
              <a:rPr lang="en-US" dirty="0" smtClean="0"/>
              <a:t>arsenic, but the criteria are for inorganic </a:t>
            </a:r>
            <a:r>
              <a:rPr lang="en-US" dirty="0" smtClean="0"/>
              <a:t>arsenic.</a:t>
            </a:r>
          </a:p>
          <a:p>
            <a:pPr lvl="1">
              <a:buFont typeface="Arial" pitchFamily="34" charset="0"/>
              <a:buChar char="•"/>
            </a:pPr>
            <a:r>
              <a:rPr lang="en-US" dirty="0" smtClean="0"/>
              <a:t>  I</a:t>
            </a:r>
            <a:r>
              <a:rPr lang="en-US" dirty="0" smtClean="0"/>
              <a:t>t </a:t>
            </a:r>
            <a:r>
              <a:rPr lang="en-US" dirty="0" smtClean="0"/>
              <a:t>is a form of inorganic arsenic that is known to be </a:t>
            </a:r>
            <a:r>
              <a:rPr lang="en-US" dirty="0" smtClean="0"/>
              <a:t>toxic</a:t>
            </a:r>
          </a:p>
          <a:p>
            <a:pPr lvl="2"/>
            <a:r>
              <a:rPr lang="en-US" i="1" dirty="0" smtClean="0"/>
              <a:t>[</a:t>
            </a:r>
            <a:r>
              <a:rPr lang="en-US" i="1" dirty="0" smtClean="0"/>
              <a:t>arsenite; As III]</a:t>
            </a:r>
            <a:endParaRPr lang="en-US" dirty="0" smtClean="0"/>
          </a:p>
          <a:p>
            <a:pPr lvl="1">
              <a:buFont typeface="Arial" pitchFamily="34" charset="0"/>
              <a:buChar char="•"/>
            </a:pPr>
            <a:r>
              <a:rPr lang="en-US" dirty="0" smtClean="0"/>
              <a:t>  Inorganic portion = 10</a:t>
            </a:r>
            <a:r>
              <a:rPr lang="en-US" dirty="0" smtClean="0"/>
              <a:t>%</a:t>
            </a:r>
            <a:endParaRPr lang="en-US" i="1" dirty="0" smtClean="0"/>
          </a:p>
          <a:p>
            <a:pPr lvl="1">
              <a:buFont typeface="Arial" pitchFamily="34" charset="0"/>
              <a:buChar char="•"/>
            </a:pPr>
            <a:r>
              <a:rPr lang="en-US" dirty="0" smtClean="0"/>
              <a:t>  Columbia basin and Willamette river fish tissue studies show a small portion of the arsenic in fish tissue is inorganic  </a:t>
            </a:r>
          </a:p>
          <a:p>
            <a:pPr lvl="2">
              <a:buFont typeface="Arial" pitchFamily="34" charset="0"/>
              <a:buNone/>
            </a:pPr>
            <a:r>
              <a:rPr lang="en-US" i="1" dirty="0" smtClean="0"/>
              <a:t>[All fish 10%; anadromous fish 1%]</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In order to meet the policy objectives to protect human health and avoid setting criteria below common natural levels, </a:t>
            </a:r>
            <a:r>
              <a:rPr lang="en-US" dirty="0" smtClean="0"/>
              <a:t>DEQ used a risk level of 10</a:t>
            </a:r>
            <a:r>
              <a:rPr lang="en-US" baseline="30000" dirty="0" smtClean="0"/>
              <a:t>-4</a:t>
            </a:r>
            <a:r>
              <a:rPr lang="en-US" dirty="0" smtClean="0"/>
              <a:t> for </a:t>
            </a:r>
            <a:r>
              <a:rPr lang="en-US" dirty="0" smtClean="0"/>
              <a:t>the water and fish ingestion </a:t>
            </a:r>
            <a:r>
              <a:rPr lang="en-US" dirty="0" smtClean="0"/>
              <a:t>criterion;  and </a:t>
            </a:r>
            <a:r>
              <a:rPr lang="en-US" dirty="0" smtClean="0"/>
              <a:t>a risk level slightly above </a:t>
            </a:r>
            <a:r>
              <a:rPr lang="en-US" dirty="0" smtClean="0"/>
              <a:t>10</a:t>
            </a:r>
            <a:r>
              <a:rPr lang="en-US" baseline="30000" dirty="0" smtClean="0"/>
              <a:t>-5</a:t>
            </a:r>
            <a:r>
              <a:rPr lang="en-US" dirty="0" smtClean="0"/>
              <a:t> </a:t>
            </a:r>
            <a:r>
              <a:rPr lang="en-US" dirty="0" smtClean="0"/>
              <a:t>for the fish </a:t>
            </a:r>
            <a:r>
              <a:rPr lang="en-US" dirty="0" smtClean="0"/>
              <a:t>consumption only </a:t>
            </a:r>
            <a:r>
              <a:rPr lang="en-US" dirty="0" smtClean="0"/>
              <a:t>criterion. </a:t>
            </a:r>
          </a:p>
          <a:p>
            <a:endParaRPr lang="en-US" dirty="0" smtClean="0"/>
          </a:p>
          <a:p>
            <a:r>
              <a:rPr lang="en-US" dirty="0" smtClean="0"/>
              <a:t>Cancer risk is a </a:t>
            </a:r>
            <a:r>
              <a:rPr lang="en-US" dirty="0" smtClean="0"/>
              <a:t>factor where the state has a policy choice.  Typically</a:t>
            </a:r>
            <a:r>
              <a:rPr lang="en-US" dirty="0" smtClean="0"/>
              <a:t>, Oregon bases our </a:t>
            </a:r>
            <a:r>
              <a:rPr lang="en-US" dirty="0" smtClean="0"/>
              <a:t>criteria </a:t>
            </a:r>
            <a:r>
              <a:rPr lang="en-US" dirty="0" smtClean="0"/>
              <a:t>on </a:t>
            </a:r>
            <a:r>
              <a:rPr lang="en-US" dirty="0" smtClean="0"/>
              <a:t>a risk level of 1 in one million or 1x10</a:t>
            </a:r>
            <a:r>
              <a:rPr lang="en-US" baseline="30000" dirty="0" smtClean="0"/>
              <a:t>-6</a:t>
            </a:r>
            <a:r>
              <a:rPr lang="en-US" dirty="0" smtClean="0"/>
              <a:t>.</a:t>
            </a:r>
          </a:p>
          <a:p>
            <a:endParaRPr lang="en-US" dirty="0" smtClean="0"/>
          </a:p>
          <a:p>
            <a:r>
              <a:rPr lang="en-US" dirty="0" smtClean="0"/>
              <a:t>EPA guidance allows states to use </a:t>
            </a:r>
            <a:r>
              <a:rPr lang="en-US" dirty="0" smtClean="0"/>
              <a:t>risk levels </a:t>
            </a:r>
            <a:r>
              <a:rPr lang="en-US" dirty="0" smtClean="0"/>
              <a:t>of 10</a:t>
            </a:r>
            <a:r>
              <a:rPr lang="en-US" baseline="30000" dirty="0" smtClean="0"/>
              <a:t>-5</a:t>
            </a:r>
            <a:r>
              <a:rPr lang="en-US" dirty="0" smtClean="0"/>
              <a:t> </a:t>
            </a:r>
            <a:r>
              <a:rPr lang="en-US" dirty="0" smtClean="0"/>
              <a:t>for </a:t>
            </a:r>
            <a:r>
              <a:rPr lang="en-US" dirty="0" smtClean="0"/>
              <a:t>the general population,  </a:t>
            </a:r>
            <a:endParaRPr lang="en-US" dirty="0" smtClean="0"/>
          </a:p>
          <a:p>
            <a:r>
              <a:rPr lang="en-US" dirty="0" smtClean="0"/>
              <a:t>and </a:t>
            </a:r>
            <a:r>
              <a:rPr lang="en-US" dirty="0" smtClean="0"/>
              <a:t>10</a:t>
            </a:r>
            <a:r>
              <a:rPr lang="en-US" baseline="30000" dirty="0" smtClean="0"/>
              <a:t>-4</a:t>
            </a:r>
            <a:r>
              <a:rPr lang="en-US" dirty="0" smtClean="0"/>
              <a:t> </a:t>
            </a:r>
            <a:r>
              <a:rPr lang="en-US" dirty="0" smtClean="0"/>
              <a:t>when </a:t>
            </a:r>
            <a:r>
              <a:rPr lang="en-US" dirty="0" smtClean="0"/>
              <a:t>paired with </a:t>
            </a:r>
            <a:r>
              <a:rPr lang="en-US" dirty="0" smtClean="0"/>
              <a:t>consumption rates based on regular </a:t>
            </a:r>
            <a:r>
              <a:rPr lang="en-US" dirty="0" smtClean="0"/>
              <a:t>or subsistence consumers</a:t>
            </a:r>
            <a:r>
              <a:rPr lang="en-US" dirty="0" smtClean="0"/>
              <a:t>, as </a:t>
            </a:r>
            <a:r>
              <a:rPr lang="en-US" dirty="0" smtClean="0"/>
              <a:t>our proposed </a:t>
            </a:r>
            <a:r>
              <a:rPr lang="en-US" dirty="0" smtClean="0"/>
              <a:t>rate is.</a:t>
            </a:r>
            <a:endParaRPr lang="en-US" dirty="0" smtClean="0"/>
          </a:p>
          <a:p>
            <a:endParaRPr lang="en-US" dirty="0" smtClean="0"/>
          </a:p>
          <a:p>
            <a:r>
              <a:rPr lang="en-US" dirty="0" smtClean="0"/>
              <a:t>Where arsenic is natural, </a:t>
            </a:r>
            <a:r>
              <a:rPr lang="en-US" dirty="0" smtClean="0"/>
              <a:t>the risk is not new or human </a:t>
            </a:r>
            <a:r>
              <a:rPr lang="en-US" dirty="0" smtClean="0"/>
              <a:t>caused;  it has been present since people have been eatin</a:t>
            </a:r>
            <a:r>
              <a:rPr lang="en-US" dirty="0" smtClean="0"/>
              <a:t>g fish and drinking from Oregon waters.</a:t>
            </a:r>
            <a:endParaRPr lang="en-US" dirty="0" smtClean="0"/>
          </a:p>
          <a:p>
            <a:endParaRPr lang="en-US" dirty="0" smtClean="0"/>
          </a:p>
          <a:p>
            <a:pPr lvl="1"/>
            <a:r>
              <a:rPr lang="en-US" sz="1100" i="1" dirty="0" smtClean="0"/>
              <a:t>[At exactly 1x10</a:t>
            </a:r>
            <a:r>
              <a:rPr lang="en-US" sz="1100" i="1" baseline="30000" dirty="0" smtClean="0"/>
              <a:t>-5</a:t>
            </a:r>
            <a:r>
              <a:rPr lang="en-US" sz="1100" i="1" dirty="0" smtClean="0"/>
              <a:t>, the criterion would be 1.9 µgl.  It would not make sense for the criterion for one path of exposure (fish consumption) to be more stringent than the criterion based on two paths of exposure (fish and water).  Therefore, DEQ recommends that the criteria be the same.]</a:t>
            </a:r>
          </a:p>
          <a:p>
            <a:endParaRPr lang="en-US" dirty="0" smtClean="0"/>
          </a:p>
          <a:p>
            <a:r>
              <a:rPr lang="en-US" dirty="0" smtClean="0"/>
              <a:t>Because the ‘fish and water’ criterion is based on the higher risk level, DEQ recommends that the EQC adopt an “Arsenic reduction policy” to ensure that risk is minimized where possible in drinking water.  I will discuss this further in a moment.</a:t>
            </a:r>
          </a:p>
        </p:txBody>
      </p:sp>
      <p:sp>
        <p:nvSpPr>
          <p:cNvPr id="4" name="Slide Number Placeholder 3"/>
          <p:cNvSpPr>
            <a:spLocks noGrp="1"/>
          </p:cNvSpPr>
          <p:nvPr>
            <p:ph type="sldNum" sz="quarter" idx="10"/>
          </p:nvPr>
        </p:nvSpPr>
        <p:spPr/>
        <p:txBody>
          <a:bodyPr/>
          <a:lstStyle/>
          <a:p>
            <a:fld id="{104C5D67-D91E-40D0-AFA9-25945CB0C62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10444" y="4403725"/>
            <a:ext cx="6286500" cy="4575175"/>
          </a:xfrm>
        </p:spPr>
        <p:txBody>
          <a:bodyPr>
            <a:noAutofit/>
          </a:bodyPr>
          <a:lstStyle/>
          <a:p>
            <a:r>
              <a:rPr lang="en-US" sz="1100" dirty="0" smtClean="0"/>
              <a:t>DEQ is proposing a separate fish consumption only criterion for saltwater of 1.0 µ/l.</a:t>
            </a:r>
          </a:p>
          <a:p>
            <a:endParaRPr lang="en-US" sz="1100" dirty="0" smtClean="0"/>
          </a:p>
          <a:p>
            <a:r>
              <a:rPr lang="en-US" sz="1100" dirty="0" smtClean="0"/>
              <a:t>Due to the limited bioconcentration data and the complexities of arsenic in the marine environment, DEQ evaluated the saltwater criteria 3 ways.  First, we looked at 2 calculations scenarios,  both using a fish consumption rate of 175 grams/day.</a:t>
            </a:r>
          </a:p>
          <a:p>
            <a:endParaRPr lang="en-US" sz="1100" dirty="0" smtClean="0"/>
          </a:p>
          <a:p>
            <a:pPr marL="232173" indent="-232173">
              <a:buAutoNum type="arabicPeriod"/>
            </a:pPr>
            <a:r>
              <a:rPr lang="en-US" sz="1100" dirty="0" smtClean="0"/>
              <a:t>The first scenario (shown in the first column) uses the same data as the freshwater criterion except that it incorporates data for oysters, bringing the bioconcentration factor up from 14 to 26.</a:t>
            </a:r>
          </a:p>
          <a:p>
            <a:pPr marL="689248" lvl="1" indent="-232173">
              <a:buFont typeface="Arial" pitchFamily="34" charset="0"/>
              <a:buChar char="•"/>
            </a:pPr>
            <a:r>
              <a:rPr lang="en-US" sz="1100" dirty="0" smtClean="0"/>
              <a:t>There are no saltwater fish or vertebrate bioconcentration data; the only saltwater data  is for oysters, which are invertebrates.  This approach assumes that marine finfish will respond similarly to freshwater finfish in their arsenic intake.  In the absence of better data, it is one reasonable approach.  </a:t>
            </a:r>
            <a:r>
              <a:rPr lang="en-US" sz="1100" i="1" dirty="0" smtClean="0"/>
              <a:t> [oyster </a:t>
            </a:r>
            <a:r>
              <a:rPr lang="en-US" sz="1100" i="1" dirty="0" err="1" smtClean="0"/>
              <a:t>bcf</a:t>
            </a:r>
            <a:r>
              <a:rPr lang="en-US" sz="1100" i="1" dirty="0" smtClean="0"/>
              <a:t> = 350]</a:t>
            </a:r>
            <a:endParaRPr lang="en-US" sz="1100" dirty="0" smtClean="0"/>
          </a:p>
          <a:p>
            <a:endParaRPr lang="en-US" sz="1100" dirty="0" smtClean="0"/>
          </a:p>
          <a:p>
            <a:pPr marL="228575" indent="-228575">
              <a:buAutoNum type="arabicPeriod" startAt="2"/>
            </a:pPr>
            <a:r>
              <a:rPr lang="en-US" sz="1100" dirty="0" smtClean="0"/>
              <a:t>The second scenario uses only the oyster value of 350 for bioconcentration, and the resultant criterion is slightly lower.</a:t>
            </a:r>
          </a:p>
          <a:p>
            <a:pPr marL="685651" lvl="1" indent="-228575">
              <a:buFont typeface="Arial" pitchFamily="34" charset="0"/>
              <a:buChar char="•"/>
            </a:pPr>
            <a:r>
              <a:rPr lang="en-US" sz="1100" dirty="0" smtClean="0"/>
              <a:t>Did this second calculation because the literature suggests that bioconcentration of total arsenic may be higher in the marine environment. </a:t>
            </a:r>
          </a:p>
          <a:p>
            <a:pPr marL="685651" lvl="1" indent="-228575">
              <a:buFont typeface="Arial" pitchFamily="34" charset="0"/>
              <a:buChar char="•"/>
            </a:pPr>
            <a:r>
              <a:rPr lang="en-US" sz="1100" dirty="0" smtClean="0"/>
              <a:t>The literature also indicates, however, that less of the arsenic in fish tissue is inorganic, particularly arsenite (As III), which is the toxic form.</a:t>
            </a:r>
          </a:p>
          <a:p>
            <a:pPr marL="685651" lvl="1" indent="-228575">
              <a:buFont typeface="Arial" pitchFamily="34" charset="0"/>
              <a:buChar char="•"/>
            </a:pPr>
            <a:r>
              <a:rPr lang="en-US" sz="1100" dirty="0" smtClean="0"/>
              <a:t>Inorganic 1% based on tissue data for saltwater species</a:t>
            </a:r>
          </a:p>
          <a:p>
            <a:pPr marL="1835574" lvl="3" indent="-464345"/>
            <a:r>
              <a:rPr lang="en-US" sz="1100" i="1" dirty="0" smtClean="0"/>
              <a:t>A criterion of 1.0 represents a risk level of 1.3 x 10-5.</a:t>
            </a:r>
          </a:p>
          <a:p>
            <a:pPr marL="464345" indent="-464345"/>
            <a:endParaRPr lang="en-US" sz="1100" dirty="0" smtClean="0"/>
          </a:p>
          <a:p>
            <a:pPr marL="464345" indent="-464345"/>
            <a:r>
              <a:rPr lang="en-US" sz="1100" dirty="0" smtClean="0"/>
              <a:t>3.  Last, we  looked at data on natural ocean levels:  </a:t>
            </a:r>
          </a:p>
          <a:p>
            <a:pPr marL="464345" indent="-464345">
              <a:buFont typeface="Arial" pitchFamily="34" charset="0"/>
              <a:buChar char="•"/>
            </a:pPr>
            <a:r>
              <a:rPr lang="en-US" sz="1100" dirty="0" smtClean="0"/>
              <a:t>Well accepted that ocean levels for total arsenic  are 1-3 (1.7-2) µg/l.</a:t>
            </a:r>
          </a:p>
          <a:p>
            <a:pPr marL="464345" indent="-464345">
              <a:buFont typeface="Arial" pitchFamily="34" charset="0"/>
              <a:buChar char="•"/>
            </a:pPr>
            <a:r>
              <a:rPr lang="en-US" sz="1100" dirty="0" smtClean="0"/>
              <a:t>Accepted that total inorganic is a large portion of that, but that arsenite is a smaller amount</a:t>
            </a:r>
          </a:p>
          <a:p>
            <a:pPr marL="464345" indent="-464345">
              <a:buFont typeface="Arial" pitchFamily="34" charset="0"/>
              <a:buChar char="•"/>
            </a:pPr>
            <a:r>
              <a:rPr lang="en-US" sz="1100" dirty="0" smtClean="0"/>
              <a:t>Limited data on inorganic; average of 1.1 or 1.2 total inorganic in Pacific ocean (Tanaka)</a:t>
            </a:r>
          </a:p>
        </p:txBody>
      </p:sp>
      <p:sp>
        <p:nvSpPr>
          <p:cNvPr id="4" name="Slide Number Placeholder 3"/>
          <p:cNvSpPr>
            <a:spLocks noGrp="1"/>
          </p:cNvSpPr>
          <p:nvPr>
            <p:ph type="sldNum" sz="quarter" idx="10"/>
          </p:nvPr>
        </p:nvSpPr>
        <p:spPr/>
        <p:txBody>
          <a:bodyPr/>
          <a:lstStyle/>
          <a:p>
            <a:fld id="{104C5D67-D91E-40D0-AFA9-25945CB0C62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126" indent="0" algn="ctr">
              <a:buNone/>
              <a:defRPr>
                <a:solidFill>
                  <a:schemeClr val="tx1">
                    <a:tint val="75000"/>
                  </a:schemeClr>
                </a:solidFill>
              </a:defRPr>
            </a:lvl2pPr>
            <a:lvl3pPr marL="914252" indent="0" algn="ctr">
              <a:buNone/>
              <a:defRPr>
                <a:solidFill>
                  <a:schemeClr val="tx1">
                    <a:tint val="75000"/>
                  </a:schemeClr>
                </a:solidFill>
              </a:defRPr>
            </a:lvl3pPr>
            <a:lvl4pPr marL="1371380" indent="0" algn="ctr">
              <a:buNone/>
              <a:defRPr>
                <a:solidFill>
                  <a:schemeClr val="tx1">
                    <a:tint val="75000"/>
                  </a:schemeClr>
                </a:solidFill>
              </a:defRPr>
            </a:lvl4pPr>
            <a:lvl5pPr marL="1828506" indent="0" algn="ctr">
              <a:buNone/>
              <a:defRPr>
                <a:solidFill>
                  <a:schemeClr val="tx1">
                    <a:tint val="75000"/>
                  </a:schemeClr>
                </a:solidFill>
              </a:defRPr>
            </a:lvl5pPr>
            <a:lvl6pPr marL="2285632" indent="0" algn="ctr">
              <a:buNone/>
              <a:defRPr>
                <a:solidFill>
                  <a:schemeClr val="tx1">
                    <a:tint val="75000"/>
                  </a:schemeClr>
                </a:solidFill>
              </a:defRPr>
            </a:lvl6pPr>
            <a:lvl7pPr marL="2742758" indent="0" algn="ctr">
              <a:buNone/>
              <a:defRPr>
                <a:solidFill>
                  <a:schemeClr val="tx1">
                    <a:tint val="75000"/>
                  </a:schemeClr>
                </a:solidFill>
              </a:defRPr>
            </a:lvl7pPr>
            <a:lvl8pPr marL="3199885" indent="0" algn="ctr">
              <a:buNone/>
              <a:defRPr>
                <a:solidFill>
                  <a:schemeClr val="tx1">
                    <a:tint val="75000"/>
                  </a:schemeClr>
                </a:solidFill>
              </a:defRPr>
            </a:lvl8pPr>
            <a:lvl9pPr marL="3657011"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457200" y="6324603"/>
            <a:ext cx="2895600" cy="365125"/>
          </a:xfrm>
        </p:spPr>
        <p:txBody>
          <a:bodyPr/>
          <a:lstStyle/>
          <a:p>
            <a:r>
              <a:rPr lang="en-US" dirty="0"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0"/>
            <a:ext cx="2895600" cy="365125"/>
          </a:xfrm>
        </p:spPr>
        <p:txBody>
          <a:bodyPr/>
          <a:lstStyle/>
          <a:p>
            <a:r>
              <a:rPr lang="en-US" smtClean="0"/>
              <a:t>Footer</a:t>
            </a:r>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dirty="0"/>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r>
              <a:rPr lang="en-US"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
        <p:nvSpPr>
          <p:cNvPr id="7"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r>
              <a:rPr lang="en-US" smtClean="0"/>
              <a:t>Footer</a:t>
            </a:r>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1"/>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2"/>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600201"/>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438402"/>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r>
              <a:rPr lang="en-US" smtClean="0"/>
              <a:t>Footer</a:t>
            </a:r>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Footer</a:t>
            </a:r>
            <a:endParaRPr lang="en-US" dirty="0"/>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dirty="0"/>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Footer</a:t>
            </a:r>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676400"/>
            <a:ext cx="3008313" cy="933450"/>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1676403"/>
            <a:ext cx="5111751" cy="4449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743203"/>
            <a:ext cx="3008313" cy="3382963"/>
          </a:xfrm>
        </p:spPr>
        <p:txBody>
          <a:bodyPr/>
          <a:lstStyle>
            <a:lvl1pPr marL="0" indent="0">
              <a:buNone/>
              <a:defRPr sz="1400"/>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Footer</a:t>
            </a:r>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066800" y="1600200"/>
            <a:ext cx="7010400" cy="3127374"/>
          </a:xfrm>
        </p:spPr>
        <p:txBody>
          <a:bodyPr/>
          <a:lstStyle>
            <a:lvl1pPr marL="0" indent="0">
              <a:buNone/>
              <a:defRPr sz="3200"/>
            </a:lvl1pPr>
            <a:lvl2pPr marL="457126" indent="0">
              <a:buNone/>
              <a:defRPr sz="2800"/>
            </a:lvl2pPr>
            <a:lvl3pPr marL="914252" indent="0">
              <a:buNone/>
              <a:defRPr sz="2400"/>
            </a:lvl3pPr>
            <a:lvl4pPr marL="1371380" indent="0">
              <a:buNone/>
              <a:defRPr sz="2000"/>
            </a:lvl4pPr>
            <a:lvl5pPr marL="1828506" indent="0">
              <a:buNone/>
              <a:defRPr sz="2000"/>
            </a:lvl5pPr>
            <a:lvl6pPr marL="2285632" indent="0">
              <a:buNone/>
              <a:defRPr sz="2000"/>
            </a:lvl6pPr>
            <a:lvl7pPr marL="2742758" indent="0">
              <a:buNone/>
              <a:defRPr sz="2000"/>
            </a:lvl7pPr>
            <a:lvl8pPr marL="3199885" indent="0">
              <a:buNone/>
              <a:defRPr sz="2000"/>
            </a:lvl8pPr>
            <a:lvl9pPr marL="3657011"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atin typeface="Arial" pitchFamily="34" charset="0"/>
                <a:cs typeface="Arial" pitchFamily="34" charset="0"/>
              </a:defRPr>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Footer</a:t>
            </a:r>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tif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9000">
              <a:schemeClr val="bg1"/>
            </a:gs>
            <a:gs pos="100000">
              <a:srgbClr val="008272">
                <a:alpha val="52941"/>
              </a:srgbClr>
            </a:gs>
          </a:gsLst>
          <a:lin ang="6000000" scaled="0"/>
          <a:tileRect/>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3"/>
            <a:ext cx="8229600" cy="4525963"/>
          </a:xfrm>
          <a:prstGeom prst="rect">
            <a:avLst/>
          </a:prstGeom>
        </p:spPr>
        <p:txBody>
          <a:bodyPr vert="horz" lIns="91425" tIns="45713" rIns="91425" bIns="4571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457200" y="6324603"/>
            <a:ext cx="2895600" cy="365125"/>
          </a:xfrm>
          <a:prstGeom prst="rect">
            <a:avLst/>
          </a:prstGeom>
        </p:spPr>
        <p:txBody>
          <a:bodyPr vert="horz" lIns="91425" tIns="45713" rIns="91425" bIns="45713" rtlCol="0" anchor="ctr"/>
          <a:lstStyle>
            <a:lvl1pPr algn="l">
              <a:defRPr sz="900" b="0">
                <a:solidFill>
                  <a:schemeClr val="bg1">
                    <a:lumMod val="50000"/>
                  </a:schemeClr>
                </a:solidFill>
                <a:latin typeface="Arial" pitchFamily="34" charset="0"/>
                <a:cs typeface="Arial" pitchFamily="34" charset="0"/>
              </a:defRPr>
            </a:lvl1pPr>
          </a:lstStyle>
          <a:p>
            <a:r>
              <a:rPr lang="en-US" smtClean="0"/>
              <a:t>Footer</a:t>
            </a:r>
            <a:endParaRPr lang="en-US" dirty="0"/>
          </a:p>
        </p:txBody>
      </p:sp>
      <p:sp>
        <p:nvSpPr>
          <p:cNvPr id="6" name="Slide Number Placeholder 5"/>
          <p:cNvSpPr>
            <a:spLocks noGrp="1"/>
          </p:cNvSpPr>
          <p:nvPr>
            <p:ph type="sldNum" sz="quarter" idx="4"/>
          </p:nvPr>
        </p:nvSpPr>
        <p:spPr>
          <a:xfrm>
            <a:off x="6553200" y="6324603"/>
            <a:ext cx="2133600" cy="365125"/>
          </a:xfrm>
          <a:prstGeom prst="rect">
            <a:avLst/>
          </a:prstGeom>
        </p:spPr>
        <p:txBody>
          <a:bodyPr vert="horz" lIns="91425" tIns="45713" rIns="91425" bIns="45713" rtlCol="0" anchor="ctr"/>
          <a:lstStyle>
            <a:lvl1pPr algn="r">
              <a:defRPr sz="900">
                <a:solidFill>
                  <a:schemeClr val="tx1">
                    <a:tint val="75000"/>
                  </a:schemeClr>
                </a:solidFill>
                <a:latin typeface="Arial" pitchFamily="34" charset="0"/>
                <a:cs typeface="Arial" pitchFamily="34" charset="0"/>
              </a:defRPr>
            </a:lvl1pPr>
          </a:lstStyle>
          <a:p>
            <a:fld id="{2363C456-CFC3-4674-83B9-34DB1ABF1FA1}" type="slidenum">
              <a:rPr lang="en-US" smtClean="0"/>
              <a:pPr/>
              <a:t>‹#›</a:t>
            </a:fld>
            <a:endParaRPr lang="en-US" dirty="0"/>
          </a:p>
        </p:txBody>
      </p:sp>
      <p:grpSp>
        <p:nvGrpSpPr>
          <p:cNvPr id="7" name="Group 6"/>
          <p:cNvGrpSpPr/>
          <p:nvPr/>
        </p:nvGrpSpPr>
        <p:grpSpPr>
          <a:xfrm>
            <a:off x="914400" y="152400"/>
            <a:ext cx="8077127" cy="914400"/>
            <a:chOff x="0" y="1579"/>
            <a:chExt cx="8077127" cy="1367203"/>
          </a:xfrm>
          <a:scene3d>
            <a:camera prst="orthographicFront"/>
            <a:lightRig rig="threePt" dir="t">
              <a:rot lat="0" lon="0" rev="7500000"/>
            </a:lightRig>
          </a:scene3d>
        </p:grpSpPr>
        <p:sp>
          <p:nvSpPr>
            <p:cNvPr id="8" name="Rectangle 7"/>
            <p:cNvSpPr/>
            <p:nvPr userDrawn="1"/>
          </p:nvSpPr>
          <p:spPr>
            <a:xfrm>
              <a:off x="0" y="1579"/>
              <a:ext cx="8077127" cy="1367203"/>
            </a:xfrm>
            <a:prstGeom prst="rect">
              <a:avLst/>
            </a:prstGeom>
            <a:solidFill>
              <a:srgbClr val="008272"/>
            </a:soli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9" name="Rectangle 8"/>
            <p:cNvSpPr/>
            <p:nvPr userDrawn="1"/>
          </p:nvSpPr>
          <p:spPr>
            <a:xfrm>
              <a:off x="0" y="1579"/>
              <a:ext cx="8077127" cy="136720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94310" tIns="194310" rIns="194310" bIns="194310" numCol="1" spcCol="1270" anchor="ctr" anchorCtr="0">
              <a:noAutofit/>
            </a:bodyPr>
            <a:lstStyle/>
            <a:p>
              <a:pPr lvl="0" algn="ctr" defTabSz="2266585" rtl="0">
                <a:lnSpc>
                  <a:spcPct val="90000"/>
                </a:lnSpc>
                <a:spcBef>
                  <a:spcPct val="0"/>
                </a:spcBef>
                <a:spcAft>
                  <a:spcPct val="35000"/>
                </a:spcAft>
              </a:pPr>
              <a:r>
                <a:rPr lang="en-US" sz="3600" kern="1200" dirty="0" smtClean="0">
                  <a:latin typeface="Arial" pitchFamily="34" charset="0"/>
                  <a:cs typeface="Arial" pitchFamily="34" charset="0"/>
                </a:rPr>
                <a:t>Water Quality Standards:</a:t>
              </a:r>
              <a:r>
                <a:rPr lang="en-US" sz="3600" kern="1200" baseline="0" dirty="0" smtClean="0">
                  <a:latin typeface="Arial" pitchFamily="34" charset="0"/>
                  <a:cs typeface="Arial" pitchFamily="34" charset="0"/>
                </a:rPr>
                <a:t> </a:t>
              </a:r>
              <a:r>
                <a:rPr lang="en-US" sz="3600" kern="1200" dirty="0" smtClean="0">
                  <a:latin typeface="Arial" pitchFamily="34" charset="0"/>
                  <a:cs typeface="Arial" pitchFamily="34" charset="0"/>
                </a:rPr>
                <a:t>Arsenic</a:t>
              </a:r>
              <a:endParaRPr lang="en-US" sz="3600" kern="1200" dirty="0">
                <a:latin typeface="Arial" pitchFamily="34" charset="0"/>
                <a:cs typeface="Arial" pitchFamily="34" charset="0"/>
              </a:endParaRPr>
            </a:p>
          </p:txBody>
        </p:sp>
      </p:grpSp>
      <p:pic>
        <p:nvPicPr>
          <p:cNvPr id="10" name="Picture 9" descr="Logo Color Regular copy.jpg"/>
          <p:cNvPicPr>
            <a:picLocks noChangeAspect="1"/>
          </p:cNvPicPr>
          <p:nvPr/>
        </p:nvPicPr>
        <p:blipFill>
          <a:blip r:embed="rId12" cstate="print"/>
          <a:stretch>
            <a:fillRect/>
          </a:stretch>
        </p:blipFill>
        <p:spPr>
          <a:xfrm>
            <a:off x="229469" y="152400"/>
            <a:ext cx="437749" cy="1005840"/>
          </a:xfrm>
          <a:prstGeom prst="rect">
            <a:avLst/>
          </a:prstGeom>
        </p:spPr>
      </p:pic>
      <p:cxnSp>
        <p:nvCxnSpPr>
          <p:cNvPr id="11" name="Straight Connector 10"/>
          <p:cNvCxnSpPr/>
          <p:nvPr/>
        </p:nvCxnSpPr>
        <p:spPr>
          <a:xfrm>
            <a:off x="0" y="1295400"/>
            <a:ext cx="8305800" cy="0"/>
          </a:xfrm>
          <a:prstGeom prst="line">
            <a:avLst/>
          </a:prstGeom>
          <a:ln w="76200">
            <a:solidFill>
              <a:srgbClr val="008272"/>
            </a:solidFill>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p:fade/>
  </p:transition>
  <p:hf hdr="0" ftr="0" dt="0"/>
  <p:txStyles>
    <p:titleStyle>
      <a:lvl1pPr algn="ctr" defTabSz="914252" rtl="0" eaLnBrk="1" latinLnBrk="0" hangingPunct="1">
        <a:spcBef>
          <a:spcPct val="0"/>
        </a:spcBef>
        <a:buNone/>
        <a:defRPr sz="4400" kern="1200">
          <a:solidFill>
            <a:schemeClr val="tx1"/>
          </a:solidFill>
          <a:latin typeface="+mj-lt"/>
          <a:ea typeface="+mj-ea"/>
          <a:cs typeface="+mj-cs"/>
        </a:defRPr>
      </a:lvl1pPr>
    </p:titleStyle>
    <p:bodyStyle>
      <a:lvl1pPr marL="342845" indent="-342845" algn="l" defTabSz="914252"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830" indent="-285704" algn="l" defTabSz="914252" rtl="0" eaLnBrk="1" latinLnBrk="0" hangingPunct="1">
        <a:spcBef>
          <a:spcPct val="20000"/>
        </a:spcBef>
        <a:buFont typeface="Arial" pitchFamily="34" charset="0"/>
        <a:buChar char="–"/>
        <a:defRPr sz="2200" kern="1200">
          <a:solidFill>
            <a:schemeClr val="tx1"/>
          </a:solidFill>
          <a:latin typeface="Arial" pitchFamily="34" charset="0"/>
          <a:ea typeface="+mn-ea"/>
          <a:cs typeface="Arial" pitchFamily="34" charset="0"/>
        </a:defRPr>
      </a:lvl2pPr>
      <a:lvl3pPr marL="1142816" indent="-228564" algn="l" defTabSz="914252"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599942" indent="-228564" algn="l" defTabSz="914252"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069" indent="-228564" algn="l" defTabSz="914252"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19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21"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448"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7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2060572"/>
          </a:xfrm>
        </p:spPr>
        <p:txBody>
          <a:bodyPr/>
          <a:lstStyle/>
          <a:p>
            <a:r>
              <a:rPr lang="en-US" dirty="0" smtClean="0"/>
              <a:t>Recommended Revisions to Oregon’s Human Health Criteria for Arsenic</a:t>
            </a:r>
            <a:endParaRPr lang="en-US" dirty="0"/>
          </a:p>
        </p:txBody>
      </p:sp>
      <p:sp>
        <p:nvSpPr>
          <p:cNvPr id="3" name="Subtitle 2"/>
          <p:cNvSpPr>
            <a:spLocks noGrp="1"/>
          </p:cNvSpPr>
          <p:nvPr>
            <p:ph type="subTitle" idx="1"/>
          </p:nvPr>
        </p:nvSpPr>
        <p:spPr>
          <a:xfrm>
            <a:off x="1371600" y="4648200"/>
            <a:ext cx="6400800" cy="990600"/>
          </a:xfrm>
        </p:spPr>
        <p:txBody>
          <a:bodyPr>
            <a:normAutofit fontScale="85000" lnSpcReduction="20000"/>
          </a:bodyPr>
          <a:lstStyle/>
          <a:p>
            <a:r>
              <a:rPr lang="en-US" dirty="0" smtClean="0"/>
              <a:t>Presentation to the EQC</a:t>
            </a:r>
          </a:p>
          <a:p>
            <a:r>
              <a:rPr lang="en-US" dirty="0" smtClean="0"/>
              <a:t>April 21, 2011</a:t>
            </a:r>
          </a:p>
          <a:p>
            <a:r>
              <a:rPr lang="en-US" dirty="0" smtClean="0"/>
              <a:t>Debra Sturdevant, Jennifer Wigal, Neil Mullane</a:t>
            </a:r>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1</a:t>
            </a:fld>
            <a:endParaRPr lang="en-US"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3810000"/>
          </a:xfrm>
        </p:spPr>
        <p:txBody>
          <a:bodyPr>
            <a:normAutofit/>
          </a:bodyPr>
          <a:lstStyle/>
          <a:p>
            <a:pPr>
              <a:buNone/>
            </a:pPr>
            <a:r>
              <a:rPr lang="en-US" sz="2800" u="sng" dirty="0" smtClean="0"/>
              <a:t>Arsenic Reduction Policy</a:t>
            </a:r>
            <a:endParaRPr lang="en-US" sz="2800" dirty="0" smtClean="0"/>
          </a:p>
          <a:p>
            <a:r>
              <a:rPr lang="en-US" dirty="0" smtClean="0"/>
              <a:t>Purpose:  Minimize health risk from human sources of arsenic where the water arsenic concentration is below the criteria</a:t>
            </a:r>
          </a:p>
          <a:p>
            <a:r>
              <a:rPr lang="en-US" dirty="0" smtClean="0"/>
              <a:t>Targets:  Industrial discharges to drinking water source water protection areas </a:t>
            </a:r>
          </a:p>
          <a:p>
            <a:pPr lvl="1"/>
            <a:r>
              <a:rPr lang="en-US" dirty="0" smtClean="0"/>
              <a:t>If the source has the potential to increase the arsenic concentration in the source water</a:t>
            </a:r>
          </a:p>
          <a:p>
            <a:r>
              <a:rPr lang="en-US" dirty="0" smtClean="0"/>
              <a:t>Requires:  Arsenic reduction plan</a:t>
            </a:r>
          </a:p>
        </p:txBody>
      </p:sp>
      <p:sp>
        <p:nvSpPr>
          <p:cNvPr id="3" name="Slide Number Placeholder 2"/>
          <p:cNvSpPr>
            <a:spLocks noGrp="1"/>
          </p:cNvSpPr>
          <p:nvPr>
            <p:ph type="sldNum" sz="quarter" idx="12"/>
          </p:nvPr>
        </p:nvSpPr>
        <p:spPr/>
        <p:txBody>
          <a:bodyPr/>
          <a:lstStyle/>
          <a:p>
            <a:fld id="{2363C456-CFC3-4674-83B9-34DB1ABF1FA1}" type="slidenum">
              <a:rPr lang="en-US" smtClean="0"/>
              <a:pPr/>
              <a:t>10</a:t>
            </a:fld>
            <a:endParaRPr lang="en-US" dirty="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buFont typeface="+mj-lt"/>
              <a:buAutoNum type="arabicPeriod"/>
            </a:pPr>
            <a:r>
              <a:rPr lang="en-US" dirty="0" smtClean="0"/>
              <a:t>DEQ recommends that the EQC adopt the amendments to the toxics water quality standard rule shown in attachments A and B:</a:t>
            </a:r>
          </a:p>
          <a:p>
            <a:pPr marL="857185" lvl="1" indent="-457200"/>
            <a:r>
              <a:rPr lang="en-US" dirty="0" smtClean="0"/>
              <a:t>Revised numeric arsenic criteria</a:t>
            </a:r>
          </a:p>
          <a:p>
            <a:pPr marL="857185" lvl="1" indent="-457200"/>
            <a:r>
              <a:rPr lang="en-US" dirty="0" smtClean="0"/>
              <a:t>An arsenic reduction policy</a:t>
            </a:r>
          </a:p>
          <a:p>
            <a:pPr marL="857185" lvl="1" indent="-457200"/>
            <a:r>
              <a:rPr lang="en-US" dirty="0" smtClean="0"/>
              <a:t>Revisions not applicable until approved by EPA</a:t>
            </a:r>
          </a:p>
          <a:p>
            <a:pPr marL="857185" lvl="1" indent="-457200">
              <a:buNone/>
            </a:pPr>
            <a:endParaRPr lang="en-US" dirty="0" smtClean="0"/>
          </a:p>
          <a:p>
            <a:pPr marL="457200" indent="-457200">
              <a:buFont typeface="+mj-lt"/>
              <a:buAutoNum type="arabicPeriod"/>
            </a:pPr>
            <a:r>
              <a:rPr lang="en-US" dirty="0" smtClean="0"/>
              <a:t>To ensure consistency in the consumption rate, DEQ will submit the revised arsenic criteria to EPA after the Commission acts on the upcoming toxics criteria revisions.</a:t>
            </a:r>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11</a:t>
            </a:fld>
            <a:endParaRPr lang="en-US"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buNone/>
            </a:pPr>
            <a:r>
              <a:rPr lang="en-US" sz="2800" u="sng" dirty="0" smtClean="0"/>
              <a:t>Background</a:t>
            </a:r>
            <a:r>
              <a:rPr lang="en-US" sz="2800" dirty="0" smtClean="0"/>
              <a:t>:</a:t>
            </a:r>
          </a:p>
          <a:p>
            <a:r>
              <a:rPr lang="en-US" sz="2800" dirty="0" smtClean="0"/>
              <a:t>2008 EQC directives:</a:t>
            </a:r>
          </a:p>
          <a:p>
            <a:pPr lvl="1"/>
            <a:r>
              <a:rPr lang="en-US" sz="2600" dirty="0" smtClean="0"/>
              <a:t>Cost effective and environmentally meaningful implementation of human health criteria</a:t>
            </a:r>
          </a:p>
          <a:p>
            <a:pPr lvl="1"/>
            <a:r>
              <a:rPr lang="en-US" sz="2600" dirty="0" smtClean="0"/>
              <a:t>Review the science for naturally-occurring earth metals (in response to testimony)</a:t>
            </a:r>
          </a:p>
          <a:p>
            <a:r>
              <a:rPr lang="en-US" sz="2800" dirty="0" smtClean="0"/>
              <a:t>Embarked on metals review, working with Toxics Rulemaking Workgroup </a:t>
            </a:r>
          </a:p>
          <a:p>
            <a:r>
              <a:rPr lang="en-US" sz="2800" dirty="0" smtClean="0"/>
              <a:t>Accelerated the review at request of stakeholders</a:t>
            </a:r>
          </a:p>
          <a:p>
            <a:r>
              <a:rPr lang="en-US" sz="2800" dirty="0" smtClean="0"/>
              <a:t>Iron </a:t>
            </a:r>
            <a:r>
              <a:rPr lang="en-US" sz="2800" dirty="0" smtClean="0"/>
              <a:t>and manganese criteria </a:t>
            </a:r>
            <a:r>
              <a:rPr lang="en-US" sz="2800" dirty="0" smtClean="0"/>
              <a:t>revised Dec</a:t>
            </a:r>
            <a:r>
              <a:rPr lang="en-US" sz="2800" dirty="0" smtClean="0"/>
              <a:t>. 2010</a:t>
            </a:r>
          </a:p>
        </p:txBody>
      </p:sp>
      <p:sp>
        <p:nvSpPr>
          <p:cNvPr id="3" name="Slide Number Placeholder 2"/>
          <p:cNvSpPr>
            <a:spLocks noGrp="1"/>
          </p:cNvSpPr>
          <p:nvPr>
            <p:ph type="sldNum" sz="quarter" idx="12"/>
          </p:nvPr>
        </p:nvSpPr>
        <p:spPr/>
        <p:txBody>
          <a:bodyPr/>
          <a:lstStyle/>
          <a:p>
            <a:fld id="{2363C456-CFC3-4674-83B9-34DB1ABF1FA1}" type="slidenum">
              <a:rPr lang="en-US" smtClean="0"/>
              <a:pPr/>
              <a:t>2</a:t>
            </a:fld>
            <a:endParaRPr lang="en-US"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00597"/>
          </a:xfrm>
        </p:spPr>
        <p:txBody>
          <a:bodyPr>
            <a:normAutofit/>
          </a:bodyPr>
          <a:lstStyle/>
          <a:p>
            <a:pPr>
              <a:buNone/>
            </a:pPr>
            <a:r>
              <a:rPr lang="en-US" sz="3000" u="sng" dirty="0" smtClean="0"/>
              <a:t>Policy Objective</a:t>
            </a:r>
            <a:endParaRPr lang="en-US" sz="2600" dirty="0" smtClean="0"/>
          </a:p>
          <a:p>
            <a:r>
              <a:rPr lang="en-US" dirty="0" smtClean="0"/>
              <a:t>Protect human health</a:t>
            </a:r>
          </a:p>
          <a:p>
            <a:r>
              <a:rPr lang="en-US" dirty="0" smtClean="0"/>
              <a:t>Account for the presence of arsenic in Oregon waters from natural sources</a:t>
            </a:r>
          </a:p>
          <a:p>
            <a:pPr>
              <a:buNone/>
            </a:pPr>
            <a:endParaRPr lang="en-US" sz="1300" dirty="0" smtClean="0"/>
          </a:p>
          <a:p>
            <a:pPr>
              <a:buNone/>
            </a:pPr>
            <a:r>
              <a:rPr lang="en-US" sz="3000" u="sng" dirty="0" smtClean="0"/>
              <a:t>Alternatives Considered</a:t>
            </a:r>
          </a:p>
          <a:p>
            <a:r>
              <a:rPr lang="en-US" dirty="0" smtClean="0"/>
              <a:t>Current criteria  </a:t>
            </a:r>
            <a:r>
              <a:rPr lang="en-US" sz="2000" dirty="0" smtClean="0"/>
              <a:t>(0.0022 µg/l)</a:t>
            </a:r>
          </a:p>
          <a:p>
            <a:r>
              <a:rPr lang="en-US" dirty="0" smtClean="0"/>
              <a:t>Maximum contaminant level  </a:t>
            </a:r>
            <a:r>
              <a:rPr lang="en-US" sz="2000" dirty="0" smtClean="0"/>
              <a:t>(10 µg/l)</a:t>
            </a:r>
          </a:p>
          <a:p>
            <a:r>
              <a:rPr lang="en-US" dirty="0" smtClean="0"/>
              <a:t>Natural conditions based criteria</a:t>
            </a:r>
          </a:p>
          <a:p>
            <a:pPr>
              <a:buFont typeface="Wingdings" pitchFamily="2" charset="2"/>
              <a:buChar char="Ø"/>
            </a:pPr>
            <a:r>
              <a:rPr lang="en-US" dirty="0" smtClean="0"/>
              <a:t>EPA calculation method adjusted for Oregon</a:t>
            </a:r>
          </a:p>
          <a:p>
            <a:endParaRPr lang="en-US" dirty="0" smtClean="0"/>
          </a:p>
        </p:txBody>
      </p:sp>
      <p:sp>
        <p:nvSpPr>
          <p:cNvPr id="3" name="Slide Number Placeholder 2"/>
          <p:cNvSpPr>
            <a:spLocks noGrp="1"/>
          </p:cNvSpPr>
          <p:nvPr>
            <p:ph type="sldNum" sz="quarter" idx="12"/>
          </p:nvPr>
        </p:nvSpPr>
        <p:spPr/>
        <p:txBody>
          <a:bodyPr/>
          <a:lstStyle/>
          <a:p>
            <a:fld id="{2363C456-CFC3-4674-83B9-34DB1ABF1FA1}" type="slidenum">
              <a:rPr lang="en-US" smtClean="0"/>
              <a:pPr/>
              <a:t>3</a:t>
            </a:fld>
            <a:endParaRPr 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nvPr>
        </p:nvGraphicFramePr>
        <p:xfrm>
          <a:off x="533400" y="1828800"/>
          <a:ext cx="8153400" cy="3657600"/>
        </p:xfrm>
        <a:graphic>
          <a:graphicData uri="http://schemas.openxmlformats.org/drawingml/2006/table">
            <a:tbl>
              <a:tblPr firstRow="1" bandRow="1">
                <a:tableStyleId>{5C22544A-7EE6-4342-B048-85BDC9FD1C3A}</a:tableStyleId>
              </a:tblPr>
              <a:tblGrid>
                <a:gridCol w="2209800"/>
                <a:gridCol w="1752600"/>
                <a:gridCol w="2152650"/>
                <a:gridCol w="2038350"/>
              </a:tblGrid>
              <a:tr h="638882">
                <a:tc gridSpan="4">
                  <a:txBody>
                    <a:bodyPr/>
                    <a:lstStyle/>
                    <a:p>
                      <a:pPr marL="0" marR="0" algn="ctr">
                        <a:spcBef>
                          <a:spcPts val="0"/>
                        </a:spcBef>
                        <a:spcAft>
                          <a:spcPts val="0"/>
                        </a:spcAft>
                        <a:tabLst>
                          <a:tab pos="2971800" algn="ctr"/>
                          <a:tab pos="5943600" algn="r"/>
                        </a:tabLst>
                      </a:pPr>
                      <a:r>
                        <a:rPr lang="en-US" sz="2400" b="1" dirty="0">
                          <a:solidFill>
                            <a:schemeClr val="bg1"/>
                          </a:solidFill>
                          <a:latin typeface="CG Times"/>
                          <a:ea typeface="Times New Roman"/>
                          <a:cs typeface="Times New Roman"/>
                        </a:rPr>
                        <a:t>Human Health Criteria for Arsenic (µg/l)</a:t>
                      </a:r>
                      <a:endParaRPr lang="en-US" sz="2400" dirty="0">
                        <a:solidFill>
                          <a:schemeClr val="bg1"/>
                        </a:solidFill>
                        <a:latin typeface="CG Times"/>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718742">
                <a:tc>
                  <a:txBody>
                    <a:bodyPr/>
                    <a:lstStyle/>
                    <a:p>
                      <a:pPr marL="0" marR="0">
                        <a:spcBef>
                          <a:spcPts val="0"/>
                        </a:spcBef>
                        <a:spcAft>
                          <a:spcPts val="0"/>
                        </a:spcAft>
                        <a:tabLst>
                          <a:tab pos="2971800" algn="ctr"/>
                          <a:tab pos="5943600" algn="r"/>
                        </a:tabLst>
                      </a:pPr>
                      <a:endParaRPr lang="en-US" sz="1600" dirty="0">
                        <a:latin typeface="CG Times"/>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tabLst>
                          <a:tab pos="2971800" algn="ctr"/>
                          <a:tab pos="5943600" algn="r"/>
                        </a:tabLst>
                      </a:pPr>
                      <a:r>
                        <a:rPr lang="en-US" sz="1800" dirty="0">
                          <a:latin typeface="CG Times"/>
                          <a:ea typeface="Times New Roman"/>
                          <a:cs typeface="Times New Roman"/>
                        </a:rPr>
                        <a:t>Water + Fish Ingestion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tabLst>
                          <a:tab pos="2971800" algn="ctr"/>
                          <a:tab pos="5943600" algn="r"/>
                        </a:tabLst>
                      </a:pPr>
                      <a:r>
                        <a:rPr lang="en-US" sz="1800" dirty="0">
                          <a:latin typeface="CG Times"/>
                          <a:ea typeface="Times New Roman"/>
                          <a:cs typeface="Times New Roman"/>
                        </a:rPr>
                        <a:t>Fish Consumption Only - Freshwater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tabLst>
                          <a:tab pos="2971800" algn="ctr"/>
                          <a:tab pos="5943600" algn="r"/>
                        </a:tabLst>
                      </a:pPr>
                      <a:r>
                        <a:rPr lang="en-US" sz="1800" dirty="0">
                          <a:latin typeface="CG Times"/>
                          <a:ea typeface="Times New Roman"/>
                          <a:cs typeface="Times New Roman"/>
                        </a:rPr>
                        <a:t>Fish Consumption Only - Saltwater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574994">
                <a:tc>
                  <a:txBody>
                    <a:bodyPr/>
                    <a:lstStyle/>
                    <a:p>
                      <a:pPr marL="0" marR="0">
                        <a:spcBef>
                          <a:spcPts val="0"/>
                        </a:spcBef>
                        <a:spcAft>
                          <a:spcPts val="0"/>
                        </a:spcAft>
                        <a:tabLst>
                          <a:tab pos="2971800" algn="ctr"/>
                          <a:tab pos="5943600" algn="r"/>
                        </a:tabLst>
                      </a:pPr>
                      <a:r>
                        <a:rPr lang="en-US" sz="1800" dirty="0">
                          <a:latin typeface="CG Times"/>
                          <a:ea typeface="Times New Roman"/>
                          <a:cs typeface="Times New Roman"/>
                        </a:rPr>
                        <a:t>Current criteria</a:t>
                      </a:r>
                    </a:p>
                    <a:p>
                      <a:pPr marL="0" marR="0">
                        <a:spcBef>
                          <a:spcPts val="0"/>
                        </a:spcBef>
                        <a:spcAft>
                          <a:spcPts val="0"/>
                        </a:spcAft>
                        <a:tabLst>
                          <a:tab pos="2971800" algn="ctr"/>
                          <a:tab pos="5943600" algn="r"/>
                        </a:tabLst>
                      </a:pPr>
                      <a:r>
                        <a:rPr lang="en-US" sz="1800" dirty="0">
                          <a:latin typeface="CG Times"/>
                          <a:ea typeface="Times New Roman"/>
                          <a:cs typeface="Times New Roman"/>
                        </a:rPr>
                        <a:t>(total arsenic)</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0.0022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0.0175</a:t>
                      </a:r>
                      <a:r>
                        <a:rPr lang="en-US" sz="1800" baseline="30000" dirty="0">
                          <a:latin typeface="CG Times"/>
                          <a:ea typeface="Times New Roman"/>
                          <a:cs typeface="Times New Roman"/>
                        </a:rPr>
                        <a:t> a</a:t>
                      </a:r>
                      <a:endParaRPr lang="en-US" sz="1800" dirty="0">
                        <a:latin typeface="CG Times"/>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0.0175</a:t>
                      </a:r>
                      <a:r>
                        <a:rPr lang="en-US" sz="1800" baseline="30000" dirty="0">
                          <a:latin typeface="CG Times"/>
                          <a:ea typeface="Times New Roman"/>
                          <a:cs typeface="Times New Roman"/>
                        </a:rPr>
                        <a:t>a</a:t>
                      </a:r>
                      <a:endParaRPr lang="en-US" sz="1800" dirty="0">
                        <a:latin typeface="CG Times"/>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62491">
                <a:tc>
                  <a:txBody>
                    <a:bodyPr/>
                    <a:lstStyle/>
                    <a:p>
                      <a:pPr marL="0" marR="0">
                        <a:spcBef>
                          <a:spcPts val="0"/>
                        </a:spcBef>
                        <a:spcAft>
                          <a:spcPts val="0"/>
                        </a:spcAft>
                        <a:tabLst>
                          <a:tab pos="2971800" algn="ctr"/>
                          <a:tab pos="5943600" algn="r"/>
                        </a:tabLst>
                      </a:pPr>
                      <a:r>
                        <a:rPr lang="en-US" sz="1800" dirty="0">
                          <a:latin typeface="CG Times"/>
                          <a:ea typeface="Times New Roman"/>
                          <a:cs typeface="Times New Roman"/>
                        </a:rPr>
                        <a:t>Criteria proposed Aug 2010</a:t>
                      </a:r>
                    </a:p>
                    <a:p>
                      <a:pPr marL="0" marR="0">
                        <a:spcBef>
                          <a:spcPts val="0"/>
                        </a:spcBef>
                        <a:spcAft>
                          <a:spcPts val="0"/>
                        </a:spcAft>
                        <a:tabLst>
                          <a:tab pos="2971800" algn="ctr"/>
                          <a:tab pos="5943600" algn="r"/>
                        </a:tabLst>
                      </a:pPr>
                      <a:r>
                        <a:rPr lang="en-US" sz="1800" dirty="0">
                          <a:latin typeface="CG Times"/>
                          <a:ea typeface="Times New Roman"/>
                          <a:cs typeface="Times New Roman"/>
                        </a:rPr>
                        <a:t>(inorganic arsenic)</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2.3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2.7</a:t>
                      </a:r>
                      <a:r>
                        <a:rPr lang="en-US" sz="1800" baseline="30000" dirty="0">
                          <a:latin typeface="CG Times"/>
                          <a:ea typeface="Times New Roman"/>
                          <a:cs typeface="Times New Roman"/>
                        </a:rPr>
                        <a:t>a</a:t>
                      </a:r>
                      <a:endParaRPr lang="en-US" sz="1800" dirty="0">
                        <a:latin typeface="CG Times"/>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2.7</a:t>
                      </a:r>
                      <a:r>
                        <a:rPr lang="en-US" sz="1800" baseline="30000" dirty="0">
                          <a:latin typeface="CG Times"/>
                          <a:ea typeface="Times New Roman"/>
                          <a:cs typeface="Times New Roman"/>
                        </a:rPr>
                        <a:t>a</a:t>
                      </a:r>
                      <a:endParaRPr lang="en-US" sz="1800" dirty="0">
                        <a:latin typeface="CG Times"/>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62491">
                <a:tc>
                  <a:txBody>
                    <a:bodyPr/>
                    <a:lstStyle/>
                    <a:p>
                      <a:pPr marL="0" marR="0">
                        <a:spcBef>
                          <a:spcPts val="0"/>
                        </a:spcBef>
                        <a:spcAft>
                          <a:spcPts val="0"/>
                        </a:spcAft>
                        <a:tabLst>
                          <a:tab pos="2971800" algn="ctr"/>
                          <a:tab pos="5943600" algn="r"/>
                        </a:tabLst>
                      </a:pPr>
                      <a:r>
                        <a:rPr lang="en-US" sz="1800" b="1" dirty="0">
                          <a:latin typeface="CG Times"/>
                          <a:ea typeface="Times New Roman"/>
                          <a:cs typeface="Times New Roman"/>
                        </a:rPr>
                        <a:t>Recommended criteria</a:t>
                      </a:r>
                    </a:p>
                    <a:p>
                      <a:pPr marL="0" marR="0">
                        <a:spcBef>
                          <a:spcPts val="0"/>
                        </a:spcBef>
                        <a:spcAft>
                          <a:spcPts val="0"/>
                        </a:spcAft>
                        <a:tabLst>
                          <a:tab pos="2971800" algn="ctr"/>
                          <a:tab pos="5943600" algn="r"/>
                        </a:tabLst>
                      </a:pPr>
                      <a:r>
                        <a:rPr lang="en-US" sz="1800" b="1" dirty="0">
                          <a:latin typeface="CG Times"/>
                          <a:ea typeface="Times New Roman"/>
                          <a:cs typeface="Times New Roman"/>
                        </a:rPr>
                        <a:t>(inorganic arsenic)</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spcBef>
                          <a:spcPts val="0"/>
                        </a:spcBef>
                        <a:spcAft>
                          <a:spcPts val="0"/>
                        </a:spcAft>
                        <a:tabLst>
                          <a:tab pos="2971800" algn="ctr"/>
                          <a:tab pos="5943600" algn="r"/>
                        </a:tabLst>
                      </a:pPr>
                      <a:endParaRPr lang="en-US" sz="1800" b="1"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b="1" dirty="0">
                          <a:latin typeface="CG Times"/>
                          <a:ea typeface="Times New Roman"/>
                          <a:cs typeface="Times New Roman"/>
                        </a:rPr>
                        <a:t>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spcBef>
                          <a:spcPts val="0"/>
                        </a:spcBef>
                        <a:spcAft>
                          <a:spcPts val="0"/>
                        </a:spcAft>
                        <a:tabLst>
                          <a:tab pos="2971800" algn="ctr"/>
                          <a:tab pos="5943600" algn="r"/>
                        </a:tabLst>
                      </a:pPr>
                      <a:endParaRPr lang="en-US" sz="1800" b="1"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b="1" dirty="0">
                          <a:latin typeface="CG Times"/>
                          <a:ea typeface="Times New Roman"/>
                          <a:cs typeface="Times New Roman"/>
                        </a:rPr>
                        <a:t>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spcBef>
                          <a:spcPts val="0"/>
                        </a:spcBef>
                        <a:spcAft>
                          <a:spcPts val="0"/>
                        </a:spcAft>
                        <a:tabLst>
                          <a:tab pos="2971800" algn="ctr"/>
                          <a:tab pos="5943600" algn="r"/>
                        </a:tabLst>
                      </a:pPr>
                      <a:endParaRPr lang="en-US" sz="1800" b="1"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b="1" dirty="0">
                          <a:latin typeface="CG Times"/>
                          <a:ea typeface="Times New Roman"/>
                          <a:cs typeface="Times New Roman"/>
                        </a:rPr>
                        <a:t>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r>
            </a:tbl>
          </a:graphicData>
        </a:graphic>
      </p:graphicFrame>
      <p:sp>
        <p:nvSpPr>
          <p:cNvPr id="4" name="Rectangle 3"/>
          <p:cNvSpPr/>
          <p:nvPr/>
        </p:nvSpPr>
        <p:spPr>
          <a:xfrm>
            <a:off x="457200" y="5715000"/>
            <a:ext cx="8077200" cy="369332"/>
          </a:xfrm>
          <a:prstGeom prst="rect">
            <a:avLst/>
          </a:prstGeom>
        </p:spPr>
        <p:txBody>
          <a:bodyPr wrap="square">
            <a:spAutoFit/>
          </a:bodyPr>
          <a:lstStyle/>
          <a:p>
            <a:r>
              <a:rPr lang="en-US" sz="1600" baseline="30000" dirty="0" smtClean="0"/>
              <a:t>a </a:t>
            </a:r>
            <a:r>
              <a:rPr lang="en-US" sz="1600" dirty="0" smtClean="0"/>
              <a:t>C</a:t>
            </a:r>
            <a:r>
              <a:rPr lang="en-US" dirty="0" smtClean="0"/>
              <a:t>urrent and initially proposed ‘fish consumption only’ criteria applied to all waters.</a:t>
            </a:r>
          </a:p>
        </p:txBody>
      </p:sp>
      <p:sp>
        <p:nvSpPr>
          <p:cNvPr id="5" name="Slide Number Placeholder 4"/>
          <p:cNvSpPr>
            <a:spLocks noGrp="1"/>
          </p:cNvSpPr>
          <p:nvPr>
            <p:ph type="sldNum" sz="quarter" idx="12"/>
          </p:nvPr>
        </p:nvSpPr>
        <p:spPr/>
        <p:txBody>
          <a:bodyPr/>
          <a:lstStyle/>
          <a:p>
            <a:fld id="{2363C456-CFC3-4674-83B9-34DB1ABF1FA1}" type="slidenum">
              <a:rPr lang="en-US" smtClean="0"/>
              <a:pPr/>
              <a:t>4</a:t>
            </a:fld>
            <a:endParaRPr lang="en-US"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u="sng" dirty="0" smtClean="0"/>
              <a:t>Areas of Public Comment</a:t>
            </a:r>
          </a:p>
          <a:p>
            <a:r>
              <a:rPr lang="en-US" dirty="0" smtClean="0"/>
              <a:t>Fish consumption rate of 175 g/d</a:t>
            </a:r>
          </a:p>
          <a:p>
            <a:pPr lvl="1"/>
            <a:r>
              <a:rPr lang="en-US" dirty="0" smtClean="0"/>
              <a:t>Recommend that DEQ withhold submittal to EPA until the Commission acts on the human health criteria</a:t>
            </a:r>
          </a:p>
          <a:p>
            <a:r>
              <a:rPr lang="en-US" dirty="0" smtClean="0"/>
              <a:t>Waters with higher </a:t>
            </a:r>
            <a:r>
              <a:rPr lang="en-US" dirty="0" smtClean="0"/>
              <a:t>natural arsenic levels</a:t>
            </a:r>
          </a:p>
          <a:p>
            <a:pPr lvl="1"/>
            <a:r>
              <a:rPr lang="en-US" dirty="0" smtClean="0"/>
              <a:t>Evidence of this in the Klamath and Malheur basins</a:t>
            </a:r>
          </a:p>
          <a:p>
            <a:pPr lvl="1"/>
            <a:r>
              <a:rPr lang="en-US" dirty="0" smtClean="0"/>
              <a:t>DEQ will consider site specific criteria and/or use changes</a:t>
            </a:r>
          </a:p>
          <a:p>
            <a:pPr lvl="1"/>
            <a:r>
              <a:rPr lang="en-US" dirty="0" smtClean="0"/>
              <a:t>Priority to revise statewide criteria in timely manner</a:t>
            </a:r>
          </a:p>
          <a:p>
            <a:r>
              <a:rPr lang="en-US" dirty="0" smtClean="0"/>
              <a:t>Do a better review of the science </a:t>
            </a:r>
          </a:p>
          <a:p>
            <a:pPr lvl="1"/>
            <a:r>
              <a:rPr lang="en-US" dirty="0" smtClean="0"/>
              <a:t>Particularly for bioconcentration</a:t>
            </a:r>
          </a:p>
          <a:p>
            <a:pPr lvl="1"/>
            <a:r>
              <a:rPr lang="en-US" dirty="0" smtClean="0"/>
              <a:t>Don’t rely on method used by other states</a:t>
            </a:r>
          </a:p>
          <a:p>
            <a:pPr lvl="1"/>
            <a:endParaRPr lang="en-US" dirty="0" smtClean="0"/>
          </a:p>
          <a:p>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5</a:t>
            </a:fld>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76797"/>
          </a:xfrm>
        </p:spPr>
        <p:txBody>
          <a:bodyPr>
            <a:normAutofit/>
          </a:bodyPr>
          <a:lstStyle/>
          <a:p>
            <a:pPr algn="ctr">
              <a:buNone/>
            </a:pPr>
            <a:r>
              <a:rPr lang="en-US" sz="2800" dirty="0" smtClean="0"/>
              <a:t>Criteria Calculation for Water and Fish Ingestion</a:t>
            </a:r>
          </a:p>
          <a:p>
            <a:pPr algn="ctr">
              <a:buNone/>
            </a:pPr>
            <a:endParaRPr lang="en-US" sz="1600" dirty="0" smtClean="0"/>
          </a:p>
          <a:p>
            <a:pPr algn="ctr">
              <a:buNone/>
            </a:pPr>
            <a:endParaRPr lang="en-US" sz="1600" dirty="0" smtClean="0"/>
          </a:p>
          <a:p>
            <a:pPr>
              <a:buNone/>
            </a:pPr>
            <a:r>
              <a:rPr lang="en-US" dirty="0" smtClean="0"/>
              <a:t>Criterion (µg/l) = </a:t>
            </a:r>
            <a:r>
              <a:rPr lang="en-US" u="sng" dirty="0" smtClean="0"/>
              <a:t>	            </a:t>
            </a:r>
            <a:r>
              <a:rPr lang="en-US" b="1" u="sng" dirty="0" smtClean="0">
                <a:solidFill>
                  <a:srgbClr val="FF0000"/>
                </a:solidFill>
              </a:rPr>
              <a:t>RF </a:t>
            </a:r>
            <a:r>
              <a:rPr lang="en-US" u="sng" dirty="0" smtClean="0"/>
              <a:t>× BW		</a:t>
            </a:r>
          </a:p>
          <a:p>
            <a:pPr algn="ctr">
              <a:buNone/>
            </a:pPr>
            <a:r>
              <a:rPr lang="en-US" dirty="0" smtClean="0"/>
              <a:t>       CSF [DW + (</a:t>
            </a:r>
            <a:r>
              <a:rPr lang="en-US" b="1" dirty="0" smtClean="0">
                <a:solidFill>
                  <a:srgbClr val="FF0000"/>
                </a:solidFill>
              </a:rPr>
              <a:t>BCF</a:t>
            </a:r>
            <a:r>
              <a:rPr lang="en-US" dirty="0" smtClean="0"/>
              <a:t> × </a:t>
            </a:r>
            <a:r>
              <a:rPr lang="en-US" b="1" dirty="0" smtClean="0">
                <a:solidFill>
                  <a:srgbClr val="FF0000"/>
                </a:solidFill>
              </a:rPr>
              <a:t>IF</a:t>
            </a:r>
            <a:r>
              <a:rPr lang="en-US" dirty="0" smtClean="0"/>
              <a:t>× </a:t>
            </a:r>
            <a:r>
              <a:rPr lang="en-US" b="1" dirty="0" smtClean="0">
                <a:solidFill>
                  <a:srgbClr val="FF0000"/>
                </a:solidFill>
              </a:rPr>
              <a:t>FCR</a:t>
            </a:r>
            <a:r>
              <a:rPr lang="en-US" dirty="0" smtClean="0"/>
              <a:t>)]</a:t>
            </a:r>
          </a:p>
          <a:p>
            <a:pPr>
              <a:buNone/>
            </a:pPr>
            <a:endParaRPr lang="en-US" sz="2000" dirty="0" smtClean="0"/>
          </a:p>
          <a:p>
            <a:pPr>
              <a:buNone/>
            </a:pPr>
            <a:endParaRPr lang="en-US" sz="2000" dirty="0" smtClean="0"/>
          </a:p>
          <a:p>
            <a:pPr>
              <a:buNone/>
            </a:pPr>
            <a:r>
              <a:rPr lang="en-US" sz="2000" dirty="0" smtClean="0"/>
              <a:t>RF   = </a:t>
            </a:r>
            <a:r>
              <a:rPr lang="en-US" sz="2000" b="1" dirty="0" smtClean="0">
                <a:solidFill>
                  <a:srgbClr val="FF0000"/>
                </a:solidFill>
              </a:rPr>
              <a:t>risk level </a:t>
            </a:r>
            <a:r>
              <a:rPr lang="en-US" sz="2000" dirty="0" smtClean="0"/>
              <a:t>factor			BW  = body weight</a:t>
            </a:r>
          </a:p>
          <a:p>
            <a:pPr>
              <a:buNone/>
            </a:pPr>
            <a:r>
              <a:rPr lang="en-US" sz="2000" dirty="0" smtClean="0"/>
              <a:t>BCF = </a:t>
            </a:r>
            <a:r>
              <a:rPr lang="en-US" sz="2000" b="1" dirty="0" smtClean="0">
                <a:solidFill>
                  <a:srgbClr val="FF0000"/>
                </a:solidFill>
              </a:rPr>
              <a:t>bioconcentration</a:t>
            </a:r>
            <a:r>
              <a:rPr lang="en-US" sz="2000" dirty="0" smtClean="0"/>
              <a:t> factor		</a:t>
            </a:r>
            <a:r>
              <a:rPr lang="en-US" sz="2000" dirty="0" smtClean="0"/>
              <a:t>DW  = drinking water intake</a:t>
            </a:r>
            <a:endParaRPr lang="en-US" sz="2000" dirty="0" smtClean="0"/>
          </a:p>
          <a:p>
            <a:pPr>
              <a:buNone/>
            </a:pPr>
            <a:r>
              <a:rPr lang="en-US" sz="2000" dirty="0" smtClean="0"/>
              <a:t>IF     = </a:t>
            </a:r>
            <a:r>
              <a:rPr lang="en-US" sz="2000" b="1" dirty="0" smtClean="0">
                <a:solidFill>
                  <a:srgbClr val="FF0000"/>
                </a:solidFill>
              </a:rPr>
              <a:t>inorganic proportion </a:t>
            </a:r>
            <a:r>
              <a:rPr lang="en-US" sz="2000" dirty="0" smtClean="0"/>
              <a:t>factor	</a:t>
            </a:r>
            <a:r>
              <a:rPr lang="en-US" sz="2000" dirty="0" smtClean="0"/>
              <a:t>CSF = cancer slope factor</a:t>
            </a:r>
            <a:endParaRPr lang="en-US" sz="2000" dirty="0" smtClean="0"/>
          </a:p>
          <a:p>
            <a:pPr>
              <a:buNone/>
            </a:pPr>
            <a:r>
              <a:rPr lang="en-US" sz="2000" dirty="0" smtClean="0"/>
              <a:t>FCR = </a:t>
            </a:r>
            <a:r>
              <a:rPr lang="en-US" sz="2000" b="1" dirty="0" smtClean="0">
                <a:solidFill>
                  <a:srgbClr val="FF0000"/>
                </a:solidFill>
              </a:rPr>
              <a:t>fish consumption </a:t>
            </a:r>
            <a:r>
              <a:rPr lang="en-US" sz="2000" dirty="0" smtClean="0"/>
              <a:t>rate</a:t>
            </a:r>
            <a:endParaRPr lang="en-US" sz="2000" dirty="0" smtClean="0"/>
          </a:p>
          <a:p>
            <a:pPr>
              <a:buNone/>
            </a:pPr>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6</a:t>
            </a:fld>
            <a:endParaRPr lang="en-US"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724397"/>
          </a:xfrm>
        </p:spPr>
        <p:txBody>
          <a:bodyPr>
            <a:normAutofit/>
          </a:bodyPr>
          <a:lstStyle/>
          <a:p>
            <a:pPr>
              <a:buNone/>
            </a:pPr>
            <a:r>
              <a:rPr lang="en-US" sz="2800" u="sng" dirty="0" smtClean="0"/>
              <a:t>Freshwater Criteria</a:t>
            </a:r>
          </a:p>
          <a:p>
            <a:pPr>
              <a:lnSpc>
                <a:spcPct val="110000"/>
              </a:lnSpc>
            </a:pPr>
            <a:r>
              <a:rPr lang="en-US" dirty="0" smtClean="0"/>
              <a:t>Fish consumption rate = 175 grams/day</a:t>
            </a:r>
          </a:p>
          <a:p>
            <a:r>
              <a:rPr lang="en-US" dirty="0" smtClean="0"/>
              <a:t>Bioconcentration factor = 14</a:t>
            </a:r>
          </a:p>
          <a:p>
            <a:pPr lvl="1">
              <a:lnSpc>
                <a:spcPct val="110000"/>
              </a:lnSpc>
            </a:pPr>
            <a:r>
              <a:rPr lang="en-US" dirty="0" smtClean="0"/>
              <a:t>bioconcentration - amount of the pollutant in fish tissue compared to the concentration in the water</a:t>
            </a:r>
          </a:p>
          <a:p>
            <a:pPr lvl="1"/>
            <a:r>
              <a:rPr lang="en-US" dirty="0" smtClean="0"/>
              <a:t>Revised BCF for current criteria based on additional data</a:t>
            </a:r>
          </a:p>
          <a:p>
            <a:r>
              <a:rPr lang="en-US" dirty="0" smtClean="0"/>
              <a:t>Inorganic portion = 10%</a:t>
            </a:r>
          </a:p>
          <a:p>
            <a:pPr lvl="1"/>
            <a:r>
              <a:rPr lang="en-US" dirty="0" smtClean="0"/>
              <a:t>the criteria are for inorganic arsenic, the toxic form</a:t>
            </a:r>
          </a:p>
          <a:p>
            <a:pPr lvl="1"/>
            <a:r>
              <a:rPr lang="en-US" dirty="0" smtClean="0"/>
              <a:t>a small portion of the arsenic in fish tissue is inorganic</a:t>
            </a:r>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7</a:t>
            </a:fld>
            <a:endParaRPr lang="en-US"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5105400"/>
          </a:xfrm>
        </p:spPr>
        <p:txBody>
          <a:bodyPr/>
          <a:lstStyle/>
          <a:p>
            <a:pPr>
              <a:buNone/>
            </a:pPr>
            <a:r>
              <a:rPr lang="en-US" sz="2800" u="sng" dirty="0" smtClean="0"/>
              <a:t>Freshwater criteria -  Cancer risk level</a:t>
            </a:r>
          </a:p>
          <a:p>
            <a:endParaRPr lang="en-US" sz="1200" dirty="0" smtClean="0"/>
          </a:p>
          <a:p>
            <a:r>
              <a:rPr lang="en-US" dirty="0" smtClean="0"/>
              <a:t>Policy objective – avoid setting arsenic criteria below common natural background levels </a:t>
            </a:r>
            <a:r>
              <a:rPr lang="en-US" sz="2000" dirty="0" smtClean="0"/>
              <a:t>(up to 3 µg/l</a:t>
            </a:r>
            <a:r>
              <a:rPr lang="en-US" dirty="0" smtClean="0"/>
              <a:t>)</a:t>
            </a:r>
          </a:p>
          <a:p>
            <a:r>
              <a:rPr lang="en-US" dirty="0" smtClean="0"/>
              <a:t>Because arsenic is naturally occurring, higher risk level is acceptable </a:t>
            </a:r>
            <a:r>
              <a:rPr lang="en-US" sz="2000" dirty="0" smtClean="0"/>
              <a:t>(generally use 10</a:t>
            </a:r>
            <a:r>
              <a:rPr lang="en-US" sz="2000" baseline="30000" dirty="0" smtClean="0"/>
              <a:t>-6</a:t>
            </a:r>
            <a:r>
              <a:rPr lang="en-US" sz="2000" dirty="0" smtClean="0"/>
              <a:t>)</a:t>
            </a:r>
          </a:p>
          <a:p>
            <a:pPr lvl="1">
              <a:buNone/>
            </a:pPr>
            <a:endParaRPr lang="en-US" dirty="0"/>
          </a:p>
        </p:txBody>
      </p:sp>
      <p:graphicFrame>
        <p:nvGraphicFramePr>
          <p:cNvPr id="3" name="Table 2"/>
          <p:cNvGraphicFramePr>
            <a:graphicFrameLocks noGrp="1"/>
          </p:cNvGraphicFramePr>
          <p:nvPr/>
        </p:nvGraphicFramePr>
        <p:xfrm>
          <a:off x="1066800" y="4114800"/>
          <a:ext cx="6553199" cy="1524000"/>
        </p:xfrm>
        <a:graphic>
          <a:graphicData uri="http://schemas.openxmlformats.org/drawingml/2006/table">
            <a:tbl>
              <a:tblPr firstRow="1" bandRow="1">
                <a:tableStyleId>{5C22544A-7EE6-4342-B048-85BDC9FD1C3A}</a:tableStyleId>
              </a:tblPr>
              <a:tblGrid>
                <a:gridCol w="3200400"/>
                <a:gridCol w="1676400"/>
                <a:gridCol w="1676399"/>
              </a:tblGrid>
              <a:tr h="370840">
                <a:tc>
                  <a:txBody>
                    <a:bodyPr/>
                    <a:lstStyle/>
                    <a:p>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smtClean="0"/>
                        <a:t>Risk Level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smtClean="0"/>
                        <a:t>Criterion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8160">
                <a:tc>
                  <a:txBody>
                    <a:bodyPr/>
                    <a:lstStyle/>
                    <a:p>
                      <a:pPr marL="0" marR="0" indent="0" algn="l" defTabSz="914252" rtl="0" eaLnBrk="1" fontAlgn="auto" latinLnBrk="0" hangingPunct="1">
                        <a:lnSpc>
                          <a:spcPct val="100000"/>
                        </a:lnSpc>
                        <a:spcBef>
                          <a:spcPts val="0"/>
                        </a:spcBef>
                        <a:spcAft>
                          <a:spcPts val="0"/>
                        </a:spcAft>
                        <a:buClrTx/>
                        <a:buSzTx/>
                        <a:buFontTx/>
                        <a:buNone/>
                        <a:tabLst/>
                        <a:defRPr/>
                      </a:pPr>
                      <a:r>
                        <a:rPr lang="en-US" sz="2400" dirty="0" smtClean="0"/>
                        <a:t>Water and fish ingestion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t>1 × 10</a:t>
                      </a:r>
                      <a:r>
                        <a:rPr lang="en-US" sz="2400" baseline="30000" dirty="0" smtClean="0"/>
                        <a:t>-4</a:t>
                      </a:r>
                      <a:r>
                        <a:rPr lang="en-US" sz="2400" dirty="0" smtClean="0"/>
                        <a: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1" dirty="0" smtClean="0">
                          <a:solidFill>
                            <a:schemeClr val="tx1"/>
                          </a:solidFill>
                        </a:rPr>
                        <a:t>2.1 µg/l</a:t>
                      </a:r>
                      <a:endParaRPr lang="en-US" sz="2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09600">
                <a:tc>
                  <a:txBody>
                    <a:bodyPr/>
                    <a:lstStyle/>
                    <a:p>
                      <a:pPr marL="0" marR="0" indent="0" algn="l" defTabSz="914252" rtl="0" eaLnBrk="1" fontAlgn="auto" latinLnBrk="0" hangingPunct="1">
                        <a:lnSpc>
                          <a:spcPct val="100000"/>
                        </a:lnSpc>
                        <a:spcBef>
                          <a:spcPts val="0"/>
                        </a:spcBef>
                        <a:spcAft>
                          <a:spcPts val="0"/>
                        </a:spcAft>
                        <a:buClrTx/>
                        <a:buSzTx/>
                        <a:buFontTx/>
                        <a:buNone/>
                        <a:tabLst/>
                        <a:defRPr/>
                      </a:pPr>
                      <a:r>
                        <a:rPr lang="en-US" sz="2400" dirty="0" smtClean="0"/>
                        <a:t>Fish consumption only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400" dirty="0" smtClean="0"/>
                        <a:t>1.1 × 10</a:t>
                      </a:r>
                      <a:r>
                        <a:rPr lang="en-US" sz="2400" baseline="30000" dirty="0" smtClean="0"/>
                        <a:t>-5</a:t>
                      </a:r>
                      <a:endParaRPr lang="en-US" sz="2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400" b="1" dirty="0" smtClean="0"/>
                        <a:t>2.1 µg/l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4" name="Slide Number Placeholder 3"/>
          <p:cNvSpPr>
            <a:spLocks noGrp="1"/>
          </p:cNvSpPr>
          <p:nvPr>
            <p:ph type="sldNum" sz="quarter" idx="12"/>
          </p:nvPr>
        </p:nvSpPr>
        <p:spPr/>
        <p:txBody>
          <a:bodyPr/>
          <a:lstStyle/>
          <a:p>
            <a:fld id="{2363C456-CFC3-4674-83B9-34DB1ABF1FA1}" type="slidenum">
              <a:rPr lang="en-US" smtClean="0"/>
              <a:pPr/>
              <a:t>8</a:t>
            </a:fld>
            <a:endParaRPr lang="en-US" dirty="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685800" y="1600200"/>
          <a:ext cx="7696202" cy="4569551"/>
        </p:xfrm>
        <a:graphic>
          <a:graphicData uri="http://schemas.openxmlformats.org/drawingml/2006/table">
            <a:tbl>
              <a:tblPr firstRow="1" bandRow="1">
                <a:tableStyleId>{5C22544A-7EE6-4342-B048-85BDC9FD1C3A}</a:tableStyleId>
              </a:tblPr>
              <a:tblGrid>
                <a:gridCol w="2843633"/>
                <a:gridCol w="1617523"/>
                <a:gridCol w="1617523"/>
                <a:gridCol w="1617523"/>
              </a:tblGrid>
              <a:tr h="1233779">
                <a:tc gridSpan="4">
                  <a:txBody>
                    <a:bodyPr/>
                    <a:lstStyle/>
                    <a:p>
                      <a:pPr algn="ctr"/>
                      <a:r>
                        <a:rPr lang="en-US" sz="2800" b="0" dirty="0" smtClean="0"/>
                        <a:t>Evaluation of Saltwater Arsenic Criteria</a:t>
                      </a:r>
                    </a:p>
                    <a:p>
                      <a:pPr algn="ctr"/>
                      <a:r>
                        <a:rPr lang="en-US" sz="2800" b="0" dirty="0" smtClean="0"/>
                        <a:t>(total inorganic)</a:t>
                      </a:r>
                      <a:endParaRPr lang="en-US" sz="2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c hMerge="1">
                  <a:txBody>
                    <a:bodyPr/>
                    <a:lstStyle/>
                    <a:p>
                      <a:endParaRPr lang="en-US"/>
                    </a:p>
                  </a:txBody>
                  <a:tcPr/>
                </a:tc>
              </a:tr>
              <a:tr h="555962">
                <a:tc>
                  <a:txBody>
                    <a:bodyPr/>
                    <a:lstStyle/>
                    <a:p>
                      <a:r>
                        <a:rPr lang="en-US" sz="2000" dirty="0" smtClean="0"/>
                        <a:t>Fish</a:t>
                      </a:r>
                      <a:r>
                        <a:rPr lang="en-US" sz="2000" baseline="0" dirty="0" smtClean="0"/>
                        <a:t> consumption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175 g/d</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000" dirty="0" smtClean="0"/>
                        <a:t>175 g/d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endParaRPr lang="en-US"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5962">
                <a:tc>
                  <a:txBody>
                    <a:bodyPr/>
                    <a:lstStyle/>
                    <a:p>
                      <a:r>
                        <a:rPr lang="en-US" sz="2000" dirty="0" smtClean="0"/>
                        <a:t>Bioconcentration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26</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350</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5962">
                <a:tc>
                  <a:txBody>
                    <a:bodyPr/>
                    <a:lstStyle/>
                    <a:p>
                      <a:r>
                        <a:rPr lang="en-US" sz="2000" dirty="0" smtClean="0"/>
                        <a:t>Inorganic p</a:t>
                      </a:r>
                      <a:r>
                        <a:rPr lang="en-US" sz="2000" baseline="0" dirty="0" smtClean="0"/>
                        <a:t>ortion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10%</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1%</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5962">
                <a:tc>
                  <a:txBody>
                    <a:bodyPr/>
                    <a:lstStyle/>
                    <a:p>
                      <a:r>
                        <a:rPr lang="en-US" sz="2000" dirty="0" smtClean="0"/>
                        <a:t>Risk level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000" dirty="0" smtClean="0"/>
                        <a:t>1 × 10</a:t>
                      </a:r>
                      <a:r>
                        <a:rPr lang="en-US" sz="2000" baseline="30000" dirty="0" smtClean="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000" dirty="0" smtClean="0"/>
                        <a:t>1 × 10</a:t>
                      </a:r>
                      <a:r>
                        <a:rPr lang="en-US" sz="2000" baseline="30000" dirty="0" smtClean="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endParaRPr lang="en-US" sz="2000" baseline="30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5962">
                <a:tc>
                  <a:txBody>
                    <a:bodyPr/>
                    <a:lstStyle/>
                    <a:p>
                      <a:r>
                        <a:rPr lang="en-US" sz="2000" dirty="0" smtClean="0"/>
                        <a:t>Natural ocean level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endParaRPr lang="en-US" sz="2000" baseline="30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endParaRPr lang="en-US" sz="2000" baseline="30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1 – 1.2</a:t>
                      </a:r>
                      <a:r>
                        <a:rPr lang="en-US" sz="2000" baseline="0" dirty="0" smtClean="0"/>
                        <a:t> </a:t>
                      </a:r>
                      <a:r>
                        <a:rPr lang="en-US" sz="2000" baseline="0" dirty="0" smtClean="0"/>
                        <a:t>µg/l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5962">
                <a:tc>
                  <a:txBody>
                    <a:bodyPr/>
                    <a:lstStyle/>
                    <a:p>
                      <a:r>
                        <a:rPr lang="en-US" sz="2000" dirty="0" smtClean="0"/>
                        <a:t>Criterion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US" sz="2000" dirty="0" smtClean="0"/>
                        <a:t>1.0 µg/l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US" sz="2000" dirty="0" smtClean="0"/>
                        <a:t>0.8</a:t>
                      </a:r>
                      <a:r>
                        <a:rPr lang="en-US" sz="2000" baseline="0" dirty="0" smtClean="0"/>
                        <a:t> µg/l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000" dirty="0" smtClean="0"/>
                        <a:t>1.0 µg/l</a:t>
                      </a:r>
                      <a:endParaRPr lang="en-US"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r>
            </a:tbl>
          </a:graphicData>
        </a:graphic>
      </p:graphicFrame>
      <p:sp>
        <p:nvSpPr>
          <p:cNvPr id="3" name="Slide Number Placeholder 2"/>
          <p:cNvSpPr>
            <a:spLocks noGrp="1"/>
          </p:cNvSpPr>
          <p:nvPr>
            <p:ph type="sldNum" sz="quarter" idx="12"/>
          </p:nvPr>
        </p:nvSpPr>
        <p:spPr/>
        <p:txBody>
          <a:bodyPr/>
          <a:lstStyle/>
          <a:p>
            <a:fld id="{2363C456-CFC3-4674-83B9-34DB1ABF1FA1}" type="slidenum">
              <a:rPr lang="en-US" smtClean="0"/>
              <a:pPr/>
              <a:t>9</a:t>
            </a:fld>
            <a:endParaRPr lang="en-US" dirty="0"/>
          </a:p>
        </p:txBody>
      </p:sp>
    </p:spTree>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QAgencyTemplat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DEQAgencyTemplate1</Template>
  <TotalTime>0</TotalTime>
  <Words>2525</Words>
  <Application>Microsoft Office PowerPoint</Application>
  <PresentationFormat>On-screen Show (4:3)</PresentationFormat>
  <Paragraphs>264</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DEQAgencyTemplate1</vt:lpstr>
      <vt:lpstr>Recommended Revisions to Oregon’s Human Health Criteria for Arsenic</vt:lpstr>
      <vt:lpstr>Slide 2</vt:lpstr>
      <vt:lpstr>Slide 3</vt:lpstr>
      <vt:lpstr>Slide 4</vt:lpstr>
      <vt:lpstr>Slide 5</vt:lpstr>
      <vt:lpstr>Slide 6</vt:lpstr>
      <vt:lpstr>Slide 7</vt:lpstr>
      <vt:lpstr>Slide 8</vt:lpstr>
      <vt:lpstr>Slide 9</vt:lpstr>
      <vt:lpstr>Slide 10</vt:lpstr>
      <vt:lpstr>Slide 11</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2011-04-11T23:12:51Z</dcterms:created>
  <dcterms:modified xsi:type="dcterms:W3CDTF">2011-04-21T18:45:26Z</dcterms:modified>
</cp:coreProperties>
</file>