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tiff" ContentType="image/tiff"/>
  <Override PartName="/ppt/notesSlides/notesSlide6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99" r:id="rId5"/>
    <p:sldId id="300" r:id="rId6"/>
    <p:sldId id="301" r:id="rId7"/>
    <p:sldId id="302" r:id="rId8"/>
    <p:sldId id="303" r:id="rId9"/>
    <p:sldId id="297" r:id="rId10"/>
    <p:sldId id="304" r:id="rId11"/>
  </p:sldIdLst>
  <p:sldSz cx="9144000" cy="6858000" type="screen4x3"/>
  <p:notesSz cx="7010400" cy="9296400"/>
  <p:defaultTextStyle>
    <a:defPPr>
      <a:defRPr lang="en-US"/>
    </a:defPPr>
    <a:lvl1pPr marL="0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6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2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32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58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85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11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72"/>
    <a:srgbClr val="00817E"/>
    <a:srgbClr val="009999"/>
    <a:srgbClr val="29949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3925" autoAdjust="0"/>
  </p:normalViewPr>
  <p:slideViewPr>
    <p:cSldViewPr>
      <p:cViewPr>
        <p:scale>
          <a:sx n="80" d="100"/>
          <a:sy n="80" d="100"/>
        </p:scale>
        <p:origin x="-2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40" d="100"/>
          <a:sy n="140" d="100"/>
        </p:scale>
        <p:origin x="-714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057463910761164"/>
          <c:y val="3.7460875984252039E-2"/>
          <c:w val="0.54233677821521775"/>
          <c:h val="0.79480216535433057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Existing Emissions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now</c:v>
                </c:pt>
                <c:pt idx="1">
                  <c:v>after rule change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Actual Emissions Increase</c:v>
                </c:pt>
              </c:strCache>
            </c:strRef>
          </c:tx>
          <c:spPr>
            <a:solidFill>
              <a:srgbClr val="92D050"/>
            </a:solidFill>
          </c:spPr>
          <c:cat>
            <c:strRef>
              <c:f>Sheet1!$A$2:$A$3</c:f>
              <c:strCache>
                <c:ptCount val="2"/>
                <c:pt idx="0">
                  <c:v>now</c:v>
                </c:pt>
                <c:pt idx="1">
                  <c:v>after rule change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75</c:v>
                </c:pt>
                <c:pt idx="1">
                  <c:v>75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Emissions at Capacity</c:v>
                </c:pt>
              </c:strCache>
            </c:strRef>
          </c:tx>
          <c:spPr>
            <a:solidFill>
              <a:srgbClr val="C00000"/>
            </a:solidFill>
          </c:spPr>
          <c:cat>
            <c:strRef>
              <c:f>Sheet1!$A$2:$A$3</c:f>
              <c:strCache>
                <c:ptCount val="2"/>
                <c:pt idx="0">
                  <c:v>now</c:v>
                </c:pt>
                <c:pt idx="1">
                  <c:v>after rule change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50</c:v>
                </c:pt>
                <c:pt idx="1">
                  <c:v>0</c:v>
                </c:pt>
              </c:numCache>
            </c:numRef>
          </c:val>
        </c:ser>
        <c:overlap val="100"/>
        <c:axId val="83942784"/>
        <c:axId val="83948672"/>
      </c:barChart>
      <c:catAx>
        <c:axId val="83942784"/>
        <c:scaling>
          <c:orientation val="minMax"/>
        </c:scaling>
        <c:axPos val="b"/>
        <c:tickLblPos val="nextTo"/>
        <c:crossAx val="83948672"/>
        <c:crosses val="autoZero"/>
        <c:auto val="1"/>
        <c:lblAlgn val="ctr"/>
        <c:lblOffset val="100"/>
      </c:catAx>
      <c:valAx>
        <c:axId val="83948672"/>
        <c:scaling>
          <c:orientation val="minMax"/>
        </c:scaling>
        <c:axPos val="l"/>
        <c:majorGridlines/>
        <c:numFmt formatCode="General" sourceLinked="1"/>
        <c:tickLblPos val="nextTo"/>
        <c:crossAx val="83942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82808398951144"/>
          <c:y val="0.53584005905512311"/>
          <c:w val="0.32417191601049888"/>
          <c:h val="0.46415994094488428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</cdr:x>
      <cdr:y>0.3875</cdr:y>
    </cdr:from>
    <cdr:to>
      <cdr:x>0.95</cdr:x>
      <cdr:y>0.6125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76800" y="15748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A1D3C7A-54F4-49B9-8880-8CF32C1BEB9A}" type="datetimeFigureOut">
              <a:rPr lang="en-US" sz="900" smtClean="0">
                <a:latin typeface="Arial" pitchFamily="34" charset="0"/>
                <a:cs typeface="Arial" pitchFamily="34" charset="0"/>
              </a:rPr>
              <a:pPr/>
              <a:t>4/20/2011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BA706AD-4987-49D9-85BE-B3D1E709A58E}" type="slidenum">
              <a:rPr lang="en-US" sz="9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4C9D6970-2381-4A6F-8016-49E76EF02DE7}" type="datetimeFigureOut">
              <a:rPr lang="en-US" smtClean="0"/>
              <a:pPr/>
              <a:t>4/20/2011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104C5D67-D91E-40D0-AFA9-25945CB0C62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6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52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32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58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85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11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5790"/>
            <a:ext cx="5608320" cy="1146810"/>
          </a:xfrm>
        </p:spPr>
        <p:txBody>
          <a:bodyPr>
            <a:normAutofit/>
          </a:bodyPr>
          <a:lstStyle/>
          <a:p>
            <a:r>
              <a:rPr lang="en-US" dirty="0" smtClean="0"/>
              <a:t>Instead of switching to EPA program, try and make DEQ program more stringent and plug some holes based on comments by environmental groups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New Source Review/Prevention of Significant Deterioration for PM2.5/GHG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24603"/>
            <a:ext cx="2895600" cy="365125"/>
          </a:xfrm>
        </p:spPr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524000" y="6324600"/>
            <a:ext cx="2895600" cy="365125"/>
          </a:xfrm>
        </p:spPr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447800"/>
            <a:ext cx="1524000" cy="5410200"/>
          </a:xfrm>
          <a:solidFill>
            <a:srgbClr val="00827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tIns="91440">
            <a:noAutofit/>
          </a:bodyPr>
          <a:lstStyle>
            <a:lvl1pPr marL="0" marR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Sidebar Text: Insert links, contents, pictures, bulleted or numbered lists. Use custom animations to add dimension and visual interest to your presentation.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A8A06F-FC65-4DE8-AF4C-260314FA6734}" type="datetimeFigureOut">
              <a:rPr lang="en-US"/>
              <a:pPr>
                <a:defRPr/>
              </a:pPr>
              <a:t>4/20/2011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03B81-788A-4F93-A562-7EB29934B5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600201"/>
            <a:ext cx="4040188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438402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600201"/>
            <a:ext cx="4041775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438402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3"/>
          </p:nvPr>
        </p:nvSpPr>
        <p:spPr>
          <a:xfrm>
            <a:off x="381000" y="1600200"/>
            <a:ext cx="8382000" cy="4419600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76400"/>
            <a:ext cx="3008313" cy="933450"/>
          </a:xfrm>
          <a:prstGeom prst="rect">
            <a:avLst/>
          </a:prstGeom>
        </p:spPr>
        <p:txBody>
          <a:bodyPr lIns="91425" tIns="45713" rIns="91425" bIns="45713"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1676403"/>
            <a:ext cx="5111751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743203"/>
            <a:ext cx="3008313" cy="3382963"/>
          </a:xfrm>
        </p:spPr>
        <p:txBody>
          <a:bodyPr/>
          <a:lstStyle>
            <a:lvl1pPr marL="0" indent="0">
              <a:buNone/>
              <a:defRPr sz="1400"/>
            </a:lvl1pPr>
            <a:lvl2pPr marL="457126" indent="0">
              <a:buNone/>
              <a:defRPr sz="1200"/>
            </a:lvl2pPr>
            <a:lvl3pPr marL="914252" indent="0">
              <a:buNone/>
              <a:defRPr sz="1000"/>
            </a:lvl3pPr>
            <a:lvl4pPr marL="1371380" indent="0">
              <a:buNone/>
              <a:defRPr sz="900"/>
            </a:lvl4pPr>
            <a:lvl5pPr marL="1828506" indent="0">
              <a:buNone/>
              <a:defRPr sz="900"/>
            </a:lvl5pPr>
            <a:lvl6pPr marL="2285632" indent="0">
              <a:buNone/>
              <a:defRPr sz="900"/>
            </a:lvl6pPr>
            <a:lvl7pPr marL="2742758" indent="0">
              <a:buNone/>
              <a:defRPr sz="900"/>
            </a:lvl7pPr>
            <a:lvl8pPr marL="3199885" indent="0">
              <a:buNone/>
              <a:defRPr sz="900"/>
            </a:lvl8pPr>
            <a:lvl9pPr marL="365701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lIns="91425" tIns="45713" rIns="91425" bIns="45713"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6800" y="1600200"/>
            <a:ext cx="7010400" cy="3127374"/>
          </a:xfrm>
        </p:spPr>
        <p:txBody>
          <a:bodyPr/>
          <a:lstStyle>
            <a:lvl1pPr marL="0" indent="0">
              <a:buNone/>
              <a:defRPr sz="3200"/>
            </a:lvl1pPr>
            <a:lvl2pPr marL="457126" indent="0">
              <a:buNone/>
              <a:defRPr sz="2800"/>
            </a:lvl2pPr>
            <a:lvl3pPr marL="914252" indent="0">
              <a:buNone/>
              <a:defRPr sz="2400"/>
            </a:lvl3pPr>
            <a:lvl4pPr marL="1371380" indent="0">
              <a:buNone/>
              <a:defRPr sz="2000"/>
            </a:lvl4pPr>
            <a:lvl5pPr marL="1828506" indent="0">
              <a:buNone/>
              <a:defRPr sz="2000"/>
            </a:lvl5pPr>
            <a:lvl6pPr marL="2285632" indent="0">
              <a:buNone/>
              <a:defRPr sz="2000"/>
            </a:lvl6pPr>
            <a:lvl7pPr marL="2742758" indent="0">
              <a:buNone/>
              <a:defRPr sz="2000"/>
            </a:lvl7pPr>
            <a:lvl8pPr marL="3199885" indent="0">
              <a:buNone/>
              <a:defRPr sz="2000"/>
            </a:lvl8pPr>
            <a:lvl9pPr marL="3657011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126" indent="0">
              <a:buNone/>
              <a:defRPr sz="1200"/>
            </a:lvl2pPr>
            <a:lvl3pPr marL="914252" indent="0">
              <a:buNone/>
              <a:defRPr sz="1000"/>
            </a:lvl3pPr>
            <a:lvl4pPr marL="1371380" indent="0">
              <a:buNone/>
              <a:defRPr sz="900"/>
            </a:lvl4pPr>
            <a:lvl5pPr marL="1828506" indent="0">
              <a:buNone/>
              <a:defRPr sz="900"/>
            </a:lvl5pPr>
            <a:lvl6pPr marL="2285632" indent="0">
              <a:buNone/>
              <a:defRPr sz="900"/>
            </a:lvl6pPr>
            <a:lvl7pPr marL="2742758" indent="0">
              <a:buNone/>
              <a:defRPr sz="900"/>
            </a:lvl7pPr>
            <a:lvl8pPr marL="3199885" indent="0">
              <a:buNone/>
              <a:defRPr sz="900"/>
            </a:lvl8pPr>
            <a:lvl9pPr marL="365701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chemeClr val="bg1"/>
            </a:gs>
            <a:gs pos="100000">
              <a:srgbClr val="008272">
                <a:alpha val="52941"/>
              </a:srgbClr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24603"/>
            <a:ext cx="2895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900" b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603"/>
            <a:ext cx="2133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914400" y="152400"/>
            <a:ext cx="8077127" cy="914400"/>
            <a:chOff x="0" y="1579"/>
            <a:chExt cx="8077127" cy="136720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Rectangle 7"/>
            <p:cNvSpPr/>
            <p:nvPr userDrawn="1"/>
          </p:nvSpPr>
          <p:spPr>
            <a:xfrm>
              <a:off x="0" y="1579"/>
              <a:ext cx="8077127" cy="1367203"/>
            </a:xfrm>
            <a:prstGeom prst="rect">
              <a:avLst/>
            </a:prstGeom>
            <a:solidFill>
              <a:srgbClr val="008272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 userDrawn="1"/>
          </p:nvSpPr>
          <p:spPr>
            <a:xfrm>
              <a:off x="0" y="1579"/>
              <a:ext cx="8077127" cy="13672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4310" tIns="194310" rIns="194310" bIns="194310" numCol="1" spcCol="1270" anchor="ctr" anchorCtr="0">
              <a:noAutofit/>
            </a:bodyPr>
            <a:lstStyle/>
            <a:p>
              <a:pPr algn="ctr" eaLnBrk="1" hangingPunct="1"/>
              <a:r>
                <a:rPr lang="en-US" sz="2800" baseline="0" dirty="0" smtClean="0"/>
                <a:t>New Source Review/Prevention of Significant Deterioration Rule for PM</a:t>
              </a:r>
              <a:r>
                <a:rPr lang="en-US" sz="2800" baseline="-25000" dirty="0" smtClean="0"/>
                <a:t>2.5</a:t>
              </a:r>
              <a:r>
                <a:rPr lang="en-US" sz="2800" baseline="0" dirty="0" smtClean="0"/>
                <a:t> /GHG</a:t>
              </a:r>
            </a:p>
          </p:txBody>
        </p:sp>
      </p:grpSp>
      <p:pic>
        <p:nvPicPr>
          <p:cNvPr id="10" name="Picture 9" descr="Logo Color Regular copy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29469" y="152400"/>
            <a:ext cx="437749" cy="1005840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0" y="1295400"/>
            <a:ext cx="8305800" cy="0"/>
          </a:xfrm>
          <a:prstGeom prst="line">
            <a:avLst/>
          </a:prstGeom>
          <a:ln w="76200">
            <a:solidFill>
              <a:srgbClr val="008272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hdr="0" ftr="0" dt="0"/>
  <p:txStyles>
    <p:titleStyle>
      <a:lvl1pPr algn="ctr" defTabSz="91425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5" indent="-342845" algn="l" defTabSz="91425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830" indent="-285704" algn="l" defTabSz="91425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2816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9942" indent="-228564" algn="l" defTabSz="914252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069" indent="-228564" algn="l" defTabSz="91425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194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21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48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74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6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2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80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6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32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58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85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11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43400"/>
          </a:xfrm>
        </p:spPr>
        <p:txBody>
          <a:bodyPr>
            <a:noAutofit/>
          </a:bodyPr>
          <a:lstStyle/>
          <a:p>
            <a:pPr marL="914400" indent="-914400">
              <a:buFont typeface="+mj-lt"/>
              <a:buAutoNum type="arabicPeriod"/>
            </a:pPr>
            <a:r>
              <a:rPr lang="en-US" sz="3000" dirty="0" smtClean="0"/>
              <a:t>Adds PM</a:t>
            </a:r>
            <a:r>
              <a:rPr lang="en-US" sz="3000" baseline="-25000" dirty="0" smtClean="0"/>
              <a:t>2.5</a:t>
            </a:r>
            <a:r>
              <a:rPr lang="en-US" sz="3000" dirty="0" smtClean="0"/>
              <a:t> to NSR/PSD program</a:t>
            </a:r>
            <a:endParaRPr lang="en-US" sz="3000" baseline="-25000" dirty="0" smtClean="0"/>
          </a:p>
          <a:p>
            <a:pPr marL="914400" indent="-914400">
              <a:buFont typeface="+mj-lt"/>
              <a:buAutoNum type="arabicPeriod"/>
            </a:pPr>
            <a:r>
              <a:rPr lang="en-US" sz="3000" dirty="0" smtClean="0"/>
              <a:t>Adds GHGs to PSD/Title V </a:t>
            </a:r>
            <a:r>
              <a:rPr lang="en-US" sz="3000" dirty="0" smtClean="0"/>
              <a:t>programs</a:t>
            </a:r>
            <a:endParaRPr lang="en-US" sz="3000" dirty="0" smtClean="0"/>
          </a:p>
          <a:p>
            <a:pPr marL="914400" indent="-914400">
              <a:buFont typeface="+mj-lt"/>
              <a:buAutoNum type="arabicPeriod"/>
            </a:pPr>
            <a:r>
              <a:rPr lang="en-US" sz="3000" dirty="0" smtClean="0"/>
              <a:t>Revises small scale local energy project approval 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3000" dirty="0" smtClean="0"/>
              <a:t>Readopts by reference federal acid rain program rules</a:t>
            </a:r>
          </a:p>
          <a:p>
            <a:pPr marL="914400" indent="-914400">
              <a:buFont typeface="Wingdings" pitchFamily="2" charset="2"/>
              <a:buChar char="ü"/>
            </a:pPr>
            <a:r>
              <a:rPr lang="en-US" sz="3000" dirty="0" smtClean="0"/>
              <a:t>Reduces future NSR/PSD avoidance</a:t>
            </a:r>
          </a:p>
          <a:p>
            <a:pPr marL="914400" indent="-914400">
              <a:buFont typeface="+mj-lt"/>
              <a:buAutoNum type="arabicPeriod"/>
            </a:pPr>
            <a:endParaRPr lang="en-US" sz="4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1447800"/>
            <a:ext cx="83150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3600" dirty="0" smtClean="0">
                <a:latin typeface="+mj-lt"/>
              </a:rPr>
              <a:t>4 main parts &amp; 1 program improvement: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534400" cy="1676399"/>
          </a:xfrm>
        </p:spPr>
        <p:txBody>
          <a:bodyPr>
            <a:normAutofit fontScale="92500"/>
          </a:bodyPr>
          <a:lstStyle/>
          <a:p>
            <a:pPr marL="274320" indent="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3900" dirty="0" smtClean="0"/>
              <a:t>NSR/PSD is a preconstruction permitting program for larger sources: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n-US" sz="2000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2971800"/>
            <a:ext cx="8229600" cy="3886200"/>
          </a:xfrm>
          <a:prstGeom prst="rect">
            <a:avLst/>
          </a:prstGeom>
        </p:spPr>
        <p:txBody>
          <a:bodyPr vert="horz" lIns="91425" tIns="45713" rIns="91425" bIns="45713" rtlCol="0">
            <a:noAutofit/>
          </a:bodyPr>
          <a:lstStyle/>
          <a:p>
            <a:pPr marL="641033" marR="0" lvl="1" indent="-274320" algn="l" defTabSz="914252" rtl="0" eaLnBrk="1" fontAlgn="auto" latinLnBrk="0" hangingPunct="1"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Ensures air quality is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maintained</a:t>
            </a:r>
          </a:p>
          <a:p>
            <a:pPr marL="641033" marR="0" lvl="1" indent="-274320" algn="l" defTabSz="914252" rtl="0" eaLnBrk="1" fontAlgn="auto" latinLnBrk="0" hangingPunct="1"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641033" marR="0" lvl="1" indent="-274320" algn="l" defTabSz="914252" rtl="0" eaLnBrk="1" fontAlgn="auto" latinLnBrk="0" hangingPunct="1"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Ensures state-of-the-art control technology is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installed</a:t>
            </a:r>
          </a:p>
          <a:p>
            <a:pPr marL="641033" marR="0" lvl="1" indent="-274320" algn="l" defTabSz="914252" rtl="0" eaLnBrk="1" fontAlgn="auto" latinLnBrk="0" hangingPunct="1"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641033" marR="0" lvl="1" indent="-274320" algn="l" defTabSz="914252" rtl="0" eaLnBrk="1" fontAlgn="auto" latinLnBrk="0" hangingPunct="1"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Requires no net increase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(offsets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) in areas not meeting AQ standards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458200" cy="990597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600" dirty="0" smtClean="0"/>
              <a:t>Adds PM</a:t>
            </a:r>
            <a:r>
              <a:rPr lang="en-US" sz="3600" baseline="-25000" dirty="0" smtClean="0"/>
              <a:t>2.5</a:t>
            </a:r>
            <a:r>
              <a:rPr lang="en-US" sz="3600" dirty="0" smtClean="0"/>
              <a:t> to NSR/PSD program</a:t>
            </a:r>
          </a:p>
          <a:p>
            <a:pPr marL="857185" lvl="1" indent="-457200">
              <a:buFont typeface="Arial" pitchFamily="34" charset="0"/>
              <a:buChar char="•"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D03B81-788A-4F93-A562-7EB29934B5F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2667000"/>
            <a:ext cx="8001000" cy="3429000"/>
          </a:xfrm>
          <a:prstGeom prst="rect">
            <a:avLst/>
          </a:prstGeom>
        </p:spPr>
        <p:txBody>
          <a:bodyPr vert="horz" lIns="91425" tIns="45713" rIns="91425" bIns="45713" rtlCol="0">
            <a:normAutofit fontScale="77500" lnSpcReduction="20000"/>
          </a:bodyPr>
          <a:lstStyle/>
          <a:p>
            <a:pPr marL="857185" marR="0" lvl="1" indent="-45720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457200" marR="0" lvl="0" indent="-457200" algn="l" defTabSz="914252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Adopts implementing rules and </a:t>
            </a: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procedures</a:t>
            </a:r>
          </a:p>
          <a:p>
            <a:pPr marL="457200" marR="0" lvl="0" indent="-457200" algn="l" defTabSz="914252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457200" marR="0" lvl="0" indent="-457200" algn="l" defTabSz="91425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Replaces PM</a:t>
            </a:r>
            <a:r>
              <a:rPr kumimoji="0" lang="en-US" sz="39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10</a:t>
            </a: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surrogate </a:t>
            </a: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policy and temporary rule</a:t>
            </a:r>
          </a:p>
          <a:p>
            <a:pPr marL="457200" marR="0" lvl="0" indent="-457200" algn="l" defTabSz="914252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457200" marR="0" lvl="0" indent="-457200" algn="l" defTabSz="914252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Treats PM</a:t>
            </a:r>
            <a:r>
              <a:rPr kumimoji="0" lang="en-US" sz="39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2.5</a:t>
            </a:r>
            <a:r>
              <a:rPr kumimoji="0" lang="en-U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similar to PM</a:t>
            </a:r>
            <a:r>
              <a:rPr kumimoji="0" lang="en-US" sz="39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10</a:t>
            </a:r>
            <a:endParaRPr kumimoji="0" lang="en-US" sz="39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0"/>
            <a:ext cx="8229600" cy="4038600"/>
          </a:xfrm>
        </p:spPr>
        <p:txBody>
          <a:bodyPr>
            <a:normAutofit lnSpcReduction="10000"/>
          </a:bodyPr>
          <a:lstStyle/>
          <a:p>
            <a:pPr marL="857185" lvl="1" indent="-457200">
              <a:buNone/>
            </a:pPr>
            <a:endParaRPr lang="en-US" sz="2000" dirty="0" smtClean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Incorporates GHGs into existing PSD program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n-US" sz="1300" dirty="0" smtClean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Sets starting point for counting increases and decreases as 1 year in 2000-2010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endParaRPr lang="en-US" sz="1200" baseline="-25000" dirty="0" smtClean="0"/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dirty="0" smtClean="0"/>
              <a:t>Exempts CO</a:t>
            </a:r>
            <a:r>
              <a:rPr lang="en-US" sz="3000" baseline="-25000" dirty="0" smtClean="0"/>
              <a:t>2</a:t>
            </a:r>
            <a:r>
              <a:rPr lang="en-US" sz="3000" dirty="0" smtClean="0"/>
              <a:t> from biomass combustion and decomposition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D03B81-788A-4F93-A562-7EB29934B5F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447800"/>
            <a:ext cx="8229600" cy="1325563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marL="742950" marR="0" lvl="0" indent="-74295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 startAt="2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Adds GHGs to PSD and Title V programs</a:t>
            </a:r>
          </a:p>
          <a:p>
            <a:pPr marL="857185" marR="0" lvl="1" indent="-45720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 startAt="2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 startAt="3"/>
            </a:pPr>
            <a:r>
              <a:rPr lang="en-US" sz="3600" dirty="0" smtClean="0"/>
              <a:t>Small Scale Local Energy Projects</a:t>
            </a:r>
          </a:p>
          <a:p>
            <a:pPr marL="457200" indent="-457200"/>
            <a:endParaRPr lang="en-US" dirty="0" smtClean="0"/>
          </a:p>
          <a:p>
            <a:pPr marL="457200" indent="-457200"/>
            <a:r>
              <a:rPr lang="en-US" sz="3000" dirty="0" smtClean="0"/>
              <a:t>Incorporates changes made to ORS 468A.040 by HB 2952</a:t>
            </a:r>
          </a:p>
          <a:p>
            <a:pPr marL="457200" indent="-457200"/>
            <a:endParaRPr lang="en-US" sz="1200" dirty="0" smtClean="0"/>
          </a:p>
          <a:p>
            <a:pPr marL="457200" indent="-457200"/>
            <a:r>
              <a:rPr lang="en-US" sz="3000" dirty="0" smtClean="0"/>
              <a:t>Gives sources more flexibility when siting projects but continues to protect air quality</a:t>
            </a:r>
          </a:p>
          <a:p>
            <a:pPr marL="457200" indent="-457200"/>
            <a:endParaRPr lang="en-US" sz="1200" dirty="0" smtClean="0"/>
          </a:p>
          <a:p>
            <a:pPr marL="457200" indent="-457200"/>
            <a:r>
              <a:rPr lang="en-US" sz="3000" dirty="0" smtClean="0"/>
              <a:t>Example:  landfill with two internal combustion engines and </a:t>
            </a:r>
            <a:r>
              <a:rPr lang="en-US" sz="3000" dirty="0" smtClean="0"/>
              <a:t>flare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D03B81-788A-4F93-A562-7EB29934B5F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3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Increasing Stringency of Oregon NSR/PSD program</a:t>
            </a:r>
          </a:p>
          <a:p>
            <a:pPr>
              <a:buNone/>
            </a:pPr>
            <a:endParaRPr lang="en-US" sz="3000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1447800" y="2362200"/>
          <a:ext cx="6553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886200" y="1905000"/>
            <a:ext cx="3275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 triggers Oregon PSD now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895600"/>
            <a:ext cx="2877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 triggers Federal PSD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2133600"/>
            <a:ext cx="121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Unused emissions reduced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371600" y="2743200"/>
            <a:ext cx="1295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6</a:t>
            </a:fld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3276600" y="2209800"/>
            <a:ext cx="609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5181600" y="3124200"/>
            <a:ext cx="3810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86200" y="2514600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 triggers Oregon PSD after rule change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4152900" y="30099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6200000">
            <a:off x="228600" y="4038600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tons/year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3"/>
            <a:ext cx="8458200" cy="685797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sz="3600" dirty="0" smtClean="0"/>
              <a:t>Public Involvement</a:t>
            </a:r>
          </a:p>
          <a:p>
            <a:pPr marL="457200" indent="-457200">
              <a:buNone/>
            </a:pPr>
            <a:endParaRPr lang="en-US" sz="3000" baseline="-25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D03B81-788A-4F93-A562-7EB29934B5F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362200"/>
            <a:ext cx="87630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Stakeholder meetings in July, Aug, Sept, Oct and Nov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1</a:t>
            </a:r>
            <a:r>
              <a:rPr lang="en-US" sz="2800" baseline="30000" dirty="0" smtClean="0">
                <a:latin typeface="+mj-lt"/>
              </a:rPr>
              <a:t>st</a:t>
            </a:r>
            <a:r>
              <a:rPr lang="en-US" sz="2800" dirty="0" smtClean="0">
                <a:latin typeface="+mj-lt"/>
              </a:rPr>
              <a:t> public comment period Oct 14 - Nov 24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Public hearings in Medford, Bend, Portland and Salem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No oral testimony, 19 written comments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2</a:t>
            </a:r>
            <a:r>
              <a:rPr lang="en-US" sz="2800" baseline="30000" dirty="0" smtClean="0">
                <a:latin typeface="+mj-lt"/>
              </a:rPr>
              <a:t>nd</a:t>
            </a:r>
            <a:r>
              <a:rPr lang="en-US" sz="2800" dirty="0" smtClean="0">
                <a:latin typeface="+mj-lt"/>
              </a:rPr>
              <a:t> public comment period Dec 10 - Jan14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+mj-lt"/>
              </a:rPr>
              <a:t>More stakeholder meetings and 14 written comments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b EQC Info Ite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2C9BBA0E428148B5ED748D94B1815C" ma:contentTypeVersion="0" ma:contentTypeDescription="Create a new document." ma:contentTypeScope="" ma:versionID="0b7fba46a89aa56557b8664ee9bc9ae8">
  <xsd:schema xmlns:xsd="http://www.w3.org/2001/XMLSchema" xmlns:p="http://schemas.microsoft.com/office/2006/metadata/properties" targetNamespace="http://schemas.microsoft.com/office/2006/metadata/properties" ma:root="true" ma:fieldsID="d2b38e92e01493b6a9ea22f40540c5d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101C4F96-EF55-400F-8E6C-C1792D6B0287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16174D6-CA63-4F15-8BA5-89C8B85256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B1DB0E-3580-4069-9DEB-A0093C3EF4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Feb EQC Info Item</Template>
  <TotalTime>348</TotalTime>
  <Words>283</Words>
  <Application>Microsoft Office PowerPoint</Application>
  <PresentationFormat>On-screen Show (4:3)</PresentationFormat>
  <Paragraphs>60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Feb EQC Info Item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Preferred Customer</dc:creator>
  <cp:lastModifiedBy>Preferred Customer</cp:lastModifiedBy>
  <cp:revision>170</cp:revision>
  <dcterms:created xsi:type="dcterms:W3CDTF">2011-01-12T04:25:44Z</dcterms:created>
  <dcterms:modified xsi:type="dcterms:W3CDTF">2011-04-20T23:15:37Z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0x010100B02C9BBA0E428148B5ED748D94B1815C</vt:lpwstr>
  </property>
</Properties>
</file>