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theme/theme5.xml" ContentType="application/vnd.openxmlformats-officedocument.them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7.xml" ContentType="application/vnd.openxmlformats-officedocument.theme+xml"/>
  <Override PartName="/ppt/slideLayouts/slideLayout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theme/theme4.xml" ContentType="application/vnd.openxmlformats-officedocument.them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 id="2147483962" r:id="rId2"/>
    <p:sldMasterId id="2147483964" r:id="rId3"/>
    <p:sldMasterId id="2147483966" r:id="rId4"/>
    <p:sldMasterId id="2147483968" r:id="rId5"/>
    <p:sldMasterId id="2147483970" r:id="rId6"/>
    <p:sldMasterId id="2147483972" r:id="rId7"/>
    <p:sldMasterId id="2147483974" r:id="rId8"/>
    <p:sldMasterId id="2147483976" r:id="rId9"/>
    <p:sldMasterId id="2147483978" r:id="rId10"/>
    <p:sldMasterId id="2147483980" r:id="rId11"/>
  </p:sldMasterIdLst>
  <p:notesMasterIdLst>
    <p:notesMasterId r:id="rId34"/>
  </p:notesMasterIdLst>
  <p:sldIdLst>
    <p:sldId id="314" r:id="rId12"/>
    <p:sldId id="335" r:id="rId13"/>
    <p:sldId id="320" r:id="rId14"/>
    <p:sldId id="321" r:id="rId15"/>
    <p:sldId id="347" r:id="rId16"/>
    <p:sldId id="326" r:id="rId17"/>
    <p:sldId id="346" r:id="rId18"/>
    <p:sldId id="328" r:id="rId19"/>
    <p:sldId id="324" r:id="rId20"/>
    <p:sldId id="359" r:id="rId21"/>
    <p:sldId id="349" r:id="rId22"/>
    <p:sldId id="350" r:id="rId23"/>
    <p:sldId id="351" r:id="rId24"/>
    <p:sldId id="352" r:id="rId25"/>
    <p:sldId id="353" r:id="rId26"/>
    <p:sldId id="354" r:id="rId27"/>
    <p:sldId id="355" r:id="rId28"/>
    <p:sldId id="356" r:id="rId29"/>
    <p:sldId id="357" r:id="rId30"/>
    <p:sldId id="358" r:id="rId31"/>
    <p:sldId id="332" r:id="rId32"/>
    <p:sldId id="334"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A0B0"/>
    <a:srgbClr val="9E5ECE"/>
    <a:srgbClr val="FFCC00"/>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10" autoAdjust="0"/>
    <p:restoredTop sz="94660"/>
  </p:normalViewPr>
  <p:slideViewPr>
    <p:cSldViewPr snapToGrid="0" snapToObjects="1" showGuides="1">
      <p:cViewPr>
        <p:scale>
          <a:sx n="70" d="100"/>
          <a:sy n="70" d="100"/>
        </p:scale>
        <p:origin x="-540" y="-834"/>
      </p:cViewPr>
      <p:guideLst>
        <p:guide orient="horz" pos="4258"/>
        <p:guide pos="56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79FF0F7-94CA-4554-91FA-4D0487984279}" type="datetimeFigureOut">
              <a:rPr lang="en-US" smtClean="0"/>
              <a:pPr/>
              <a:t>10/17/2012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6FF3251-DC91-4DC2-B579-635B5F3532E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Eric </a:t>
            </a:r>
            <a:r>
              <a:rPr lang="en-US" dirty="0" err="1" smtClean="0"/>
              <a:t>Nigg</a:t>
            </a:r>
            <a:r>
              <a:rPr lang="en-US" dirty="0" smtClean="0"/>
              <a:t> and Bruce Apple completed</a:t>
            </a:r>
            <a:r>
              <a:rPr lang="en-US" baseline="0" dirty="0" smtClean="0"/>
              <a:t> 3 TMDLs in 3 years for temperature, bacteria, and sediment. Bacteria TMDLs and implementation will be the focus for the rest of the information.  Used 319 funds and local WC’s and TEP to collect data used in the TMDLs.</a:t>
            </a:r>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 coli is use to compare</a:t>
            </a:r>
            <a:r>
              <a:rPr lang="en-US" baseline="0" dirty="0" smtClean="0"/>
              <a:t> to </a:t>
            </a:r>
            <a:r>
              <a:rPr lang="en-US" dirty="0" smtClean="0"/>
              <a:t>the recreational use standard. </a:t>
            </a:r>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Wilson River has been meeting standards</a:t>
            </a:r>
            <a:r>
              <a:rPr lang="en-US" baseline="0" dirty="0" smtClean="0"/>
              <a:t> since 2005 and the </a:t>
            </a:r>
            <a:r>
              <a:rPr lang="en-US" baseline="0" dirty="0" err="1" smtClean="0"/>
              <a:t>Kilchis</a:t>
            </a:r>
            <a:r>
              <a:rPr lang="en-US" baseline="0" dirty="0" smtClean="0"/>
              <a:t> has been meeting standards since 2009.</a:t>
            </a:r>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 quality data has been used by partners</a:t>
            </a:r>
            <a:r>
              <a:rPr lang="en-US" baseline="0" dirty="0" smtClean="0"/>
              <a:t> as a tool to focus resources.  This efficiency has led to increase improvements.</a:t>
            </a:r>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Having a local presence</a:t>
            </a:r>
            <a:r>
              <a:rPr lang="en-US" baseline="0" dirty="0" smtClean="0"/>
              <a:t> in the area and focusing a projects that have multiple water quality benefits is essential for success.</a:t>
            </a:r>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319 fund are</a:t>
            </a:r>
            <a:r>
              <a:rPr lang="en-US" baseline="0" dirty="0" smtClean="0"/>
              <a:t> small and limited but have been invaluable tool to bring partners and other resource to the area. WC’s, Tillamook SWCD, and TEP use 319 funds.  Local business and agencies such as ODA and NRCS have also contributed. </a:t>
            </a:r>
            <a:r>
              <a:rPr lang="en-US" baseline="0" dirty="0" smtClean="0">
                <a:solidFill>
                  <a:srgbClr val="FF0000"/>
                </a:solidFill>
              </a:rPr>
              <a:t>(Not all projects are represented by maps due to database limitations)</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CAFO</a:t>
            </a:r>
            <a:r>
              <a:rPr lang="en-US" baseline="0" dirty="0" smtClean="0"/>
              <a:t> program has been and integral partner from the beginning and has made significant improvements.</a:t>
            </a:r>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DEQ’s efforts on the North Coast have brought</a:t>
            </a:r>
            <a:r>
              <a:rPr lang="en-US" baseline="0" dirty="0" smtClean="0"/>
              <a:t> improvements in water quality as well as money to the local economy.  Money does not equal success unless you have local dedicated individuals on the ground getting projects that make a difference.</a:t>
            </a:r>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Tom McDermott</a:t>
            </a:r>
            <a:r>
              <a:rPr lang="en-US" baseline="0" dirty="0" smtClean="0"/>
              <a:t> summary of organizations</a:t>
            </a:r>
            <a:endParaRPr lang="en-US" dirty="0"/>
          </a:p>
        </p:txBody>
      </p:sp>
      <p:sp>
        <p:nvSpPr>
          <p:cNvPr id="4" name="Slide Number Placeholder 3"/>
          <p:cNvSpPr>
            <a:spLocks noGrp="1"/>
          </p:cNvSpPr>
          <p:nvPr>
            <p:ph type="sldNum" sz="quarter" idx="10"/>
          </p:nvPr>
        </p:nvSpPr>
        <p:spPr/>
        <p:txBody>
          <a:bodyPr/>
          <a:lstStyle/>
          <a:p>
            <a:fld id="{06FF3251-DC91-4DC2-B579-635B5F3532E4}" type="slidenum">
              <a:rPr lang="en-US" smtClean="0">
                <a:solidFill>
                  <a:prstClr val="black"/>
                </a:solidFill>
              </a:rPr>
              <a:pPr/>
              <a:t>10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1828800" y="0"/>
            <a:ext cx="7315200" cy="609600"/>
          </a:xfrm>
          <a:prstGeom prst="rect">
            <a:avLst/>
          </a:prstGeom>
          <a:solidFill>
            <a:srgbClr val="0075BA"/>
          </a:solidFill>
          <a:ln w="9525">
            <a:noFill/>
            <a:miter lim="800000"/>
            <a:headEnd/>
            <a:tailEnd/>
          </a:ln>
          <a:effectLst/>
        </p:spPr>
        <p:txBody>
          <a:bodyPr wrap="none" anchor="ctr"/>
          <a:lstStyle/>
          <a:p>
            <a:pPr eaLnBrk="0" fontAlgn="base" hangingPunct="0">
              <a:spcBef>
                <a:spcPct val="0"/>
              </a:spcBef>
              <a:spcAft>
                <a:spcPct val="0"/>
              </a:spcAft>
            </a:pPr>
            <a:endParaRPr lang="en-US" sz="3200">
              <a:solidFill>
                <a:srgbClr val="000000"/>
              </a:solidFill>
              <a:latin typeface="Times New Roman" pitchFamily="18" charset="0"/>
            </a:endParaRPr>
          </a:p>
        </p:txBody>
      </p:sp>
      <p:sp>
        <p:nvSpPr>
          <p:cNvPr id="1038" name="Rectangle 14"/>
          <p:cNvSpPr>
            <a:spLocks noGrp="1" noChangeArrowheads="1"/>
          </p:cNvSpPr>
          <p:nvPr>
            <p:ph type="body" idx="1"/>
          </p:nvPr>
        </p:nvSpPr>
        <p:spPr bwMode="auto">
          <a:xfrm>
            <a:off x="1752600" y="2362200"/>
            <a:ext cx="7010400" cy="3352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6" name="Rectangle 22"/>
          <p:cNvSpPr>
            <a:spLocks noGrp="1" noChangeArrowheads="1"/>
          </p:cNvSpPr>
          <p:nvPr>
            <p:ph type="title"/>
          </p:nvPr>
        </p:nvSpPr>
        <p:spPr bwMode="auto">
          <a:xfrm>
            <a:off x="1752600" y="914400"/>
            <a:ext cx="6934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8" name="Text Box 24"/>
          <p:cNvSpPr txBox="1">
            <a:spLocks noChangeArrowheads="1"/>
          </p:cNvSpPr>
          <p:nvPr/>
        </p:nvSpPr>
        <p:spPr bwMode="auto">
          <a:xfrm>
            <a:off x="1905000" y="76200"/>
            <a:ext cx="5181600"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a:solidFill>
                  <a:srgbClr val="FFFFFF"/>
                </a:solidFill>
                <a:latin typeface="Times New Roman" pitchFamily="18" charset="0"/>
              </a:rPr>
              <a:t>Water Quality Program</a:t>
            </a:r>
            <a:endParaRPr lang="en-US" sz="2400">
              <a:solidFill>
                <a:srgbClr val="000000"/>
              </a:solidFill>
              <a:latin typeface="Times New Roman" pitchFamily="18" charset="0"/>
            </a:endParaRPr>
          </a:p>
        </p:txBody>
      </p:sp>
      <p:pic>
        <p:nvPicPr>
          <p:cNvPr id="1049" name="Picture 25" descr="P:\Logos\BW 300 dpi\bw6in.tif"/>
          <p:cNvPicPr>
            <a:picLocks noChangeAspect="1" noChangeArrowheads="1"/>
          </p:cNvPicPr>
          <p:nvPr/>
        </p:nvPicPr>
        <p:blipFill>
          <a:blip r:embed="rId3" cstate="print"/>
          <a:srcRect/>
          <a:stretch>
            <a:fillRect/>
          </a:stretch>
        </p:blipFill>
        <p:spPr bwMode="auto">
          <a:xfrm>
            <a:off x="457200" y="838200"/>
            <a:ext cx="892175" cy="2057400"/>
          </a:xfrm>
          <a:prstGeom prst="rect">
            <a:avLst/>
          </a:prstGeom>
          <a:noFill/>
        </p:spPr>
      </p:pic>
    </p:spTree>
  </p:cSld>
  <p:clrMap bg1="lt1" tx1="dk1" bg2="lt2" tx2="dk2" accent1="accent1" accent2="accent2" accent3="accent3" accent4="accent4" accent5="accent5" accent6="accent6" hlink="hlink" folHlink="folHlink"/>
  <p:sldLayoutIdLst>
    <p:sldLayoutId id="2147483961" r:id="rId1"/>
  </p:sldLayoutIdLst>
  <p:txStyles>
    <p:title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2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979"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981"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963"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965"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967"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969"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971"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973"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975"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4B53FDC-EFFA-455F-A0DD-CBEF6697ED78}" type="datetimeFigureOut">
              <a:rPr lang="en-US" smtClean="0">
                <a:solidFill>
                  <a:srgbClr val="04617B">
                    <a:shade val="90000"/>
                  </a:srgbClr>
                </a:solidFill>
              </a:rPr>
              <a:pPr/>
              <a:t>10/17/2012</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B825E42-F443-4481-BFCD-982C63B55E7A}"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977"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tiff"/><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hyperlink" Target="mailto:Johnson.york@deq.state.or.u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mailto:tmcd@oregoncoas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2.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988" y="914400"/>
            <a:ext cx="7262812" cy="838200"/>
          </a:xfrm>
        </p:spPr>
        <p:txBody>
          <a:bodyPr/>
          <a:lstStyle/>
          <a:p>
            <a:r>
              <a:rPr lang="en-US" dirty="0" smtClean="0"/>
              <a:t>Tillamook Bay Watershed</a:t>
            </a:r>
            <a:br>
              <a:rPr lang="en-US" dirty="0" smtClean="0"/>
            </a:br>
            <a:r>
              <a:rPr lang="en-US" dirty="0" smtClean="0"/>
              <a:t>Water Quality Improvements for Bacteria </a:t>
            </a:r>
            <a:endParaRPr lang="en-US" dirty="0"/>
          </a:p>
        </p:txBody>
      </p:sp>
      <p:pic>
        <p:nvPicPr>
          <p:cNvPr id="4" name="Content Placeholder 3" descr="Dock.jpg"/>
          <p:cNvPicPr>
            <a:picLocks noGrp="1" noChangeAspect="1"/>
          </p:cNvPicPr>
          <p:nvPr>
            <p:ph idx="1"/>
          </p:nvPr>
        </p:nvPicPr>
        <p:blipFill>
          <a:blip r:embed="rId2" cstate="print"/>
          <a:srcRect r="6859"/>
          <a:stretch>
            <a:fillRect/>
          </a:stretch>
        </p:blipFill>
        <p:spPr>
          <a:xfrm>
            <a:off x="1423988" y="2619931"/>
            <a:ext cx="7555514" cy="3283157"/>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mD RV planting 09 7.jpg"/>
          <p:cNvPicPr>
            <a:picLocks noChangeAspect="1"/>
          </p:cNvPicPr>
          <p:nvPr/>
        </p:nvPicPr>
        <p:blipFill>
          <a:blip r:embed="rId3" cstate="print"/>
          <a:srcRect t="741"/>
          <a:stretch>
            <a:fillRect/>
          </a:stretch>
        </p:blipFill>
        <p:spPr>
          <a:xfrm>
            <a:off x="3839135" y="2923850"/>
            <a:ext cx="5152466" cy="3835725"/>
          </a:xfrm>
          <a:prstGeom prst="rect">
            <a:avLst/>
          </a:prstGeom>
        </p:spPr>
      </p:pic>
      <p:pic>
        <p:nvPicPr>
          <p:cNvPr id="8" name="Picture 7" descr="us_regions6a (2).jpg"/>
          <p:cNvPicPr>
            <a:picLocks noChangeAspect="1"/>
          </p:cNvPicPr>
          <p:nvPr/>
        </p:nvPicPr>
        <p:blipFill>
          <a:blip r:embed="rId4" cstate="print"/>
          <a:stretch>
            <a:fillRect/>
          </a:stretch>
        </p:blipFill>
        <p:spPr>
          <a:xfrm>
            <a:off x="3839136" y="2923850"/>
            <a:ext cx="5164969" cy="3835725"/>
          </a:xfrm>
          <a:prstGeom prst="rect">
            <a:avLst/>
          </a:prstGeom>
        </p:spPr>
      </p:pic>
      <p:pic>
        <p:nvPicPr>
          <p:cNvPr id="9" name="Picture 8" descr="nnwclogo.jpg"/>
          <p:cNvPicPr>
            <a:picLocks noChangeAspect="1"/>
          </p:cNvPicPr>
          <p:nvPr/>
        </p:nvPicPr>
        <p:blipFill>
          <a:blip r:embed="rId5" cstate="print"/>
          <a:stretch>
            <a:fillRect/>
          </a:stretch>
        </p:blipFill>
        <p:spPr>
          <a:xfrm>
            <a:off x="7168659" y="5156398"/>
            <a:ext cx="1604574" cy="1433051"/>
          </a:xfrm>
          <a:prstGeom prst="rect">
            <a:avLst/>
          </a:prstGeom>
        </p:spPr>
      </p:pic>
      <p:pic>
        <p:nvPicPr>
          <p:cNvPr id="4" name="Picture 3" descr="us_regions6a (2).jpg"/>
          <p:cNvPicPr>
            <a:picLocks noChangeAspect="1"/>
          </p:cNvPicPr>
          <p:nvPr/>
        </p:nvPicPr>
        <p:blipFill>
          <a:blip r:embed="rId6" cstate="print"/>
          <a:stretch>
            <a:fillRect/>
          </a:stretch>
        </p:blipFill>
        <p:spPr>
          <a:xfrm>
            <a:off x="3839135" y="2919292"/>
            <a:ext cx="5146114" cy="3830997"/>
          </a:xfrm>
          <a:prstGeom prst="rect">
            <a:avLst/>
          </a:prstGeom>
        </p:spPr>
      </p:pic>
      <p:sp>
        <p:nvSpPr>
          <p:cNvPr id="6" name="Title 5"/>
          <p:cNvSpPr>
            <a:spLocks noGrp="1"/>
          </p:cNvSpPr>
          <p:nvPr>
            <p:ph type="title"/>
          </p:nvPr>
        </p:nvSpPr>
        <p:spPr>
          <a:xfrm>
            <a:off x="685800" y="533400"/>
            <a:ext cx="8458200" cy="838200"/>
          </a:xfrm>
        </p:spPr>
        <p:txBody>
          <a:bodyPr>
            <a:noAutofit/>
          </a:bodyPr>
          <a:lstStyle/>
          <a:p>
            <a:r>
              <a:rPr lang="en-US" sz="3600" dirty="0" smtClean="0"/>
              <a:t>North Coast Restoration Coordination</a:t>
            </a:r>
            <a:endParaRPr lang="en-US" sz="3600" dirty="0"/>
          </a:p>
        </p:txBody>
      </p:sp>
      <p:sp>
        <p:nvSpPr>
          <p:cNvPr id="5" name="Content Placeholder 2"/>
          <p:cNvSpPr txBox="1">
            <a:spLocks/>
          </p:cNvSpPr>
          <p:nvPr/>
        </p:nvSpPr>
        <p:spPr bwMode="auto">
          <a:xfrm>
            <a:off x="685801" y="1379561"/>
            <a:ext cx="6820468"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FontTx/>
              <a:buChar char="•"/>
              <a:defRPr/>
            </a:pPr>
            <a:r>
              <a:rPr lang="en-US" sz="2400" kern="0" dirty="0" smtClean="0">
                <a:solidFill>
                  <a:prstClr val="black"/>
                </a:solidFill>
              </a:rPr>
              <a:t>Nestucca-Neskowin Watershed Council</a:t>
            </a:r>
          </a:p>
          <a:p>
            <a:pPr marL="800100" lvl="1" indent="-342900" fontAlgn="base">
              <a:spcBef>
                <a:spcPct val="20000"/>
              </a:spcBef>
              <a:spcAft>
                <a:spcPct val="0"/>
              </a:spcAft>
              <a:buFontTx/>
              <a:buChar char="•"/>
              <a:defRPr/>
            </a:pPr>
            <a:r>
              <a:rPr lang="en-US" sz="2400" dirty="0" smtClean="0">
                <a:solidFill>
                  <a:prstClr val="black"/>
                </a:solidFill>
              </a:rPr>
              <a:t>Riparian Enhancement Coordinator</a:t>
            </a:r>
          </a:p>
          <a:p>
            <a:pPr marL="342900" indent="-342900" fontAlgn="base">
              <a:spcBef>
                <a:spcPct val="20000"/>
              </a:spcBef>
              <a:spcAft>
                <a:spcPct val="0"/>
              </a:spcAft>
              <a:buFontTx/>
              <a:buChar char="•"/>
              <a:defRPr/>
            </a:pPr>
            <a:r>
              <a:rPr lang="en-US" sz="2400" kern="0" dirty="0" smtClean="0">
                <a:solidFill>
                  <a:prstClr val="black"/>
                </a:solidFill>
              </a:rPr>
              <a:t>Tillamook Estuaries Partnership </a:t>
            </a:r>
          </a:p>
        </p:txBody>
      </p:sp>
      <p:sp>
        <p:nvSpPr>
          <p:cNvPr id="7" name="Content Placeholder 2"/>
          <p:cNvSpPr txBox="1">
            <a:spLocks/>
          </p:cNvSpPr>
          <p:nvPr/>
        </p:nvSpPr>
        <p:spPr bwMode="auto">
          <a:xfrm>
            <a:off x="685802" y="1371600"/>
            <a:ext cx="3153334"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buFontTx/>
              <a:buChar char="•"/>
              <a:defRPr/>
            </a:pPr>
            <a:r>
              <a:rPr lang="en-US" sz="2400" kern="0" dirty="0" smtClean="0">
                <a:solidFill>
                  <a:prstClr val="black"/>
                </a:solidFill>
              </a:rPr>
              <a:t>Backyard Planting Program (BYPP)</a:t>
            </a:r>
          </a:p>
          <a:p>
            <a:pPr marL="342900" indent="-342900" fontAlgn="base">
              <a:spcBef>
                <a:spcPct val="20000"/>
              </a:spcBef>
              <a:spcAft>
                <a:spcPct val="0"/>
              </a:spcAft>
              <a:buFont typeface="Arial" pitchFamily="34" charset="0"/>
              <a:buChar char="•"/>
              <a:defRPr/>
            </a:pPr>
            <a:r>
              <a:rPr lang="en-US" sz="2400" dirty="0" smtClean="0">
                <a:solidFill>
                  <a:prstClr val="black"/>
                </a:solidFill>
              </a:rPr>
              <a:t>CCMP guidance</a:t>
            </a:r>
          </a:p>
          <a:p>
            <a:pPr marL="342900" indent="-342900" fontAlgn="base">
              <a:spcBef>
                <a:spcPct val="20000"/>
              </a:spcBef>
              <a:spcAft>
                <a:spcPct val="0"/>
              </a:spcAft>
              <a:buFont typeface="Arial" pitchFamily="34" charset="0"/>
              <a:buChar char="•"/>
              <a:defRPr/>
            </a:pPr>
            <a:r>
              <a:rPr lang="en-US" sz="2400" kern="0" dirty="0" smtClean="0">
                <a:solidFill>
                  <a:prstClr val="black"/>
                </a:solidFill>
              </a:rPr>
              <a:t>TMDLs WQMP guidance </a:t>
            </a:r>
            <a:endParaRPr lang="en-US" sz="240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par>
                                <p:cTn id="12" presetID="53"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dissolve">
                                      <p:cBhvr>
                                        <p:cTn id="24" dur="500"/>
                                        <p:tgtEl>
                                          <p:spTgt spid="5">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down)">
                                      <p:cBhvr>
                                        <p:cTn id="27" dur="500"/>
                                        <p:tgtEl>
                                          <p:spTgt spid="7">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wipe(down)">
                                      <p:cBhvr>
                                        <p:cTn id="30" dur="500"/>
                                        <p:tgtEl>
                                          <p:spTgt spid="7">
                                            <p:txEl>
                                              <p:pRg st="4" end="4"/>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0.70"/>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par>
                                <p:cTn id="36" presetID="53" presetClass="entr" presetSubtype="0" fill="hold" nodeType="withEffect">
                                  <p:stCondLst>
                                    <p:cond delay="0"/>
                                  </p:stCondLst>
                                  <p:childTnLst>
                                    <p:set>
                                      <p:cBhvr>
                                        <p:cTn id="37" dur="1" fill="hold">
                                          <p:stCondLst>
                                            <p:cond delay="0"/>
                                          </p:stCondLst>
                                        </p:cTn>
                                        <p:tgtEl>
                                          <p:spTgt spid="7">
                                            <p:txEl>
                                              <p:pRg st="5" end="5"/>
                                            </p:txEl>
                                          </p:spTgt>
                                        </p:tgtEl>
                                        <p:attrNameLst>
                                          <p:attrName>style.visibility</p:attrName>
                                        </p:attrNameLst>
                                      </p:cBhvr>
                                      <p:to>
                                        <p:strVal val="visible"/>
                                      </p:to>
                                    </p:set>
                                    <p:anim calcmode="lin" valueType="num">
                                      <p:cBhvr>
                                        <p:cTn id="38"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533400"/>
            <a:ext cx="7262811" cy="838200"/>
          </a:xfrm>
        </p:spPr>
        <p:txBody>
          <a:bodyPr>
            <a:normAutofit/>
          </a:bodyPr>
          <a:lstStyle/>
          <a:p>
            <a:r>
              <a:rPr lang="en-US" sz="3600" dirty="0" smtClean="0"/>
              <a:t>Program Description / Summary</a:t>
            </a:r>
            <a:endParaRPr lang="en-US" sz="3600" dirty="0"/>
          </a:p>
        </p:txBody>
      </p:sp>
      <p:sp>
        <p:nvSpPr>
          <p:cNvPr id="5" name="Content Placeholder 2"/>
          <p:cNvSpPr txBox="1">
            <a:spLocks/>
          </p:cNvSpPr>
          <p:nvPr/>
        </p:nvSpPr>
        <p:spPr bwMode="auto">
          <a:xfrm>
            <a:off x="685803" y="1379561"/>
            <a:ext cx="6029322" cy="54784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FontTx/>
              <a:buChar char="•"/>
              <a:defRPr/>
            </a:pPr>
            <a:r>
              <a:rPr lang="en-US" sz="2400" kern="0" dirty="0" smtClean="0">
                <a:solidFill>
                  <a:prstClr val="black"/>
                </a:solidFill>
              </a:rPr>
              <a:t>319 with OWEB matching funds, TEP 320</a:t>
            </a:r>
          </a:p>
          <a:p>
            <a:pPr marL="342900" indent="-342900" fontAlgn="base">
              <a:spcBef>
                <a:spcPct val="20000"/>
              </a:spcBef>
              <a:spcAft>
                <a:spcPct val="0"/>
              </a:spcAft>
              <a:buFontTx/>
              <a:buChar char="•"/>
              <a:defRPr/>
            </a:pPr>
            <a:r>
              <a:rPr lang="en-US" sz="2400" kern="0" dirty="0" smtClean="0">
                <a:solidFill>
                  <a:prstClr val="black"/>
                </a:solidFill>
              </a:rPr>
              <a:t>Used 303d to guide priorities in lower watersheds</a:t>
            </a:r>
          </a:p>
          <a:p>
            <a:pPr marL="342900" indent="-342900" fontAlgn="base">
              <a:spcBef>
                <a:spcPct val="20000"/>
              </a:spcBef>
              <a:spcAft>
                <a:spcPct val="0"/>
              </a:spcAft>
              <a:buFontTx/>
              <a:buChar char="•"/>
              <a:defRPr/>
            </a:pPr>
            <a:r>
              <a:rPr lang="en-US" sz="2400" kern="0" dirty="0" smtClean="0">
                <a:solidFill>
                  <a:prstClr val="black"/>
                </a:solidFill>
              </a:rPr>
              <a:t>Addresses WQ pollution and fish habitat</a:t>
            </a:r>
          </a:p>
          <a:p>
            <a:pPr marL="800100" lvl="1" indent="-342900" fontAlgn="base">
              <a:spcBef>
                <a:spcPct val="20000"/>
              </a:spcBef>
              <a:spcAft>
                <a:spcPct val="0"/>
              </a:spcAft>
              <a:buFontTx/>
              <a:buChar char="•"/>
              <a:defRPr/>
            </a:pPr>
            <a:r>
              <a:rPr lang="en-US" sz="2400" kern="0" dirty="0" smtClean="0">
                <a:solidFill>
                  <a:prstClr val="black"/>
                </a:solidFill>
              </a:rPr>
              <a:t>DEQ: Bacteria, Temperature, Sediment</a:t>
            </a:r>
          </a:p>
          <a:p>
            <a:pPr marL="800100" lvl="1" indent="-342900" fontAlgn="base">
              <a:spcBef>
                <a:spcPct val="20000"/>
              </a:spcBef>
              <a:spcAft>
                <a:spcPct val="0"/>
              </a:spcAft>
              <a:buFontTx/>
              <a:buChar char="•"/>
              <a:defRPr/>
            </a:pPr>
            <a:r>
              <a:rPr lang="en-US" sz="2400" kern="0" dirty="0" smtClean="0">
                <a:solidFill>
                  <a:prstClr val="black"/>
                </a:solidFill>
              </a:rPr>
              <a:t>OWEB: LWD, diverse habitat</a:t>
            </a:r>
          </a:p>
          <a:p>
            <a:pPr marL="342900" indent="-342900" fontAlgn="base">
              <a:spcBef>
                <a:spcPct val="20000"/>
              </a:spcBef>
              <a:spcAft>
                <a:spcPct val="0"/>
              </a:spcAft>
              <a:buFontTx/>
              <a:buChar char="•"/>
              <a:defRPr/>
            </a:pPr>
            <a:r>
              <a:rPr lang="en-US" sz="2400" kern="0" dirty="0" smtClean="0">
                <a:solidFill>
                  <a:prstClr val="black"/>
                </a:solidFill>
              </a:rPr>
              <a:t>Key utility of 319 funds:</a:t>
            </a:r>
          </a:p>
          <a:p>
            <a:pPr marL="800100" lvl="1" indent="-342900" fontAlgn="base">
              <a:spcBef>
                <a:spcPct val="20000"/>
              </a:spcBef>
              <a:spcAft>
                <a:spcPct val="0"/>
              </a:spcAft>
              <a:buFontTx/>
              <a:buChar char="•"/>
              <a:defRPr/>
            </a:pPr>
            <a:r>
              <a:rPr lang="en-US" sz="2400" kern="0" dirty="0" smtClean="0">
                <a:solidFill>
                  <a:prstClr val="black"/>
                </a:solidFill>
              </a:rPr>
              <a:t>Strategic planning and recruitment</a:t>
            </a:r>
          </a:p>
          <a:p>
            <a:pPr marL="800100" lvl="1" indent="-342900" fontAlgn="base">
              <a:spcBef>
                <a:spcPct val="20000"/>
              </a:spcBef>
              <a:spcAft>
                <a:spcPct val="0"/>
              </a:spcAft>
              <a:buFontTx/>
              <a:buChar char="•"/>
              <a:defRPr/>
            </a:pPr>
            <a:r>
              <a:rPr lang="en-US" sz="2400" kern="0" dirty="0" smtClean="0">
                <a:solidFill>
                  <a:prstClr val="black"/>
                </a:solidFill>
              </a:rPr>
              <a:t>OWEB grants</a:t>
            </a:r>
          </a:p>
          <a:p>
            <a:pPr marL="342900" indent="-342900" fontAlgn="base">
              <a:spcBef>
                <a:spcPct val="20000"/>
              </a:spcBef>
              <a:spcAft>
                <a:spcPct val="0"/>
              </a:spcAft>
              <a:buFontTx/>
              <a:buChar char="•"/>
              <a:defRPr/>
            </a:pPr>
            <a:r>
              <a:rPr lang="en-US" sz="2400" kern="0" dirty="0" smtClean="0">
                <a:solidFill>
                  <a:prstClr val="black"/>
                </a:solidFill>
              </a:rPr>
              <a:t>Goal: Establish diverse native plant communities</a:t>
            </a:r>
          </a:p>
          <a:p>
            <a:pPr marL="342900" indent="-342900" fontAlgn="base">
              <a:spcBef>
                <a:spcPct val="20000"/>
              </a:spcBef>
              <a:spcAft>
                <a:spcPct val="0"/>
              </a:spcAft>
              <a:buFontTx/>
              <a:buChar char="•"/>
              <a:defRPr/>
            </a:pPr>
            <a:endParaRPr lang="en-US" sz="2400" dirty="0">
              <a:solidFill>
                <a:prstClr val="black"/>
              </a:solidFill>
            </a:endParaRPr>
          </a:p>
        </p:txBody>
      </p:sp>
      <p:pic>
        <p:nvPicPr>
          <p:cNvPr id="4" name="Picture 3" descr="BYPP Mills After.JPG"/>
          <p:cNvPicPr>
            <a:picLocks noChangeAspect="1"/>
          </p:cNvPicPr>
          <p:nvPr/>
        </p:nvPicPr>
        <p:blipFill>
          <a:blip r:embed="rId3" cstate="print"/>
          <a:srcRect l="45663" r="17930"/>
          <a:stretch>
            <a:fillRect/>
          </a:stretch>
        </p:blipFill>
        <p:spPr>
          <a:xfrm>
            <a:off x="6572250" y="1769158"/>
            <a:ext cx="2419349" cy="498406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533400"/>
            <a:ext cx="7262811" cy="838200"/>
          </a:xfrm>
        </p:spPr>
        <p:txBody>
          <a:bodyPr>
            <a:normAutofit/>
          </a:bodyPr>
          <a:lstStyle/>
          <a:p>
            <a:r>
              <a:rPr lang="en-US" sz="3600" dirty="0" smtClean="0"/>
              <a:t>Riparian Restoration Components</a:t>
            </a:r>
            <a:endParaRPr lang="en-US" sz="3600" dirty="0"/>
          </a:p>
        </p:txBody>
      </p:sp>
      <p:sp>
        <p:nvSpPr>
          <p:cNvPr id="5" name="Content Placeholder 2"/>
          <p:cNvSpPr txBox="1">
            <a:spLocks/>
          </p:cNvSpPr>
          <p:nvPr/>
        </p:nvSpPr>
        <p:spPr bwMode="auto">
          <a:xfrm>
            <a:off x="685801" y="1379561"/>
            <a:ext cx="6958010"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dirty="0">
              <a:solidFill>
                <a:prstClr val="black"/>
              </a:solidFill>
            </a:endParaRPr>
          </a:p>
        </p:txBody>
      </p:sp>
      <p:sp>
        <p:nvSpPr>
          <p:cNvPr id="4" name="Content Placeholder 2"/>
          <p:cNvSpPr txBox="1">
            <a:spLocks/>
          </p:cNvSpPr>
          <p:nvPr/>
        </p:nvSpPr>
        <p:spPr bwMode="auto">
          <a:xfrm>
            <a:off x="685801" y="1531961"/>
            <a:ext cx="3558653"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FontTx/>
              <a:buChar char="•"/>
              <a:defRPr/>
            </a:pPr>
            <a:r>
              <a:rPr lang="en-US" sz="2400" kern="0" dirty="0" smtClean="0">
                <a:solidFill>
                  <a:prstClr val="black"/>
                </a:solidFill>
              </a:rPr>
              <a:t>Volunteer Landowner outreach</a:t>
            </a:r>
          </a:p>
          <a:p>
            <a:pPr marL="342900" indent="-342900" fontAlgn="base">
              <a:spcBef>
                <a:spcPct val="20000"/>
              </a:spcBef>
              <a:spcAft>
                <a:spcPct val="0"/>
              </a:spcAft>
              <a:buFontTx/>
              <a:buChar char="•"/>
              <a:defRPr/>
            </a:pPr>
            <a:r>
              <a:rPr lang="en-US" sz="2400" kern="0" dirty="0" smtClean="0">
                <a:solidFill>
                  <a:prstClr val="black"/>
                </a:solidFill>
              </a:rPr>
              <a:t>Recruitment</a:t>
            </a:r>
          </a:p>
          <a:p>
            <a:pPr marL="342900" indent="-342900" fontAlgn="base">
              <a:spcBef>
                <a:spcPct val="20000"/>
              </a:spcBef>
              <a:spcAft>
                <a:spcPct val="0"/>
              </a:spcAft>
              <a:buFontTx/>
              <a:buChar char="•"/>
              <a:defRPr/>
            </a:pPr>
            <a:r>
              <a:rPr lang="en-US" sz="2400" kern="0" dirty="0" smtClean="0">
                <a:solidFill>
                  <a:prstClr val="black"/>
                </a:solidFill>
              </a:rPr>
              <a:t>Development of project plans</a:t>
            </a:r>
          </a:p>
          <a:p>
            <a:pPr marL="342900" indent="-342900" fontAlgn="base">
              <a:spcBef>
                <a:spcPct val="20000"/>
              </a:spcBef>
              <a:spcAft>
                <a:spcPct val="0"/>
              </a:spcAft>
              <a:buFontTx/>
              <a:buChar char="•"/>
              <a:defRPr/>
            </a:pPr>
            <a:r>
              <a:rPr lang="en-US" sz="2400" kern="0" dirty="0" smtClean="0">
                <a:solidFill>
                  <a:prstClr val="black"/>
                </a:solidFill>
              </a:rPr>
              <a:t>Materials</a:t>
            </a:r>
          </a:p>
          <a:p>
            <a:pPr marL="342900" indent="-342900" fontAlgn="base">
              <a:spcBef>
                <a:spcPct val="20000"/>
              </a:spcBef>
              <a:spcAft>
                <a:spcPct val="0"/>
              </a:spcAft>
              <a:buFontTx/>
              <a:buChar char="•"/>
              <a:defRPr/>
            </a:pPr>
            <a:r>
              <a:rPr lang="en-US" sz="2400" kern="0" dirty="0" smtClean="0">
                <a:solidFill>
                  <a:prstClr val="black"/>
                </a:solidFill>
              </a:rPr>
              <a:t>Prep</a:t>
            </a:r>
          </a:p>
          <a:p>
            <a:pPr marL="342900" indent="-342900" fontAlgn="base">
              <a:spcBef>
                <a:spcPct val="20000"/>
              </a:spcBef>
              <a:spcAft>
                <a:spcPct val="0"/>
              </a:spcAft>
              <a:buFontTx/>
              <a:buChar char="•"/>
              <a:defRPr/>
            </a:pPr>
            <a:r>
              <a:rPr lang="en-US" sz="2400" kern="0" dirty="0" smtClean="0">
                <a:solidFill>
                  <a:prstClr val="black"/>
                </a:solidFill>
              </a:rPr>
              <a:t>Planting</a:t>
            </a:r>
          </a:p>
          <a:p>
            <a:pPr marL="342900" indent="-342900" fontAlgn="base">
              <a:spcBef>
                <a:spcPct val="20000"/>
              </a:spcBef>
              <a:spcAft>
                <a:spcPct val="0"/>
              </a:spcAft>
              <a:buFontTx/>
              <a:buChar char="•"/>
              <a:defRPr/>
            </a:pPr>
            <a:r>
              <a:rPr lang="en-US" sz="2400" kern="0" dirty="0" smtClean="0">
                <a:solidFill>
                  <a:prstClr val="black"/>
                </a:solidFill>
              </a:rPr>
              <a:t>Maintenance</a:t>
            </a:r>
          </a:p>
          <a:p>
            <a:pPr marL="342900" indent="-342900" fontAlgn="base">
              <a:spcBef>
                <a:spcPct val="20000"/>
              </a:spcBef>
              <a:spcAft>
                <a:spcPct val="0"/>
              </a:spcAft>
              <a:buFontTx/>
              <a:buChar char="•"/>
              <a:defRPr/>
            </a:pPr>
            <a:r>
              <a:rPr lang="en-US" sz="2400" kern="0" dirty="0" smtClean="0">
                <a:solidFill>
                  <a:prstClr val="black"/>
                </a:solidFill>
              </a:rPr>
              <a:t>Monitoring</a:t>
            </a:r>
          </a:p>
          <a:p>
            <a:pPr marL="342900" indent="-342900" fontAlgn="base">
              <a:spcBef>
                <a:spcPct val="20000"/>
              </a:spcBef>
              <a:spcAft>
                <a:spcPct val="0"/>
              </a:spcAft>
              <a:buFontTx/>
              <a:buChar char="•"/>
              <a:defRPr/>
            </a:pPr>
            <a:endParaRPr lang="en-US" sz="2400" dirty="0">
              <a:solidFill>
                <a:prstClr val="black"/>
              </a:solidFill>
            </a:endParaRPr>
          </a:p>
        </p:txBody>
      </p:sp>
      <p:pic>
        <p:nvPicPr>
          <p:cNvPr id="7" name="Picture 6" descr="Wassmer downstream facing W.JPG"/>
          <p:cNvPicPr>
            <a:picLocks noChangeAspect="1"/>
          </p:cNvPicPr>
          <p:nvPr/>
        </p:nvPicPr>
        <p:blipFill>
          <a:blip r:embed="rId3" cstate="print"/>
          <a:srcRect l="6631"/>
          <a:stretch>
            <a:fillRect/>
          </a:stretch>
        </p:blipFill>
        <p:spPr>
          <a:xfrm>
            <a:off x="3336841" y="2210938"/>
            <a:ext cx="5654759" cy="454228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533400"/>
            <a:ext cx="7262811" cy="838200"/>
          </a:xfrm>
        </p:spPr>
        <p:txBody>
          <a:bodyPr>
            <a:normAutofit/>
          </a:bodyPr>
          <a:lstStyle/>
          <a:p>
            <a:r>
              <a:rPr lang="en-US" sz="3600" dirty="0" smtClean="0"/>
              <a:t>Project Implementation</a:t>
            </a:r>
            <a:endParaRPr lang="en-US" sz="3600" dirty="0"/>
          </a:p>
        </p:txBody>
      </p:sp>
      <p:sp>
        <p:nvSpPr>
          <p:cNvPr id="5" name="Content Placeholder 2"/>
          <p:cNvSpPr txBox="1">
            <a:spLocks/>
          </p:cNvSpPr>
          <p:nvPr/>
        </p:nvSpPr>
        <p:spPr bwMode="auto">
          <a:xfrm>
            <a:off x="685801" y="1379561"/>
            <a:ext cx="6958010"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dirty="0">
              <a:solidFill>
                <a:prstClr val="black"/>
              </a:solidFill>
            </a:endParaRPr>
          </a:p>
        </p:txBody>
      </p:sp>
      <p:sp>
        <p:nvSpPr>
          <p:cNvPr id="4" name="Content Placeholder 2"/>
          <p:cNvSpPr txBox="1">
            <a:spLocks/>
          </p:cNvSpPr>
          <p:nvPr/>
        </p:nvSpPr>
        <p:spPr bwMode="auto">
          <a:xfrm>
            <a:off x="685800" y="1531961"/>
            <a:ext cx="5315729"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FontTx/>
              <a:buChar char="•"/>
              <a:defRPr/>
            </a:pPr>
            <a:r>
              <a:rPr lang="en-US" sz="2400" kern="0" dirty="0" smtClean="0">
                <a:solidFill>
                  <a:prstClr val="black"/>
                </a:solidFill>
              </a:rPr>
              <a:t>Coordination/Project management </a:t>
            </a:r>
          </a:p>
          <a:p>
            <a:pPr marL="800100" lvl="1" indent="-342900" fontAlgn="base">
              <a:spcBef>
                <a:spcPct val="20000"/>
              </a:spcBef>
              <a:spcAft>
                <a:spcPct val="0"/>
              </a:spcAft>
              <a:buFontTx/>
              <a:buChar char="•"/>
              <a:defRPr/>
            </a:pPr>
            <a:r>
              <a:rPr lang="en-US" sz="2400" kern="0" dirty="0" smtClean="0">
                <a:solidFill>
                  <a:prstClr val="black"/>
                </a:solidFill>
              </a:rPr>
              <a:t>Contract labor</a:t>
            </a:r>
          </a:p>
          <a:p>
            <a:pPr marL="342900"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dirty="0">
              <a:solidFill>
                <a:prstClr val="black"/>
              </a:solidFill>
            </a:endParaRPr>
          </a:p>
        </p:txBody>
      </p:sp>
      <p:sp>
        <p:nvSpPr>
          <p:cNvPr id="7" name="Content Placeholder 2"/>
          <p:cNvSpPr txBox="1">
            <a:spLocks/>
          </p:cNvSpPr>
          <p:nvPr/>
        </p:nvSpPr>
        <p:spPr bwMode="auto">
          <a:xfrm>
            <a:off x="685800" y="1534233"/>
            <a:ext cx="5046260"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FontTx/>
              <a:buChar char="•"/>
              <a:defRPr/>
            </a:pPr>
            <a:endParaRPr lang="en-US" sz="2400" kern="0" dirty="0" smtClean="0">
              <a:solidFill>
                <a:prstClr val="black"/>
              </a:solidFill>
            </a:endParaRPr>
          </a:p>
          <a:p>
            <a:pPr marL="1257300" lvl="2" indent="-342900" fontAlgn="base">
              <a:spcBef>
                <a:spcPct val="20000"/>
              </a:spcBef>
              <a:spcAft>
                <a:spcPct val="0"/>
              </a:spcAft>
              <a:buFontTx/>
              <a:buChar char="•"/>
              <a:defRPr/>
            </a:pPr>
            <a:endParaRPr lang="en-US" sz="2400" kern="0" dirty="0" smtClean="0">
              <a:solidFill>
                <a:prstClr val="black"/>
              </a:solidFill>
            </a:endParaRPr>
          </a:p>
          <a:p>
            <a:pPr marL="1257300" lvl="2" indent="-342900" fontAlgn="base">
              <a:spcBef>
                <a:spcPct val="20000"/>
              </a:spcBef>
              <a:spcAft>
                <a:spcPct val="0"/>
              </a:spcAft>
              <a:buFontTx/>
              <a:buChar char="•"/>
              <a:defRPr/>
            </a:pPr>
            <a:r>
              <a:rPr lang="en-US" sz="2400" kern="0" dirty="0" smtClean="0">
                <a:solidFill>
                  <a:prstClr val="black"/>
                </a:solidFill>
              </a:rPr>
              <a:t>Companies</a:t>
            </a:r>
          </a:p>
          <a:p>
            <a:pPr marL="1257300" lvl="2" indent="-342900" fontAlgn="base">
              <a:spcBef>
                <a:spcPct val="20000"/>
              </a:spcBef>
              <a:spcAft>
                <a:spcPct val="0"/>
              </a:spcAft>
              <a:buFontTx/>
              <a:buChar char="•"/>
              <a:defRPr/>
            </a:pPr>
            <a:r>
              <a:rPr lang="en-US" sz="2400" kern="0" dirty="0" smtClean="0">
                <a:solidFill>
                  <a:prstClr val="black"/>
                </a:solidFill>
              </a:rPr>
              <a:t>Temp Labor</a:t>
            </a:r>
          </a:p>
          <a:p>
            <a:pPr marL="1257300" lvl="2" indent="-342900" fontAlgn="base">
              <a:spcBef>
                <a:spcPct val="20000"/>
              </a:spcBef>
              <a:spcAft>
                <a:spcPct val="0"/>
              </a:spcAft>
              <a:buFontTx/>
              <a:buChar char="•"/>
              <a:defRPr/>
            </a:pPr>
            <a:r>
              <a:rPr lang="en-US" sz="2400" kern="0" dirty="0" smtClean="0">
                <a:solidFill>
                  <a:prstClr val="black"/>
                </a:solidFill>
              </a:rPr>
              <a:t>Individuals</a:t>
            </a:r>
          </a:p>
          <a:p>
            <a:pPr marL="800100" lvl="1" indent="-342900" fontAlgn="base">
              <a:spcBef>
                <a:spcPct val="20000"/>
              </a:spcBef>
              <a:spcAft>
                <a:spcPct val="0"/>
              </a:spcAft>
              <a:buFontTx/>
              <a:buChar char="•"/>
              <a:defRPr/>
            </a:pPr>
            <a:r>
              <a:rPr lang="en-US" sz="2400" kern="0" dirty="0" smtClean="0">
                <a:solidFill>
                  <a:prstClr val="black"/>
                </a:solidFill>
              </a:rPr>
              <a:t>Oregon Youth Authority</a:t>
            </a:r>
          </a:p>
          <a:p>
            <a:pPr marL="800100" lvl="1" indent="-342900" fontAlgn="base">
              <a:spcBef>
                <a:spcPct val="20000"/>
              </a:spcBef>
              <a:spcAft>
                <a:spcPct val="0"/>
              </a:spcAft>
              <a:buFontTx/>
              <a:buChar char="•"/>
              <a:defRPr/>
            </a:pPr>
            <a:r>
              <a:rPr lang="en-US" sz="2400" kern="0" dirty="0" smtClean="0">
                <a:solidFill>
                  <a:prstClr val="black"/>
                </a:solidFill>
              </a:rPr>
              <a:t>Oregon Youth Conservation Corp</a:t>
            </a:r>
          </a:p>
          <a:p>
            <a:pPr marL="800100" lvl="1" indent="-342900" fontAlgn="base">
              <a:spcBef>
                <a:spcPct val="20000"/>
              </a:spcBef>
              <a:spcAft>
                <a:spcPct val="0"/>
              </a:spcAft>
              <a:buFontTx/>
              <a:buChar char="•"/>
              <a:defRPr/>
            </a:pPr>
            <a:r>
              <a:rPr lang="en-US" sz="2400" kern="0" dirty="0" smtClean="0">
                <a:solidFill>
                  <a:prstClr val="black"/>
                </a:solidFill>
              </a:rPr>
              <a:t>Schools </a:t>
            </a:r>
          </a:p>
          <a:p>
            <a:pPr marL="342900" indent="-342900" fontAlgn="base">
              <a:spcBef>
                <a:spcPct val="20000"/>
              </a:spcBef>
              <a:spcAft>
                <a:spcPct val="0"/>
              </a:spcAft>
              <a:buFontTx/>
              <a:buChar char="•"/>
              <a:defRPr/>
            </a:pPr>
            <a:r>
              <a:rPr lang="en-US" sz="2400" kern="0" dirty="0" smtClean="0">
                <a:solidFill>
                  <a:prstClr val="black"/>
                </a:solidFill>
              </a:rPr>
              <a:t>Materials: Equipment, Protection and Plants</a:t>
            </a:r>
          </a:p>
          <a:p>
            <a:pPr marL="800100" lvl="1"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dirty="0">
              <a:solidFill>
                <a:prstClr val="black"/>
              </a:solidFill>
            </a:endParaRPr>
          </a:p>
        </p:txBody>
      </p:sp>
      <p:pic>
        <p:nvPicPr>
          <p:cNvPr id="8" name="Picture 7" descr="Matsell 08 2.JPG"/>
          <p:cNvPicPr>
            <a:picLocks noChangeAspect="1"/>
          </p:cNvPicPr>
          <p:nvPr/>
        </p:nvPicPr>
        <p:blipFill>
          <a:blip r:embed="rId3" cstate="print"/>
          <a:srcRect l="35061" r="24899"/>
          <a:stretch>
            <a:fillRect/>
          </a:stretch>
        </p:blipFill>
        <p:spPr>
          <a:xfrm>
            <a:off x="5850776" y="1534234"/>
            <a:ext cx="3134474" cy="521899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688993" y="1368187"/>
            <a:ext cx="7558986" cy="16764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FontTx/>
              <a:buChar char="•"/>
              <a:defRPr/>
            </a:pPr>
            <a:r>
              <a:rPr lang="en-US" sz="2400" kern="0" dirty="0" smtClean="0">
                <a:solidFill>
                  <a:prstClr val="black"/>
                </a:solidFill>
              </a:rPr>
              <a:t>Work with Partners: </a:t>
            </a:r>
          </a:p>
          <a:p>
            <a:pPr marL="800100" lvl="1" indent="-342900" fontAlgn="base">
              <a:spcBef>
                <a:spcPct val="20000"/>
              </a:spcBef>
              <a:spcAft>
                <a:spcPct val="0"/>
              </a:spcAft>
              <a:buFontTx/>
              <a:buChar char="•"/>
              <a:defRPr/>
            </a:pPr>
            <a:r>
              <a:rPr lang="en-US" sz="2400" kern="0" dirty="0" smtClean="0">
                <a:solidFill>
                  <a:prstClr val="black"/>
                </a:solidFill>
              </a:rPr>
              <a:t>SWCD – TCCA and ODA </a:t>
            </a:r>
          </a:p>
          <a:p>
            <a:pPr marL="800100" lvl="1"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dirty="0">
              <a:solidFill>
                <a:prstClr val="black"/>
              </a:solidFill>
            </a:endParaRPr>
          </a:p>
        </p:txBody>
      </p:sp>
      <p:sp>
        <p:nvSpPr>
          <p:cNvPr id="6" name="Title 5"/>
          <p:cNvSpPr>
            <a:spLocks noGrp="1"/>
          </p:cNvSpPr>
          <p:nvPr>
            <p:ph type="title"/>
          </p:nvPr>
        </p:nvSpPr>
        <p:spPr>
          <a:xfrm>
            <a:off x="686718" y="533400"/>
            <a:ext cx="7262811" cy="838200"/>
          </a:xfrm>
        </p:spPr>
        <p:txBody>
          <a:bodyPr>
            <a:normAutofit/>
          </a:bodyPr>
          <a:lstStyle/>
          <a:p>
            <a:r>
              <a:rPr lang="en-US" sz="3600" dirty="0" smtClean="0"/>
              <a:t>Organization / Structure</a:t>
            </a:r>
            <a:endParaRPr lang="en-US" sz="3600" dirty="0"/>
          </a:p>
        </p:txBody>
      </p:sp>
      <p:pic>
        <p:nvPicPr>
          <p:cNvPr id="4" name="Picture 3" descr="garden 3.jpg"/>
          <p:cNvPicPr>
            <a:picLocks noChangeAspect="1"/>
          </p:cNvPicPr>
          <p:nvPr/>
        </p:nvPicPr>
        <p:blipFill>
          <a:blip r:embed="rId3" cstate="print"/>
          <a:srcRect r="16967"/>
          <a:stretch>
            <a:fillRect/>
          </a:stretch>
        </p:blipFill>
        <p:spPr>
          <a:xfrm>
            <a:off x="4550698" y="2200275"/>
            <a:ext cx="4440902" cy="4010025"/>
          </a:xfrm>
          <a:prstGeom prst="rect">
            <a:avLst/>
          </a:prstGeom>
        </p:spPr>
      </p:pic>
      <p:sp>
        <p:nvSpPr>
          <p:cNvPr id="5" name="Content Placeholder 2"/>
          <p:cNvSpPr txBox="1">
            <a:spLocks/>
          </p:cNvSpPr>
          <p:nvPr/>
        </p:nvSpPr>
        <p:spPr bwMode="auto">
          <a:xfrm>
            <a:off x="685800" y="1368186"/>
            <a:ext cx="3804022"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800100" lvl="1"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buFontTx/>
              <a:buChar char="•"/>
              <a:defRPr/>
            </a:pPr>
            <a:r>
              <a:rPr lang="en-US" sz="2400" kern="0" dirty="0" smtClean="0">
                <a:solidFill>
                  <a:prstClr val="black"/>
                </a:solidFill>
              </a:rPr>
              <a:t>BLM – Native Plant Co-op</a:t>
            </a:r>
          </a:p>
          <a:p>
            <a:pPr marL="800100" lvl="1" indent="-342900" fontAlgn="base">
              <a:spcBef>
                <a:spcPct val="20000"/>
              </a:spcBef>
              <a:spcAft>
                <a:spcPct val="0"/>
              </a:spcAft>
              <a:buFontTx/>
              <a:buChar char="•"/>
              <a:defRPr/>
            </a:pPr>
            <a:r>
              <a:rPr lang="en-US" sz="2400" kern="0" dirty="0" smtClean="0">
                <a:solidFill>
                  <a:prstClr val="black"/>
                </a:solidFill>
              </a:rPr>
              <a:t>OYA/OYCC</a:t>
            </a:r>
          </a:p>
          <a:p>
            <a:pPr marL="800100" lvl="1" indent="-342900" fontAlgn="base">
              <a:spcBef>
                <a:spcPct val="20000"/>
              </a:spcBef>
              <a:spcAft>
                <a:spcPct val="0"/>
              </a:spcAft>
              <a:buFontTx/>
              <a:buChar char="•"/>
              <a:defRPr/>
            </a:pPr>
            <a:r>
              <a:rPr lang="en-US" sz="2400" kern="0" dirty="0" smtClean="0">
                <a:solidFill>
                  <a:prstClr val="black"/>
                </a:solidFill>
              </a:rPr>
              <a:t>Schools</a:t>
            </a:r>
          </a:p>
          <a:p>
            <a:pPr marL="800100" lvl="1" indent="-342900" fontAlgn="base">
              <a:spcBef>
                <a:spcPct val="20000"/>
              </a:spcBef>
              <a:spcAft>
                <a:spcPct val="0"/>
              </a:spcAft>
              <a:buFontTx/>
              <a:buChar char="•"/>
              <a:defRPr/>
            </a:pPr>
            <a:r>
              <a:rPr lang="en-US" sz="2400" kern="0" dirty="0" smtClean="0">
                <a:solidFill>
                  <a:prstClr val="black"/>
                </a:solidFill>
              </a:rPr>
              <a:t>ODFW – TA </a:t>
            </a:r>
          </a:p>
          <a:p>
            <a:pPr marL="800100" lvl="1" indent="-342900" fontAlgn="base">
              <a:spcBef>
                <a:spcPct val="20000"/>
              </a:spcBef>
              <a:spcAft>
                <a:spcPct val="0"/>
              </a:spcAft>
              <a:buFontTx/>
              <a:buChar char="•"/>
              <a:defRPr/>
            </a:pPr>
            <a:r>
              <a:rPr lang="en-US" sz="2400" kern="0" dirty="0" smtClean="0">
                <a:solidFill>
                  <a:prstClr val="black"/>
                </a:solidFill>
              </a:rPr>
              <a:t>NRCS – Landowner and TA</a:t>
            </a:r>
          </a:p>
          <a:p>
            <a:pPr marL="800100" lvl="1" indent="-342900" fontAlgn="base">
              <a:spcBef>
                <a:spcPct val="20000"/>
              </a:spcBef>
              <a:spcAft>
                <a:spcPct val="0"/>
              </a:spcAft>
              <a:buFontTx/>
              <a:buChar char="•"/>
              <a:defRPr/>
            </a:pPr>
            <a:r>
              <a:rPr lang="en-US" sz="2400" kern="0" dirty="0" smtClean="0">
                <a:solidFill>
                  <a:prstClr val="black"/>
                </a:solidFill>
              </a:rPr>
              <a:t>USFS – Materials and supplies</a:t>
            </a:r>
          </a:p>
          <a:p>
            <a:pPr marL="342900" indent="-342900" fontAlgn="base">
              <a:spcBef>
                <a:spcPct val="20000"/>
              </a:spcBef>
              <a:spcAft>
                <a:spcPct val="0"/>
              </a:spcAft>
              <a:defRPr/>
            </a:pPr>
            <a:endParaRPr lang="en-US" sz="2400" kern="0" dirty="0" smtClean="0">
              <a:solidFill>
                <a:prstClr val="black"/>
              </a:solidFill>
            </a:endParaRPr>
          </a:p>
          <a:p>
            <a:pPr marL="800100" lvl="1"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dirty="0">
              <a:solidFill>
                <a:prstClr val="black"/>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533400"/>
            <a:ext cx="7262811" cy="838200"/>
          </a:xfrm>
        </p:spPr>
        <p:txBody>
          <a:bodyPr>
            <a:normAutofit/>
          </a:bodyPr>
          <a:lstStyle/>
          <a:p>
            <a:r>
              <a:rPr lang="en-US" sz="3600" dirty="0" smtClean="0"/>
              <a:t>Innovations and Keys to Success…</a:t>
            </a:r>
            <a:endParaRPr lang="en-US" sz="3600" dirty="0"/>
          </a:p>
        </p:txBody>
      </p:sp>
      <p:sp>
        <p:nvSpPr>
          <p:cNvPr id="5" name="Content Placeholder 2"/>
          <p:cNvSpPr txBox="1">
            <a:spLocks/>
          </p:cNvSpPr>
          <p:nvPr/>
        </p:nvSpPr>
        <p:spPr bwMode="auto">
          <a:xfrm>
            <a:off x="364551" y="1379561"/>
            <a:ext cx="5087200"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FontTx/>
              <a:buChar char="•"/>
              <a:defRPr/>
            </a:pPr>
            <a:r>
              <a:rPr lang="en-US" sz="2400" kern="0" dirty="0" smtClean="0">
                <a:solidFill>
                  <a:prstClr val="black"/>
                </a:solidFill>
              </a:rPr>
              <a:t>Plant Co-op developed</a:t>
            </a:r>
          </a:p>
          <a:p>
            <a:pPr marL="800100" lvl="1" indent="-342900" fontAlgn="base">
              <a:spcBef>
                <a:spcPct val="20000"/>
              </a:spcBef>
              <a:spcAft>
                <a:spcPct val="0"/>
              </a:spcAft>
              <a:buFontTx/>
              <a:buChar char="•"/>
              <a:defRPr/>
            </a:pPr>
            <a:r>
              <a:rPr lang="en-US" sz="2400" kern="0" dirty="0" smtClean="0">
                <a:solidFill>
                  <a:prstClr val="black"/>
                </a:solidFill>
              </a:rPr>
              <a:t>Originally limited to bare-root conifer surplus</a:t>
            </a:r>
          </a:p>
          <a:p>
            <a:pPr marL="800100" lvl="1" indent="-342900" fontAlgn="base">
              <a:spcBef>
                <a:spcPct val="20000"/>
              </a:spcBef>
              <a:spcAft>
                <a:spcPct val="0"/>
              </a:spcAft>
              <a:buFontTx/>
              <a:buChar char="•"/>
              <a:defRPr/>
            </a:pPr>
            <a:r>
              <a:rPr lang="en-US" sz="2400" kern="0" dirty="0" smtClean="0">
                <a:solidFill>
                  <a:prstClr val="black"/>
                </a:solidFill>
              </a:rPr>
              <a:t>Evolved into:</a:t>
            </a:r>
          </a:p>
          <a:p>
            <a:pPr marL="1257300" lvl="2" indent="-342900" fontAlgn="base">
              <a:spcBef>
                <a:spcPct val="20000"/>
              </a:spcBef>
              <a:spcAft>
                <a:spcPct val="0"/>
              </a:spcAft>
              <a:buFontTx/>
              <a:buChar char="•"/>
              <a:defRPr/>
            </a:pPr>
            <a:r>
              <a:rPr lang="en-US" sz="2400" kern="0" dirty="0" smtClean="0">
                <a:solidFill>
                  <a:prstClr val="black"/>
                </a:solidFill>
              </a:rPr>
              <a:t>Larger plants</a:t>
            </a:r>
          </a:p>
          <a:p>
            <a:pPr marL="1257300" lvl="2" indent="-342900" fontAlgn="base">
              <a:spcBef>
                <a:spcPct val="20000"/>
              </a:spcBef>
              <a:spcAft>
                <a:spcPct val="0"/>
              </a:spcAft>
              <a:buFontTx/>
              <a:buChar char="•"/>
              <a:defRPr/>
            </a:pPr>
            <a:r>
              <a:rPr lang="en-US" sz="2400" kern="0" dirty="0" smtClean="0">
                <a:solidFill>
                  <a:prstClr val="black"/>
                </a:solidFill>
              </a:rPr>
              <a:t>Diverse species in greater supplies</a:t>
            </a:r>
          </a:p>
          <a:p>
            <a:pPr marL="1257300" lvl="2" indent="-342900" fontAlgn="base">
              <a:spcBef>
                <a:spcPct val="20000"/>
              </a:spcBef>
              <a:spcAft>
                <a:spcPct val="0"/>
              </a:spcAft>
              <a:buFontTx/>
              <a:buChar char="•"/>
              <a:defRPr/>
            </a:pPr>
            <a:r>
              <a:rPr lang="en-US" sz="2400" kern="0" dirty="0" smtClean="0">
                <a:solidFill>
                  <a:prstClr val="black"/>
                </a:solidFill>
              </a:rPr>
              <a:t>Grown from local stocks</a:t>
            </a:r>
          </a:p>
          <a:p>
            <a:pPr marL="800100" lvl="1" indent="-342900" fontAlgn="base">
              <a:spcBef>
                <a:spcPct val="20000"/>
              </a:spcBef>
              <a:spcAft>
                <a:spcPct val="0"/>
              </a:spcAft>
              <a:buFontTx/>
              <a:buChar char="•"/>
              <a:defRPr/>
            </a:pPr>
            <a:r>
              <a:rPr lang="en-US" sz="2400" kern="0" dirty="0" smtClean="0">
                <a:solidFill>
                  <a:prstClr val="black"/>
                </a:solidFill>
              </a:rPr>
              <a:t>Wetland seed collections</a:t>
            </a:r>
          </a:p>
          <a:p>
            <a:pPr marL="800100" lvl="1" indent="-342900" fontAlgn="base">
              <a:spcBef>
                <a:spcPct val="20000"/>
              </a:spcBef>
              <a:spcAft>
                <a:spcPct val="0"/>
              </a:spcAft>
              <a:buFontTx/>
              <a:buChar char="•"/>
              <a:defRPr/>
            </a:pPr>
            <a:r>
              <a:rPr lang="en-US" sz="2400" kern="0" dirty="0" smtClean="0">
                <a:solidFill>
                  <a:prstClr val="black"/>
                </a:solidFill>
              </a:rPr>
              <a:t>Plants design to outcompete </a:t>
            </a:r>
          </a:p>
          <a:p>
            <a:pPr marL="1257300" lvl="2" indent="-342900" fontAlgn="base">
              <a:spcBef>
                <a:spcPct val="20000"/>
              </a:spcBef>
              <a:spcAft>
                <a:spcPct val="0"/>
              </a:spcAft>
              <a:buFontTx/>
              <a:buChar char="•"/>
              <a:defRPr/>
            </a:pPr>
            <a:r>
              <a:rPr lang="en-US" sz="2400" kern="0" dirty="0" smtClean="0">
                <a:solidFill>
                  <a:prstClr val="black"/>
                </a:solidFill>
              </a:rPr>
              <a:t>Decreased maintenance</a:t>
            </a:r>
          </a:p>
          <a:p>
            <a:pPr marL="800100" lvl="1"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dirty="0">
              <a:solidFill>
                <a:prstClr val="black"/>
              </a:solidFill>
            </a:endParaRPr>
          </a:p>
        </p:txBody>
      </p:sp>
      <p:pic>
        <p:nvPicPr>
          <p:cNvPr id="7" name="Picture 6" descr="IMG_1137.JPG"/>
          <p:cNvPicPr>
            <a:picLocks noChangeAspect="1"/>
          </p:cNvPicPr>
          <p:nvPr/>
        </p:nvPicPr>
        <p:blipFill>
          <a:blip r:embed="rId3" cstate="print"/>
          <a:srcRect t="15891" r="45896" b="26348"/>
          <a:stretch>
            <a:fillRect/>
          </a:stretch>
        </p:blipFill>
        <p:spPr>
          <a:xfrm>
            <a:off x="5451751" y="1847726"/>
            <a:ext cx="3539849" cy="2833446"/>
          </a:xfrm>
          <a:prstGeom prst="rect">
            <a:avLst/>
          </a:prstGeom>
        </p:spPr>
      </p:pic>
      <p:pic>
        <p:nvPicPr>
          <p:cNvPr id="8" name="Picture 7" descr="2012 Oct 142.jpg"/>
          <p:cNvPicPr>
            <a:picLocks noChangeAspect="1"/>
          </p:cNvPicPr>
          <p:nvPr/>
        </p:nvPicPr>
        <p:blipFill>
          <a:blip r:embed="rId4" cstate="print"/>
          <a:srcRect t="293" b="21636"/>
          <a:stretch>
            <a:fillRect/>
          </a:stretch>
        </p:blipFill>
        <p:spPr>
          <a:xfrm>
            <a:off x="5451751" y="4681172"/>
            <a:ext cx="3539849" cy="207205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533400"/>
            <a:ext cx="7262811" cy="838200"/>
          </a:xfrm>
        </p:spPr>
        <p:txBody>
          <a:bodyPr>
            <a:normAutofit/>
          </a:bodyPr>
          <a:lstStyle/>
          <a:p>
            <a:r>
              <a:rPr lang="en-US" sz="3600" dirty="0" smtClean="0"/>
              <a:t>Innovations and Keys to Success…</a:t>
            </a:r>
            <a:endParaRPr lang="en-US" sz="3600" dirty="0"/>
          </a:p>
        </p:txBody>
      </p:sp>
      <p:sp>
        <p:nvSpPr>
          <p:cNvPr id="5" name="Content Placeholder 2"/>
          <p:cNvSpPr txBox="1">
            <a:spLocks/>
          </p:cNvSpPr>
          <p:nvPr/>
        </p:nvSpPr>
        <p:spPr bwMode="auto">
          <a:xfrm>
            <a:off x="685802" y="1379561"/>
            <a:ext cx="4732359"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FontTx/>
              <a:buChar char="•"/>
              <a:defRPr/>
            </a:pPr>
            <a:r>
              <a:rPr lang="en-US" sz="2400" kern="0" dirty="0" smtClean="0">
                <a:solidFill>
                  <a:prstClr val="black"/>
                </a:solidFill>
              </a:rPr>
              <a:t>Large local plant stock</a:t>
            </a:r>
          </a:p>
          <a:p>
            <a:pPr marL="342900" indent="-342900" fontAlgn="base">
              <a:spcBef>
                <a:spcPct val="20000"/>
              </a:spcBef>
              <a:spcAft>
                <a:spcPct val="0"/>
              </a:spcAft>
              <a:buFontTx/>
              <a:buChar char="•"/>
              <a:defRPr/>
            </a:pPr>
            <a:r>
              <a:rPr lang="en-US" sz="2400" kern="0" dirty="0" smtClean="0">
                <a:solidFill>
                  <a:prstClr val="black"/>
                </a:solidFill>
              </a:rPr>
              <a:t>Micro habitat per species</a:t>
            </a:r>
          </a:p>
          <a:p>
            <a:pPr marL="342900" indent="-342900" fontAlgn="base">
              <a:spcBef>
                <a:spcPct val="20000"/>
              </a:spcBef>
              <a:spcAft>
                <a:spcPct val="0"/>
              </a:spcAft>
              <a:buFontTx/>
              <a:buChar char="•"/>
              <a:defRPr/>
            </a:pPr>
            <a:r>
              <a:rPr lang="en-US" sz="2400" kern="0" dirty="0" smtClean="0">
                <a:solidFill>
                  <a:prstClr val="black"/>
                </a:solidFill>
              </a:rPr>
              <a:t>Minimum Buffer Width (2H+10)</a:t>
            </a:r>
          </a:p>
          <a:p>
            <a:pPr marL="342900" indent="-342900" fontAlgn="base">
              <a:spcBef>
                <a:spcPct val="20000"/>
              </a:spcBef>
              <a:spcAft>
                <a:spcPct val="0"/>
              </a:spcAft>
              <a:buFontTx/>
              <a:buChar char="•"/>
              <a:defRPr/>
            </a:pPr>
            <a:r>
              <a:rPr lang="en-US" sz="2400" kern="0" dirty="0" smtClean="0">
                <a:solidFill>
                  <a:prstClr val="black"/>
                </a:solidFill>
              </a:rPr>
              <a:t>Tree protection methodology</a:t>
            </a:r>
          </a:p>
          <a:p>
            <a:pPr marL="342900" indent="-342900" fontAlgn="base">
              <a:spcBef>
                <a:spcPct val="20000"/>
              </a:spcBef>
              <a:spcAft>
                <a:spcPct val="0"/>
              </a:spcAft>
              <a:buFontTx/>
              <a:buChar char="•"/>
              <a:defRPr/>
            </a:pPr>
            <a:r>
              <a:rPr lang="en-US" sz="2400" kern="0" dirty="0" smtClean="0">
                <a:solidFill>
                  <a:prstClr val="black"/>
                </a:solidFill>
              </a:rPr>
              <a:t>Cut, collection, and installation</a:t>
            </a:r>
          </a:p>
          <a:p>
            <a:pPr marL="342900" indent="-342900" fontAlgn="base">
              <a:spcBef>
                <a:spcPct val="20000"/>
              </a:spcBef>
              <a:spcAft>
                <a:spcPct val="0"/>
              </a:spcAft>
              <a:buFontTx/>
              <a:buChar char="•"/>
              <a:defRPr/>
            </a:pPr>
            <a:r>
              <a:rPr lang="en-US" sz="2400" kern="0" dirty="0" smtClean="0">
                <a:solidFill>
                  <a:prstClr val="black"/>
                </a:solidFill>
              </a:rPr>
              <a:t>Planting densities</a:t>
            </a:r>
          </a:p>
          <a:p>
            <a:pPr marL="342900" indent="-342900" fontAlgn="base">
              <a:spcBef>
                <a:spcPct val="20000"/>
              </a:spcBef>
              <a:spcAft>
                <a:spcPct val="0"/>
              </a:spcAft>
              <a:buFontTx/>
              <a:buChar char="•"/>
              <a:defRPr/>
            </a:pPr>
            <a:r>
              <a:rPr lang="en-US" sz="2400" kern="0" dirty="0" smtClean="0">
                <a:solidFill>
                  <a:prstClr val="black"/>
                </a:solidFill>
              </a:rPr>
              <a:t>Timing related to planting and maintenance (3 to 5 years)</a:t>
            </a:r>
          </a:p>
          <a:p>
            <a:pPr marL="342900" indent="-342900" fontAlgn="base">
              <a:spcBef>
                <a:spcPct val="20000"/>
              </a:spcBef>
              <a:spcAft>
                <a:spcPct val="0"/>
              </a:spcAft>
              <a:buFontTx/>
              <a:buChar char="•"/>
              <a:defRPr/>
            </a:pPr>
            <a:r>
              <a:rPr lang="en-US" sz="2400" kern="0" dirty="0" smtClean="0">
                <a:solidFill>
                  <a:prstClr val="black"/>
                </a:solidFill>
              </a:rPr>
              <a:t>319 funding is important to timing and cycling of long-term </a:t>
            </a:r>
            <a:r>
              <a:rPr lang="en-US" sz="2400" kern="0" dirty="0" smtClean="0">
                <a:solidFill>
                  <a:prstClr val="black"/>
                </a:solidFill>
              </a:rPr>
              <a:t>success</a:t>
            </a:r>
            <a:endParaRPr lang="en-US" sz="2400" kern="0" dirty="0" smtClean="0"/>
          </a:p>
          <a:p>
            <a:pPr marL="342900"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dirty="0">
              <a:solidFill>
                <a:prstClr val="black"/>
              </a:solidFill>
            </a:endParaRPr>
          </a:p>
        </p:txBody>
      </p:sp>
      <p:pic>
        <p:nvPicPr>
          <p:cNvPr id="4" name="Picture 3" descr="Rocha post-plant 1.JPG"/>
          <p:cNvPicPr>
            <a:picLocks noChangeAspect="1"/>
          </p:cNvPicPr>
          <p:nvPr/>
        </p:nvPicPr>
        <p:blipFill>
          <a:blip r:embed="rId3" cstate="print"/>
          <a:srcRect l="17719" r="31253"/>
          <a:stretch>
            <a:fillRect/>
          </a:stretch>
        </p:blipFill>
        <p:spPr>
          <a:xfrm>
            <a:off x="5418161" y="1501159"/>
            <a:ext cx="3573439" cy="525206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1" y="532266"/>
            <a:ext cx="7262811" cy="838200"/>
          </a:xfrm>
        </p:spPr>
        <p:txBody>
          <a:bodyPr>
            <a:normAutofit/>
          </a:bodyPr>
          <a:lstStyle/>
          <a:p>
            <a:r>
              <a:rPr lang="en-US" sz="3600" dirty="0" smtClean="0"/>
              <a:t>Summary – Project Results</a:t>
            </a:r>
            <a:endParaRPr lang="en-US" sz="3600" dirty="0"/>
          </a:p>
        </p:txBody>
      </p:sp>
      <p:sp>
        <p:nvSpPr>
          <p:cNvPr id="5" name="Content Placeholder 2"/>
          <p:cNvSpPr txBox="1">
            <a:spLocks/>
          </p:cNvSpPr>
          <p:nvPr/>
        </p:nvSpPr>
        <p:spPr bwMode="auto">
          <a:xfrm>
            <a:off x="685801" y="1370466"/>
            <a:ext cx="5631903" cy="50974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FontTx/>
              <a:buChar char="•"/>
              <a:defRPr/>
            </a:pPr>
            <a:r>
              <a:rPr lang="en-US" sz="2400" kern="0" dirty="0" smtClean="0">
                <a:solidFill>
                  <a:prstClr val="black"/>
                </a:solidFill>
              </a:rPr>
              <a:t>Water Quality and Fish benefits</a:t>
            </a:r>
          </a:p>
          <a:p>
            <a:pPr marL="342900" indent="-342900" fontAlgn="base">
              <a:spcBef>
                <a:spcPct val="20000"/>
              </a:spcBef>
              <a:spcAft>
                <a:spcPct val="0"/>
              </a:spcAft>
              <a:buFontTx/>
              <a:buChar char="•"/>
              <a:defRPr/>
            </a:pPr>
            <a:r>
              <a:rPr lang="en-US" sz="2400" kern="0" dirty="0" smtClean="0">
                <a:solidFill>
                  <a:prstClr val="black"/>
                </a:solidFill>
              </a:rPr>
              <a:t>Riparian area relationship to water quality</a:t>
            </a:r>
          </a:p>
          <a:p>
            <a:pPr marL="800100" lvl="1" indent="-342900" fontAlgn="base">
              <a:spcBef>
                <a:spcPct val="20000"/>
              </a:spcBef>
              <a:spcAft>
                <a:spcPct val="0"/>
              </a:spcAft>
              <a:buFontTx/>
              <a:buChar char="•"/>
              <a:defRPr/>
            </a:pPr>
            <a:r>
              <a:rPr lang="en-US" sz="2400" kern="0" dirty="0" smtClean="0">
                <a:solidFill>
                  <a:prstClr val="black"/>
                </a:solidFill>
              </a:rPr>
              <a:t>Education and outreach</a:t>
            </a:r>
          </a:p>
          <a:p>
            <a:pPr marL="342900" indent="-342900" fontAlgn="base">
              <a:spcBef>
                <a:spcPct val="20000"/>
              </a:spcBef>
              <a:spcAft>
                <a:spcPct val="0"/>
              </a:spcAft>
              <a:buFontTx/>
              <a:buChar char="•"/>
              <a:defRPr/>
            </a:pPr>
            <a:r>
              <a:rPr lang="en-US" sz="2400" kern="0" dirty="0" smtClean="0">
                <a:solidFill>
                  <a:prstClr val="black"/>
                </a:solidFill>
              </a:rPr>
              <a:t>Community support of restoration</a:t>
            </a:r>
          </a:p>
          <a:p>
            <a:pPr marL="800100" lvl="1" indent="-342900" fontAlgn="base">
              <a:spcBef>
                <a:spcPct val="20000"/>
              </a:spcBef>
              <a:spcAft>
                <a:spcPct val="0"/>
              </a:spcAft>
              <a:buFontTx/>
              <a:buChar char="•"/>
              <a:defRPr/>
            </a:pPr>
            <a:r>
              <a:rPr lang="en-US" sz="2400" kern="0" dirty="0" smtClean="0">
                <a:solidFill>
                  <a:prstClr val="black"/>
                </a:solidFill>
              </a:rPr>
              <a:t>Voluntary program</a:t>
            </a:r>
          </a:p>
          <a:p>
            <a:pPr marL="800100" lvl="1" indent="-342900" fontAlgn="base">
              <a:spcBef>
                <a:spcPct val="20000"/>
              </a:spcBef>
              <a:spcAft>
                <a:spcPct val="0"/>
              </a:spcAft>
              <a:buFontTx/>
              <a:buChar char="•"/>
              <a:defRPr/>
            </a:pPr>
            <a:r>
              <a:rPr lang="en-US" sz="2400" kern="0" dirty="0" smtClean="0">
                <a:solidFill>
                  <a:prstClr val="black"/>
                </a:solidFill>
              </a:rPr>
              <a:t>Cooperation with landowners</a:t>
            </a:r>
          </a:p>
          <a:p>
            <a:pPr marL="800100" lvl="1" indent="-342900" fontAlgn="base">
              <a:spcBef>
                <a:spcPct val="20000"/>
              </a:spcBef>
              <a:spcAft>
                <a:spcPct val="0"/>
              </a:spcAft>
              <a:buFontTx/>
              <a:buChar char="•"/>
              <a:defRPr/>
            </a:pPr>
            <a:r>
              <a:rPr lang="en-US" sz="2400" kern="0" dirty="0" smtClean="0">
                <a:solidFill>
                  <a:prstClr val="black"/>
                </a:solidFill>
              </a:rPr>
              <a:t>Acceptance of agency involvement </a:t>
            </a:r>
          </a:p>
          <a:p>
            <a:pPr marL="342900" indent="-342900" fontAlgn="base">
              <a:spcBef>
                <a:spcPct val="20000"/>
              </a:spcBef>
              <a:spcAft>
                <a:spcPct val="0"/>
              </a:spcAft>
              <a:buFontTx/>
              <a:buChar char="•"/>
              <a:defRPr/>
            </a:pPr>
            <a:r>
              <a:rPr lang="en-US" sz="2400" kern="0" dirty="0" smtClean="0">
                <a:solidFill>
                  <a:prstClr val="black"/>
                </a:solidFill>
              </a:rPr>
              <a:t>Ecosystem health</a:t>
            </a:r>
          </a:p>
          <a:p>
            <a:pPr marL="800100" lvl="1" indent="-342900" fontAlgn="base">
              <a:spcBef>
                <a:spcPct val="20000"/>
              </a:spcBef>
              <a:spcAft>
                <a:spcPct val="0"/>
              </a:spcAft>
              <a:buFontTx/>
              <a:buChar char="•"/>
              <a:defRPr/>
            </a:pPr>
            <a:r>
              <a:rPr lang="en-US" sz="2400" kern="0" dirty="0" smtClean="0">
                <a:solidFill>
                  <a:prstClr val="black"/>
                </a:solidFill>
              </a:rPr>
              <a:t>Greater native vegetation diversity </a:t>
            </a:r>
          </a:p>
          <a:p>
            <a:pPr marL="800100" lvl="1" indent="-342900" fontAlgn="base">
              <a:spcBef>
                <a:spcPct val="20000"/>
              </a:spcBef>
              <a:spcAft>
                <a:spcPct val="0"/>
              </a:spcAft>
              <a:buFontTx/>
              <a:buChar char="•"/>
              <a:defRPr/>
            </a:pPr>
            <a:r>
              <a:rPr lang="en-US" sz="2400" kern="0" dirty="0" err="1" smtClean="0">
                <a:solidFill>
                  <a:prstClr val="black"/>
                </a:solidFill>
              </a:rPr>
              <a:t>Invasives</a:t>
            </a:r>
            <a:r>
              <a:rPr lang="en-US" sz="2400" kern="0" dirty="0" smtClean="0">
                <a:solidFill>
                  <a:prstClr val="black"/>
                </a:solidFill>
              </a:rPr>
              <a:t> control in riparian areas</a:t>
            </a: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dirty="0">
              <a:solidFill>
                <a:prstClr val="black"/>
              </a:solidFill>
            </a:endParaRPr>
          </a:p>
        </p:txBody>
      </p:sp>
      <p:pic>
        <p:nvPicPr>
          <p:cNvPr id="4" name="Picture 3" descr="TomD RV planting 09 7.jpg"/>
          <p:cNvPicPr>
            <a:picLocks noChangeAspect="1"/>
          </p:cNvPicPr>
          <p:nvPr/>
        </p:nvPicPr>
        <p:blipFill>
          <a:blip r:embed="rId3" cstate="print"/>
          <a:srcRect l="17031" r="3263"/>
          <a:stretch>
            <a:fillRect/>
          </a:stretch>
        </p:blipFill>
        <p:spPr>
          <a:xfrm>
            <a:off x="6317704" y="1633079"/>
            <a:ext cx="2673896" cy="503210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533400"/>
            <a:ext cx="7262811" cy="838200"/>
          </a:xfrm>
        </p:spPr>
        <p:txBody>
          <a:bodyPr>
            <a:normAutofit/>
          </a:bodyPr>
          <a:lstStyle/>
          <a:p>
            <a:r>
              <a:rPr lang="en-US" sz="3600" dirty="0" smtClean="0"/>
              <a:t>Summary – Project Results Cont.</a:t>
            </a:r>
            <a:endParaRPr lang="en-US" sz="3600" dirty="0"/>
          </a:p>
        </p:txBody>
      </p:sp>
      <p:sp>
        <p:nvSpPr>
          <p:cNvPr id="5" name="Content Placeholder 2"/>
          <p:cNvSpPr txBox="1">
            <a:spLocks/>
          </p:cNvSpPr>
          <p:nvPr/>
        </p:nvSpPr>
        <p:spPr bwMode="auto">
          <a:xfrm>
            <a:off x="685801" y="1379561"/>
            <a:ext cx="5140583" cy="538001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FontTx/>
              <a:buChar char="•"/>
              <a:defRPr/>
            </a:pPr>
            <a:r>
              <a:rPr lang="en-US" sz="2400" kern="0" dirty="0" smtClean="0">
                <a:solidFill>
                  <a:prstClr val="black"/>
                </a:solidFill>
              </a:rPr>
              <a:t>Program Statistics - 2004 to 2012</a:t>
            </a:r>
          </a:p>
          <a:p>
            <a:pPr marL="800100" lvl="1" indent="-342900" fontAlgn="base">
              <a:spcBef>
                <a:spcPct val="20000"/>
              </a:spcBef>
              <a:spcAft>
                <a:spcPct val="0"/>
              </a:spcAft>
              <a:buFontTx/>
              <a:buChar char="•"/>
              <a:defRPr/>
            </a:pPr>
            <a:r>
              <a:rPr lang="en-US" sz="2400" kern="0" dirty="0" smtClean="0">
                <a:solidFill>
                  <a:prstClr val="black"/>
                </a:solidFill>
              </a:rPr>
              <a:t>72 miles of riparian restoration</a:t>
            </a:r>
          </a:p>
          <a:p>
            <a:pPr marL="800100" lvl="1" indent="-342900" fontAlgn="base">
              <a:spcBef>
                <a:spcPct val="20000"/>
              </a:spcBef>
              <a:spcAft>
                <a:spcPct val="0"/>
              </a:spcAft>
              <a:buFontTx/>
              <a:buChar char="•"/>
              <a:defRPr/>
            </a:pPr>
            <a:r>
              <a:rPr lang="en-US" sz="2400" kern="0" dirty="0" smtClean="0">
                <a:solidFill>
                  <a:prstClr val="black"/>
                </a:solidFill>
              </a:rPr>
              <a:t>35 foot average buffer width</a:t>
            </a:r>
          </a:p>
          <a:p>
            <a:pPr marL="800100" lvl="1" indent="-342900" fontAlgn="base">
              <a:spcBef>
                <a:spcPct val="20000"/>
              </a:spcBef>
              <a:spcAft>
                <a:spcPct val="0"/>
              </a:spcAft>
              <a:buFontTx/>
              <a:buChar char="•"/>
              <a:defRPr/>
            </a:pPr>
            <a:r>
              <a:rPr lang="en-US" sz="2400" kern="0" dirty="0" smtClean="0">
                <a:solidFill>
                  <a:prstClr val="black"/>
                </a:solidFill>
              </a:rPr>
              <a:t>12.5 miles of riparian fencing</a:t>
            </a:r>
          </a:p>
          <a:p>
            <a:pPr marL="800100" lvl="1" indent="-342900" fontAlgn="base">
              <a:spcBef>
                <a:spcPct val="20000"/>
              </a:spcBef>
              <a:spcAft>
                <a:spcPct val="0"/>
              </a:spcAft>
              <a:buFontTx/>
              <a:buChar char="•"/>
              <a:defRPr/>
            </a:pPr>
            <a:r>
              <a:rPr lang="en-US" sz="2400" kern="0" dirty="0" smtClean="0">
                <a:solidFill>
                  <a:prstClr val="black"/>
                </a:solidFill>
              </a:rPr>
              <a:t>220 cooperative landowners</a:t>
            </a:r>
          </a:p>
          <a:p>
            <a:pPr marL="800100" lvl="1" indent="-342900" fontAlgn="base">
              <a:spcBef>
                <a:spcPct val="20000"/>
              </a:spcBef>
              <a:spcAft>
                <a:spcPct val="0"/>
              </a:spcAft>
              <a:buFontTx/>
              <a:buChar char="•"/>
              <a:defRPr/>
            </a:pPr>
            <a:r>
              <a:rPr lang="en-US" sz="2400" kern="0" dirty="0" smtClean="0">
                <a:solidFill>
                  <a:prstClr val="black"/>
                </a:solidFill>
              </a:rPr>
              <a:t>88,000 trees</a:t>
            </a:r>
          </a:p>
          <a:p>
            <a:pPr marL="800100" lvl="1" indent="-342900" fontAlgn="base">
              <a:spcBef>
                <a:spcPct val="20000"/>
              </a:spcBef>
              <a:spcAft>
                <a:spcPct val="0"/>
              </a:spcAft>
              <a:buFontTx/>
              <a:buChar char="•"/>
              <a:defRPr/>
            </a:pPr>
            <a:r>
              <a:rPr lang="en-US" sz="2400" kern="0" dirty="0" smtClean="0">
                <a:solidFill>
                  <a:prstClr val="black"/>
                </a:solidFill>
              </a:rPr>
              <a:t>14,000 shrubs</a:t>
            </a:r>
          </a:p>
          <a:p>
            <a:pPr marL="1257300" lvl="2" indent="-342900" fontAlgn="base">
              <a:spcBef>
                <a:spcPct val="20000"/>
              </a:spcBef>
              <a:spcAft>
                <a:spcPct val="0"/>
              </a:spcAft>
              <a:buFontTx/>
              <a:buChar char="•"/>
              <a:defRPr/>
            </a:pPr>
            <a:r>
              <a:rPr lang="en-US" sz="2400" kern="0" dirty="0" smtClean="0">
                <a:solidFill>
                  <a:prstClr val="black"/>
                </a:solidFill>
              </a:rPr>
              <a:t>83,000 cuttings</a:t>
            </a:r>
          </a:p>
          <a:p>
            <a:pPr marL="800100" lvl="1" indent="-342900" fontAlgn="base">
              <a:spcBef>
                <a:spcPct val="20000"/>
              </a:spcBef>
              <a:spcAft>
                <a:spcPct val="0"/>
              </a:spcAft>
              <a:buFontTx/>
              <a:buChar char="•"/>
              <a:defRPr/>
            </a:pPr>
            <a:r>
              <a:rPr lang="en-US" sz="2400" kern="0" dirty="0" smtClean="0">
                <a:solidFill>
                  <a:prstClr val="black"/>
                </a:solidFill>
              </a:rPr>
              <a:t>Plant survivability goal 66%</a:t>
            </a:r>
          </a:p>
          <a:p>
            <a:pPr marL="342900" indent="-342900" fontAlgn="base">
              <a:spcBef>
                <a:spcPct val="20000"/>
              </a:spcBef>
              <a:spcAft>
                <a:spcPct val="0"/>
              </a:spcAft>
              <a:buFontTx/>
              <a:buChar char="•"/>
              <a:defRPr/>
            </a:pPr>
            <a:r>
              <a:rPr lang="en-US" sz="2400" kern="0" dirty="0" smtClean="0">
                <a:solidFill>
                  <a:prstClr val="black"/>
                </a:solidFill>
              </a:rPr>
              <a:t>What it takes to succeed in riparian restoration</a:t>
            </a: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buFontTx/>
              <a:buChar char="•"/>
              <a:defRPr/>
            </a:pPr>
            <a:endParaRPr lang="en-US" sz="2400" kern="0" dirty="0" smtClean="0">
              <a:solidFill>
                <a:prstClr val="black"/>
              </a:solidFill>
            </a:endParaRPr>
          </a:p>
          <a:p>
            <a:pPr marL="800100" lvl="1" indent="-342900" fontAlgn="base">
              <a:spcBef>
                <a:spcPct val="20000"/>
              </a:spcBef>
              <a:spcAft>
                <a:spcPct val="0"/>
              </a:spcAft>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kern="0" dirty="0" smtClean="0">
              <a:solidFill>
                <a:prstClr val="black"/>
              </a:solidFill>
            </a:endParaRPr>
          </a:p>
          <a:p>
            <a:pPr marL="342900" indent="-342900" fontAlgn="base">
              <a:spcBef>
                <a:spcPct val="20000"/>
              </a:spcBef>
              <a:spcAft>
                <a:spcPct val="0"/>
              </a:spcAft>
              <a:buFontTx/>
              <a:buChar char="•"/>
              <a:defRPr/>
            </a:pPr>
            <a:endParaRPr lang="en-US" sz="2400" dirty="0">
              <a:solidFill>
                <a:prstClr val="black"/>
              </a:solidFill>
            </a:endParaRPr>
          </a:p>
        </p:txBody>
      </p:sp>
      <p:pic>
        <p:nvPicPr>
          <p:cNvPr id="7" name="Picture 6" descr="IMG_0363RLRoss 08.jpg"/>
          <p:cNvPicPr>
            <a:picLocks noChangeAspect="1"/>
          </p:cNvPicPr>
          <p:nvPr/>
        </p:nvPicPr>
        <p:blipFill>
          <a:blip r:embed="rId3" cstate="print"/>
          <a:srcRect l="178" r="453"/>
          <a:stretch>
            <a:fillRect/>
          </a:stretch>
        </p:blipFill>
        <p:spPr>
          <a:xfrm>
            <a:off x="5705475" y="1526056"/>
            <a:ext cx="3286125" cy="496046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atsell 1.jpg"/>
          <p:cNvPicPr>
            <a:picLocks noChangeAspect="1"/>
          </p:cNvPicPr>
          <p:nvPr/>
        </p:nvPicPr>
        <p:blipFill>
          <a:blip r:embed="rId3" cstate="print"/>
          <a:stretch>
            <a:fillRect/>
          </a:stretch>
        </p:blipFill>
        <p:spPr>
          <a:xfrm>
            <a:off x="736539" y="1385865"/>
            <a:ext cx="7114147" cy="5335610"/>
          </a:xfrm>
          <a:prstGeom prst="rect">
            <a:avLst/>
          </a:prstGeom>
        </p:spPr>
      </p:pic>
      <p:pic>
        <p:nvPicPr>
          <p:cNvPr id="16" name="Picture 15" descr="Matsell 2011 Sept.jpg"/>
          <p:cNvPicPr>
            <a:picLocks noChangeAspect="1"/>
          </p:cNvPicPr>
          <p:nvPr/>
        </p:nvPicPr>
        <p:blipFill>
          <a:blip r:embed="rId4" cstate="print"/>
          <a:stretch>
            <a:fillRect/>
          </a:stretch>
        </p:blipFill>
        <p:spPr>
          <a:xfrm>
            <a:off x="731307" y="1368622"/>
            <a:ext cx="7119379" cy="5338585"/>
          </a:xfrm>
          <a:prstGeom prst="rect">
            <a:avLst/>
          </a:prstGeom>
        </p:spPr>
      </p:pic>
      <p:pic>
        <p:nvPicPr>
          <p:cNvPr id="14" name="Picture 13" descr="Kimmel Till 5.JPG"/>
          <p:cNvPicPr>
            <a:picLocks noChangeAspect="1"/>
          </p:cNvPicPr>
          <p:nvPr/>
        </p:nvPicPr>
        <p:blipFill>
          <a:blip r:embed="rId5" cstate="print"/>
          <a:stretch>
            <a:fillRect/>
          </a:stretch>
        </p:blipFill>
        <p:spPr>
          <a:xfrm>
            <a:off x="719138" y="1371600"/>
            <a:ext cx="7119379" cy="5339533"/>
          </a:xfrm>
          <a:prstGeom prst="rect">
            <a:avLst/>
          </a:prstGeom>
        </p:spPr>
      </p:pic>
      <p:pic>
        <p:nvPicPr>
          <p:cNvPr id="13" name="Picture 12" descr="Kimmel 2011 Sept.jpg"/>
          <p:cNvPicPr>
            <a:picLocks noChangeAspect="1"/>
          </p:cNvPicPr>
          <p:nvPr/>
        </p:nvPicPr>
        <p:blipFill>
          <a:blip r:embed="rId6" cstate="print"/>
          <a:stretch>
            <a:fillRect/>
          </a:stretch>
        </p:blipFill>
        <p:spPr>
          <a:xfrm>
            <a:off x="730042" y="1367673"/>
            <a:ext cx="7120644" cy="5339533"/>
          </a:xfrm>
          <a:prstGeom prst="rect">
            <a:avLst/>
          </a:prstGeom>
        </p:spPr>
      </p:pic>
      <p:pic>
        <p:nvPicPr>
          <p:cNvPr id="12" name="Picture 11" descr="Durham.jpg"/>
          <p:cNvPicPr>
            <a:picLocks noChangeAspect="1"/>
          </p:cNvPicPr>
          <p:nvPr/>
        </p:nvPicPr>
        <p:blipFill>
          <a:blip r:embed="rId7" cstate="print"/>
          <a:srcRect r="8011"/>
          <a:stretch>
            <a:fillRect/>
          </a:stretch>
        </p:blipFill>
        <p:spPr>
          <a:xfrm>
            <a:off x="724369" y="1371601"/>
            <a:ext cx="7126317" cy="5335606"/>
          </a:xfrm>
          <a:prstGeom prst="rect">
            <a:avLst/>
          </a:prstGeom>
        </p:spPr>
      </p:pic>
      <p:pic>
        <p:nvPicPr>
          <p:cNvPr id="11" name="Picture 10" descr="Durham 2011 Sept.jpg"/>
          <p:cNvPicPr>
            <a:picLocks noChangeAspect="1"/>
          </p:cNvPicPr>
          <p:nvPr/>
        </p:nvPicPr>
        <p:blipFill>
          <a:blip r:embed="rId8" cstate="print"/>
          <a:stretch>
            <a:fillRect/>
          </a:stretch>
        </p:blipFill>
        <p:spPr>
          <a:xfrm>
            <a:off x="724370" y="1368621"/>
            <a:ext cx="7119379" cy="5338585"/>
          </a:xfrm>
          <a:prstGeom prst="rect">
            <a:avLst/>
          </a:prstGeom>
        </p:spPr>
      </p:pic>
      <p:pic>
        <p:nvPicPr>
          <p:cNvPr id="17" name="Picture 16" descr="Wolf Cr 2 preplnt.JPG"/>
          <p:cNvPicPr>
            <a:picLocks noChangeAspect="1"/>
          </p:cNvPicPr>
          <p:nvPr/>
        </p:nvPicPr>
        <p:blipFill>
          <a:blip r:embed="rId9" cstate="print"/>
          <a:stretch>
            <a:fillRect/>
          </a:stretch>
        </p:blipFill>
        <p:spPr>
          <a:xfrm>
            <a:off x="724370" y="1369730"/>
            <a:ext cx="7114147" cy="5337476"/>
          </a:xfrm>
          <a:prstGeom prst="rect">
            <a:avLst/>
          </a:prstGeom>
        </p:spPr>
      </p:pic>
      <p:pic>
        <p:nvPicPr>
          <p:cNvPr id="18" name="Picture 17" descr="Wolf Cr 2011mon 2.jpg"/>
          <p:cNvPicPr>
            <a:picLocks noChangeAspect="1"/>
          </p:cNvPicPr>
          <p:nvPr/>
        </p:nvPicPr>
        <p:blipFill>
          <a:blip r:embed="rId10" cstate="print"/>
          <a:stretch>
            <a:fillRect/>
          </a:stretch>
        </p:blipFill>
        <p:spPr>
          <a:xfrm>
            <a:off x="719138" y="1369730"/>
            <a:ext cx="7119379" cy="5341403"/>
          </a:xfrm>
          <a:prstGeom prst="rect">
            <a:avLst/>
          </a:prstGeom>
        </p:spPr>
      </p:pic>
      <p:sp>
        <p:nvSpPr>
          <p:cNvPr id="19" name="Title 5"/>
          <p:cNvSpPr txBox="1">
            <a:spLocks/>
          </p:cNvSpPr>
          <p:nvPr/>
        </p:nvSpPr>
        <p:spPr>
          <a:xfrm>
            <a:off x="685800" y="533400"/>
            <a:ext cx="7262811" cy="838200"/>
          </a:xfrm>
          <a:prstGeom prst="rect">
            <a:avLst/>
          </a:prstGeom>
        </p:spPr>
        <p:txBody>
          <a:bodyPr vert="horz" lIns="0" rIns="0" bIns="0" anchor="b">
            <a:normAutofit/>
          </a:bodyPr>
          <a:lstStyle/>
          <a:p>
            <a:pPr>
              <a:spcBef>
                <a:spcPct val="0"/>
              </a:spcBef>
            </a:pPr>
            <a:r>
              <a:rPr lang="en-US" sz="3600" dirty="0">
                <a:solidFill>
                  <a:srgbClr val="04617B"/>
                </a:solidFill>
                <a:latin typeface="Calibri"/>
              </a:rPr>
              <a:t>Restoration Photos: Before-After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23988" y="914400"/>
            <a:ext cx="7262812" cy="838200"/>
          </a:xfrm>
        </p:spPr>
        <p:txBody>
          <a:bodyPr/>
          <a:lstStyle/>
          <a:p>
            <a:r>
              <a:rPr lang="en-US" dirty="0" smtClean="0"/>
              <a:t>Water Quality History</a:t>
            </a:r>
            <a:endParaRPr lang="en-US" dirty="0"/>
          </a:p>
        </p:txBody>
      </p:sp>
      <p:pic>
        <p:nvPicPr>
          <p:cNvPr id="5" name="Content Placeholder 4" descr="Vic.jpg"/>
          <p:cNvPicPr>
            <a:picLocks noGrp="1" noChangeAspect="1"/>
          </p:cNvPicPr>
          <p:nvPr>
            <p:ph idx="1"/>
          </p:nvPr>
        </p:nvPicPr>
        <p:blipFill>
          <a:blip r:embed="rId3" cstate="print"/>
          <a:stretch>
            <a:fillRect/>
          </a:stretch>
        </p:blipFill>
        <p:spPr>
          <a:xfrm>
            <a:off x="5122376" y="1760561"/>
            <a:ext cx="3862874" cy="4999014"/>
          </a:xfrm>
        </p:spPr>
      </p:pic>
      <p:sp>
        <p:nvSpPr>
          <p:cNvPr id="8" name="Content Placeholder 2"/>
          <p:cNvSpPr txBox="1">
            <a:spLocks/>
          </p:cNvSpPr>
          <p:nvPr/>
        </p:nvSpPr>
        <p:spPr bwMode="auto">
          <a:xfrm>
            <a:off x="1423988" y="1760561"/>
            <a:ext cx="3598388"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1998 303(d) listed streams</a:t>
            </a:r>
            <a:r>
              <a:rPr kumimoji="0" lang="en-US" sz="2400" b="0" i="0" u="none" strike="noStrike" kern="0" cap="none" spc="0" normalizeH="0" noProof="0" dirty="0" smtClean="0">
                <a:ln>
                  <a:noFill/>
                </a:ln>
                <a:solidFill>
                  <a:schemeClr val="tx1"/>
                </a:solidFill>
                <a:effectLst/>
                <a:uLnTx/>
                <a:uFillTx/>
                <a:latin typeface="+mn-lt"/>
                <a:ea typeface="+mn-ea"/>
                <a:cs typeface="+mn-cs"/>
              </a:rPr>
              <a:t> for Bacteria</a:t>
            </a:r>
          </a:p>
          <a:p>
            <a:pPr marL="342900" lvl="0" indent="-342900" fontAlgn="base">
              <a:spcBef>
                <a:spcPct val="20000"/>
              </a:spcBef>
              <a:spcAft>
                <a:spcPct val="0"/>
              </a:spcAft>
              <a:buFontTx/>
              <a:buChar char="•"/>
              <a:defRPr/>
            </a:pPr>
            <a:r>
              <a:rPr lang="en-US" sz="2400" kern="0" dirty="0" smtClean="0"/>
              <a:t>319 grants started</a:t>
            </a:r>
          </a:p>
          <a:p>
            <a:pPr marL="800100" lvl="1" indent="-342900" fontAlgn="base">
              <a:spcBef>
                <a:spcPct val="20000"/>
              </a:spcBef>
              <a:spcAft>
                <a:spcPct val="0"/>
              </a:spcAft>
              <a:buFontTx/>
              <a:buChar char="•"/>
              <a:defRPr/>
            </a:pPr>
            <a:r>
              <a:rPr lang="en-US" sz="2400" kern="0" dirty="0" smtClean="0"/>
              <a:t>Restoration projects</a:t>
            </a:r>
          </a:p>
          <a:p>
            <a:pPr marL="800100" lvl="1" indent="-342900" fontAlgn="base">
              <a:spcBef>
                <a:spcPct val="20000"/>
              </a:spcBef>
              <a:spcAft>
                <a:spcPct val="0"/>
              </a:spcAft>
              <a:buFontTx/>
              <a:buChar char="•"/>
              <a:defRPr/>
            </a:pPr>
            <a:r>
              <a:rPr lang="en-US" sz="2400" kern="0" dirty="0" smtClean="0"/>
              <a:t>Building partnerships</a:t>
            </a:r>
          </a:p>
          <a:p>
            <a:pPr marL="800100" lvl="1" indent="-342900" fontAlgn="base">
              <a:spcBef>
                <a:spcPct val="20000"/>
              </a:spcBef>
              <a:spcAft>
                <a:spcPct val="0"/>
              </a:spcAft>
              <a:buFontTx/>
              <a:buChar char="•"/>
              <a:defRPr/>
            </a:pPr>
            <a:r>
              <a:rPr lang="en-US" sz="2400" kern="0" dirty="0" smtClean="0"/>
              <a:t>Initial monitoring</a:t>
            </a:r>
            <a:endParaRPr lang="en-US" sz="2400" dirty="0" smtClean="0"/>
          </a:p>
          <a:p>
            <a:pPr marL="342900" indent="-342900" fontAlgn="base">
              <a:spcBef>
                <a:spcPct val="20000"/>
              </a:spcBef>
              <a:spcAft>
                <a:spcPct val="0"/>
              </a:spcAft>
              <a:buFontTx/>
              <a:buChar char="•"/>
              <a:defRPr/>
            </a:pPr>
            <a:r>
              <a:rPr lang="en-US" sz="2400" kern="0" dirty="0" smtClean="0"/>
              <a:t>TMDLs developed in 2001, 2002, and 2003</a:t>
            </a:r>
          </a:p>
          <a:p>
            <a:pPr marL="342900" lvl="0" indent="-342900" fontAlgn="base">
              <a:spcBef>
                <a:spcPct val="20000"/>
              </a:spcBef>
              <a:spcAft>
                <a:spcPct val="0"/>
              </a:spcAft>
              <a:buFontTx/>
              <a:buChar char="•"/>
              <a:defRPr/>
            </a:pPr>
            <a:endParaRPr lang="en-US" sz="2400" kern="0" dirty="0" smtClean="0"/>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noProof="0" dirty="0" smtClean="0">
              <a:ln>
                <a:noFill/>
              </a:ln>
              <a:solidFill>
                <a:schemeClr val="tx1"/>
              </a:solidFill>
              <a:effectLst/>
              <a:uLnTx/>
              <a:uFillTx/>
              <a:latin typeface="+mn-lt"/>
              <a:ea typeface="+mn-ea"/>
              <a:cs typeface="+mn-cs"/>
            </a:endParaRPr>
          </a:p>
        </p:txBody>
      </p:sp>
      <p:pic>
        <p:nvPicPr>
          <p:cNvPr id="7" name="Picture 6" descr="303_Bacteria.jpg"/>
          <p:cNvPicPr>
            <a:picLocks noChangeAspect="1"/>
          </p:cNvPicPr>
          <p:nvPr/>
        </p:nvPicPr>
        <p:blipFill>
          <a:blip r:embed="rId4" cstate="print"/>
          <a:stretch>
            <a:fillRect/>
          </a:stretch>
        </p:blipFill>
        <p:spPr>
          <a:xfrm>
            <a:off x="5122376" y="1760561"/>
            <a:ext cx="3862874" cy="4999013"/>
          </a:xfrm>
          <a:prstGeom prst="rect">
            <a:avLst/>
          </a:prstGeom>
        </p:spPr>
      </p:pic>
      <p:pic>
        <p:nvPicPr>
          <p:cNvPr id="9" name="Picture 8" descr="Tilla_TMDL.jpg"/>
          <p:cNvPicPr>
            <a:picLocks noChangeAspect="1"/>
          </p:cNvPicPr>
          <p:nvPr/>
        </p:nvPicPr>
        <p:blipFill>
          <a:blip r:embed="rId5" cstate="print"/>
          <a:stretch>
            <a:fillRect/>
          </a:stretch>
        </p:blipFill>
        <p:spPr>
          <a:xfrm>
            <a:off x="5122377" y="1760561"/>
            <a:ext cx="3862874" cy="4999014"/>
          </a:xfrm>
          <a:prstGeom prst="rect">
            <a:avLst/>
          </a:prstGeom>
        </p:spPr>
      </p:pic>
      <p:pic>
        <p:nvPicPr>
          <p:cNvPr id="10" name="Picture 9" descr="Tilla_Nest_TMDL.jpg"/>
          <p:cNvPicPr>
            <a:picLocks noChangeAspect="1"/>
          </p:cNvPicPr>
          <p:nvPr/>
        </p:nvPicPr>
        <p:blipFill>
          <a:blip r:embed="rId6" cstate="print"/>
          <a:stretch>
            <a:fillRect/>
          </a:stretch>
        </p:blipFill>
        <p:spPr>
          <a:xfrm>
            <a:off x="5122377" y="1760561"/>
            <a:ext cx="3862873" cy="4999013"/>
          </a:xfrm>
          <a:prstGeom prst="rect">
            <a:avLst/>
          </a:prstGeom>
        </p:spPr>
      </p:pic>
      <p:pic>
        <p:nvPicPr>
          <p:cNvPr id="11" name="Picture 10" descr="All_TMDL.jpg"/>
          <p:cNvPicPr>
            <a:picLocks noChangeAspect="1"/>
          </p:cNvPicPr>
          <p:nvPr/>
        </p:nvPicPr>
        <p:blipFill>
          <a:blip r:embed="rId7" cstate="print"/>
          <a:stretch>
            <a:fillRect/>
          </a:stretch>
        </p:blipFill>
        <p:spPr>
          <a:xfrm>
            <a:off x="5122375" y="1760562"/>
            <a:ext cx="3862875" cy="4999014"/>
          </a:xfrm>
          <a:prstGeom prst="rect">
            <a:avLst/>
          </a:prstGeom>
        </p:spPr>
      </p:pic>
      <p:sp>
        <p:nvSpPr>
          <p:cNvPr id="13" name="TextBox 12"/>
          <p:cNvSpPr txBox="1"/>
          <p:nvPr/>
        </p:nvSpPr>
        <p:spPr>
          <a:xfrm>
            <a:off x="6705600" y="3200400"/>
            <a:ext cx="1107996" cy="369332"/>
          </a:xfrm>
          <a:prstGeom prst="rect">
            <a:avLst/>
          </a:prstGeom>
          <a:noFill/>
        </p:spPr>
        <p:txBody>
          <a:bodyPr wrap="none" rtlCol="0">
            <a:spAutoFit/>
          </a:bodyPr>
          <a:lstStyle/>
          <a:p>
            <a:r>
              <a:rPr lang="en-US" dirty="0" smtClean="0"/>
              <a:t>Nehalem</a:t>
            </a:r>
            <a:endParaRPr lang="en-US" dirty="0"/>
          </a:p>
        </p:txBody>
      </p:sp>
      <p:sp>
        <p:nvSpPr>
          <p:cNvPr id="14" name="TextBox 13"/>
          <p:cNvSpPr txBox="1"/>
          <p:nvPr/>
        </p:nvSpPr>
        <p:spPr>
          <a:xfrm>
            <a:off x="6096000" y="4495800"/>
            <a:ext cx="1163524" cy="369332"/>
          </a:xfrm>
          <a:prstGeom prst="rect">
            <a:avLst/>
          </a:prstGeom>
          <a:noFill/>
        </p:spPr>
        <p:txBody>
          <a:bodyPr wrap="none" rtlCol="0">
            <a:spAutoFit/>
          </a:bodyPr>
          <a:lstStyle/>
          <a:p>
            <a:r>
              <a:rPr lang="en-US" dirty="0" smtClean="0"/>
              <a:t>Tillamook</a:t>
            </a:r>
            <a:endParaRPr lang="en-US" dirty="0"/>
          </a:p>
        </p:txBody>
      </p:sp>
      <p:sp>
        <p:nvSpPr>
          <p:cNvPr id="15" name="TextBox 14"/>
          <p:cNvSpPr txBox="1"/>
          <p:nvPr/>
        </p:nvSpPr>
        <p:spPr>
          <a:xfrm>
            <a:off x="5715000" y="5498068"/>
            <a:ext cx="1146468" cy="369332"/>
          </a:xfrm>
          <a:prstGeom prst="rect">
            <a:avLst/>
          </a:prstGeom>
          <a:noFill/>
        </p:spPr>
        <p:txBody>
          <a:bodyPr wrap="none" rtlCol="0">
            <a:spAutoFit/>
          </a:bodyPr>
          <a:lstStyle/>
          <a:p>
            <a:r>
              <a:rPr lang="en-US" dirty="0" smtClean="0"/>
              <a:t>Nestucca</a:t>
            </a:r>
          </a:p>
        </p:txBody>
      </p:sp>
      <p:sp>
        <p:nvSpPr>
          <p:cNvPr id="16" name="TextBox 15"/>
          <p:cNvSpPr txBox="1"/>
          <p:nvPr/>
        </p:nvSpPr>
        <p:spPr>
          <a:xfrm>
            <a:off x="5867400" y="2438400"/>
            <a:ext cx="1851789" cy="369332"/>
          </a:xfrm>
          <a:prstGeom prst="rect">
            <a:avLst/>
          </a:prstGeom>
          <a:noFill/>
        </p:spPr>
        <p:txBody>
          <a:bodyPr wrap="none" rtlCol="0">
            <a:spAutoFit/>
          </a:bodyPr>
          <a:lstStyle/>
          <a:p>
            <a:r>
              <a:rPr lang="en-US" dirty="0" smtClean="0"/>
              <a:t>Lower Columbia</a:t>
            </a:r>
            <a:endParaRPr lang="en-US" dirty="0"/>
          </a:p>
        </p:txBody>
      </p:sp>
      <p:sp>
        <p:nvSpPr>
          <p:cNvPr id="17" name="TextBox 16"/>
          <p:cNvSpPr txBox="1"/>
          <p:nvPr/>
        </p:nvSpPr>
        <p:spPr>
          <a:xfrm>
            <a:off x="5638800" y="3200400"/>
            <a:ext cx="824265" cy="246221"/>
          </a:xfrm>
          <a:prstGeom prst="rect">
            <a:avLst/>
          </a:prstGeom>
          <a:noFill/>
        </p:spPr>
        <p:txBody>
          <a:bodyPr wrap="none" rtlCol="0">
            <a:spAutoFit/>
          </a:bodyPr>
          <a:lstStyle/>
          <a:p>
            <a:r>
              <a:rPr lang="en-US" sz="1000" dirty="0" smtClean="0"/>
              <a:t>Necanicum</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55"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 calcmode="lin" valueType="num">
                                      <p:cBhvr>
                                        <p:cTn id="10" dur="5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11" dur="5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8">
                                            <p:txEl>
                                              <p:pRg st="1" end="1"/>
                                            </p:txEl>
                                          </p:spTgt>
                                        </p:tgtEl>
                                      </p:cBhvr>
                                    </p:animEffect>
                                  </p:childTnLst>
                                </p:cTn>
                              </p:par>
                            </p:childTnLst>
                          </p:cTn>
                        </p:par>
                        <p:par>
                          <p:cTn id="20" fill="hold">
                            <p:stCondLst>
                              <p:cond delay="500"/>
                            </p:stCondLst>
                            <p:childTnLst>
                              <p:par>
                                <p:cTn id="21" presetID="53" presetClass="entr" presetSubtype="0" fill="hold" nodeType="after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p:cTn id="23"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8">
                                            <p:txEl>
                                              <p:pRg st="2" end="2"/>
                                            </p:txEl>
                                          </p:spTgt>
                                        </p:tgtEl>
                                      </p:cBhvr>
                                    </p:animEffect>
                                  </p:childTnLst>
                                </p:cTn>
                              </p:par>
                            </p:childTnLst>
                          </p:cTn>
                        </p:par>
                        <p:par>
                          <p:cTn id="26" fill="hold">
                            <p:stCondLst>
                              <p:cond delay="1000"/>
                            </p:stCondLst>
                            <p:childTnLst>
                              <p:par>
                                <p:cTn id="27" presetID="53" presetClass="entr" presetSubtype="0" fill="hold" nodeType="after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p:cTn id="29"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8">
                                            <p:txEl>
                                              <p:pRg st="3" end="3"/>
                                            </p:txEl>
                                          </p:spTgt>
                                        </p:tgtEl>
                                      </p:cBhvr>
                                    </p:animEffect>
                                  </p:childTnLst>
                                </p:cTn>
                              </p:par>
                            </p:childTnLst>
                          </p:cTn>
                        </p:par>
                        <p:par>
                          <p:cTn id="32" fill="hold">
                            <p:stCondLst>
                              <p:cond delay="1500"/>
                            </p:stCondLst>
                            <p:childTnLst>
                              <p:par>
                                <p:cTn id="33" presetID="53" presetClass="entr" presetSubtype="0" fill="hold" nodeType="after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 calcmode="lin" valueType="num">
                                      <p:cBhvr>
                                        <p:cTn id="35"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 calcmode="lin" valueType="num">
                                      <p:cBhvr>
                                        <p:cTn id="42"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8">
                                            <p:txEl>
                                              <p:pRg st="5" end="5"/>
                                            </p:txEl>
                                          </p:spTgt>
                                        </p:tgtEl>
                                      </p:cBhvr>
                                    </p:animEffect>
                                  </p:childTnLst>
                                </p:cTn>
                              </p:par>
                            </p:childTnLst>
                          </p:cTn>
                        </p:par>
                        <p:par>
                          <p:cTn id="45" fill="hold">
                            <p:stCondLst>
                              <p:cond delay="500"/>
                            </p:stCondLst>
                            <p:childTnLst>
                              <p:par>
                                <p:cTn id="46" presetID="9"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dissolve">
                                      <p:cBhvr>
                                        <p:cTn id="48" dur="500"/>
                                        <p:tgtEl>
                                          <p:spTgt spid="9"/>
                                        </p:tgtEl>
                                      </p:cBhvr>
                                    </p:animEffect>
                                  </p:childTnLst>
                                </p:cTn>
                              </p:par>
                            </p:childTnLst>
                          </p:cTn>
                        </p:par>
                        <p:par>
                          <p:cTn id="49" fill="hold">
                            <p:stCondLst>
                              <p:cond delay="1000"/>
                            </p:stCondLst>
                            <p:childTnLst>
                              <p:par>
                                <p:cTn id="50" presetID="9" presetClass="entr" presetSubtype="0"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dissolve">
                                      <p:cBhvr>
                                        <p:cTn id="52" dur="500"/>
                                        <p:tgtEl>
                                          <p:spTgt spid="10"/>
                                        </p:tgtEl>
                                      </p:cBhvr>
                                    </p:animEffect>
                                  </p:childTnLst>
                                </p:cTn>
                              </p:par>
                            </p:childTnLst>
                          </p:cTn>
                        </p:par>
                        <p:par>
                          <p:cTn id="53" fill="hold">
                            <p:stCondLst>
                              <p:cond delay="1500"/>
                            </p:stCondLst>
                            <p:childTnLst>
                              <p:par>
                                <p:cTn id="54" presetID="9" presetClass="entr" presetSubtype="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dissolve">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RL Ross 2010 IMG_6252-2.jpg"/>
          <p:cNvPicPr>
            <a:picLocks noChangeAspect="1"/>
          </p:cNvPicPr>
          <p:nvPr/>
        </p:nvPicPr>
        <p:blipFill>
          <a:blip r:embed="rId3" cstate="print"/>
          <a:stretch>
            <a:fillRect/>
          </a:stretch>
        </p:blipFill>
        <p:spPr>
          <a:xfrm>
            <a:off x="5137859" y="1760562"/>
            <a:ext cx="3827739" cy="4393488"/>
          </a:xfrm>
          <a:prstGeom prst="rect">
            <a:avLst/>
          </a:prstGeom>
        </p:spPr>
      </p:pic>
      <p:pic>
        <p:nvPicPr>
          <p:cNvPr id="14" name="Picture 13" descr="camera man.JPG"/>
          <p:cNvPicPr>
            <a:picLocks noChangeAspect="1"/>
          </p:cNvPicPr>
          <p:nvPr/>
        </p:nvPicPr>
        <p:blipFill>
          <a:blip r:embed="rId4" cstate="print"/>
          <a:srcRect l="49644" t="8161" r="4650" b="23979"/>
          <a:stretch>
            <a:fillRect/>
          </a:stretch>
        </p:blipFill>
        <p:spPr>
          <a:xfrm>
            <a:off x="5137859" y="1760560"/>
            <a:ext cx="3833430" cy="4393489"/>
          </a:xfrm>
          <a:prstGeom prst="rect">
            <a:avLst/>
          </a:prstGeom>
        </p:spPr>
      </p:pic>
      <p:grpSp>
        <p:nvGrpSpPr>
          <p:cNvPr id="2" name="Group 14"/>
          <p:cNvGrpSpPr/>
          <p:nvPr/>
        </p:nvGrpSpPr>
        <p:grpSpPr>
          <a:xfrm>
            <a:off x="5123899" y="1760562"/>
            <a:ext cx="3861351" cy="4999013"/>
            <a:chOff x="5109954" y="1752600"/>
            <a:chExt cx="3861351" cy="4999013"/>
          </a:xfrm>
        </p:grpSpPr>
        <p:pic>
          <p:nvPicPr>
            <p:cNvPr id="1028" name="Picture 4"/>
            <p:cNvPicPr>
              <a:picLocks noChangeAspect="1" noChangeArrowheads="1"/>
            </p:cNvPicPr>
            <p:nvPr/>
          </p:nvPicPr>
          <p:blipFill>
            <a:blip r:embed="rId5" cstate="print"/>
            <a:srcRect/>
            <a:stretch>
              <a:fillRect/>
            </a:stretch>
          </p:blipFill>
          <p:spPr bwMode="auto">
            <a:xfrm>
              <a:off x="5109954" y="1752600"/>
              <a:ext cx="3861335" cy="2979144"/>
            </a:xfrm>
            <a:prstGeom prst="rect">
              <a:avLst/>
            </a:prstGeom>
            <a:noFill/>
            <a:ln w="9525">
              <a:solidFill>
                <a:schemeClr val="tx1"/>
              </a:solidFill>
              <a:miter lim="800000"/>
              <a:headEnd/>
              <a:tailEnd/>
            </a:ln>
          </p:spPr>
        </p:pic>
        <p:sp>
          <p:nvSpPr>
            <p:cNvPr id="10" name="Rectangle 9"/>
            <p:cNvSpPr/>
            <p:nvPr/>
          </p:nvSpPr>
          <p:spPr bwMode="auto">
            <a:xfrm>
              <a:off x="5109954" y="4731744"/>
              <a:ext cx="3861351" cy="201986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imes New Roman" pitchFamily="18" charset="0"/>
              </a:endParaRPr>
            </a:p>
          </p:txBody>
        </p:sp>
      </p:grpSp>
      <p:pic>
        <p:nvPicPr>
          <p:cNvPr id="1027" name="Picture 3"/>
          <p:cNvPicPr>
            <a:picLocks noChangeAspect="1" noChangeArrowheads="1"/>
          </p:cNvPicPr>
          <p:nvPr/>
        </p:nvPicPr>
        <p:blipFill>
          <a:blip r:embed="rId6" cstate="print"/>
          <a:srcRect/>
          <a:stretch>
            <a:fillRect/>
          </a:stretch>
        </p:blipFill>
        <p:spPr bwMode="auto">
          <a:xfrm>
            <a:off x="5104263" y="1682663"/>
            <a:ext cx="3880987" cy="5076912"/>
          </a:xfrm>
          <a:prstGeom prst="rect">
            <a:avLst/>
          </a:prstGeom>
          <a:noFill/>
          <a:ln w="9525">
            <a:noFill/>
            <a:miter lim="800000"/>
            <a:headEnd/>
            <a:tailEnd/>
          </a:ln>
        </p:spPr>
      </p:pic>
      <p:pic>
        <p:nvPicPr>
          <p:cNvPr id="1026" name="Picture 2"/>
          <p:cNvPicPr>
            <a:picLocks noChangeAspect="1" noChangeArrowheads="1"/>
          </p:cNvPicPr>
          <p:nvPr/>
        </p:nvPicPr>
        <p:blipFill>
          <a:blip r:embed="rId7" cstate="print"/>
          <a:srcRect/>
          <a:stretch>
            <a:fillRect/>
          </a:stretch>
        </p:blipFill>
        <p:spPr bwMode="auto">
          <a:xfrm>
            <a:off x="5074837" y="1678676"/>
            <a:ext cx="3910413" cy="5080900"/>
          </a:xfrm>
          <a:prstGeom prst="rect">
            <a:avLst/>
          </a:prstGeom>
          <a:noFill/>
          <a:ln w="9525">
            <a:solidFill>
              <a:schemeClr val="tx1"/>
            </a:solidFill>
            <a:miter lim="800000"/>
            <a:headEnd/>
            <a:tailEnd/>
          </a:ln>
        </p:spPr>
      </p:pic>
      <p:sp>
        <p:nvSpPr>
          <p:cNvPr id="6" name="Title 5"/>
          <p:cNvSpPr>
            <a:spLocks noGrp="1"/>
          </p:cNvSpPr>
          <p:nvPr>
            <p:ph type="title"/>
          </p:nvPr>
        </p:nvSpPr>
        <p:spPr>
          <a:xfrm>
            <a:off x="1423989" y="914400"/>
            <a:ext cx="7262811" cy="838200"/>
          </a:xfrm>
        </p:spPr>
        <p:txBody>
          <a:bodyPr/>
          <a:lstStyle/>
          <a:p>
            <a:r>
              <a:rPr lang="en-US" dirty="0" smtClean="0"/>
              <a:t>Outreach and Communication</a:t>
            </a:r>
            <a:endParaRPr lang="en-US" dirty="0"/>
          </a:p>
        </p:txBody>
      </p:sp>
      <p:sp>
        <p:nvSpPr>
          <p:cNvPr id="8" name="Content Placeholder 2"/>
          <p:cNvSpPr txBox="1">
            <a:spLocks/>
          </p:cNvSpPr>
          <p:nvPr/>
        </p:nvSpPr>
        <p:spPr bwMode="auto">
          <a:xfrm>
            <a:off x="1423989" y="1760561"/>
            <a:ext cx="3713870"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fontAlgn="base">
              <a:spcBef>
                <a:spcPct val="20000"/>
              </a:spcBef>
              <a:spcAft>
                <a:spcPct val="0"/>
              </a:spcAft>
              <a:buFontTx/>
              <a:buChar char="•"/>
              <a:defRPr/>
            </a:pPr>
            <a:r>
              <a:rPr lang="en-US" sz="2400" kern="0" dirty="0" smtClean="0"/>
              <a:t>Presentations</a:t>
            </a:r>
          </a:p>
          <a:p>
            <a:pPr marL="800100" lvl="1" indent="-342900" fontAlgn="base">
              <a:spcBef>
                <a:spcPct val="20000"/>
              </a:spcBef>
              <a:spcAft>
                <a:spcPct val="0"/>
              </a:spcAft>
              <a:buFontTx/>
              <a:buChar char="•"/>
              <a:defRPr/>
            </a:pPr>
            <a:r>
              <a:rPr lang="en-US" sz="2400" kern="0" dirty="0" smtClean="0"/>
              <a:t>Public information</a:t>
            </a:r>
          </a:p>
          <a:p>
            <a:pPr marL="800100" lvl="1" indent="-342900" fontAlgn="base">
              <a:spcBef>
                <a:spcPct val="20000"/>
              </a:spcBef>
              <a:spcAft>
                <a:spcPct val="0"/>
              </a:spcAft>
              <a:buFontTx/>
              <a:buChar char="•"/>
              <a:defRPr/>
            </a:pPr>
            <a:r>
              <a:rPr lang="en-US" sz="2400" kern="0" dirty="0" smtClean="0"/>
              <a:t>Partner guidance</a:t>
            </a:r>
            <a:endParaRPr lang="en-US" sz="2400" dirty="0" smtClean="0"/>
          </a:p>
          <a:p>
            <a:pPr marL="342900" lvl="0" indent="-342900" fontAlgn="base">
              <a:spcBef>
                <a:spcPct val="20000"/>
              </a:spcBef>
              <a:spcAft>
                <a:spcPct val="0"/>
              </a:spcAft>
              <a:buFontTx/>
              <a:buChar char="•"/>
              <a:defRPr/>
            </a:pPr>
            <a:r>
              <a:rPr lang="en-US" sz="2400" dirty="0" smtClean="0"/>
              <a:t>Publications</a:t>
            </a:r>
          </a:p>
          <a:p>
            <a:pPr marL="800100" lvl="1" indent="-342900" fontAlgn="base">
              <a:spcBef>
                <a:spcPct val="20000"/>
              </a:spcBef>
              <a:spcAft>
                <a:spcPct val="0"/>
              </a:spcAft>
              <a:buFontTx/>
              <a:buChar char="•"/>
              <a:defRPr/>
            </a:pPr>
            <a:r>
              <a:rPr lang="en-US" sz="2400" dirty="0" smtClean="0"/>
              <a:t>Estuary Program</a:t>
            </a:r>
          </a:p>
          <a:p>
            <a:pPr marL="800100" lvl="1" indent="-342900" fontAlgn="base">
              <a:spcBef>
                <a:spcPct val="20000"/>
              </a:spcBef>
              <a:spcAft>
                <a:spcPct val="0"/>
              </a:spcAft>
              <a:buFontTx/>
              <a:buChar char="•"/>
              <a:defRPr/>
            </a:pPr>
            <a:r>
              <a:rPr lang="en-US" sz="2400" dirty="0" smtClean="0"/>
              <a:t>319 Fact Sheets</a:t>
            </a:r>
          </a:p>
          <a:p>
            <a:pPr marL="800100" lvl="1" indent="-342900" fontAlgn="base">
              <a:spcBef>
                <a:spcPct val="20000"/>
              </a:spcBef>
              <a:spcAft>
                <a:spcPct val="0"/>
              </a:spcAft>
              <a:buFontTx/>
              <a:buChar char="•"/>
              <a:defRPr/>
            </a:pPr>
            <a:r>
              <a:rPr lang="en-US" sz="2400" dirty="0" smtClean="0"/>
              <a:t>CEP Fact Sheet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8">
                                            <p:txEl>
                                              <p:pRg st="1" end="1"/>
                                            </p:txEl>
                                          </p:spTgt>
                                        </p:tgtEl>
                                      </p:cBhvr>
                                    </p:animEffect>
                                  </p:childTnLst>
                                </p:cTn>
                              </p:par>
                            </p:childTnLst>
                          </p:cTn>
                        </p:par>
                        <p:par>
                          <p:cTn id="16" fill="hold">
                            <p:stCondLst>
                              <p:cond delay="1000"/>
                            </p:stCondLst>
                            <p:childTnLst>
                              <p:par>
                                <p:cTn id="17" presetID="55"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strVal val="#ppt_w*0.70"/>
                                          </p:val>
                                        </p:tav>
                                        <p:tav tm="100000">
                                          <p:val>
                                            <p:strVal val="#ppt_w"/>
                                          </p:val>
                                        </p:tav>
                                      </p:tavLst>
                                    </p:anim>
                                    <p:anim calcmode="lin" valueType="num">
                                      <p:cBhvr>
                                        <p:cTn id="20" dur="500" fill="hold"/>
                                        <p:tgtEl>
                                          <p:spTgt spid="13"/>
                                        </p:tgtEl>
                                        <p:attrNameLst>
                                          <p:attrName>ppt_h</p:attrName>
                                        </p:attrNameLst>
                                      </p:cBhvr>
                                      <p:tavLst>
                                        <p:tav tm="0">
                                          <p:val>
                                            <p:strVal val="#ppt_h"/>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 calcmode="lin" valueType="num">
                                      <p:cBhvr>
                                        <p:cTn id="26"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8">
                                            <p:txEl>
                                              <p:pRg st="2" end="2"/>
                                            </p:txEl>
                                          </p:spTgt>
                                        </p:tgtEl>
                                      </p:cBhvr>
                                    </p:animEffect>
                                  </p:childTnLst>
                                </p:cTn>
                              </p:par>
                            </p:childTnLst>
                          </p:cTn>
                        </p:par>
                        <p:par>
                          <p:cTn id="29" fill="hold">
                            <p:stCondLst>
                              <p:cond delay="500"/>
                            </p:stCondLst>
                            <p:childTnLst>
                              <p:par>
                                <p:cTn id="30" presetID="53"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 calcmode="lin" valueType="num">
                                      <p:cBhvr>
                                        <p:cTn id="39"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41" dur="500"/>
                                        <p:tgtEl>
                                          <p:spTgt spid="8">
                                            <p:txEl>
                                              <p:pRg st="3" end="3"/>
                                            </p:txEl>
                                          </p:spTgt>
                                        </p:tgtEl>
                                      </p:cBhvr>
                                    </p:animEffect>
                                  </p:childTnLst>
                                </p:cTn>
                              </p:par>
                              <p:par>
                                <p:cTn id="42" presetID="53" presetClass="entr" presetSubtype="0" fill="hold" nodeType="with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 calcmode="lin" valueType="num">
                                      <p:cBhvr>
                                        <p:cTn id="44"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46" dur="500"/>
                                        <p:tgtEl>
                                          <p:spTgt spid="8">
                                            <p:txEl>
                                              <p:pRg st="4" end="4"/>
                                            </p:txEl>
                                          </p:spTgt>
                                        </p:tgtEl>
                                      </p:cBhvr>
                                    </p:animEffect>
                                  </p:childTnLst>
                                </p:cTn>
                              </p:par>
                            </p:childTnLst>
                          </p:cTn>
                        </p:par>
                        <p:par>
                          <p:cTn id="47" fill="hold">
                            <p:stCondLst>
                              <p:cond delay="500"/>
                            </p:stCondLst>
                            <p:childTnLst>
                              <p:par>
                                <p:cTn id="48" presetID="53" presetClass="entr" presetSubtype="0"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500" fill="hold"/>
                                        <p:tgtEl>
                                          <p:spTgt spid="2"/>
                                        </p:tgtEl>
                                        <p:attrNameLst>
                                          <p:attrName>ppt_w</p:attrName>
                                        </p:attrNameLst>
                                      </p:cBhvr>
                                      <p:tavLst>
                                        <p:tav tm="0">
                                          <p:val>
                                            <p:fltVal val="0"/>
                                          </p:val>
                                        </p:tav>
                                        <p:tav tm="100000">
                                          <p:val>
                                            <p:strVal val="#ppt_w"/>
                                          </p:val>
                                        </p:tav>
                                      </p:tavLst>
                                    </p:anim>
                                    <p:anim calcmode="lin" valueType="num">
                                      <p:cBhvr>
                                        <p:cTn id="51" dur="500" fill="hold"/>
                                        <p:tgtEl>
                                          <p:spTgt spid="2"/>
                                        </p:tgtEl>
                                        <p:attrNameLst>
                                          <p:attrName>ppt_h</p:attrName>
                                        </p:attrNameLst>
                                      </p:cBhvr>
                                      <p:tavLst>
                                        <p:tav tm="0">
                                          <p:val>
                                            <p:fltVal val="0"/>
                                          </p:val>
                                        </p:tav>
                                        <p:tav tm="100000">
                                          <p:val>
                                            <p:strVal val="#ppt_h"/>
                                          </p:val>
                                        </p:tav>
                                      </p:tavLst>
                                    </p:anim>
                                    <p:animEffect transition="in" filter="fad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nodeType="clickEffect">
                                  <p:stCondLst>
                                    <p:cond delay="0"/>
                                  </p:stCondLst>
                                  <p:childTnLst>
                                    <p:set>
                                      <p:cBhvr>
                                        <p:cTn id="56" dur="1" fill="hold">
                                          <p:stCondLst>
                                            <p:cond delay="0"/>
                                          </p:stCondLst>
                                        </p:cTn>
                                        <p:tgtEl>
                                          <p:spTgt spid="8">
                                            <p:txEl>
                                              <p:pRg st="5" end="5"/>
                                            </p:txEl>
                                          </p:spTgt>
                                        </p:tgtEl>
                                        <p:attrNameLst>
                                          <p:attrName>style.visibility</p:attrName>
                                        </p:attrNameLst>
                                      </p:cBhvr>
                                      <p:to>
                                        <p:strVal val="visible"/>
                                      </p:to>
                                    </p:set>
                                    <p:anim calcmode="lin" valueType="num">
                                      <p:cBhvr>
                                        <p:cTn id="57"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58"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59" dur="500"/>
                                        <p:tgtEl>
                                          <p:spTgt spid="8">
                                            <p:txEl>
                                              <p:pRg st="5" end="5"/>
                                            </p:txEl>
                                          </p:spTgt>
                                        </p:tgtEl>
                                      </p:cBhvr>
                                    </p:animEffect>
                                  </p:childTnLst>
                                </p:cTn>
                              </p:par>
                            </p:childTnLst>
                          </p:cTn>
                        </p:par>
                        <p:par>
                          <p:cTn id="60" fill="hold">
                            <p:stCondLst>
                              <p:cond delay="500"/>
                            </p:stCondLst>
                            <p:childTnLst>
                              <p:par>
                                <p:cTn id="61" presetID="53" presetClass="entr" presetSubtype="0" fill="hold" nodeType="afterEffect">
                                  <p:stCondLst>
                                    <p:cond delay="0"/>
                                  </p:stCondLst>
                                  <p:childTnLst>
                                    <p:set>
                                      <p:cBhvr>
                                        <p:cTn id="62" dur="1" fill="hold">
                                          <p:stCondLst>
                                            <p:cond delay="0"/>
                                          </p:stCondLst>
                                        </p:cTn>
                                        <p:tgtEl>
                                          <p:spTgt spid="1027"/>
                                        </p:tgtEl>
                                        <p:attrNameLst>
                                          <p:attrName>style.visibility</p:attrName>
                                        </p:attrNameLst>
                                      </p:cBhvr>
                                      <p:to>
                                        <p:strVal val="visible"/>
                                      </p:to>
                                    </p:set>
                                    <p:anim calcmode="lin" valueType="num">
                                      <p:cBhvr>
                                        <p:cTn id="63" dur="500" fill="hold"/>
                                        <p:tgtEl>
                                          <p:spTgt spid="1027"/>
                                        </p:tgtEl>
                                        <p:attrNameLst>
                                          <p:attrName>ppt_w</p:attrName>
                                        </p:attrNameLst>
                                      </p:cBhvr>
                                      <p:tavLst>
                                        <p:tav tm="0">
                                          <p:val>
                                            <p:fltVal val="0"/>
                                          </p:val>
                                        </p:tav>
                                        <p:tav tm="100000">
                                          <p:val>
                                            <p:strVal val="#ppt_w"/>
                                          </p:val>
                                        </p:tav>
                                      </p:tavLst>
                                    </p:anim>
                                    <p:anim calcmode="lin" valueType="num">
                                      <p:cBhvr>
                                        <p:cTn id="64" dur="500" fill="hold"/>
                                        <p:tgtEl>
                                          <p:spTgt spid="1027"/>
                                        </p:tgtEl>
                                        <p:attrNameLst>
                                          <p:attrName>ppt_h</p:attrName>
                                        </p:attrNameLst>
                                      </p:cBhvr>
                                      <p:tavLst>
                                        <p:tav tm="0">
                                          <p:val>
                                            <p:fltVal val="0"/>
                                          </p:val>
                                        </p:tav>
                                        <p:tav tm="100000">
                                          <p:val>
                                            <p:strVal val="#ppt_h"/>
                                          </p:val>
                                        </p:tav>
                                      </p:tavLst>
                                    </p:anim>
                                    <p:animEffect transition="in" filter="fade">
                                      <p:cBhvr>
                                        <p:cTn id="65" dur="500"/>
                                        <p:tgtEl>
                                          <p:spTgt spid="1027"/>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nodeType="clickEffect">
                                  <p:stCondLst>
                                    <p:cond delay="0"/>
                                  </p:stCondLst>
                                  <p:childTnLst>
                                    <p:set>
                                      <p:cBhvr>
                                        <p:cTn id="69" dur="1" fill="hold">
                                          <p:stCondLst>
                                            <p:cond delay="0"/>
                                          </p:stCondLst>
                                        </p:cTn>
                                        <p:tgtEl>
                                          <p:spTgt spid="8">
                                            <p:txEl>
                                              <p:pRg st="6" end="6"/>
                                            </p:txEl>
                                          </p:spTgt>
                                        </p:tgtEl>
                                        <p:attrNameLst>
                                          <p:attrName>style.visibility</p:attrName>
                                        </p:attrNameLst>
                                      </p:cBhvr>
                                      <p:to>
                                        <p:strVal val="visible"/>
                                      </p:to>
                                    </p:set>
                                    <p:anim calcmode="lin" valueType="num">
                                      <p:cBhvr>
                                        <p:cTn id="70"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71"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72" dur="500"/>
                                        <p:tgtEl>
                                          <p:spTgt spid="8">
                                            <p:txEl>
                                              <p:pRg st="6" end="6"/>
                                            </p:txEl>
                                          </p:spTgt>
                                        </p:tgtEl>
                                      </p:cBhvr>
                                    </p:animEffect>
                                  </p:childTnLst>
                                </p:cTn>
                              </p:par>
                            </p:childTnLst>
                          </p:cTn>
                        </p:par>
                        <p:par>
                          <p:cTn id="73" fill="hold">
                            <p:stCondLst>
                              <p:cond delay="500"/>
                            </p:stCondLst>
                            <p:childTnLst>
                              <p:par>
                                <p:cTn id="74" presetID="53" presetClass="entr" presetSubtype="0" fill="hold" nodeType="afterEffect">
                                  <p:stCondLst>
                                    <p:cond delay="0"/>
                                  </p:stCondLst>
                                  <p:childTnLst>
                                    <p:set>
                                      <p:cBhvr>
                                        <p:cTn id="75" dur="1" fill="hold">
                                          <p:stCondLst>
                                            <p:cond delay="0"/>
                                          </p:stCondLst>
                                        </p:cTn>
                                        <p:tgtEl>
                                          <p:spTgt spid="1026"/>
                                        </p:tgtEl>
                                        <p:attrNameLst>
                                          <p:attrName>style.visibility</p:attrName>
                                        </p:attrNameLst>
                                      </p:cBhvr>
                                      <p:to>
                                        <p:strVal val="visible"/>
                                      </p:to>
                                    </p:set>
                                    <p:anim calcmode="lin" valueType="num">
                                      <p:cBhvr>
                                        <p:cTn id="76" dur="500" fill="hold"/>
                                        <p:tgtEl>
                                          <p:spTgt spid="1026"/>
                                        </p:tgtEl>
                                        <p:attrNameLst>
                                          <p:attrName>ppt_w</p:attrName>
                                        </p:attrNameLst>
                                      </p:cBhvr>
                                      <p:tavLst>
                                        <p:tav tm="0">
                                          <p:val>
                                            <p:fltVal val="0"/>
                                          </p:val>
                                        </p:tav>
                                        <p:tav tm="100000">
                                          <p:val>
                                            <p:strVal val="#ppt_w"/>
                                          </p:val>
                                        </p:tav>
                                      </p:tavLst>
                                    </p:anim>
                                    <p:anim calcmode="lin" valueType="num">
                                      <p:cBhvr>
                                        <p:cTn id="77" dur="500" fill="hold"/>
                                        <p:tgtEl>
                                          <p:spTgt spid="1026"/>
                                        </p:tgtEl>
                                        <p:attrNameLst>
                                          <p:attrName>ppt_h</p:attrName>
                                        </p:attrNameLst>
                                      </p:cBhvr>
                                      <p:tavLst>
                                        <p:tav tm="0">
                                          <p:val>
                                            <p:fltVal val="0"/>
                                          </p:val>
                                        </p:tav>
                                        <p:tav tm="100000">
                                          <p:val>
                                            <p:strVal val="#ppt_h"/>
                                          </p:val>
                                        </p:tav>
                                      </p:tavLst>
                                    </p:anim>
                                    <p:animEffect transition="in" filter="fade">
                                      <p:cBhvr>
                                        <p:cTn id="7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3" cstate="print"/>
          <a:srcRect/>
          <a:stretch>
            <a:fillRect/>
          </a:stretch>
        </p:blipFill>
        <p:spPr bwMode="auto">
          <a:xfrm>
            <a:off x="5777727" y="1752600"/>
            <a:ext cx="3201370" cy="4951684"/>
          </a:xfrm>
          <a:prstGeom prst="rect">
            <a:avLst/>
          </a:prstGeom>
          <a:noFill/>
          <a:ln w="9525">
            <a:solidFill>
              <a:schemeClr val="tx1"/>
            </a:solidFill>
            <a:miter lim="800000"/>
            <a:headEnd/>
            <a:tailEnd/>
          </a:ln>
        </p:spPr>
      </p:pic>
      <p:pic>
        <p:nvPicPr>
          <p:cNvPr id="7" name="Picture 6" descr="North_Coast_Report_Card.jpg"/>
          <p:cNvPicPr preferRelativeResize="0">
            <a:picLocks noChangeAspect="1"/>
          </p:cNvPicPr>
          <p:nvPr/>
        </p:nvPicPr>
        <p:blipFill>
          <a:blip r:embed="rId4" cstate="print"/>
          <a:stretch>
            <a:fillRect/>
          </a:stretch>
        </p:blipFill>
        <p:spPr>
          <a:xfrm>
            <a:off x="5090591" y="1760561"/>
            <a:ext cx="3888506" cy="2510497"/>
          </a:xfrm>
          <a:prstGeom prst="rect">
            <a:avLst/>
          </a:prstGeom>
        </p:spPr>
      </p:pic>
      <p:pic>
        <p:nvPicPr>
          <p:cNvPr id="9" name="Picture 8" descr="Tillamook_Expand.jpg"/>
          <p:cNvPicPr>
            <a:picLocks noChangeAspect="1"/>
          </p:cNvPicPr>
          <p:nvPr/>
        </p:nvPicPr>
        <p:blipFill>
          <a:blip r:embed="rId5" cstate="print"/>
          <a:stretch>
            <a:fillRect/>
          </a:stretch>
        </p:blipFill>
        <p:spPr>
          <a:xfrm>
            <a:off x="5122377" y="1752601"/>
            <a:ext cx="3856720" cy="4991051"/>
          </a:xfrm>
          <a:prstGeom prst="rect">
            <a:avLst/>
          </a:prstGeom>
        </p:spPr>
      </p:pic>
      <p:pic>
        <p:nvPicPr>
          <p:cNvPr id="10" name="Picture 9" descr="Nehalem_Expand.jpg"/>
          <p:cNvPicPr>
            <a:picLocks noChangeAspect="1"/>
          </p:cNvPicPr>
          <p:nvPr/>
        </p:nvPicPr>
        <p:blipFill>
          <a:blip r:embed="rId6" cstate="print"/>
          <a:stretch>
            <a:fillRect/>
          </a:stretch>
        </p:blipFill>
        <p:spPr>
          <a:xfrm>
            <a:off x="5122376" y="1752600"/>
            <a:ext cx="3856723" cy="4991052"/>
          </a:xfrm>
          <a:prstGeom prst="rect">
            <a:avLst/>
          </a:prstGeom>
        </p:spPr>
      </p:pic>
      <p:pic>
        <p:nvPicPr>
          <p:cNvPr id="11" name="Picture 10" descr="Bays_Expand.jpg"/>
          <p:cNvPicPr>
            <a:picLocks noChangeAspect="1"/>
          </p:cNvPicPr>
          <p:nvPr/>
        </p:nvPicPr>
        <p:blipFill>
          <a:blip r:embed="rId7" cstate="print"/>
          <a:stretch>
            <a:fillRect/>
          </a:stretch>
        </p:blipFill>
        <p:spPr>
          <a:xfrm>
            <a:off x="5122377" y="1752600"/>
            <a:ext cx="3856722" cy="4991052"/>
          </a:xfrm>
          <a:prstGeom prst="rect">
            <a:avLst/>
          </a:prstGeom>
        </p:spPr>
      </p:pic>
      <p:pic>
        <p:nvPicPr>
          <p:cNvPr id="12" name="Picture 11" descr="Nectucca_Expand.jpg"/>
          <p:cNvPicPr>
            <a:picLocks noChangeAspect="1"/>
          </p:cNvPicPr>
          <p:nvPr/>
        </p:nvPicPr>
        <p:blipFill>
          <a:blip r:embed="rId8" cstate="print"/>
          <a:stretch>
            <a:fillRect/>
          </a:stretch>
        </p:blipFill>
        <p:spPr>
          <a:xfrm>
            <a:off x="5122376" y="1752601"/>
            <a:ext cx="3856721" cy="4991051"/>
          </a:xfrm>
          <a:prstGeom prst="rect">
            <a:avLst/>
          </a:prstGeom>
        </p:spPr>
      </p:pic>
      <p:pic>
        <p:nvPicPr>
          <p:cNvPr id="13" name="Picture 12" descr="Necanicum_Expand.jpg"/>
          <p:cNvPicPr>
            <a:picLocks noChangeAspect="1"/>
          </p:cNvPicPr>
          <p:nvPr/>
        </p:nvPicPr>
        <p:blipFill>
          <a:blip r:embed="rId9" cstate="print"/>
          <a:stretch>
            <a:fillRect/>
          </a:stretch>
        </p:blipFill>
        <p:spPr>
          <a:xfrm>
            <a:off x="5122375" y="1752601"/>
            <a:ext cx="3856722" cy="4991051"/>
          </a:xfrm>
          <a:prstGeom prst="rect">
            <a:avLst/>
          </a:prstGeom>
        </p:spPr>
      </p:pic>
      <p:sp>
        <p:nvSpPr>
          <p:cNvPr id="6" name="Title 5"/>
          <p:cNvSpPr>
            <a:spLocks noGrp="1"/>
          </p:cNvSpPr>
          <p:nvPr>
            <p:ph type="title"/>
          </p:nvPr>
        </p:nvSpPr>
        <p:spPr>
          <a:xfrm>
            <a:off x="1423989" y="914400"/>
            <a:ext cx="7262811" cy="838200"/>
          </a:xfrm>
        </p:spPr>
        <p:txBody>
          <a:bodyPr/>
          <a:lstStyle/>
          <a:p>
            <a:r>
              <a:rPr lang="en-US" dirty="0" smtClean="0"/>
              <a:t>Future Direction</a:t>
            </a:r>
            <a:endParaRPr lang="en-US" dirty="0"/>
          </a:p>
        </p:txBody>
      </p:sp>
      <p:sp>
        <p:nvSpPr>
          <p:cNvPr id="8" name="Content Placeholder 2"/>
          <p:cNvSpPr txBox="1">
            <a:spLocks/>
          </p:cNvSpPr>
          <p:nvPr/>
        </p:nvSpPr>
        <p:spPr bwMode="auto">
          <a:xfrm>
            <a:off x="1423990" y="1760561"/>
            <a:ext cx="3698387"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fontAlgn="base">
              <a:spcBef>
                <a:spcPct val="20000"/>
              </a:spcBef>
              <a:spcAft>
                <a:spcPct val="0"/>
              </a:spcAft>
              <a:buFontTx/>
              <a:buChar char="•"/>
              <a:defRPr/>
            </a:pPr>
            <a:r>
              <a:rPr lang="en-US" sz="2400" kern="0" dirty="0" smtClean="0"/>
              <a:t>Continue 319 program</a:t>
            </a:r>
          </a:p>
          <a:p>
            <a:pPr marL="800100" lvl="1" indent="-342900" fontAlgn="base">
              <a:spcBef>
                <a:spcPct val="20000"/>
              </a:spcBef>
              <a:spcAft>
                <a:spcPct val="0"/>
              </a:spcAft>
              <a:buFontTx/>
              <a:buChar char="•"/>
              <a:defRPr/>
            </a:pPr>
            <a:r>
              <a:rPr lang="en-US" sz="2400" kern="0" dirty="0" smtClean="0"/>
              <a:t>New Coordinator</a:t>
            </a:r>
            <a:endParaRPr lang="en-US" sz="2400" dirty="0" smtClean="0"/>
          </a:p>
          <a:p>
            <a:pPr marL="342900" lvl="0" indent="-342900" fontAlgn="base">
              <a:spcBef>
                <a:spcPct val="20000"/>
              </a:spcBef>
              <a:spcAft>
                <a:spcPct val="0"/>
              </a:spcAft>
              <a:buFontTx/>
              <a:buChar char="•"/>
              <a:defRPr/>
            </a:pPr>
            <a:r>
              <a:rPr lang="en-US" sz="2400" dirty="0" smtClean="0"/>
              <a:t>North Coast Watershed Approach</a:t>
            </a:r>
          </a:p>
          <a:p>
            <a:pPr marL="800100" lvl="1" indent="-342900" fontAlgn="base">
              <a:spcBef>
                <a:spcPct val="20000"/>
              </a:spcBef>
              <a:spcAft>
                <a:spcPct val="0"/>
              </a:spcAft>
              <a:buFontTx/>
              <a:buChar char="•"/>
              <a:defRPr/>
            </a:pPr>
            <a:r>
              <a:rPr lang="en-US" sz="2400" dirty="0" smtClean="0"/>
              <a:t>Data Summary</a:t>
            </a:r>
          </a:p>
          <a:p>
            <a:pPr marL="800100" lvl="1" indent="-342900" fontAlgn="base">
              <a:spcBef>
                <a:spcPct val="20000"/>
              </a:spcBef>
              <a:spcAft>
                <a:spcPct val="0"/>
              </a:spcAft>
              <a:buFontTx/>
              <a:buChar char="•"/>
              <a:defRPr/>
            </a:pPr>
            <a:r>
              <a:rPr lang="en-US" sz="2400" dirty="0" smtClean="0"/>
              <a:t>Action Plan</a:t>
            </a:r>
          </a:p>
          <a:p>
            <a:pPr marL="342900" lvl="0" indent="-342900" fontAlgn="base">
              <a:spcBef>
                <a:spcPct val="20000"/>
              </a:spcBef>
              <a:spcAft>
                <a:spcPct val="0"/>
              </a:spcAft>
              <a:buFontTx/>
              <a:buChar char="•"/>
              <a:defRPr/>
            </a:pPr>
            <a:r>
              <a:rPr lang="en-US" sz="2400" dirty="0" smtClean="0"/>
              <a:t>Expand monitoring</a:t>
            </a:r>
          </a:p>
          <a:p>
            <a:pPr marL="800100" lvl="1" indent="-342900" fontAlgn="base">
              <a:spcBef>
                <a:spcPct val="20000"/>
              </a:spcBef>
              <a:spcAft>
                <a:spcPct val="0"/>
              </a:spcAft>
              <a:buFontTx/>
              <a:buChar char="•"/>
              <a:defRPr/>
            </a:pPr>
            <a:r>
              <a:rPr lang="en-US" sz="2400" dirty="0" smtClean="0"/>
              <a:t>Grant for farm bacteria monitoring</a:t>
            </a:r>
          </a:p>
          <a:p>
            <a:pPr marL="800100" lvl="1" indent="-342900" fontAlgn="base">
              <a:spcBef>
                <a:spcPct val="20000"/>
              </a:spcBef>
              <a:spcAft>
                <a:spcPct val="0"/>
              </a:spcAft>
              <a:buFontTx/>
              <a:buChar char="•"/>
              <a:defRPr/>
            </a:pPr>
            <a:r>
              <a:rPr lang="en-US" sz="2400" dirty="0" smtClean="0"/>
              <a:t>Build DNA capacity</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2" presetClass="entr" presetSubtype="4" fill="hold" nodeType="with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 calcmode="lin" valueType="num">
                                      <p:cBhvr additive="base">
                                        <p:cTn id="1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53"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wipe(down)">
                                      <p:cBhvr>
                                        <p:cTn id="31" dur="500"/>
                                        <p:tgtEl>
                                          <p:spTgt spid="8">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 calcmode="lin" valueType="num">
                                      <p:cBhvr>
                                        <p:cTn id="36"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8">
                                            <p:txEl>
                                              <p:pRg st="5" end="5"/>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dissolv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dissolv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dissolv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dissolv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0" fill="hold" nodeType="clickEffect">
                                  <p:stCondLst>
                                    <p:cond delay="0"/>
                                  </p:stCondLst>
                                  <p:childTnLst>
                                    <p:set>
                                      <p:cBhvr>
                                        <p:cTn id="65" dur="1" fill="hold">
                                          <p:stCondLst>
                                            <p:cond delay="0"/>
                                          </p:stCondLst>
                                        </p:cTn>
                                        <p:tgtEl>
                                          <p:spTgt spid="8">
                                            <p:txEl>
                                              <p:pRg st="6" end="6"/>
                                            </p:txEl>
                                          </p:spTgt>
                                        </p:tgtEl>
                                        <p:attrNameLst>
                                          <p:attrName>style.visibility</p:attrName>
                                        </p:attrNameLst>
                                      </p:cBhvr>
                                      <p:to>
                                        <p:strVal val="visible"/>
                                      </p:to>
                                    </p:set>
                                    <p:anim calcmode="lin" valueType="num">
                                      <p:cBhvr>
                                        <p:cTn id="66"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67"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68" dur="500"/>
                                        <p:tgtEl>
                                          <p:spTgt spid="8">
                                            <p:txEl>
                                              <p:pRg st="6" end="6"/>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nodeType="clickEffect">
                                  <p:stCondLst>
                                    <p:cond delay="0"/>
                                  </p:stCondLst>
                                  <p:childTnLst>
                                    <p:set>
                                      <p:cBhvr>
                                        <p:cTn id="72" dur="1" fill="hold">
                                          <p:stCondLst>
                                            <p:cond delay="0"/>
                                          </p:stCondLst>
                                        </p:cTn>
                                        <p:tgtEl>
                                          <p:spTgt spid="8">
                                            <p:txEl>
                                              <p:pRg st="7" end="7"/>
                                            </p:txEl>
                                          </p:spTgt>
                                        </p:tgtEl>
                                        <p:attrNameLst>
                                          <p:attrName>style.visibility</p:attrName>
                                        </p:attrNameLst>
                                      </p:cBhvr>
                                      <p:to>
                                        <p:strVal val="visible"/>
                                      </p:to>
                                    </p:set>
                                    <p:anim calcmode="lin" valueType="num">
                                      <p:cBhvr>
                                        <p:cTn id="73" dur="500" fill="hold"/>
                                        <p:tgtEl>
                                          <p:spTgt spid="8">
                                            <p:txEl>
                                              <p:pRg st="7" end="7"/>
                                            </p:txEl>
                                          </p:spTgt>
                                        </p:tgtEl>
                                        <p:attrNameLst>
                                          <p:attrName>ppt_w</p:attrName>
                                        </p:attrNameLst>
                                      </p:cBhvr>
                                      <p:tavLst>
                                        <p:tav tm="0">
                                          <p:val>
                                            <p:fltVal val="0"/>
                                          </p:val>
                                        </p:tav>
                                        <p:tav tm="100000">
                                          <p:val>
                                            <p:strVal val="#ppt_w"/>
                                          </p:val>
                                        </p:tav>
                                      </p:tavLst>
                                    </p:anim>
                                    <p:anim calcmode="lin" valueType="num">
                                      <p:cBhvr>
                                        <p:cTn id="74" dur="500" fill="hold"/>
                                        <p:tgtEl>
                                          <p:spTgt spid="8">
                                            <p:txEl>
                                              <p:pRg st="7" end="7"/>
                                            </p:txEl>
                                          </p:spTgt>
                                        </p:tgtEl>
                                        <p:attrNameLst>
                                          <p:attrName>ppt_h</p:attrName>
                                        </p:attrNameLst>
                                      </p:cBhvr>
                                      <p:tavLst>
                                        <p:tav tm="0">
                                          <p:val>
                                            <p:fltVal val="0"/>
                                          </p:val>
                                        </p:tav>
                                        <p:tav tm="100000">
                                          <p:val>
                                            <p:strVal val="#ppt_h"/>
                                          </p:val>
                                        </p:tav>
                                      </p:tavLst>
                                    </p:anim>
                                    <p:animEffect transition="in" filter="fade">
                                      <p:cBhvr>
                                        <p:cTn id="75" dur="500"/>
                                        <p:tgtEl>
                                          <p:spTgt spid="8">
                                            <p:txEl>
                                              <p:pRg st="7" end="7"/>
                                            </p:txEl>
                                          </p:spTgt>
                                        </p:tgtEl>
                                      </p:cBhvr>
                                    </p:animEffect>
                                  </p:childTnLst>
                                </p:cTn>
                              </p:par>
                            </p:childTnLst>
                          </p:cTn>
                        </p:par>
                        <p:par>
                          <p:cTn id="76" fill="hold">
                            <p:stCondLst>
                              <p:cond delay="500"/>
                            </p:stCondLst>
                            <p:childTnLst>
                              <p:par>
                                <p:cTn id="77" presetID="53" presetClass="entr" presetSubtype="0"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Effect transition="in" filter="fade">
                                      <p:cBhvr>
                                        <p:cTn id="8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a:xfrm>
            <a:off x="457200" y="1747778"/>
            <a:ext cx="8229600" cy="1143000"/>
          </a:xfrm>
        </p:spPr>
        <p:txBody>
          <a:bodyPr>
            <a:noAutofit/>
          </a:bodyPr>
          <a:lstStyle/>
          <a:p>
            <a:pPr algn="r"/>
            <a:r>
              <a:rPr lang="en-US" sz="8800" b="1" cap="all"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Questions </a:t>
            </a:r>
          </a:p>
        </p:txBody>
      </p:sp>
      <p:sp>
        <p:nvSpPr>
          <p:cNvPr id="18" name="TextBox 17"/>
          <p:cNvSpPr txBox="1"/>
          <p:nvPr/>
        </p:nvSpPr>
        <p:spPr>
          <a:xfrm>
            <a:off x="4204905" y="3634043"/>
            <a:ext cx="4780345" cy="3416320"/>
          </a:xfrm>
          <a:prstGeom prst="rect">
            <a:avLst/>
          </a:prstGeom>
          <a:noFill/>
        </p:spPr>
        <p:txBody>
          <a:bodyPr wrap="square" rtlCol="0">
            <a:spAutoFit/>
          </a:bodyPr>
          <a:lstStyle/>
          <a:p>
            <a:pPr algn="r"/>
            <a:r>
              <a:rPr lang="en-US" sz="2400" dirty="0" smtClean="0"/>
              <a:t>Contact Information:</a:t>
            </a:r>
          </a:p>
          <a:p>
            <a:pPr algn="r"/>
            <a:r>
              <a:rPr lang="en-US" sz="2400" dirty="0" smtClean="0"/>
              <a:t>York Johnson</a:t>
            </a:r>
          </a:p>
          <a:p>
            <a:pPr algn="r"/>
            <a:r>
              <a:rPr lang="en-US" sz="2400" dirty="0" smtClean="0">
                <a:hlinkClick r:id="rId3"/>
              </a:rPr>
              <a:t>Johnson.york@deq.state.or.us</a:t>
            </a:r>
            <a:endParaRPr lang="en-US" sz="2400" dirty="0" smtClean="0"/>
          </a:p>
          <a:p>
            <a:pPr algn="r"/>
            <a:r>
              <a:rPr lang="en-US" sz="2400" dirty="0" smtClean="0"/>
              <a:t>(503) 322-2222</a:t>
            </a:r>
          </a:p>
          <a:p>
            <a:pPr algn="r"/>
            <a:endParaRPr lang="en-US" sz="2400" dirty="0" smtClean="0"/>
          </a:p>
          <a:p>
            <a:pPr algn="r"/>
            <a:r>
              <a:rPr lang="en-US" sz="2400" dirty="0" smtClean="0"/>
              <a:t>Tom McDermott</a:t>
            </a:r>
          </a:p>
          <a:p>
            <a:pPr algn="r"/>
            <a:r>
              <a:rPr lang="en-US" sz="2400" dirty="0" smtClean="0"/>
              <a:t>(541) 921-9755</a:t>
            </a:r>
          </a:p>
          <a:p>
            <a:pPr algn="r"/>
            <a:r>
              <a:rPr lang="en-US" sz="2400" dirty="0" smtClean="0">
                <a:hlinkClick r:id="rId4"/>
              </a:rPr>
              <a:t>tmcd@oregoncoast.com</a:t>
            </a:r>
            <a:endParaRPr lang="en-US" sz="2400" dirty="0" smtClean="0"/>
          </a:p>
          <a:p>
            <a:pPr algn="r"/>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style.rotation</p:attrName>
                                        </p:attrNameLst>
                                      </p:cBhvr>
                                      <p:tavLst>
                                        <p:tav tm="0">
                                          <p:val>
                                            <p:fltVal val="720"/>
                                          </p:val>
                                        </p:tav>
                                        <p:tav tm="100000">
                                          <p:val>
                                            <p:fltVal val="0"/>
                                          </p:val>
                                        </p:tav>
                                      </p:tavLst>
                                    </p:anim>
                                    <p:anim calcmode="lin" valueType="num">
                                      <p:cBhvr>
                                        <p:cTn id="9" dur="1000" fill="hold"/>
                                        <p:tgtEl>
                                          <p:spTgt spid="15"/>
                                        </p:tgtEl>
                                        <p:attrNameLst>
                                          <p:attrName>ppt_h</p:attrName>
                                        </p:attrNameLst>
                                      </p:cBhvr>
                                      <p:tavLst>
                                        <p:tav tm="0">
                                          <p:val>
                                            <p:fltVal val="0"/>
                                          </p:val>
                                        </p:tav>
                                        <p:tav tm="100000">
                                          <p:val>
                                            <p:strVal val="#ppt_h"/>
                                          </p:val>
                                        </p:tav>
                                      </p:tavLst>
                                    </p:anim>
                                    <p:anim calcmode="lin" valueType="num">
                                      <p:cBhvr>
                                        <p:cTn id="10" dur="1000" fill="hold"/>
                                        <p:tgtEl>
                                          <p:spTgt spid="15"/>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mph" presetSubtype="0" fill="hold" grpId="1" nodeType="afterEffect">
                                  <p:stCondLst>
                                    <p:cond delay="500"/>
                                  </p:stCondLst>
                                  <p:childTnLst>
                                    <p:anim calcmode="discrete" valueType="str">
                                      <p:cBhvr>
                                        <p:cTn id="13" dur="1000" fill="hold"/>
                                        <p:tgtEl>
                                          <p:spTgt spid="15"/>
                                        </p:tgtEl>
                                        <p:attrNameLst>
                                          <p:attrName>style.visibility</p:attrName>
                                        </p:attrNameLst>
                                      </p:cBhvr>
                                      <p:tavLst>
                                        <p:tav tm="0">
                                          <p:val>
                                            <p:strVal val="hidden"/>
                                          </p:val>
                                        </p:tav>
                                        <p:tav tm="50000">
                                          <p:val>
                                            <p:strVal val="visible"/>
                                          </p:val>
                                        </p:tav>
                                      </p:tavLst>
                                    </p:anim>
                                  </p:childTnLst>
                                </p:cTn>
                              </p:par>
                            </p:childTnLst>
                          </p:cTn>
                        </p:par>
                        <p:par>
                          <p:cTn id="14" fill="hold">
                            <p:stCondLst>
                              <p:cond delay="2500"/>
                            </p:stCondLst>
                            <p:childTnLst>
                              <p:par>
                                <p:cTn id="15" presetID="35" presetClass="emph" presetSubtype="0" fill="hold" grpId="2" nodeType="afterEffect">
                                  <p:stCondLst>
                                    <p:cond delay="0"/>
                                  </p:stCondLst>
                                  <p:childTnLst>
                                    <p:anim calcmode="discrete" valueType="str">
                                      <p:cBhvr>
                                        <p:cTn id="16"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ll_TMDL.jpg"/>
          <p:cNvPicPr>
            <a:picLocks noChangeAspect="1"/>
          </p:cNvPicPr>
          <p:nvPr/>
        </p:nvPicPr>
        <p:blipFill>
          <a:blip r:embed="rId3" cstate="print"/>
          <a:stretch>
            <a:fillRect/>
          </a:stretch>
        </p:blipFill>
        <p:spPr>
          <a:xfrm>
            <a:off x="5122375" y="1760562"/>
            <a:ext cx="3862875" cy="4999014"/>
          </a:xfrm>
          <a:prstGeom prst="rect">
            <a:avLst/>
          </a:prstGeom>
        </p:spPr>
      </p:pic>
      <p:pic>
        <p:nvPicPr>
          <p:cNvPr id="12" name="Picture 11" descr="Vicinity_303d.jpg"/>
          <p:cNvPicPr>
            <a:picLocks noChangeAspect="1"/>
          </p:cNvPicPr>
          <p:nvPr/>
        </p:nvPicPr>
        <p:blipFill>
          <a:blip r:embed="rId4" cstate="print"/>
          <a:stretch>
            <a:fillRect/>
          </a:stretch>
        </p:blipFill>
        <p:spPr>
          <a:xfrm>
            <a:off x="5122378" y="3371024"/>
            <a:ext cx="3862872" cy="2809362"/>
          </a:xfrm>
          <a:prstGeom prst="rect">
            <a:avLst/>
          </a:prstGeom>
        </p:spPr>
      </p:pic>
      <p:sp>
        <p:nvSpPr>
          <p:cNvPr id="15" name="TextBox 14"/>
          <p:cNvSpPr txBox="1"/>
          <p:nvPr/>
        </p:nvSpPr>
        <p:spPr>
          <a:xfrm>
            <a:off x="6096000" y="4495800"/>
            <a:ext cx="1163524" cy="369332"/>
          </a:xfrm>
          <a:prstGeom prst="rect">
            <a:avLst/>
          </a:prstGeom>
          <a:noFill/>
        </p:spPr>
        <p:txBody>
          <a:bodyPr wrap="none" rtlCol="0">
            <a:spAutoFit/>
          </a:bodyPr>
          <a:lstStyle/>
          <a:p>
            <a:r>
              <a:rPr lang="en-US" dirty="0" smtClean="0"/>
              <a:t>Tillamook</a:t>
            </a:r>
            <a:endParaRPr lang="en-US" dirty="0"/>
          </a:p>
        </p:txBody>
      </p:sp>
      <p:pic>
        <p:nvPicPr>
          <p:cNvPr id="7" name="Picture 6" descr="Bacteria_Sites.jpg"/>
          <p:cNvPicPr>
            <a:picLocks noChangeAspect="1"/>
          </p:cNvPicPr>
          <p:nvPr/>
        </p:nvPicPr>
        <p:blipFill>
          <a:blip r:embed="rId5" cstate="print"/>
          <a:stretch>
            <a:fillRect/>
          </a:stretch>
        </p:blipFill>
        <p:spPr>
          <a:xfrm>
            <a:off x="5122378" y="1760558"/>
            <a:ext cx="3869025" cy="5006974"/>
          </a:xfrm>
          <a:prstGeom prst="rect">
            <a:avLst/>
          </a:prstGeom>
        </p:spPr>
      </p:pic>
      <p:sp>
        <p:nvSpPr>
          <p:cNvPr id="6" name="Title 5"/>
          <p:cNvSpPr>
            <a:spLocks noGrp="1"/>
          </p:cNvSpPr>
          <p:nvPr>
            <p:ph type="title"/>
          </p:nvPr>
        </p:nvSpPr>
        <p:spPr>
          <a:xfrm>
            <a:off x="1423988" y="914400"/>
            <a:ext cx="7262812" cy="838200"/>
          </a:xfrm>
        </p:spPr>
        <p:txBody>
          <a:bodyPr/>
          <a:lstStyle/>
          <a:p>
            <a:r>
              <a:rPr lang="en-US" dirty="0" smtClean="0"/>
              <a:t>Tillamook Estuaries Partnership Volunteer Monitoring Program</a:t>
            </a:r>
            <a:endParaRPr lang="en-US" dirty="0"/>
          </a:p>
        </p:txBody>
      </p:sp>
      <p:sp>
        <p:nvSpPr>
          <p:cNvPr id="8" name="Content Placeholder 2"/>
          <p:cNvSpPr txBox="1">
            <a:spLocks/>
          </p:cNvSpPr>
          <p:nvPr/>
        </p:nvSpPr>
        <p:spPr bwMode="auto">
          <a:xfrm>
            <a:off x="1423987" y="1760561"/>
            <a:ext cx="3871343"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fontAlgn="base">
              <a:spcBef>
                <a:spcPct val="20000"/>
              </a:spcBef>
              <a:spcAft>
                <a:spcPct val="0"/>
              </a:spcAft>
              <a:buFontTx/>
              <a:buChar char="•"/>
              <a:defRPr/>
            </a:pPr>
            <a:r>
              <a:rPr lang="en-US" sz="2400" kern="0" dirty="0" smtClean="0"/>
              <a:t>Five volunteers</a:t>
            </a:r>
          </a:p>
          <a:p>
            <a:pPr marL="800100" lvl="1" indent="-342900" fontAlgn="base">
              <a:spcBef>
                <a:spcPct val="20000"/>
              </a:spcBef>
              <a:spcAft>
                <a:spcPct val="0"/>
              </a:spcAft>
              <a:buFontTx/>
              <a:buChar char="•"/>
              <a:defRPr/>
            </a:pPr>
            <a:r>
              <a:rPr lang="en-US" sz="2400" kern="0" dirty="0" smtClean="0"/>
              <a:t>TCCA</a:t>
            </a:r>
          </a:p>
          <a:p>
            <a:pPr marL="342900" lvl="0" indent="-342900" fontAlgn="base">
              <a:spcBef>
                <a:spcPct val="20000"/>
              </a:spcBef>
              <a:spcAft>
                <a:spcPct val="0"/>
              </a:spcAft>
              <a:buFontTx/>
              <a:buChar char="•"/>
              <a:defRPr/>
            </a:pPr>
            <a:r>
              <a:rPr lang="en-US" sz="2400" kern="0" dirty="0" smtClean="0"/>
              <a:t>42 sites sample twice a month year round</a:t>
            </a:r>
          </a:p>
          <a:p>
            <a:pPr marL="342900" lvl="0" indent="-342900" fontAlgn="base">
              <a:spcBef>
                <a:spcPct val="20000"/>
              </a:spcBef>
              <a:spcAft>
                <a:spcPct val="0"/>
              </a:spcAft>
              <a:buFontTx/>
              <a:buChar char="•"/>
              <a:defRPr/>
            </a:pPr>
            <a:r>
              <a:rPr lang="en-US" sz="2400" kern="0" dirty="0" smtClean="0"/>
              <a:t>TEP lab analyzes for Escherichia coli (E. coli) bacteria</a:t>
            </a:r>
          </a:p>
          <a:p>
            <a:pPr marL="342900" lvl="0" indent="-342900" fontAlgn="base">
              <a:spcBef>
                <a:spcPct val="20000"/>
              </a:spcBef>
              <a:spcAft>
                <a:spcPct val="0"/>
              </a:spcAft>
              <a:buFontTx/>
              <a:buChar char="•"/>
              <a:defRPr/>
            </a:pPr>
            <a:r>
              <a:rPr lang="en-US" sz="2400" kern="0" dirty="0" smtClean="0"/>
              <a:t>Over 19,000 bacteria results: 1997 to 2010</a:t>
            </a:r>
          </a:p>
          <a:p>
            <a:pPr marL="342900" lvl="0" indent="-342900" fontAlgn="base">
              <a:spcBef>
                <a:spcPct val="20000"/>
              </a:spcBef>
              <a:spcAft>
                <a:spcPct val="0"/>
              </a:spcAft>
              <a:buFontTx/>
              <a:buChar char="•"/>
              <a:defRPr/>
            </a:pPr>
            <a:r>
              <a:rPr lang="en-US" sz="2400" kern="0" dirty="0" smtClean="0"/>
              <a:t>OSU bacteria DNA Study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53"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2000" fill="hold"/>
                                        <p:tgtEl>
                                          <p:spTgt spid="12"/>
                                        </p:tgtEl>
                                        <p:attrNameLst>
                                          <p:attrName>ppt_w</p:attrName>
                                        </p:attrNameLst>
                                      </p:cBhvr>
                                      <p:tavLst>
                                        <p:tav tm="0">
                                          <p:val>
                                            <p:fltVal val="0"/>
                                          </p:val>
                                        </p:tav>
                                        <p:tav tm="100000">
                                          <p:val>
                                            <p:strVal val="#ppt_w"/>
                                          </p:val>
                                        </p:tav>
                                      </p:tavLst>
                                    </p:anim>
                                    <p:anim calcmode="lin" valueType="num">
                                      <p:cBhvr>
                                        <p:cTn id="11" dur="2000" fill="hold"/>
                                        <p:tgtEl>
                                          <p:spTgt spid="12"/>
                                        </p:tgtEl>
                                        <p:attrNameLst>
                                          <p:attrName>ppt_h</p:attrName>
                                        </p:attrNameLst>
                                      </p:cBhvr>
                                      <p:tavLst>
                                        <p:tav tm="0">
                                          <p:val>
                                            <p:fltVal val="0"/>
                                          </p:val>
                                        </p:tav>
                                        <p:tav tm="100000">
                                          <p:val>
                                            <p:strVal val="#ppt_h"/>
                                          </p:val>
                                        </p:tav>
                                      </p:tavLst>
                                    </p:anim>
                                    <p:animEffect transition="in" filter="fade">
                                      <p:cBhvr>
                                        <p:cTn id="12" dur="2000"/>
                                        <p:tgtEl>
                                          <p:spTgt spid="12"/>
                                        </p:tgtEl>
                                      </p:cBhvr>
                                    </p:animEffect>
                                  </p:childTnLst>
                                </p:cTn>
                              </p:par>
                              <p:par>
                                <p:cTn id="13" presetID="64" presetClass="path" presetSubtype="0" accel="50000" decel="50000" fill="hold" grpId="0" nodeType="withEffect">
                                  <p:stCondLst>
                                    <p:cond delay="0"/>
                                  </p:stCondLst>
                                  <p:childTnLst>
                                    <p:animMotion origin="layout" path="M 1.66667E-6 3.86679E-6 L 1.66667E-6 -0.21647 " pathEditMode="relative" rAng="0" ptsTypes="AA">
                                      <p:cBhvr>
                                        <p:cTn id="14" dur="2000" fill="hold"/>
                                        <p:tgtEl>
                                          <p:spTgt spid="15"/>
                                        </p:tgtEl>
                                        <p:attrNameLst>
                                          <p:attrName>ppt_x</p:attrName>
                                          <p:attrName>ppt_y</p:attrName>
                                        </p:attrNameLst>
                                      </p:cBhvr>
                                      <p:rCtr x="0" y="-108"/>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p:cTn id="1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8">
                                            <p:txEl>
                                              <p:pRg st="0" end="0"/>
                                            </p:txEl>
                                          </p:spTgt>
                                        </p:tgtEl>
                                      </p:cBhvr>
                                    </p:animEffect>
                                  </p:childTnLst>
                                </p:cTn>
                              </p:par>
                            </p:childTnLst>
                          </p:cTn>
                        </p:par>
                        <p:par>
                          <p:cTn id="22" fill="hold">
                            <p:stCondLst>
                              <p:cond delay="500"/>
                            </p:stCondLst>
                            <p:childTnLst>
                              <p:par>
                                <p:cTn id="23" presetID="53" presetClass="entr" presetSubtype="0" fill="hold" nodeType="after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p:cTn id="25"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8">
                                            <p:txEl>
                                              <p:pRg st="1" end="1"/>
                                            </p:txEl>
                                          </p:spTgt>
                                        </p:tgtEl>
                                      </p:cBhvr>
                                    </p:animEffect>
                                  </p:childTnLst>
                                </p:cTn>
                              </p:par>
                              <p:par>
                                <p:cTn id="28" presetID="53"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Effect transition="in" filter="fade">
                                      <p:cBhvr>
                                        <p:cTn id="32" dur="1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 calcmode="lin" valueType="num">
                                      <p:cBhvr>
                                        <p:cTn id="37"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39" dur="500"/>
                                        <p:tgtEl>
                                          <p:spTgt spid="8">
                                            <p:txEl>
                                              <p:pRg st="2" end="2"/>
                                            </p:txEl>
                                          </p:spTgt>
                                        </p:tgtEl>
                                      </p:cBhvr>
                                    </p:animEffect>
                                  </p:childTnLst>
                                </p:cTn>
                              </p:par>
                            </p:childTnLst>
                          </p:cTn>
                        </p:par>
                        <p:par>
                          <p:cTn id="40" fill="hold">
                            <p:stCondLst>
                              <p:cond delay="500"/>
                            </p:stCondLst>
                            <p:childTnLst>
                              <p:par>
                                <p:cTn id="41" presetID="53" presetClass="entr" presetSubtype="0" fill="hold" nodeType="after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 calcmode="lin" valueType="num">
                                      <p:cBhvr>
                                        <p:cTn id="43"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44"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45" dur="500"/>
                                        <p:tgtEl>
                                          <p:spTgt spid="8">
                                            <p:txEl>
                                              <p:pRg st="3" end="3"/>
                                            </p:txEl>
                                          </p:spTgt>
                                        </p:tgtEl>
                                      </p:cBhvr>
                                    </p:animEffect>
                                  </p:childTnLst>
                                </p:cTn>
                              </p:par>
                            </p:childTnLst>
                          </p:cTn>
                        </p:par>
                        <p:par>
                          <p:cTn id="46" fill="hold">
                            <p:stCondLst>
                              <p:cond delay="1000"/>
                            </p:stCondLst>
                            <p:childTnLst>
                              <p:par>
                                <p:cTn id="47" presetID="53" presetClass="entr" presetSubtype="0" fill="hold" nodeType="after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 calcmode="lin" valueType="num">
                                      <p:cBhvr>
                                        <p:cTn id="49"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50"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51" dur="500"/>
                                        <p:tgtEl>
                                          <p:spTgt spid="8">
                                            <p:txEl>
                                              <p:pRg st="4" end="4"/>
                                            </p:txEl>
                                          </p:spTgt>
                                        </p:tgtEl>
                                      </p:cBhvr>
                                    </p:animEffect>
                                  </p:childTnLst>
                                </p:cTn>
                              </p:par>
                            </p:childTnLst>
                          </p:cTn>
                        </p:par>
                        <p:par>
                          <p:cTn id="52" fill="hold">
                            <p:stCondLst>
                              <p:cond delay="1500"/>
                            </p:stCondLst>
                            <p:childTnLst>
                              <p:par>
                                <p:cTn id="53" presetID="53" presetClass="entr" presetSubtype="0" fill="hold" nodeType="afterEffect">
                                  <p:stCondLst>
                                    <p:cond delay="0"/>
                                  </p:stCondLst>
                                  <p:childTnLst>
                                    <p:set>
                                      <p:cBhvr>
                                        <p:cTn id="54" dur="1" fill="hold">
                                          <p:stCondLst>
                                            <p:cond delay="0"/>
                                          </p:stCondLst>
                                        </p:cTn>
                                        <p:tgtEl>
                                          <p:spTgt spid="8">
                                            <p:txEl>
                                              <p:pRg st="5" end="5"/>
                                            </p:txEl>
                                          </p:spTgt>
                                        </p:tgtEl>
                                        <p:attrNameLst>
                                          <p:attrName>style.visibility</p:attrName>
                                        </p:attrNameLst>
                                      </p:cBhvr>
                                      <p:to>
                                        <p:strVal val="visible"/>
                                      </p:to>
                                    </p:set>
                                    <p:anim calcmode="lin" valueType="num">
                                      <p:cBhvr>
                                        <p:cTn id="55"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56"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57" dur="500"/>
                                        <p:tgtEl>
                                          <p:spTgt spid="8">
                                            <p:txEl>
                                              <p:pRg st="5" end="5"/>
                                            </p:txEl>
                                          </p:spTgt>
                                        </p:tgtEl>
                                      </p:cBhvr>
                                    </p:animEffect>
                                  </p:childTnLst>
                                </p:cTn>
                              </p:par>
                            </p:childTnLst>
                          </p:cTn>
                        </p:par>
                        <p:par>
                          <p:cTn id="58" fill="hold">
                            <p:stCondLst>
                              <p:cond delay="2000"/>
                            </p:stCondLst>
                            <p:childTnLst>
                              <p:par>
                                <p:cTn id="59" presetID="9" presetClass="entr" presetSubtype="0"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dissolve">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teria_Sites.jpg"/>
          <p:cNvPicPr>
            <a:picLocks noChangeAspect="1"/>
          </p:cNvPicPr>
          <p:nvPr/>
        </p:nvPicPr>
        <p:blipFill>
          <a:blip r:embed="rId3" cstate="print"/>
          <a:stretch>
            <a:fillRect/>
          </a:stretch>
        </p:blipFill>
        <p:spPr>
          <a:xfrm>
            <a:off x="5116224" y="1760561"/>
            <a:ext cx="3869026" cy="5006974"/>
          </a:xfrm>
          <a:prstGeom prst="rect">
            <a:avLst/>
          </a:prstGeom>
        </p:spPr>
      </p:pic>
      <p:sp>
        <p:nvSpPr>
          <p:cNvPr id="6" name="Title 5"/>
          <p:cNvSpPr>
            <a:spLocks noGrp="1"/>
          </p:cNvSpPr>
          <p:nvPr>
            <p:ph type="title"/>
          </p:nvPr>
        </p:nvSpPr>
        <p:spPr>
          <a:xfrm>
            <a:off x="1423988" y="914400"/>
            <a:ext cx="7262812" cy="838200"/>
          </a:xfrm>
        </p:spPr>
        <p:txBody>
          <a:bodyPr/>
          <a:lstStyle/>
          <a:p>
            <a:r>
              <a:rPr lang="en-US" dirty="0" smtClean="0"/>
              <a:t>Volunteer Monitoring Program Bacteria Results</a:t>
            </a:r>
            <a:endParaRPr lang="en-US" dirty="0"/>
          </a:p>
        </p:txBody>
      </p:sp>
      <p:sp>
        <p:nvSpPr>
          <p:cNvPr id="8" name="Content Placeholder 2"/>
          <p:cNvSpPr txBox="1">
            <a:spLocks/>
          </p:cNvSpPr>
          <p:nvPr/>
        </p:nvSpPr>
        <p:spPr bwMode="auto">
          <a:xfrm>
            <a:off x="1423988" y="1760561"/>
            <a:ext cx="3598388"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fontAlgn="base">
              <a:spcBef>
                <a:spcPct val="20000"/>
              </a:spcBef>
              <a:spcAft>
                <a:spcPct val="0"/>
              </a:spcAft>
              <a:buFontTx/>
              <a:buChar char="•"/>
              <a:defRPr/>
            </a:pPr>
            <a:r>
              <a:rPr lang="en-US" sz="2400" kern="0" dirty="0" smtClean="0"/>
              <a:t>Wilson and </a:t>
            </a:r>
            <a:r>
              <a:rPr lang="en-US" sz="2400" kern="0" dirty="0" err="1" smtClean="0"/>
              <a:t>Kilchis</a:t>
            </a:r>
            <a:r>
              <a:rPr lang="en-US" sz="2400" kern="0" dirty="0" smtClean="0"/>
              <a:t> rivers are meeting Standards</a:t>
            </a:r>
          </a:p>
          <a:p>
            <a:pPr marL="342900" lvl="0" indent="-342900" fontAlgn="base">
              <a:spcBef>
                <a:spcPct val="20000"/>
              </a:spcBef>
              <a:spcAft>
                <a:spcPct val="0"/>
              </a:spcAft>
              <a:buFontTx/>
              <a:buChar char="•"/>
              <a:defRPr/>
            </a:pPr>
            <a:r>
              <a:rPr lang="en-US" sz="2400" kern="0" dirty="0" smtClean="0"/>
              <a:t>Tillamook River all sites are improving</a:t>
            </a:r>
          </a:p>
          <a:p>
            <a:pPr marL="342900" lvl="0" indent="-342900" fontAlgn="base">
              <a:spcBef>
                <a:spcPct val="20000"/>
              </a:spcBef>
              <a:spcAft>
                <a:spcPct val="0"/>
              </a:spcAft>
              <a:buFontTx/>
              <a:buChar char="•"/>
              <a:defRPr/>
            </a:pPr>
            <a:r>
              <a:rPr lang="en-US" sz="2400" kern="0" dirty="0" err="1" smtClean="0"/>
              <a:t>Hoquarten</a:t>
            </a:r>
            <a:r>
              <a:rPr lang="en-US" sz="2400" kern="0" dirty="0" smtClean="0"/>
              <a:t> and Mill sites degrading</a:t>
            </a:r>
          </a:p>
          <a:p>
            <a:pPr marL="342900" lvl="0" indent="-342900" fontAlgn="base">
              <a:spcBef>
                <a:spcPct val="20000"/>
              </a:spcBef>
              <a:spcAft>
                <a:spcPct val="0"/>
              </a:spcAft>
              <a:buFontTx/>
              <a:buChar char="•"/>
              <a:defRPr/>
            </a:pPr>
            <a:r>
              <a:rPr lang="en-US" sz="2400" kern="0" dirty="0" smtClean="0"/>
              <a:t>52% sites improving</a:t>
            </a:r>
          </a:p>
        </p:txBody>
      </p:sp>
      <p:pic>
        <p:nvPicPr>
          <p:cNvPr id="10" name="Picture 9" descr="Bacteria_Results.jpg"/>
          <p:cNvPicPr>
            <a:picLocks noChangeAspect="1"/>
          </p:cNvPicPr>
          <p:nvPr/>
        </p:nvPicPr>
        <p:blipFill>
          <a:blip r:embed="rId4" cstate="print"/>
          <a:stretch>
            <a:fillRect/>
          </a:stretch>
        </p:blipFill>
        <p:spPr>
          <a:xfrm>
            <a:off x="5116225" y="1760561"/>
            <a:ext cx="3869026" cy="5006975"/>
          </a:xfrm>
          <a:prstGeom prst="rect">
            <a:avLst/>
          </a:prstGeom>
        </p:spPr>
      </p:pic>
      <p:pic>
        <p:nvPicPr>
          <p:cNvPr id="1027" name="Picture 3"/>
          <p:cNvPicPr>
            <a:picLocks noChangeAspect="1" noChangeArrowheads="1"/>
          </p:cNvPicPr>
          <p:nvPr/>
        </p:nvPicPr>
        <p:blipFill>
          <a:blip r:embed="rId5" cstate="print"/>
          <a:srcRect/>
          <a:stretch>
            <a:fillRect/>
          </a:stretch>
        </p:blipFill>
        <p:spPr bwMode="auto">
          <a:xfrm>
            <a:off x="66725" y="5363571"/>
            <a:ext cx="4942004" cy="1382356"/>
          </a:xfrm>
          <a:prstGeom prst="rect">
            <a:avLst/>
          </a:prstGeom>
          <a:solidFill>
            <a:schemeClr val="bg2"/>
          </a:solid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p:cTn id="19"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 calcmode="lin" valueType="num">
                                      <p:cBhvr>
                                        <p:cTn id="26"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 calcmode="lin" valueType="num">
                                      <p:cBhvr>
                                        <p:cTn id="33"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6725" y="5363571"/>
            <a:ext cx="4942004" cy="1382356"/>
          </a:xfrm>
          <a:prstGeom prst="rect">
            <a:avLst/>
          </a:prstGeom>
          <a:solidFill>
            <a:schemeClr val="bg2"/>
          </a:solidFill>
          <a:ln w="9525">
            <a:noFill/>
            <a:miter lim="800000"/>
            <a:headEnd/>
            <a:tailEnd/>
          </a:ln>
          <a:effectLst/>
        </p:spPr>
      </p:pic>
      <p:sp>
        <p:nvSpPr>
          <p:cNvPr id="6" name="Title 5"/>
          <p:cNvSpPr>
            <a:spLocks noGrp="1"/>
          </p:cNvSpPr>
          <p:nvPr>
            <p:ph type="title"/>
          </p:nvPr>
        </p:nvSpPr>
        <p:spPr>
          <a:xfrm>
            <a:off x="1423988" y="914400"/>
            <a:ext cx="7262812" cy="838200"/>
          </a:xfrm>
        </p:spPr>
        <p:txBody>
          <a:bodyPr/>
          <a:lstStyle/>
          <a:p>
            <a:r>
              <a:rPr lang="en-US" dirty="0" smtClean="0"/>
              <a:t>Volunteer Monitoring Program Bacteria Results</a:t>
            </a:r>
            <a:endParaRPr lang="en-US" dirty="0"/>
          </a:p>
        </p:txBody>
      </p:sp>
      <p:sp>
        <p:nvSpPr>
          <p:cNvPr id="8" name="Content Placeholder 2"/>
          <p:cNvSpPr txBox="1">
            <a:spLocks/>
          </p:cNvSpPr>
          <p:nvPr/>
        </p:nvSpPr>
        <p:spPr bwMode="auto">
          <a:xfrm>
            <a:off x="1423988" y="1760561"/>
            <a:ext cx="3598388"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fontAlgn="base">
              <a:spcBef>
                <a:spcPct val="20000"/>
              </a:spcBef>
              <a:spcAft>
                <a:spcPct val="0"/>
              </a:spcAft>
              <a:buFontTx/>
              <a:buChar char="•"/>
              <a:defRPr/>
            </a:pPr>
            <a:r>
              <a:rPr lang="en-US" sz="2400" kern="0" dirty="0" smtClean="0"/>
              <a:t>2010 significant trends</a:t>
            </a:r>
          </a:p>
          <a:p>
            <a:pPr marL="800100" lvl="1" indent="-342900" fontAlgn="base">
              <a:spcBef>
                <a:spcPct val="20000"/>
              </a:spcBef>
              <a:spcAft>
                <a:spcPct val="0"/>
              </a:spcAft>
              <a:buFontTx/>
              <a:buChar char="•"/>
              <a:defRPr/>
            </a:pPr>
            <a:r>
              <a:rPr lang="en-US" sz="2000" kern="0" dirty="0" smtClean="0"/>
              <a:t>22 Decreasing Trends</a:t>
            </a:r>
          </a:p>
          <a:p>
            <a:pPr marL="800100" lvl="1" indent="-342900" fontAlgn="base">
              <a:spcBef>
                <a:spcPct val="20000"/>
              </a:spcBef>
              <a:spcAft>
                <a:spcPct val="0"/>
              </a:spcAft>
              <a:buFontTx/>
              <a:buChar char="•"/>
              <a:defRPr/>
            </a:pPr>
            <a:r>
              <a:rPr lang="en-US" sz="2000" kern="0" dirty="0" smtClean="0"/>
              <a:t>2   Increasing Trends</a:t>
            </a:r>
          </a:p>
          <a:p>
            <a:pPr marL="342900" lvl="0" indent="-342900" fontAlgn="base">
              <a:spcBef>
                <a:spcPct val="20000"/>
              </a:spcBef>
              <a:spcAft>
                <a:spcPct val="0"/>
              </a:spcAft>
              <a:buFontTx/>
              <a:buChar char="•"/>
              <a:defRPr/>
            </a:pPr>
            <a:r>
              <a:rPr lang="en-US" sz="2400" kern="0" dirty="0" smtClean="0"/>
              <a:t>2008 significant trends </a:t>
            </a:r>
          </a:p>
          <a:p>
            <a:pPr marL="800100" lvl="1" indent="-342900" fontAlgn="base">
              <a:spcBef>
                <a:spcPct val="20000"/>
              </a:spcBef>
              <a:spcAft>
                <a:spcPct val="0"/>
              </a:spcAft>
              <a:buFontTx/>
              <a:buChar char="•"/>
              <a:defRPr/>
            </a:pPr>
            <a:r>
              <a:rPr lang="en-US" sz="2000" kern="0" dirty="0" smtClean="0"/>
              <a:t>9   Decreasing Trends</a:t>
            </a:r>
          </a:p>
          <a:p>
            <a:pPr marL="800100" lvl="1" indent="-342900" fontAlgn="base">
              <a:spcBef>
                <a:spcPct val="20000"/>
              </a:spcBef>
              <a:spcAft>
                <a:spcPct val="0"/>
              </a:spcAft>
              <a:buFontTx/>
              <a:buChar char="•"/>
              <a:defRPr/>
            </a:pPr>
            <a:r>
              <a:rPr lang="en-US" sz="2000" kern="0" dirty="0" smtClean="0"/>
              <a:t>3   Increasing Trends</a:t>
            </a:r>
          </a:p>
          <a:p>
            <a:pPr marL="342900" lvl="0" indent="-342900" fontAlgn="base">
              <a:spcBef>
                <a:spcPct val="20000"/>
              </a:spcBef>
              <a:spcAft>
                <a:spcPct val="0"/>
              </a:spcAft>
              <a:buFontTx/>
              <a:buChar char="•"/>
              <a:defRPr/>
            </a:pPr>
            <a:r>
              <a:rPr lang="en-US" sz="2400" kern="0" dirty="0" smtClean="0"/>
              <a:t>2006 significant trends</a:t>
            </a:r>
          </a:p>
          <a:p>
            <a:pPr marL="800100" lvl="1" indent="-342900" fontAlgn="base">
              <a:spcBef>
                <a:spcPct val="20000"/>
              </a:spcBef>
              <a:spcAft>
                <a:spcPct val="0"/>
              </a:spcAft>
              <a:buFontTx/>
              <a:buChar char="•"/>
              <a:defRPr/>
            </a:pPr>
            <a:r>
              <a:rPr lang="en-US" sz="2000" kern="0" dirty="0" smtClean="0"/>
              <a:t>7   Decreasing Trends</a:t>
            </a:r>
          </a:p>
          <a:p>
            <a:pPr marL="800100" lvl="1" indent="-342900" fontAlgn="base">
              <a:spcBef>
                <a:spcPct val="20000"/>
              </a:spcBef>
              <a:spcAft>
                <a:spcPct val="0"/>
              </a:spcAft>
              <a:buFontTx/>
              <a:buChar char="•"/>
              <a:defRPr/>
            </a:pPr>
            <a:r>
              <a:rPr lang="en-US" sz="2000" kern="0" dirty="0" smtClean="0"/>
              <a:t>3   Increasing Trends</a:t>
            </a:r>
          </a:p>
          <a:p>
            <a:pPr marL="342900" lvl="0" indent="-342900" fontAlgn="base">
              <a:spcBef>
                <a:spcPct val="20000"/>
              </a:spcBef>
              <a:spcAft>
                <a:spcPct val="0"/>
              </a:spcAft>
              <a:buFontTx/>
              <a:buChar char="•"/>
              <a:defRPr/>
            </a:pPr>
            <a:endParaRPr lang="en-US" sz="2400" kern="0" dirty="0" smtClean="0"/>
          </a:p>
        </p:txBody>
      </p:sp>
      <p:pic>
        <p:nvPicPr>
          <p:cNvPr id="13" name="Picture 12" descr="Bacteria_Sum.jpg"/>
          <p:cNvPicPr>
            <a:picLocks noChangeAspect="1"/>
          </p:cNvPicPr>
          <p:nvPr/>
        </p:nvPicPr>
        <p:blipFill>
          <a:blip r:embed="rId4" cstate="print"/>
          <a:stretch>
            <a:fillRect/>
          </a:stretch>
        </p:blipFill>
        <p:spPr>
          <a:xfrm>
            <a:off x="5189752" y="1555845"/>
            <a:ext cx="3789148" cy="5210080"/>
          </a:xfrm>
          <a:prstGeom prst="rect">
            <a:avLst/>
          </a:prstGeom>
        </p:spPr>
      </p:pic>
      <p:pic>
        <p:nvPicPr>
          <p:cNvPr id="14" name="Picture 13" descr="Bacteria_Trends_2006.jpg"/>
          <p:cNvPicPr>
            <a:picLocks noChangeAspect="1"/>
          </p:cNvPicPr>
          <p:nvPr/>
        </p:nvPicPr>
        <p:blipFill>
          <a:blip r:embed="rId5" cstate="print"/>
          <a:stretch>
            <a:fillRect/>
          </a:stretch>
        </p:blipFill>
        <p:spPr>
          <a:xfrm>
            <a:off x="5189752" y="1555845"/>
            <a:ext cx="3789148" cy="5210080"/>
          </a:xfrm>
          <a:prstGeom prst="rect">
            <a:avLst/>
          </a:prstGeom>
        </p:spPr>
      </p:pic>
      <p:pic>
        <p:nvPicPr>
          <p:cNvPr id="15" name="Picture 14" descr="Bacteria_Trends_2008.jpg"/>
          <p:cNvPicPr>
            <a:picLocks noChangeAspect="1"/>
          </p:cNvPicPr>
          <p:nvPr/>
        </p:nvPicPr>
        <p:blipFill>
          <a:blip r:embed="rId6" cstate="print"/>
          <a:stretch>
            <a:fillRect/>
          </a:stretch>
        </p:blipFill>
        <p:spPr>
          <a:xfrm>
            <a:off x="5189752" y="1555845"/>
            <a:ext cx="3789148" cy="5210079"/>
          </a:xfrm>
          <a:prstGeom prst="rect">
            <a:avLst/>
          </a:prstGeom>
        </p:spPr>
      </p:pic>
      <p:pic>
        <p:nvPicPr>
          <p:cNvPr id="16" name="Picture 15" descr="Bacteria_Trends.jpg"/>
          <p:cNvPicPr>
            <a:picLocks noChangeAspect="1"/>
          </p:cNvPicPr>
          <p:nvPr/>
        </p:nvPicPr>
        <p:blipFill>
          <a:blip r:embed="rId7" cstate="print"/>
          <a:stretch>
            <a:fillRect/>
          </a:stretch>
        </p:blipFill>
        <p:spPr>
          <a:xfrm>
            <a:off x="5189750" y="1555845"/>
            <a:ext cx="3789149" cy="5210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 calcmode="lin" valueType="num">
                                      <p:cBhvr>
                                        <p:cTn id="7"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8"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9" dur="500"/>
                                        <p:tgtEl>
                                          <p:spTgt spid="8">
                                            <p:txEl>
                                              <p:pRg st="6" end="6"/>
                                            </p:txEl>
                                          </p:spTgt>
                                        </p:tgtEl>
                                      </p:cBhvr>
                                    </p:animEffect>
                                  </p:childTnLst>
                                </p:cTn>
                              </p:par>
                              <p:par>
                                <p:cTn id="10" presetID="9"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par>
                          <p:cTn id="13" fill="hold">
                            <p:stCondLst>
                              <p:cond delay="500"/>
                            </p:stCondLst>
                            <p:childTnLst>
                              <p:par>
                                <p:cTn id="14" presetID="53" presetClass="entr" presetSubtype="0" fill="hold" nodeType="after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 calcmode="lin" valueType="num">
                                      <p:cBhvr>
                                        <p:cTn id="16" dur="500" fill="hold"/>
                                        <p:tgtEl>
                                          <p:spTgt spid="8">
                                            <p:txEl>
                                              <p:pRg st="7" end="7"/>
                                            </p:txEl>
                                          </p:spTgt>
                                        </p:tgtEl>
                                        <p:attrNameLst>
                                          <p:attrName>ppt_w</p:attrName>
                                        </p:attrNameLst>
                                      </p:cBhvr>
                                      <p:tavLst>
                                        <p:tav tm="0">
                                          <p:val>
                                            <p:fltVal val="0"/>
                                          </p:val>
                                        </p:tav>
                                        <p:tav tm="100000">
                                          <p:val>
                                            <p:strVal val="#ppt_w"/>
                                          </p:val>
                                        </p:tav>
                                      </p:tavLst>
                                    </p:anim>
                                    <p:anim calcmode="lin" valueType="num">
                                      <p:cBhvr>
                                        <p:cTn id="17" dur="500" fill="hold"/>
                                        <p:tgtEl>
                                          <p:spTgt spid="8">
                                            <p:txEl>
                                              <p:pRg st="7" end="7"/>
                                            </p:txEl>
                                          </p:spTgt>
                                        </p:tgtEl>
                                        <p:attrNameLst>
                                          <p:attrName>ppt_h</p:attrName>
                                        </p:attrNameLst>
                                      </p:cBhvr>
                                      <p:tavLst>
                                        <p:tav tm="0">
                                          <p:val>
                                            <p:fltVal val="0"/>
                                          </p:val>
                                        </p:tav>
                                        <p:tav tm="100000">
                                          <p:val>
                                            <p:strVal val="#ppt_h"/>
                                          </p:val>
                                        </p:tav>
                                      </p:tavLst>
                                    </p:anim>
                                    <p:animEffect transition="in" filter="fade">
                                      <p:cBhvr>
                                        <p:cTn id="18" dur="500"/>
                                        <p:tgtEl>
                                          <p:spTgt spid="8">
                                            <p:txEl>
                                              <p:pRg st="7" end="7"/>
                                            </p:txEl>
                                          </p:spTgt>
                                        </p:tgtEl>
                                      </p:cBhvr>
                                    </p:animEffect>
                                  </p:childTnLst>
                                </p:cTn>
                              </p:par>
                            </p:childTnLst>
                          </p:cTn>
                        </p:par>
                        <p:par>
                          <p:cTn id="19" fill="hold">
                            <p:stCondLst>
                              <p:cond delay="1000"/>
                            </p:stCondLst>
                            <p:childTnLst>
                              <p:par>
                                <p:cTn id="20" presetID="53" presetClass="entr" presetSubtype="0" fill="hold" nodeType="after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 calcmode="lin" valueType="num">
                                      <p:cBhvr>
                                        <p:cTn id="22" dur="500" fill="hold"/>
                                        <p:tgtEl>
                                          <p:spTgt spid="8">
                                            <p:txEl>
                                              <p:pRg st="8" end="8"/>
                                            </p:txEl>
                                          </p:spTgt>
                                        </p:tgtEl>
                                        <p:attrNameLst>
                                          <p:attrName>ppt_w</p:attrName>
                                        </p:attrNameLst>
                                      </p:cBhvr>
                                      <p:tavLst>
                                        <p:tav tm="0">
                                          <p:val>
                                            <p:fltVal val="0"/>
                                          </p:val>
                                        </p:tav>
                                        <p:tav tm="100000">
                                          <p:val>
                                            <p:strVal val="#ppt_w"/>
                                          </p:val>
                                        </p:tav>
                                      </p:tavLst>
                                    </p:anim>
                                    <p:anim calcmode="lin" valueType="num">
                                      <p:cBhvr>
                                        <p:cTn id="23" dur="500" fill="hold"/>
                                        <p:tgtEl>
                                          <p:spTgt spid="8">
                                            <p:txEl>
                                              <p:pRg st="8" end="8"/>
                                            </p:txEl>
                                          </p:spTgt>
                                        </p:tgtEl>
                                        <p:attrNameLst>
                                          <p:attrName>ppt_h</p:attrName>
                                        </p:attrNameLst>
                                      </p:cBhvr>
                                      <p:tavLst>
                                        <p:tav tm="0">
                                          <p:val>
                                            <p:fltVal val="0"/>
                                          </p:val>
                                        </p:tav>
                                        <p:tav tm="100000">
                                          <p:val>
                                            <p:strVal val="#ppt_h"/>
                                          </p:val>
                                        </p:tav>
                                      </p:tavLst>
                                    </p:anim>
                                    <p:animEffect transition="in" filter="fade">
                                      <p:cBhvr>
                                        <p:cTn id="24" dur="500"/>
                                        <p:tgtEl>
                                          <p:spTgt spid="8">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p:cTn id="29"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8">
                                            <p:txEl>
                                              <p:pRg st="3" end="3"/>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par>
                          <p:cTn id="35" fill="hold">
                            <p:stCondLst>
                              <p:cond delay="500"/>
                            </p:stCondLst>
                            <p:childTnLst>
                              <p:par>
                                <p:cTn id="36" presetID="53" presetClass="entr" presetSubtype="0" fill="hold" nodeType="after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anim calcmode="lin" valueType="num">
                                      <p:cBhvr>
                                        <p:cTn id="38"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8">
                                            <p:txEl>
                                              <p:pRg st="4" end="4"/>
                                            </p:txEl>
                                          </p:spTgt>
                                        </p:tgtEl>
                                      </p:cBhvr>
                                    </p:animEffect>
                                  </p:childTnLst>
                                </p:cTn>
                              </p:par>
                            </p:childTnLst>
                          </p:cTn>
                        </p:par>
                        <p:par>
                          <p:cTn id="41" fill="hold">
                            <p:stCondLst>
                              <p:cond delay="1000"/>
                            </p:stCondLst>
                            <p:childTnLst>
                              <p:par>
                                <p:cTn id="42" presetID="53" presetClass="entr" presetSubtype="0" fill="hold" nodeType="after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 calcmode="lin" valueType="num">
                                      <p:cBhvr>
                                        <p:cTn id="44"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46" dur="500"/>
                                        <p:tgtEl>
                                          <p:spTgt spid="8">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anim calcmode="lin" valueType="num">
                                      <p:cBhvr>
                                        <p:cTn id="51"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53" dur="500"/>
                                        <p:tgtEl>
                                          <p:spTgt spid="8">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dissolve">
                                      <p:cBhvr>
                                        <p:cTn id="56" dur="500"/>
                                        <p:tgtEl>
                                          <p:spTgt spid="16"/>
                                        </p:tgtEl>
                                      </p:cBhvr>
                                    </p:animEffect>
                                  </p:childTnLst>
                                </p:cTn>
                              </p:par>
                            </p:childTnLst>
                          </p:cTn>
                        </p:par>
                        <p:par>
                          <p:cTn id="57" fill="hold">
                            <p:stCondLst>
                              <p:cond delay="500"/>
                            </p:stCondLst>
                            <p:childTnLst>
                              <p:par>
                                <p:cTn id="58" presetID="53" presetClass="entr" presetSubtype="0" fill="hold" nodeType="afterEffect">
                                  <p:stCondLst>
                                    <p:cond delay="0"/>
                                  </p:stCondLst>
                                  <p:childTnLst>
                                    <p:set>
                                      <p:cBhvr>
                                        <p:cTn id="59" dur="1" fill="hold">
                                          <p:stCondLst>
                                            <p:cond delay="0"/>
                                          </p:stCondLst>
                                        </p:cTn>
                                        <p:tgtEl>
                                          <p:spTgt spid="8">
                                            <p:txEl>
                                              <p:pRg st="1" end="1"/>
                                            </p:txEl>
                                          </p:spTgt>
                                        </p:tgtEl>
                                        <p:attrNameLst>
                                          <p:attrName>style.visibility</p:attrName>
                                        </p:attrNameLst>
                                      </p:cBhvr>
                                      <p:to>
                                        <p:strVal val="visible"/>
                                      </p:to>
                                    </p:set>
                                    <p:anim calcmode="lin" valueType="num">
                                      <p:cBhvr>
                                        <p:cTn id="60"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8">
                                            <p:txEl>
                                              <p:pRg st="1" end="1"/>
                                            </p:txEl>
                                          </p:spTgt>
                                        </p:tgtEl>
                                      </p:cBhvr>
                                    </p:animEffect>
                                  </p:childTnLst>
                                </p:cTn>
                              </p:par>
                            </p:childTnLst>
                          </p:cTn>
                        </p:par>
                        <p:par>
                          <p:cTn id="63" fill="hold">
                            <p:stCondLst>
                              <p:cond delay="1000"/>
                            </p:stCondLst>
                            <p:childTnLst>
                              <p:par>
                                <p:cTn id="64" presetID="53" presetClass="entr" presetSubtype="0" fill="hold" nodeType="afterEffect">
                                  <p:stCondLst>
                                    <p:cond delay="0"/>
                                  </p:stCondLst>
                                  <p:childTnLst>
                                    <p:set>
                                      <p:cBhvr>
                                        <p:cTn id="65" dur="1" fill="hold">
                                          <p:stCondLst>
                                            <p:cond delay="0"/>
                                          </p:stCondLst>
                                        </p:cTn>
                                        <p:tgtEl>
                                          <p:spTgt spid="8">
                                            <p:txEl>
                                              <p:pRg st="2" end="2"/>
                                            </p:txEl>
                                          </p:spTgt>
                                        </p:tgtEl>
                                        <p:attrNameLst>
                                          <p:attrName>style.visibility</p:attrName>
                                        </p:attrNameLst>
                                      </p:cBhvr>
                                      <p:to>
                                        <p:strVal val="visible"/>
                                      </p:to>
                                    </p:set>
                                    <p:anim calcmode="lin" valueType="num">
                                      <p:cBhvr>
                                        <p:cTn id="66"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67"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6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teria_Results.jpg"/>
          <p:cNvPicPr>
            <a:picLocks noChangeAspect="1"/>
          </p:cNvPicPr>
          <p:nvPr/>
        </p:nvPicPr>
        <p:blipFill>
          <a:blip r:embed="rId3" cstate="print"/>
          <a:stretch>
            <a:fillRect/>
          </a:stretch>
        </p:blipFill>
        <p:spPr>
          <a:xfrm>
            <a:off x="5116225" y="1760561"/>
            <a:ext cx="3869026" cy="5006975"/>
          </a:xfrm>
          <a:prstGeom prst="rect">
            <a:avLst/>
          </a:prstGeom>
        </p:spPr>
      </p:pic>
      <p:sp>
        <p:nvSpPr>
          <p:cNvPr id="14" name="5-Point Star 13"/>
          <p:cNvSpPr>
            <a:spLocks noChangeAspect="1"/>
          </p:cNvSpPr>
          <p:nvPr/>
        </p:nvSpPr>
        <p:spPr bwMode="auto">
          <a:xfrm>
            <a:off x="6665254" y="4517407"/>
            <a:ext cx="327546" cy="286605"/>
          </a:xfrm>
          <a:prstGeom prst="star5">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imes New Roman" pitchFamily="18" charset="0"/>
            </a:endParaRPr>
          </a:p>
        </p:txBody>
      </p:sp>
      <p:pic>
        <p:nvPicPr>
          <p:cNvPr id="9" name="Picture 8" descr="Dougherty_Cows3.jpg"/>
          <p:cNvPicPr>
            <a:picLocks noChangeAspect="1"/>
          </p:cNvPicPr>
          <p:nvPr/>
        </p:nvPicPr>
        <p:blipFill>
          <a:blip r:embed="rId4" cstate="print"/>
          <a:srcRect l="7587" r="37530"/>
          <a:stretch>
            <a:fillRect/>
          </a:stretch>
        </p:blipFill>
        <p:spPr>
          <a:xfrm>
            <a:off x="6992800" y="1752599"/>
            <a:ext cx="1993712" cy="2421126"/>
          </a:xfrm>
          <a:prstGeom prst="rect">
            <a:avLst/>
          </a:prstGeom>
        </p:spPr>
      </p:pic>
      <p:pic>
        <p:nvPicPr>
          <p:cNvPr id="10" name="Picture 9" descr="Luebke Crk mud.Wilson River 10.10.10 (2)-lr.JPG"/>
          <p:cNvPicPr>
            <a:picLocks noChangeAspect="1"/>
          </p:cNvPicPr>
          <p:nvPr/>
        </p:nvPicPr>
        <p:blipFill>
          <a:blip r:embed="rId5" cstate="print"/>
          <a:stretch>
            <a:fillRect/>
          </a:stretch>
        </p:blipFill>
        <p:spPr>
          <a:xfrm>
            <a:off x="5122378" y="4173725"/>
            <a:ext cx="3853662" cy="2577889"/>
          </a:xfrm>
          <a:prstGeom prst="rect">
            <a:avLst/>
          </a:prstGeom>
        </p:spPr>
      </p:pic>
      <p:pic>
        <p:nvPicPr>
          <p:cNvPr id="13" name="Picture 12" descr="Wolf Cr 2011mon 1.5.jpg"/>
          <p:cNvPicPr>
            <a:picLocks noChangeAspect="1"/>
          </p:cNvPicPr>
          <p:nvPr/>
        </p:nvPicPr>
        <p:blipFill>
          <a:blip r:embed="rId6" cstate="print"/>
          <a:stretch>
            <a:fillRect/>
          </a:stretch>
        </p:blipFill>
        <p:spPr>
          <a:xfrm>
            <a:off x="5122377" y="1752600"/>
            <a:ext cx="1870423" cy="2805635"/>
          </a:xfrm>
          <a:prstGeom prst="rect">
            <a:avLst/>
          </a:prstGeom>
        </p:spPr>
      </p:pic>
      <p:pic>
        <p:nvPicPr>
          <p:cNvPr id="15" name="Picture 14" descr="Bacteria_Sites.jpg"/>
          <p:cNvPicPr>
            <a:picLocks noChangeAspect="1"/>
          </p:cNvPicPr>
          <p:nvPr/>
        </p:nvPicPr>
        <p:blipFill>
          <a:blip r:embed="rId7" cstate="print"/>
          <a:stretch>
            <a:fillRect/>
          </a:stretch>
        </p:blipFill>
        <p:spPr>
          <a:xfrm>
            <a:off x="5122378" y="1760558"/>
            <a:ext cx="3869025" cy="5006974"/>
          </a:xfrm>
          <a:prstGeom prst="rect">
            <a:avLst/>
          </a:prstGeom>
        </p:spPr>
      </p:pic>
      <p:pic>
        <p:nvPicPr>
          <p:cNvPr id="16" name="Picture 15" descr="319_Projects.jpg"/>
          <p:cNvPicPr>
            <a:picLocks noChangeAspect="1"/>
          </p:cNvPicPr>
          <p:nvPr/>
        </p:nvPicPr>
        <p:blipFill>
          <a:blip r:embed="rId8" cstate="print"/>
          <a:stretch>
            <a:fillRect/>
          </a:stretch>
        </p:blipFill>
        <p:spPr>
          <a:xfrm>
            <a:off x="5116225" y="1752600"/>
            <a:ext cx="3869023" cy="5006970"/>
          </a:xfrm>
          <a:prstGeom prst="rect">
            <a:avLst/>
          </a:prstGeom>
        </p:spPr>
      </p:pic>
      <p:sp>
        <p:nvSpPr>
          <p:cNvPr id="6" name="Title 5"/>
          <p:cNvSpPr>
            <a:spLocks noGrp="1"/>
          </p:cNvSpPr>
          <p:nvPr>
            <p:ph type="title"/>
          </p:nvPr>
        </p:nvSpPr>
        <p:spPr>
          <a:xfrm>
            <a:off x="1423988" y="914400"/>
            <a:ext cx="7262812" cy="838200"/>
          </a:xfrm>
        </p:spPr>
        <p:txBody>
          <a:bodyPr/>
          <a:lstStyle/>
          <a:p>
            <a:r>
              <a:rPr lang="en-US" dirty="0" smtClean="0"/>
              <a:t>TMDL Implementation</a:t>
            </a:r>
            <a:endParaRPr lang="en-US" dirty="0"/>
          </a:p>
        </p:txBody>
      </p:sp>
      <p:sp>
        <p:nvSpPr>
          <p:cNvPr id="8" name="Content Placeholder 2"/>
          <p:cNvSpPr txBox="1">
            <a:spLocks/>
          </p:cNvSpPr>
          <p:nvPr/>
        </p:nvSpPr>
        <p:spPr bwMode="auto">
          <a:xfrm>
            <a:off x="1423988" y="1760561"/>
            <a:ext cx="3698390"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fontAlgn="base">
              <a:spcBef>
                <a:spcPct val="20000"/>
              </a:spcBef>
              <a:spcAft>
                <a:spcPct val="0"/>
              </a:spcAft>
              <a:buFontTx/>
              <a:buChar char="•"/>
              <a:defRPr/>
            </a:pPr>
            <a:r>
              <a:rPr lang="en-US" sz="2400" kern="0" dirty="0" smtClean="0"/>
              <a:t>Local Coordinator</a:t>
            </a:r>
          </a:p>
          <a:p>
            <a:pPr marL="342900" lvl="0" indent="-342900" fontAlgn="base">
              <a:spcBef>
                <a:spcPct val="20000"/>
              </a:spcBef>
              <a:spcAft>
                <a:spcPct val="0"/>
              </a:spcAft>
              <a:buFontTx/>
              <a:buChar char="•"/>
              <a:defRPr/>
            </a:pPr>
            <a:r>
              <a:rPr lang="en-US" sz="2400" kern="0" dirty="0" smtClean="0"/>
              <a:t>F</a:t>
            </a:r>
            <a:r>
              <a:rPr lang="en-US" sz="2400" dirty="0" smtClean="0"/>
              <a:t>ocus projects on TMDL water quality problems:</a:t>
            </a:r>
          </a:p>
          <a:p>
            <a:pPr marL="800100" lvl="1" indent="-342900" fontAlgn="base">
              <a:spcBef>
                <a:spcPct val="20000"/>
              </a:spcBef>
              <a:spcAft>
                <a:spcPct val="0"/>
              </a:spcAft>
              <a:buFontTx/>
              <a:buChar char="•"/>
              <a:defRPr/>
            </a:pPr>
            <a:r>
              <a:rPr lang="en-US" sz="2400" dirty="0" smtClean="0"/>
              <a:t>Bacteria (E. coli)</a:t>
            </a:r>
          </a:p>
          <a:p>
            <a:pPr marL="800100" lvl="1" indent="-342900" fontAlgn="base">
              <a:spcBef>
                <a:spcPct val="20000"/>
              </a:spcBef>
              <a:spcAft>
                <a:spcPct val="0"/>
              </a:spcAft>
              <a:buFontTx/>
              <a:buChar char="•"/>
              <a:defRPr/>
            </a:pPr>
            <a:r>
              <a:rPr lang="en-US" sz="2400" dirty="0" smtClean="0">
                <a:solidFill>
                  <a:schemeClr val="tx1">
                    <a:lumMod val="85000"/>
                    <a:lumOff val="15000"/>
                  </a:schemeClr>
                </a:solidFill>
              </a:rPr>
              <a:t>Temperature </a:t>
            </a:r>
          </a:p>
          <a:p>
            <a:pPr marL="800100" lvl="1" indent="-342900" fontAlgn="base">
              <a:spcBef>
                <a:spcPct val="20000"/>
              </a:spcBef>
              <a:spcAft>
                <a:spcPct val="0"/>
              </a:spcAft>
              <a:buFontTx/>
              <a:buChar char="•"/>
              <a:defRPr/>
            </a:pPr>
            <a:r>
              <a:rPr lang="en-US" sz="2400" dirty="0" smtClean="0">
                <a:solidFill>
                  <a:schemeClr val="tx1">
                    <a:lumMod val="85000"/>
                    <a:lumOff val="15000"/>
                  </a:schemeClr>
                </a:solidFill>
              </a:rPr>
              <a:t>Sediment</a:t>
            </a:r>
          </a:p>
          <a:p>
            <a:pPr marL="342900" lvl="0" indent="-342900" fontAlgn="base">
              <a:spcBef>
                <a:spcPct val="20000"/>
              </a:spcBef>
              <a:spcAft>
                <a:spcPct val="0"/>
              </a:spcAft>
              <a:buFontTx/>
              <a:buChar char="•"/>
              <a:defRPr/>
            </a:pPr>
            <a:r>
              <a:rPr lang="en-US" sz="2400" kern="0" dirty="0" smtClean="0"/>
              <a:t>319 funds initiated TEP monitoring</a:t>
            </a:r>
          </a:p>
          <a:p>
            <a:pPr marL="342900" indent="-342900" fontAlgn="base">
              <a:spcBef>
                <a:spcPct val="20000"/>
              </a:spcBef>
              <a:spcAft>
                <a:spcPct val="0"/>
              </a:spcAft>
              <a:buFontTx/>
              <a:buChar char="•"/>
              <a:defRPr/>
            </a:pPr>
            <a:r>
              <a:rPr lang="en-US" sz="2400" dirty="0" smtClean="0"/>
              <a:t>Built partnerships with on-the-ground projects for 12+ years</a:t>
            </a:r>
          </a:p>
          <a:p>
            <a:pPr marL="342900" lvl="0" indent="-342900" fontAlgn="base">
              <a:spcBef>
                <a:spcPct val="20000"/>
              </a:spcBef>
              <a:spcAft>
                <a:spcPct val="0"/>
              </a:spcAft>
              <a:buFontTx/>
              <a:buChar char="•"/>
              <a:defRPr/>
            </a:pPr>
            <a:endParaRPr lang="en-US" sz="2400" kern="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35" presetClass="emph" presetSubtype="0" fill="hold" grpId="1" nodeType="afterEffect">
                                  <p:stCondLst>
                                    <p:cond delay="0"/>
                                  </p:stCondLst>
                                  <p:childTnLst>
                                    <p:anim calcmode="discrete" valueType="str">
                                      <p:cBhvr>
                                        <p:cTn id="18"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p:cTn id="23"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8">
                                            <p:txEl>
                                              <p:pRg st="1" end="1"/>
                                            </p:txEl>
                                          </p:spTgt>
                                        </p:tgtEl>
                                      </p:cBhvr>
                                    </p:animEffect>
                                  </p:childTnLst>
                                </p:cTn>
                              </p:par>
                            </p:childTnLst>
                          </p:cTn>
                        </p:par>
                        <p:par>
                          <p:cTn id="26" fill="hold">
                            <p:stCondLst>
                              <p:cond delay="500"/>
                            </p:stCondLst>
                            <p:childTnLst>
                              <p:par>
                                <p:cTn id="27" presetID="53" presetClass="entr" presetSubtype="0" fill="hold" nodeType="after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p:cTn id="29"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8">
                                            <p:txEl>
                                              <p:pRg st="2" end="2"/>
                                            </p:txEl>
                                          </p:spTgt>
                                        </p:tgtEl>
                                      </p:cBhvr>
                                    </p:animEffect>
                                  </p:childTnLst>
                                </p:cTn>
                              </p:par>
                              <p:par>
                                <p:cTn id="32" presetID="53"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par>
                          <p:cTn id="37" fill="hold">
                            <p:stCondLst>
                              <p:cond delay="1000"/>
                            </p:stCondLst>
                            <p:childTnLst>
                              <p:par>
                                <p:cTn id="38" presetID="53" presetClass="entr" presetSubtype="0" fill="hold" nodeType="after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 calcmode="lin" valueType="num">
                                      <p:cBhvr>
                                        <p:cTn id="40"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8">
                                            <p:txEl>
                                              <p:pRg st="3" end="3"/>
                                            </p:txEl>
                                          </p:spTgt>
                                        </p:tgtEl>
                                      </p:cBhvr>
                                    </p:animEffect>
                                  </p:childTnLst>
                                </p:cTn>
                              </p:par>
                              <p:par>
                                <p:cTn id="43" presetID="53"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1500"/>
                            </p:stCondLst>
                            <p:childTnLst>
                              <p:par>
                                <p:cTn id="49" presetID="53" presetClass="entr" presetSubtype="0" fill="hold" nodeType="afterEffect">
                                  <p:stCondLst>
                                    <p:cond delay="0"/>
                                  </p:stCondLst>
                                  <p:childTnLst>
                                    <p:set>
                                      <p:cBhvr>
                                        <p:cTn id="50" dur="1" fill="hold">
                                          <p:stCondLst>
                                            <p:cond delay="0"/>
                                          </p:stCondLst>
                                        </p:cTn>
                                        <p:tgtEl>
                                          <p:spTgt spid="8">
                                            <p:txEl>
                                              <p:pRg st="4" end="4"/>
                                            </p:txEl>
                                          </p:spTgt>
                                        </p:tgtEl>
                                        <p:attrNameLst>
                                          <p:attrName>style.visibility</p:attrName>
                                        </p:attrNameLst>
                                      </p:cBhvr>
                                      <p:to>
                                        <p:strVal val="visible"/>
                                      </p:to>
                                    </p:set>
                                    <p:anim calcmode="lin" valueType="num">
                                      <p:cBhvr>
                                        <p:cTn id="51"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53" dur="500"/>
                                        <p:tgtEl>
                                          <p:spTgt spid="8">
                                            <p:txEl>
                                              <p:pRg st="4" end="4"/>
                                            </p:txEl>
                                          </p:spTgt>
                                        </p:tgtEl>
                                      </p:cBhvr>
                                    </p:animEffect>
                                  </p:childTnLst>
                                </p:cTn>
                              </p:par>
                              <p:par>
                                <p:cTn id="54" presetID="53"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nodeType="clickEffect">
                                  <p:stCondLst>
                                    <p:cond delay="0"/>
                                  </p:stCondLst>
                                  <p:childTnLst>
                                    <p:set>
                                      <p:cBhvr>
                                        <p:cTn id="62" dur="1" fill="hold">
                                          <p:stCondLst>
                                            <p:cond delay="0"/>
                                          </p:stCondLst>
                                        </p:cTn>
                                        <p:tgtEl>
                                          <p:spTgt spid="8">
                                            <p:txEl>
                                              <p:pRg st="5" end="5"/>
                                            </p:txEl>
                                          </p:spTgt>
                                        </p:tgtEl>
                                        <p:attrNameLst>
                                          <p:attrName>style.visibility</p:attrName>
                                        </p:attrNameLst>
                                      </p:cBhvr>
                                      <p:to>
                                        <p:strVal val="visible"/>
                                      </p:to>
                                    </p:set>
                                    <p:anim calcmode="lin" valueType="num">
                                      <p:cBhvr>
                                        <p:cTn id="63"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64"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65" dur="500"/>
                                        <p:tgtEl>
                                          <p:spTgt spid="8">
                                            <p:txEl>
                                              <p:pRg st="5" end="5"/>
                                            </p:txEl>
                                          </p:spTgt>
                                        </p:tgtEl>
                                      </p:cBhvr>
                                    </p:animEffect>
                                  </p:childTnLst>
                                </p:cTn>
                              </p:par>
                              <p:par>
                                <p:cTn id="66" presetID="53"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1000" fill="hold"/>
                                        <p:tgtEl>
                                          <p:spTgt spid="15"/>
                                        </p:tgtEl>
                                        <p:attrNameLst>
                                          <p:attrName>ppt_w</p:attrName>
                                        </p:attrNameLst>
                                      </p:cBhvr>
                                      <p:tavLst>
                                        <p:tav tm="0">
                                          <p:val>
                                            <p:fltVal val="0"/>
                                          </p:val>
                                        </p:tav>
                                        <p:tav tm="100000">
                                          <p:val>
                                            <p:strVal val="#ppt_w"/>
                                          </p:val>
                                        </p:tav>
                                      </p:tavLst>
                                    </p:anim>
                                    <p:anim calcmode="lin" valueType="num">
                                      <p:cBhvr>
                                        <p:cTn id="69" dur="1000" fill="hold"/>
                                        <p:tgtEl>
                                          <p:spTgt spid="15"/>
                                        </p:tgtEl>
                                        <p:attrNameLst>
                                          <p:attrName>ppt_h</p:attrName>
                                        </p:attrNameLst>
                                      </p:cBhvr>
                                      <p:tavLst>
                                        <p:tav tm="0">
                                          <p:val>
                                            <p:fltVal val="0"/>
                                          </p:val>
                                        </p:tav>
                                        <p:tav tm="100000">
                                          <p:val>
                                            <p:strVal val="#ppt_h"/>
                                          </p:val>
                                        </p:tav>
                                      </p:tavLst>
                                    </p:anim>
                                    <p:animEffect transition="in" filter="fade">
                                      <p:cBhvr>
                                        <p:cTn id="70" dur="10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nodeType="clickEffect">
                                  <p:stCondLst>
                                    <p:cond delay="0"/>
                                  </p:stCondLst>
                                  <p:childTnLst>
                                    <p:set>
                                      <p:cBhvr>
                                        <p:cTn id="74" dur="1" fill="hold">
                                          <p:stCondLst>
                                            <p:cond delay="0"/>
                                          </p:stCondLst>
                                        </p:cTn>
                                        <p:tgtEl>
                                          <p:spTgt spid="8">
                                            <p:txEl>
                                              <p:pRg st="6" end="6"/>
                                            </p:txEl>
                                          </p:spTgt>
                                        </p:tgtEl>
                                        <p:attrNameLst>
                                          <p:attrName>style.visibility</p:attrName>
                                        </p:attrNameLst>
                                      </p:cBhvr>
                                      <p:to>
                                        <p:strVal val="visible"/>
                                      </p:to>
                                    </p:set>
                                    <p:anim calcmode="lin" valueType="num">
                                      <p:cBhvr>
                                        <p:cTn id="75"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76"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77" dur="500"/>
                                        <p:tgtEl>
                                          <p:spTgt spid="8">
                                            <p:txEl>
                                              <p:pRg st="6" end="6"/>
                                            </p:txEl>
                                          </p:spTgt>
                                        </p:tgtEl>
                                      </p:cBhvr>
                                    </p:animEffect>
                                  </p:childTnLst>
                                </p:cTn>
                              </p:par>
                            </p:childTnLst>
                          </p:cTn>
                        </p:par>
                        <p:par>
                          <p:cTn id="78" fill="hold">
                            <p:stCondLst>
                              <p:cond delay="500"/>
                            </p:stCondLst>
                            <p:childTnLst>
                              <p:par>
                                <p:cTn id="79" presetID="9" presetClass="entr" presetSubtype="0" fill="hold" nodeType="after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dissolve">
                                      <p:cBhvr>
                                        <p:cTn id="8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19_Projects.jpg"/>
          <p:cNvPicPr>
            <a:picLocks noChangeAspect="1"/>
          </p:cNvPicPr>
          <p:nvPr/>
        </p:nvPicPr>
        <p:blipFill>
          <a:blip r:embed="rId3" cstate="print"/>
          <a:stretch>
            <a:fillRect/>
          </a:stretch>
        </p:blipFill>
        <p:spPr>
          <a:xfrm>
            <a:off x="5116225" y="1752600"/>
            <a:ext cx="3869023" cy="5006970"/>
          </a:xfrm>
          <a:prstGeom prst="rect">
            <a:avLst/>
          </a:prstGeom>
        </p:spPr>
      </p:pic>
      <p:pic>
        <p:nvPicPr>
          <p:cNvPr id="11" name="Picture 10" descr="Partner_Projects.jpg"/>
          <p:cNvPicPr>
            <a:picLocks noChangeAspect="1"/>
          </p:cNvPicPr>
          <p:nvPr/>
        </p:nvPicPr>
        <p:blipFill>
          <a:blip r:embed="rId4" cstate="print"/>
          <a:stretch>
            <a:fillRect/>
          </a:stretch>
        </p:blipFill>
        <p:spPr>
          <a:xfrm>
            <a:off x="5116225" y="1752600"/>
            <a:ext cx="3862872" cy="5006970"/>
          </a:xfrm>
          <a:prstGeom prst="rect">
            <a:avLst/>
          </a:prstGeom>
        </p:spPr>
      </p:pic>
      <p:sp>
        <p:nvSpPr>
          <p:cNvPr id="6" name="Title 5"/>
          <p:cNvSpPr>
            <a:spLocks noGrp="1"/>
          </p:cNvSpPr>
          <p:nvPr>
            <p:ph type="title"/>
          </p:nvPr>
        </p:nvSpPr>
        <p:spPr>
          <a:xfrm>
            <a:off x="1423989" y="914400"/>
            <a:ext cx="7262811" cy="838200"/>
          </a:xfrm>
        </p:spPr>
        <p:txBody>
          <a:bodyPr/>
          <a:lstStyle/>
          <a:p>
            <a:r>
              <a:rPr lang="en-US" dirty="0" smtClean="0"/>
              <a:t>Restoration Efforts</a:t>
            </a:r>
            <a:endParaRPr lang="en-US" dirty="0"/>
          </a:p>
        </p:txBody>
      </p:sp>
      <p:sp>
        <p:nvSpPr>
          <p:cNvPr id="8" name="Content Placeholder 2"/>
          <p:cNvSpPr txBox="1">
            <a:spLocks/>
          </p:cNvSpPr>
          <p:nvPr/>
        </p:nvSpPr>
        <p:spPr bwMode="auto">
          <a:xfrm>
            <a:off x="1423988" y="1760561"/>
            <a:ext cx="3692237"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fontAlgn="base">
              <a:spcBef>
                <a:spcPct val="20000"/>
              </a:spcBef>
              <a:spcAft>
                <a:spcPct val="0"/>
              </a:spcAft>
              <a:buFontTx/>
              <a:buChar char="•"/>
              <a:defRPr/>
            </a:pPr>
            <a:r>
              <a:rPr lang="en-US" sz="2400" dirty="0" smtClean="0"/>
              <a:t>172 </a:t>
            </a:r>
            <a:r>
              <a:rPr lang="en-US" sz="2400" dirty="0" smtClean="0"/>
              <a:t>projects</a:t>
            </a:r>
            <a:r>
              <a:rPr lang="en-US" sz="2400" dirty="0" smtClean="0"/>
              <a:t>, 319 funded </a:t>
            </a:r>
          </a:p>
          <a:p>
            <a:pPr marL="342900" lvl="0" indent="-342900" fontAlgn="base">
              <a:spcBef>
                <a:spcPct val="20000"/>
              </a:spcBef>
              <a:spcAft>
                <a:spcPct val="0"/>
              </a:spcAft>
              <a:buFontTx/>
              <a:buChar char="•"/>
              <a:defRPr/>
            </a:pPr>
            <a:r>
              <a:rPr lang="en-US" sz="2400" dirty="0" smtClean="0"/>
              <a:t>Restored 200 of </a:t>
            </a:r>
            <a:r>
              <a:rPr lang="en-US" sz="2400" dirty="0" smtClean="0"/>
              <a:t>320 </a:t>
            </a:r>
            <a:r>
              <a:rPr lang="en-US" sz="2400" dirty="0" smtClean="0"/>
              <a:t>stream miles identified in TMDLs</a:t>
            </a:r>
          </a:p>
          <a:p>
            <a:pPr marL="342900" lvl="0" indent="-342900" fontAlgn="base">
              <a:spcBef>
                <a:spcPct val="20000"/>
              </a:spcBef>
              <a:spcAft>
                <a:spcPct val="0"/>
              </a:spcAft>
              <a:buFontTx/>
              <a:buChar char="•"/>
              <a:defRPr/>
            </a:pPr>
            <a:r>
              <a:rPr lang="en-US" sz="2400" dirty="0" smtClean="0"/>
              <a:t>Partner Projects and match to 319</a:t>
            </a:r>
          </a:p>
          <a:p>
            <a:pPr marL="342900" lvl="0" indent="-342900" fontAlgn="base">
              <a:spcBef>
                <a:spcPct val="20000"/>
              </a:spcBef>
              <a:spcAft>
                <a:spcPct val="0"/>
              </a:spcAft>
              <a:buFontTx/>
              <a:buChar char="•"/>
              <a:defRPr/>
            </a:pPr>
            <a:r>
              <a:rPr lang="en-US" sz="2400" kern="0" dirty="0" smtClean="0"/>
              <a:t>TCCA facility upgrade, and fencing program</a:t>
            </a:r>
            <a:endParaRPr lang="en-US" sz="2400" dirty="0" smtClean="0"/>
          </a:p>
          <a:p>
            <a:pPr marL="342900" lvl="0" indent="-342900" fontAlgn="base">
              <a:spcBef>
                <a:spcPct val="20000"/>
              </a:spcBef>
              <a:spcAft>
                <a:spcPct val="0"/>
              </a:spcAft>
              <a:buFontTx/>
              <a:buChar char="•"/>
              <a:defRPr/>
            </a:pPr>
            <a:r>
              <a:rPr lang="en-US" sz="2400" dirty="0" smtClean="0"/>
              <a:t>SWCD/NRCS manure management </a:t>
            </a:r>
          </a:p>
          <a:p>
            <a:pPr marL="342900" indent="-342900" fontAlgn="base">
              <a:spcBef>
                <a:spcPct val="20000"/>
              </a:spcBef>
              <a:spcAft>
                <a:spcPct val="0"/>
              </a:spcAft>
              <a:buFontTx/>
              <a:buChar char="•"/>
              <a:defRPr/>
            </a:pPr>
            <a:r>
              <a:rPr lang="en-US" sz="2400" dirty="0" smtClean="0"/>
              <a:t>CAFO management</a:t>
            </a:r>
          </a:p>
          <a:p>
            <a:pPr marL="342900" indent="-342900" fontAlgn="base">
              <a:spcBef>
                <a:spcPct val="20000"/>
              </a:spcBef>
              <a:spcAft>
                <a:spcPct val="0"/>
              </a:spcAft>
              <a:defRPr/>
            </a:pPr>
            <a:endParaRPr lang="en-US" sz="2400" dirty="0" smtClean="0">
              <a:solidFill>
                <a:srgbClr val="FF0000"/>
              </a:solidFill>
            </a:endParaRPr>
          </a:p>
          <a:p>
            <a:pPr marL="342900" lvl="0" indent="-342900" fontAlgn="base">
              <a:spcBef>
                <a:spcPct val="20000"/>
              </a:spcBef>
              <a:spcAft>
                <a:spcPct val="0"/>
              </a:spcAft>
              <a:buFontTx/>
              <a:buChar char="•"/>
              <a:defRPr/>
            </a:pPr>
            <a:endParaRPr lang="en-US" sz="2400" dirty="0" smtClean="0"/>
          </a:p>
          <a:p>
            <a:pPr marL="342900" lvl="0" indent="-342900" fontAlgn="base">
              <a:spcBef>
                <a:spcPct val="20000"/>
              </a:spcBef>
              <a:spcAft>
                <a:spcPct val="0"/>
              </a:spcAft>
              <a:buFontTx/>
              <a:buChar char="•"/>
              <a:defRPr/>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
                                            <p:txEl>
                                              <p:pRg st="2" end="2"/>
                                            </p:txEl>
                                          </p:spTgt>
                                        </p:tgtEl>
                                      </p:cBhvr>
                                    </p:animEffect>
                                  </p:childTnLst>
                                </p:cTn>
                              </p:par>
                            </p:childTnLst>
                          </p:cTn>
                        </p:par>
                        <p:par>
                          <p:cTn id="24" fill="hold">
                            <p:stCondLst>
                              <p:cond delay="500"/>
                            </p:stCondLst>
                            <p:childTnLst>
                              <p:par>
                                <p:cTn id="25" presetID="9"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 calcmode="lin" valueType="num">
                                      <p:cBhvr>
                                        <p:cTn id="32"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 calcmode="lin" valueType="num">
                                      <p:cBhvr>
                                        <p:cTn id="39"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8">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nodeType="clickEffect">
                                  <p:stCondLst>
                                    <p:cond delay="0"/>
                                  </p:stCondLst>
                                  <p:childTnLst>
                                    <p:set>
                                      <p:cBhvr>
                                        <p:cTn id="45" dur="1" fill="hold">
                                          <p:stCondLst>
                                            <p:cond delay="0"/>
                                          </p:stCondLst>
                                        </p:cTn>
                                        <p:tgtEl>
                                          <p:spTgt spid="8">
                                            <p:txEl>
                                              <p:pRg st="5" end="5"/>
                                            </p:txEl>
                                          </p:spTgt>
                                        </p:tgtEl>
                                        <p:attrNameLst>
                                          <p:attrName>style.visibility</p:attrName>
                                        </p:attrNameLst>
                                      </p:cBhvr>
                                      <p:to>
                                        <p:strVal val="visible"/>
                                      </p:to>
                                    </p:set>
                                    <p:anim calcmode="lin" valueType="num">
                                      <p:cBhvr>
                                        <p:cTn id="46"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1924RLRoss 08.jpg"/>
          <p:cNvPicPr>
            <a:picLocks noChangeAspect="1"/>
          </p:cNvPicPr>
          <p:nvPr/>
        </p:nvPicPr>
        <p:blipFill>
          <a:blip r:embed="rId3" cstate="print"/>
          <a:srcRect t="13264" b="17458"/>
          <a:stretch>
            <a:fillRect/>
          </a:stretch>
        </p:blipFill>
        <p:spPr>
          <a:xfrm>
            <a:off x="5022850" y="2630064"/>
            <a:ext cx="3958523" cy="4113587"/>
          </a:xfrm>
          <a:prstGeom prst="rect">
            <a:avLst/>
          </a:prstGeom>
        </p:spPr>
      </p:pic>
      <p:sp>
        <p:nvSpPr>
          <p:cNvPr id="6" name="Title 5"/>
          <p:cNvSpPr>
            <a:spLocks noGrp="1"/>
          </p:cNvSpPr>
          <p:nvPr>
            <p:ph type="title"/>
          </p:nvPr>
        </p:nvSpPr>
        <p:spPr>
          <a:xfrm>
            <a:off x="1423989" y="914400"/>
            <a:ext cx="7262811" cy="838200"/>
          </a:xfrm>
        </p:spPr>
        <p:txBody>
          <a:bodyPr/>
          <a:lstStyle/>
          <a:p>
            <a:r>
              <a:rPr lang="en-US" dirty="0" smtClean="0"/>
              <a:t>ODA Partner Program Efforts</a:t>
            </a:r>
            <a:endParaRPr lang="en-US" dirty="0"/>
          </a:p>
        </p:txBody>
      </p:sp>
      <p:sp>
        <p:nvSpPr>
          <p:cNvPr id="8" name="Content Placeholder 2"/>
          <p:cNvSpPr txBox="1">
            <a:spLocks/>
          </p:cNvSpPr>
          <p:nvPr/>
        </p:nvSpPr>
        <p:spPr bwMode="auto">
          <a:xfrm>
            <a:off x="1446735" y="1760562"/>
            <a:ext cx="6478065"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fontAlgn="base">
              <a:spcBef>
                <a:spcPct val="20000"/>
              </a:spcBef>
              <a:spcAft>
                <a:spcPct val="0"/>
              </a:spcAft>
              <a:buFontTx/>
              <a:buChar char="•"/>
              <a:defRPr/>
            </a:pPr>
            <a:r>
              <a:rPr lang="en-US" sz="2400" kern="0" dirty="0" smtClean="0"/>
              <a:t>ODA/DEQ issue the NPDES CAFO Permit</a:t>
            </a:r>
          </a:p>
          <a:p>
            <a:pPr marL="342900" lvl="0" indent="-342900" fontAlgn="base">
              <a:spcBef>
                <a:spcPct val="20000"/>
              </a:spcBef>
              <a:spcAft>
                <a:spcPct val="0"/>
              </a:spcAft>
              <a:buFontTx/>
              <a:buChar char="•"/>
              <a:defRPr/>
            </a:pPr>
            <a:r>
              <a:rPr lang="en-US" sz="2400" kern="0" dirty="0" smtClean="0"/>
              <a:t>CAFO has routine compliance inspections</a:t>
            </a:r>
          </a:p>
          <a:p>
            <a:pPr marL="342900" lvl="0" indent="-342900" fontAlgn="base">
              <a:spcBef>
                <a:spcPct val="20000"/>
              </a:spcBef>
              <a:spcAft>
                <a:spcPct val="0"/>
              </a:spcAft>
              <a:buFontTx/>
              <a:buChar char="•"/>
              <a:defRPr/>
            </a:pPr>
            <a:endParaRPr lang="en-US" sz="2400" kern="0" dirty="0" smtClean="0"/>
          </a:p>
        </p:txBody>
      </p:sp>
      <p:sp>
        <p:nvSpPr>
          <p:cNvPr id="4" name="Content Placeholder 2"/>
          <p:cNvSpPr txBox="1">
            <a:spLocks/>
          </p:cNvSpPr>
          <p:nvPr/>
        </p:nvSpPr>
        <p:spPr bwMode="auto">
          <a:xfrm>
            <a:off x="1446735" y="1752600"/>
            <a:ext cx="3576115"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fontAlgn="base">
              <a:spcBef>
                <a:spcPct val="20000"/>
              </a:spcBef>
              <a:spcAft>
                <a:spcPct val="0"/>
              </a:spcAft>
              <a:buFontTx/>
              <a:buChar char="•"/>
              <a:defRPr/>
            </a:pPr>
            <a:endParaRPr lang="en-US" sz="2400" kern="0" dirty="0" smtClean="0"/>
          </a:p>
          <a:p>
            <a:pPr marL="342900" lvl="0" indent="-342900" fontAlgn="base">
              <a:spcBef>
                <a:spcPct val="20000"/>
              </a:spcBef>
              <a:spcAft>
                <a:spcPct val="0"/>
              </a:spcAft>
              <a:buFontTx/>
              <a:buChar char="•"/>
              <a:defRPr/>
            </a:pPr>
            <a:endParaRPr lang="en-US" sz="2400" kern="0" dirty="0" smtClean="0"/>
          </a:p>
          <a:p>
            <a:pPr marL="342900" lvl="0" indent="-342900" fontAlgn="base">
              <a:spcBef>
                <a:spcPct val="20000"/>
              </a:spcBef>
              <a:spcAft>
                <a:spcPct val="0"/>
              </a:spcAft>
              <a:buFontTx/>
              <a:buChar char="•"/>
              <a:defRPr/>
            </a:pPr>
            <a:r>
              <a:rPr lang="en-US" sz="2400" kern="0" dirty="0" smtClean="0"/>
              <a:t>Local inspector co-located with DEQ</a:t>
            </a:r>
          </a:p>
          <a:p>
            <a:pPr marL="342900" lvl="0" indent="-342900" fontAlgn="base">
              <a:spcBef>
                <a:spcPct val="20000"/>
              </a:spcBef>
              <a:spcAft>
                <a:spcPct val="0"/>
              </a:spcAft>
              <a:buFontTx/>
              <a:buChar char="•"/>
              <a:defRPr/>
            </a:pPr>
            <a:r>
              <a:rPr lang="en-US" sz="2400" kern="0" dirty="0" smtClean="0"/>
              <a:t>ODA targets actions based on WQ data</a:t>
            </a:r>
          </a:p>
          <a:p>
            <a:pPr marL="342900" lvl="0" indent="-342900" fontAlgn="base">
              <a:spcBef>
                <a:spcPct val="20000"/>
              </a:spcBef>
              <a:spcAft>
                <a:spcPct val="0"/>
              </a:spcAft>
              <a:buFontTx/>
              <a:buChar char="•"/>
              <a:defRPr/>
            </a:pPr>
            <a:r>
              <a:rPr lang="en-US" sz="2400" kern="0" dirty="0" smtClean="0"/>
              <a:t>Work with other Agriculture partners</a:t>
            </a:r>
          </a:p>
          <a:p>
            <a:pPr marL="800100" lvl="1" indent="-342900" fontAlgn="base">
              <a:spcBef>
                <a:spcPct val="20000"/>
              </a:spcBef>
              <a:spcAft>
                <a:spcPct val="0"/>
              </a:spcAft>
              <a:buFontTx/>
              <a:buChar char="•"/>
              <a:defRPr/>
            </a:pPr>
            <a:r>
              <a:rPr lang="en-US" sz="2400" kern="0" dirty="0" smtClean="0"/>
              <a:t>NRCS, Tillamook SWCD, TCCA, and OSU Ext.</a:t>
            </a:r>
          </a:p>
        </p:txBody>
      </p:sp>
      <p:pic>
        <p:nvPicPr>
          <p:cNvPr id="9" name="Picture 8" descr="IMGA0004.JPG"/>
          <p:cNvPicPr>
            <a:picLocks noChangeAspect="1"/>
          </p:cNvPicPr>
          <p:nvPr/>
        </p:nvPicPr>
        <p:blipFill>
          <a:blip r:embed="rId4" cstate="print"/>
          <a:srcRect l="4085" r="32259" b="584"/>
          <a:stretch>
            <a:fillRect/>
          </a:stretch>
        </p:blipFill>
        <p:spPr>
          <a:xfrm>
            <a:off x="5022850" y="2622102"/>
            <a:ext cx="3958523" cy="4121549"/>
          </a:xfrm>
          <a:prstGeom prst="rect">
            <a:avLst/>
          </a:prstGeom>
        </p:spPr>
      </p:pic>
      <p:pic>
        <p:nvPicPr>
          <p:cNvPr id="5" name="Picture 4" descr="IMG_1875 RL Ross 2008.jpg"/>
          <p:cNvPicPr>
            <a:picLocks noChangeAspect="1"/>
          </p:cNvPicPr>
          <p:nvPr/>
        </p:nvPicPr>
        <p:blipFill>
          <a:blip r:embed="rId5" cstate="print"/>
          <a:stretch>
            <a:fillRect/>
          </a:stretch>
        </p:blipFill>
        <p:spPr>
          <a:xfrm>
            <a:off x="5022850" y="4118669"/>
            <a:ext cx="3962400" cy="2640906"/>
          </a:xfrm>
          <a:prstGeom prst="rect">
            <a:avLst/>
          </a:prstGeom>
        </p:spPr>
      </p:pic>
      <p:pic>
        <p:nvPicPr>
          <p:cNvPr id="7" name="Picture 6" descr="cows.jpg"/>
          <p:cNvPicPr>
            <a:picLocks noChangeAspect="1"/>
          </p:cNvPicPr>
          <p:nvPr/>
        </p:nvPicPr>
        <p:blipFill>
          <a:blip r:embed="rId6" cstate="print"/>
          <a:srcRect l="14160" t="33575" r="20609" b="33750"/>
          <a:stretch>
            <a:fillRect/>
          </a:stretch>
        </p:blipFill>
        <p:spPr>
          <a:xfrm>
            <a:off x="5022850" y="2630064"/>
            <a:ext cx="3962400" cy="1488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
                                            <p:txEl>
                                              <p:pRg st="2" end="2"/>
                                            </p:txEl>
                                          </p:spTgt>
                                        </p:tgtEl>
                                      </p:cBhvr>
                                    </p:animEffect>
                                  </p:childTnLst>
                                </p:cTn>
                              </p:par>
                            </p:childTnLst>
                          </p:cTn>
                        </p:par>
                        <p:par>
                          <p:cTn id="22" fill="hold">
                            <p:stCondLst>
                              <p:cond delay="500"/>
                            </p:stCondLst>
                            <p:childTnLst>
                              <p:par>
                                <p:cTn id="23" presetID="53"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p:cTn id="3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4">
                                            <p:txEl>
                                              <p:pRg st="3" end="3"/>
                                            </p:txEl>
                                          </p:spTgt>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p:cTn id="43"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45" dur="500"/>
                                        <p:tgtEl>
                                          <p:spTgt spid="4">
                                            <p:txEl>
                                              <p:pRg st="4" end="4"/>
                                            </p:txEl>
                                          </p:spTgt>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par>
                          <p:cTn id="50" fill="hold">
                            <p:stCondLst>
                              <p:cond delay="1000"/>
                            </p:stCondLst>
                            <p:childTnLst>
                              <p:par>
                                <p:cTn id="51" presetID="53" presetClass="entr" presetSubtype="0" fill="hold" nodeType="after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anim calcmode="lin" valueType="num">
                                      <p:cBhvr>
                                        <p:cTn id="53"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54"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5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23989" y="914400"/>
            <a:ext cx="7262811" cy="838200"/>
          </a:xfrm>
        </p:spPr>
        <p:txBody>
          <a:bodyPr/>
          <a:lstStyle/>
          <a:p>
            <a:r>
              <a:rPr lang="en-US" dirty="0" smtClean="0"/>
              <a:t>North Coast 319 Program Funding Summary</a:t>
            </a:r>
            <a:endParaRPr lang="en-US" dirty="0"/>
          </a:p>
        </p:txBody>
      </p:sp>
      <p:pic>
        <p:nvPicPr>
          <p:cNvPr id="5" name="Picture 4" descr="319_Pie_Final"/>
          <p:cNvPicPr preferRelativeResize="0">
            <a:picLocks noChangeAspect="1"/>
          </p:cNvPicPr>
          <p:nvPr/>
        </p:nvPicPr>
        <p:blipFill>
          <a:blip r:embed="rId3" cstate="print"/>
          <a:srcRect/>
          <a:stretch>
            <a:fillRect/>
          </a:stretch>
        </p:blipFill>
        <p:spPr bwMode="auto">
          <a:xfrm>
            <a:off x="4334494" y="3140572"/>
            <a:ext cx="4650756" cy="3440877"/>
          </a:xfrm>
          <a:prstGeom prst="rect">
            <a:avLst/>
          </a:prstGeom>
          <a:noFill/>
          <a:ln w="9525">
            <a:solidFill>
              <a:srgbClr val="000000"/>
            </a:solidFill>
            <a:miter lim="800000"/>
            <a:headEnd/>
            <a:tailEnd/>
          </a:ln>
        </p:spPr>
      </p:pic>
      <p:sp>
        <p:nvSpPr>
          <p:cNvPr id="8" name="Content Placeholder 2"/>
          <p:cNvSpPr txBox="1">
            <a:spLocks/>
          </p:cNvSpPr>
          <p:nvPr/>
        </p:nvSpPr>
        <p:spPr bwMode="auto">
          <a:xfrm>
            <a:off x="1423988" y="1760561"/>
            <a:ext cx="7262811"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fontAlgn="base">
              <a:spcBef>
                <a:spcPct val="20000"/>
              </a:spcBef>
              <a:spcAft>
                <a:spcPct val="0"/>
              </a:spcAft>
              <a:buFontTx/>
              <a:buChar char="•"/>
              <a:defRPr/>
            </a:pPr>
            <a:r>
              <a:rPr lang="en-US" sz="2400" dirty="0" smtClean="0"/>
              <a:t>Approximately $2.6 million spent in the North Coast from 2000 to 2009</a:t>
            </a:r>
          </a:p>
          <a:p>
            <a:pPr marL="342900" indent="-342900" fontAlgn="base">
              <a:spcBef>
                <a:spcPct val="20000"/>
              </a:spcBef>
              <a:spcAft>
                <a:spcPct val="0"/>
              </a:spcAft>
              <a:buFontTx/>
              <a:buChar char="•"/>
              <a:defRPr/>
            </a:pPr>
            <a:r>
              <a:rPr lang="en-US" sz="2400" dirty="0" smtClean="0"/>
              <a:t>$4.4 million in match just for 319</a:t>
            </a:r>
          </a:p>
          <a:p>
            <a:pPr marL="342900" indent="-342900" fontAlgn="base">
              <a:spcBef>
                <a:spcPct val="20000"/>
              </a:spcBef>
              <a:spcAft>
                <a:spcPct val="0"/>
              </a:spcAft>
              <a:buFontTx/>
              <a:buChar char="•"/>
              <a:defRPr/>
            </a:pPr>
            <a:endParaRPr lang="en-US" sz="2400" dirty="0" smtClean="0"/>
          </a:p>
          <a:p>
            <a:pPr marL="342900" lvl="0" indent="-342900" fontAlgn="base">
              <a:spcBef>
                <a:spcPct val="20000"/>
              </a:spcBef>
              <a:spcAft>
                <a:spcPct val="0"/>
              </a:spcAft>
              <a:defRPr/>
            </a:pPr>
            <a:endParaRPr lang="en-US" sz="2400" dirty="0" smtClean="0"/>
          </a:p>
          <a:p>
            <a:pPr marL="342900" lvl="0" indent="-342900" fontAlgn="base">
              <a:spcBef>
                <a:spcPct val="20000"/>
              </a:spcBef>
              <a:spcAft>
                <a:spcPct val="0"/>
              </a:spcAft>
              <a:buFontTx/>
              <a:buChar char="•"/>
              <a:defRPr/>
            </a:pPr>
            <a:endParaRPr lang="en-US" sz="2400" dirty="0"/>
          </a:p>
        </p:txBody>
      </p:sp>
      <p:sp>
        <p:nvSpPr>
          <p:cNvPr id="7" name="Content Placeholder 2"/>
          <p:cNvSpPr txBox="1">
            <a:spLocks/>
          </p:cNvSpPr>
          <p:nvPr/>
        </p:nvSpPr>
        <p:spPr bwMode="auto">
          <a:xfrm>
            <a:off x="1423990" y="1692729"/>
            <a:ext cx="2910504" cy="4999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fontAlgn="base">
              <a:spcBef>
                <a:spcPct val="20000"/>
              </a:spcBef>
              <a:spcAft>
                <a:spcPct val="0"/>
              </a:spcAft>
              <a:defRPr/>
            </a:pPr>
            <a:endParaRPr lang="en-US" sz="2400" dirty="0" smtClean="0"/>
          </a:p>
          <a:p>
            <a:pPr marL="342900" lvl="0" indent="-342900" fontAlgn="base">
              <a:spcBef>
                <a:spcPct val="20000"/>
              </a:spcBef>
              <a:spcAft>
                <a:spcPct val="0"/>
              </a:spcAft>
              <a:defRPr/>
            </a:pPr>
            <a:endParaRPr lang="en-US" sz="2400" dirty="0" smtClean="0"/>
          </a:p>
          <a:p>
            <a:pPr marL="342900" lvl="0" indent="-342900" fontAlgn="base">
              <a:spcBef>
                <a:spcPct val="20000"/>
              </a:spcBef>
              <a:spcAft>
                <a:spcPct val="0"/>
              </a:spcAft>
              <a:buFontTx/>
              <a:buChar char="•"/>
              <a:defRPr/>
            </a:pPr>
            <a:endParaRPr lang="en-US" sz="2400" dirty="0" smtClean="0"/>
          </a:p>
          <a:p>
            <a:pPr marL="342900" lvl="0" indent="-342900" fontAlgn="base">
              <a:spcBef>
                <a:spcPct val="20000"/>
              </a:spcBef>
              <a:spcAft>
                <a:spcPct val="0"/>
              </a:spcAft>
              <a:buFontTx/>
              <a:buChar char="•"/>
              <a:defRPr/>
            </a:pPr>
            <a:r>
              <a:rPr lang="en-US" sz="2400" dirty="0" smtClean="0"/>
              <a:t>Government Performance and Results Act (GPRA) estimates $68 million total</a:t>
            </a:r>
          </a:p>
          <a:p>
            <a:pPr marL="342900" lvl="0" indent="-342900" fontAlgn="base">
              <a:spcBef>
                <a:spcPct val="20000"/>
              </a:spcBef>
              <a:spcAft>
                <a:spcPct val="0"/>
              </a:spcAft>
              <a:buFontTx/>
              <a:buChar char="•"/>
              <a:defRPr/>
            </a:pPr>
            <a:r>
              <a:rPr lang="en-US" sz="2400" dirty="0" smtClean="0"/>
              <a:t>Consistent funding has built a restoration economy</a:t>
            </a:r>
            <a:endParaRPr lang="en-US" sz="2400" dirty="0"/>
          </a:p>
        </p:txBody>
      </p:sp>
      <p:pic>
        <p:nvPicPr>
          <p:cNvPr id="9" name="Picture 8" descr="Partner_Funds.jpg"/>
          <p:cNvPicPr>
            <a:picLocks noChangeAspect="1"/>
          </p:cNvPicPr>
          <p:nvPr/>
        </p:nvPicPr>
        <p:blipFill>
          <a:blip r:embed="rId4" cstate="print"/>
          <a:srcRect l="19386" t="1963" r="684" b="2382"/>
          <a:stretch>
            <a:fillRect/>
          </a:stretch>
        </p:blipFill>
        <p:spPr>
          <a:xfrm>
            <a:off x="4413249" y="3234519"/>
            <a:ext cx="4503761" cy="3248167"/>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p:cTn id="21"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7">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p:cTn id="31"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WaterQuality">
  <a:themeElements>
    <a:clrScheme name="Office Theme 8">
      <a:dk1>
        <a:srgbClr val="000000"/>
      </a:dk1>
      <a:lt1>
        <a:srgbClr val="FFFFFF"/>
      </a:lt1>
      <a:dk2>
        <a:srgbClr val="000000"/>
      </a:dk2>
      <a:lt2>
        <a:srgbClr val="808080"/>
      </a:lt2>
      <a:accent1>
        <a:srgbClr val="FFFFD9"/>
      </a:accent1>
      <a:accent2>
        <a:srgbClr val="9CC9C4"/>
      </a:accent2>
      <a:accent3>
        <a:srgbClr val="FFFFFF"/>
      </a:accent3>
      <a:accent4>
        <a:srgbClr val="000000"/>
      </a:accent4>
      <a:accent5>
        <a:srgbClr val="FFFFE9"/>
      </a:accent5>
      <a:accent6>
        <a:srgbClr val="8DB6B1"/>
      </a:accent6>
      <a:hlink>
        <a:srgbClr val="0000FF"/>
      </a:hlink>
      <a:folHlink>
        <a:srgbClr val="990099"/>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808080"/>
        </a:lt2>
        <a:accent1>
          <a:srgbClr val="FFFFD9"/>
        </a:accent1>
        <a:accent2>
          <a:srgbClr val="9CC9C4"/>
        </a:accent2>
        <a:accent3>
          <a:srgbClr val="FFFFFF"/>
        </a:accent3>
        <a:accent4>
          <a:srgbClr val="000000"/>
        </a:accent4>
        <a:accent5>
          <a:srgbClr val="FFFFE9"/>
        </a:accent5>
        <a:accent6>
          <a:srgbClr val="8DB6B1"/>
        </a:accent6>
        <a:hlink>
          <a:srgbClr val="0000FF"/>
        </a:hlink>
        <a:folHlink>
          <a:srgbClr val="990099"/>
        </a:folHlink>
      </a:clrScheme>
      <a:clrMap bg1="lt1" tx1="dk1" bg2="lt2" tx2="dk2" accent1="accent1" accent2="accent2" accent3="accent3" accent4="accent4" accent5="accent5" accent6="accent6" hlink="hlink" folHlink="folHlink"/>
    </a:extraClrScheme>
    <a:extraClrScheme>
      <a:clrScheme name="Office Theme 9">
        <a:dk1>
          <a:srgbClr val="000000"/>
        </a:dk1>
        <a:lt1>
          <a:srgbClr val="FFFFFF"/>
        </a:lt1>
        <a:dk2>
          <a:srgbClr val="000000"/>
        </a:dk2>
        <a:lt2>
          <a:srgbClr val="808080"/>
        </a:lt2>
        <a:accent1>
          <a:srgbClr val="FFFFD9"/>
        </a:accent1>
        <a:accent2>
          <a:srgbClr val="9CC9C4"/>
        </a:accent2>
        <a:accent3>
          <a:srgbClr val="FFFFFF"/>
        </a:accent3>
        <a:accent4>
          <a:srgbClr val="000000"/>
        </a:accent4>
        <a:accent5>
          <a:srgbClr val="FFFFE9"/>
        </a:accent5>
        <a:accent6>
          <a:srgbClr val="8DB6B1"/>
        </a:accent6>
        <a:hlink>
          <a:srgbClr val="0075BA"/>
        </a:hlink>
        <a:folHlink>
          <a:srgbClr val="A71A8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9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7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6251</TotalTime>
  <Words>966</Words>
  <Application>Microsoft Office PowerPoint</Application>
  <PresentationFormat>On-screen Show (4:3)</PresentationFormat>
  <Paragraphs>256</Paragraphs>
  <Slides>22</Slides>
  <Notes>21</Notes>
  <HiddenSlides>0</HiddenSlides>
  <MMClips>0</MMClips>
  <ScaleCrop>false</ScaleCrop>
  <HeadingPairs>
    <vt:vector size="4" baseType="variant">
      <vt:variant>
        <vt:lpstr>Theme</vt:lpstr>
      </vt:variant>
      <vt:variant>
        <vt:i4>11</vt:i4>
      </vt:variant>
      <vt:variant>
        <vt:lpstr>Slide Titles</vt:lpstr>
      </vt:variant>
      <vt:variant>
        <vt:i4>22</vt:i4>
      </vt:variant>
    </vt:vector>
  </HeadingPairs>
  <TitlesOfParts>
    <vt:vector size="33" baseType="lpstr">
      <vt:lpstr>WaterQuality</vt:lpstr>
      <vt:lpstr>Flow</vt:lpstr>
      <vt:lpstr>1_Flow</vt:lpstr>
      <vt:lpstr>2_Flow</vt:lpstr>
      <vt:lpstr>3_Flow</vt:lpstr>
      <vt:lpstr>4_Flow</vt:lpstr>
      <vt:lpstr>5_Flow</vt:lpstr>
      <vt:lpstr>6_Flow</vt:lpstr>
      <vt:lpstr>7_Flow</vt:lpstr>
      <vt:lpstr>8_Flow</vt:lpstr>
      <vt:lpstr>9_Flow</vt:lpstr>
      <vt:lpstr>Tillamook Bay Watershed Water Quality Improvements for Bacteria </vt:lpstr>
      <vt:lpstr>Water Quality History</vt:lpstr>
      <vt:lpstr>Tillamook Estuaries Partnership Volunteer Monitoring Program</vt:lpstr>
      <vt:lpstr>Volunteer Monitoring Program Bacteria Results</vt:lpstr>
      <vt:lpstr>Volunteer Monitoring Program Bacteria Results</vt:lpstr>
      <vt:lpstr>TMDL Implementation</vt:lpstr>
      <vt:lpstr>Restoration Efforts</vt:lpstr>
      <vt:lpstr>ODA Partner Program Efforts</vt:lpstr>
      <vt:lpstr>North Coast 319 Program Funding Summary</vt:lpstr>
      <vt:lpstr>North Coast Restoration Coordination</vt:lpstr>
      <vt:lpstr>Program Description / Summary</vt:lpstr>
      <vt:lpstr>Riparian Restoration Components</vt:lpstr>
      <vt:lpstr>Project Implementation</vt:lpstr>
      <vt:lpstr>Organization / Structure</vt:lpstr>
      <vt:lpstr>Innovations and Keys to Success…</vt:lpstr>
      <vt:lpstr>Innovations and Keys to Success…</vt:lpstr>
      <vt:lpstr>Summary – Project Results</vt:lpstr>
      <vt:lpstr>Summary – Project Results Cont.</vt:lpstr>
      <vt:lpstr>Slide 19</vt:lpstr>
      <vt:lpstr>Outreach and Communication</vt:lpstr>
      <vt:lpstr>Future Direction</vt:lpstr>
      <vt:lpstr>Questions </vt:lpstr>
    </vt:vector>
  </TitlesOfParts>
  <Company>State of Oregon Department of Environmental Quality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2009 Water Quality Summary</dc:title>
  <dc:creator>JOHNSON York</dc:creator>
  <cp:lastModifiedBy>PCAdmin</cp:lastModifiedBy>
  <cp:revision>632</cp:revision>
  <dcterms:created xsi:type="dcterms:W3CDTF">2009-11-16T23:27:20Z</dcterms:created>
  <dcterms:modified xsi:type="dcterms:W3CDTF">2012-10-17T15:59:04Z</dcterms:modified>
</cp:coreProperties>
</file>