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2" r:id="rId4"/>
    <p:sldId id="259" r:id="rId5"/>
    <p:sldId id="278" r:id="rId6"/>
    <p:sldId id="261" r:id="rId7"/>
    <p:sldId id="263" r:id="rId8"/>
    <p:sldId id="267" r:id="rId9"/>
    <p:sldId id="265" r:id="rId10"/>
    <p:sldId id="268" r:id="rId11"/>
    <p:sldId id="271" r:id="rId12"/>
    <p:sldId id="272" r:id="rId13"/>
    <p:sldId id="274" r:id="rId14"/>
    <p:sldId id="284" r:id="rId15"/>
    <p:sldId id="282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00FFFF"/>
    <a:srgbClr val="000000"/>
    <a:srgbClr val="006600"/>
    <a:srgbClr val="600030"/>
    <a:srgbClr val="AD5BFF"/>
    <a:srgbClr val="2962A7"/>
    <a:srgbClr val="0033CC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7850" autoAdjust="0"/>
  </p:normalViewPr>
  <p:slideViewPr>
    <p:cSldViewPr>
      <p:cViewPr>
        <p:scale>
          <a:sx n="60" d="100"/>
          <a:sy n="60" d="100"/>
        </p:scale>
        <p:origin x="-802" y="-5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80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AE756-EAA1-471E-B36B-B28DC72DFB0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78294-A561-49DB-AF72-7593E0246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76400" y="152400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3124200"/>
            <a:ext cx="6553200" cy="5943600"/>
          </a:xfrm>
        </p:spPr>
        <p:txBody>
          <a:bodyPr>
            <a:normAutofit/>
          </a:bodyPr>
          <a:lstStyle/>
          <a:p>
            <a:endParaRPr lang="en-US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78294-A561-49DB-AF72-7593E02466D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228600"/>
            <a:ext cx="289560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2590800"/>
            <a:ext cx="6172200" cy="6324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78294-A561-49DB-AF72-7593E02466D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76400" y="228600"/>
            <a:ext cx="3352800" cy="2514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048000"/>
            <a:ext cx="5715000" cy="5410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78294-A561-49DB-AF72-7593E02466D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5720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352800"/>
            <a:ext cx="5486400" cy="51054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78294-A561-49DB-AF72-7593E02466D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78294-A561-49DB-AF72-7593E02466D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78294-A561-49DB-AF72-7593E02466D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8800" y="533400"/>
            <a:ext cx="3276600" cy="245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3352800"/>
            <a:ext cx="5715000" cy="5105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78294-A561-49DB-AF72-7593E02466D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5334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200400"/>
            <a:ext cx="5486400" cy="5257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78294-A561-49DB-AF72-7593E02466D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228600"/>
            <a:ext cx="3810000" cy="2857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3352800"/>
            <a:ext cx="6400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78294-A561-49DB-AF72-7593E02466D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228600"/>
            <a:ext cx="375920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3505200"/>
            <a:ext cx="6248400" cy="54102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US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78294-A561-49DB-AF72-7593E02466D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00200" y="30480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3200400"/>
            <a:ext cx="6324600" cy="5715000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endParaRPr lang="en-US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78294-A561-49DB-AF72-7593E02466D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05000" y="3048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3048000"/>
            <a:ext cx="6400800" cy="57150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solidFill>
                <a:srgbClr val="99FF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6A91C-E707-4E2B-BFAC-6C855B4A913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8800" y="457200"/>
            <a:ext cx="3276600" cy="245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3352800"/>
            <a:ext cx="57912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78294-A561-49DB-AF72-7593E02466D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304800"/>
            <a:ext cx="3124200" cy="2343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3048000"/>
            <a:ext cx="5638800" cy="5410200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78294-A561-49DB-AF72-7593E02466D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3048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24200"/>
            <a:ext cx="5715000" cy="53340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8B86-3990-43CB-BB8B-73400192BB0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228600"/>
            <a:ext cx="3251200" cy="243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2819400"/>
            <a:ext cx="5943600" cy="6019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78294-A561-49DB-AF72-7593E02466D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9EBD-8329-4241-AC40-9F67178518FF}" type="datetime1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79FB-954C-4149-B83B-FA61E725D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973B-FF9C-4B22-A0BD-F0647B44AF8B}" type="datetime1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79FB-954C-4149-B83B-FA61E725D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2FF3-52A8-438D-8F04-102C3BBB9095}" type="datetime1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79FB-954C-4149-B83B-FA61E725D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717D-10FA-4F8A-97BD-362795A458AE}" type="datetime1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79FB-954C-4149-B83B-FA61E725D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BC09-12FA-45EC-B7A8-E8EABE754FC2}" type="datetime1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79FB-954C-4149-B83B-FA61E725D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3891-FAE8-4078-886F-45051C0EA682}" type="datetime1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79FB-954C-4149-B83B-FA61E725D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54BA-36B3-452A-A97C-D4275AAE1002}" type="datetime1">
              <a:rPr lang="en-US" smtClean="0"/>
              <a:pPr/>
              <a:t>6/20/2012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79FB-954C-4149-B83B-FA61E725D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FD4E-73C0-4E6F-BED2-84EC95D40BCA}" type="datetime1">
              <a:rPr lang="en-US" smtClean="0"/>
              <a:pPr/>
              <a:t>6/20/2012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79FB-954C-4149-B83B-FA61E725D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9074-42AF-4705-9B84-A6DBA6B6E6C8}" type="datetime1">
              <a:rPr lang="en-US" smtClean="0"/>
              <a:pPr/>
              <a:t>6/20/2012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79FB-954C-4149-B83B-FA61E725D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36C4-48FB-487E-872E-EBB64A108D04}" type="datetime1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79FB-954C-4149-B83B-FA61E725D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5B9F-E813-4B5B-A520-9CBC8475DB5F}" type="datetime1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79FB-954C-4149-B83B-FA61E725D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rgbClr val="008272"/>
            </a:gs>
            <a:gs pos="99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3D642-1CE8-449E-913E-10E91856ED29}" type="datetime1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779FB-954C-4149-B83B-FA61E725D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travel.org/upload/shared/e/ea/Portland_Oregon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tiff"/><Relationship Id="rId4" Type="http://schemas.openxmlformats.org/officeDocument/2006/relationships/package" Target="../embeddings/Microsoft_Office_Word_Document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Quality Commission Information Item,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 Panel and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Comment: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24400"/>
            <a:ext cx="7696200" cy="1600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Nina DeConcini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Armitage</a:t>
            </a:r>
          </a:p>
        </p:txBody>
      </p:sp>
      <p:sp>
        <p:nvSpPr>
          <p:cNvPr id="103" name="Slide Number Placeholder 102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A42779FB-954C-4149-B83B-FA61E725D02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 descr="Logo Color Regular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397954" cy="91440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8" name="Rectangle 7"/>
          <p:cNvSpPr/>
          <p:nvPr/>
        </p:nvSpPr>
        <p:spPr>
          <a:xfrm>
            <a:off x="838200" y="152400"/>
            <a:ext cx="8153400" cy="914400"/>
          </a:xfrm>
          <a:prstGeom prst="rect">
            <a:avLst/>
          </a:prstGeom>
          <a:solidFill>
            <a:srgbClr val="E7FFF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66585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Portland</a:t>
            </a:r>
            <a:r>
              <a:rPr lang="en-US" sz="4000" b="1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Air Toxics Solutions</a:t>
            </a:r>
            <a:endParaRPr lang="en-US" sz="4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95400"/>
            <a:ext cx="8305800" cy="0"/>
          </a:xfrm>
          <a:prstGeom prst="line">
            <a:avLst/>
          </a:prstGeom>
          <a:ln w="76200">
            <a:solidFill>
              <a:srgbClr val="00827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76600" y="3810000"/>
            <a:ext cx="2509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21,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79FB-954C-4149-B83B-FA61E725D02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22972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57912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traffic.jpg"/>
          <p:cNvPicPr/>
          <p:nvPr/>
        </p:nvPicPr>
        <p:blipFill>
          <a:blip r:embed="rId4" cstate="print"/>
          <a:srcRect l="34722" t="-2212" r="12500"/>
          <a:stretch>
            <a:fillRect/>
          </a:stretch>
        </p:blipFill>
        <p:spPr>
          <a:xfrm>
            <a:off x="6324600" y="3886200"/>
            <a:ext cx="2133600" cy="2667000"/>
          </a:xfrm>
          <a:prstGeom prst="rect">
            <a:avLst/>
          </a:prstGeom>
        </p:spPr>
      </p:pic>
      <p:pic>
        <p:nvPicPr>
          <p:cNvPr id="8" name="il_fi" descr="http://upload.wikimedia.org/wikipedia/commons/thumb/7/79/Diesel-smoke.jpg/200px-Diesel-smok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447800"/>
            <a:ext cx="1447800" cy="24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go Color Regular cop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152400"/>
            <a:ext cx="397954" cy="91440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10" name="Rectangle 9"/>
          <p:cNvSpPr/>
          <p:nvPr/>
        </p:nvSpPr>
        <p:spPr>
          <a:xfrm>
            <a:off x="762000" y="152400"/>
            <a:ext cx="8153400" cy="914400"/>
          </a:xfrm>
          <a:prstGeom prst="rect">
            <a:avLst/>
          </a:prstGeom>
          <a:solidFill>
            <a:srgbClr val="E7FFF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66585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Portland</a:t>
            </a:r>
            <a:r>
              <a:rPr lang="en-US" sz="4000" b="1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Air Toxics Solutions</a:t>
            </a:r>
            <a:endParaRPr lang="en-US" sz="4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295400"/>
            <a:ext cx="8305800" cy="0"/>
          </a:xfrm>
          <a:prstGeom prst="line">
            <a:avLst/>
          </a:prstGeom>
          <a:ln w="76200">
            <a:solidFill>
              <a:srgbClr val="00827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14478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charset="0"/>
                <a:cs typeface="Arial" pitchFamily="34" charset="0"/>
              </a:rPr>
              <a:t>Reducing emissions from cars and trucks</a:t>
            </a:r>
            <a:endParaRPr lang="en-US" sz="32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1066800"/>
            <a:ext cx="11277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charset="0"/>
                <a:cs typeface="Arial" pitchFamily="34" charset="0"/>
              </a:rPr>
              <a:t>Reducing emissions from industrial metals facilities</a:t>
            </a:r>
            <a:endParaRPr lang="en-US" sz="32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79FB-954C-4149-B83B-FA61E725D02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4" descr="PointRisk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981200"/>
            <a:ext cx="5791200" cy="44195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l_fi" descr="http://2.imimg.com/data2/YC/LU/MY-2093382/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7792" y="2438400"/>
            <a:ext cx="2676208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ogo Color Regular 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52400"/>
            <a:ext cx="397954" cy="91440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8" name="Rectangle 7"/>
          <p:cNvSpPr/>
          <p:nvPr/>
        </p:nvSpPr>
        <p:spPr>
          <a:xfrm>
            <a:off x="762000" y="152400"/>
            <a:ext cx="8153400" cy="914400"/>
          </a:xfrm>
          <a:prstGeom prst="rect">
            <a:avLst/>
          </a:prstGeom>
          <a:solidFill>
            <a:srgbClr val="E7FFF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66585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Portland</a:t>
            </a:r>
            <a:r>
              <a:rPr lang="en-US" sz="4000" b="1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Air Toxics Solutions</a:t>
            </a:r>
            <a:endParaRPr lang="en-US" sz="4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95400"/>
            <a:ext cx="8305800" cy="0"/>
          </a:xfrm>
          <a:prstGeom prst="line">
            <a:avLst/>
          </a:prstGeom>
          <a:ln w="76200">
            <a:solidFill>
              <a:srgbClr val="00827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will DEQ move ahead </a:t>
            </a:r>
            <a:br>
              <a:rPr lang="en-US" sz="3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high priority categories?</a:t>
            </a:r>
            <a:endParaRPr lang="en-US" sz="36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44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Incorporate strategies into ongoing ozone, particulate, clean diesel and green house gas reduction work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Coordinate with local government partners to bring current air toxics considerations into the transportation and land use planning process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79FB-954C-4149-B83B-FA61E725D02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Logo Color Regular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397954" cy="91440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6" name="Rectangle 5"/>
          <p:cNvSpPr/>
          <p:nvPr/>
        </p:nvSpPr>
        <p:spPr>
          <a:xfrm>
            <a:off x="838200" y="152400"/>
            <a:ext cx="8153400" cy="914400"/>
          </a:xfrm>
          <a:prstGeom prst="rect">
            <a:avLst/>
          </a:prstGeom>
          <a:solidFill>
            <a:srgbClr val="E7FFF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66585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Portland</a:t>
            </a:r>
            <a:r>
              <a:rPr lang="en-US" sz="4000" b="1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Air Toxics Solutions</a:t>
            </a:r>
            <a:endParaRPr lang="en-US" sz="4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95400"/>
            <a:ext cx="8305800" cy="0"/>
          </a:xfrm>
          <a:prstGeom prst="line">
            <a:avLst/>
          </a:prstGeom>
          <a:ln w="76200">
            <a:solidFill>
              <a:srgbClr val="00827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143000"/>
            <a:ext cx="7162800" cy="2209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Questions and Discussion</a:t>
            </a:r>
            <a:b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PATSAC Panel</a:t>
            </a:r>
            <a:b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Public Comments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79FB-954C-4149-B83B-FA61E725D02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Logo Color Regular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397954" cy="91440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6" name="Rectangle 5"/>
          <p:cNvSpPr/>
          <p:nvPr/>
        </p:nvSpPr>
        <p:spPr>
          <a:xfrm>
            <a:off x="838200" y="152400"/>
            <a:ext cx="8153400" cy="914400"/>
          </a:xfrm>
          <a:prstGeom prst="rect">
            <a:avLst/>
          </a:prstGeom>
          <a:solidFill>
            <a:srgbClr val="E7FFF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66585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Portland</a:t>
            </a:r>
            <a:r>
              <a:rPr lang="en-US" sz="4000" b="1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Air Toxics Solutions</a:t>
            </a:r>
            <a:endParaRPr lang="en-US" sz="4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95400"/>
            <a:ext cx="8305800" cy="0"/>
          </a:xfrm>
          <a:prstGeom prst="line">
            <a:avLst/>
          </a:prstGeom>
          <a:ln w="76200">
            <a:solidFill>
              <a:srgbClr val="00827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143000"/>
            <a:ext cx="7162800" cy="2209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Additional Information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79FB-954C-4149-B83B-FA61E725D02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Logo Color Regular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397954" cy="91440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6" name="Rectangle 5"/>
          <p:cNvSpPr/>
          <p:nvPr/>
        </p:nvSpPr>
        <p:spPr>
          <a:xfrm>
            <a:off x="838200" y="152400"/>
            <a:ext cx="8153400" cy="914400"/>
          </a:xfrm>
          <a:prstGeom prst="rect">
            <a:avLst/>
          </a:prstGeom>
          <a:solidFill>
            <a:srgbClr val="E7FFF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66585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Portland</a:t>
            </a:r>
            <a:r>
              <a:rPr lang="en-US" sz="4000" b="1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Air Toxics Solutions</a:t>
            </a:r>
            <a:endParaRPr lang="en-US" sz="4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95400"/>
            <a:ext cx="8305800" cy="0"/>
          </a:xfrm>
          <a:prstGeom prst="line">
            <a:avLst/>
          </a:prstGeom>
          <a:ln w="76200">
            <a:solidFill>
              <a:srgbClr val="00827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143000"/>
            <a:ext cx="7162800" cy="2209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79FB-954C-4149-B83B-FA61E725D02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Logo Color Regular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397954" cy="91440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6" name="Rectangle 5"/>
          <p:cNvSpPr/>
          <p:nvPr/>
        </p:nvSpPr>
        <p:spPr>
          <a:xfrm>
            <a:off x="838200" y="152400"/>
            <a:ext cx="8153400" cy="914400"/>
          </a:xfrm>
          <a:prstGeom prst="rect">
            <a:avLst/>
          </a:prstGeom>
          <a:solidFill>
            <a:srgbClr val="E7FFF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66585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Portland</a:t>
            </a:r>
            <a:r>
              <a:rPr lang="en-US" sz="4000" b="1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Air Toxics Solutions</a:t>
            </a:r>
            <a:endParaRPr lang="en-US" sz="4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95400"/>
            <a:ext cx="8305800" cy="0"/>
          </a:xfrm>
          <a:prstGeom prst="line">
            <a:avLst/>
          </a:prstGeom>
          <a:ln w="76200">
            <a:solidFill>
              <a:srgbClr val="00827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15240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Reducing emissions from residential wood burning</a:t>
            </a:r>
            <a:endParaRPr lang="en-US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9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362200"/>
            <a:ext cx="5482204" cy="3962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 descr="chimney_100%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59402" y="2362199"/>
            <a:ext cx="2351197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143000"/>
            <a:ext cx="7162800" cy="2209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79FB-954C-4149-B83B-FA61E725D02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Logo Color Regular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397954" cy="91440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6" name="Rectangle 5"/>
          <p:cNvSpPr/>
          <p:nvPr/>
        </p:nvSpPr>
        <p:spPr>
          <a:xfrm>
            <a:off x="838200" y="152400"/>
            <a:ext cx="8153400" cy="914400"/>
          </a:xfrm>
          <a:prstGeom prst="rect">
            <a:avLst/>
          </a:prstGeom>
          <a:solidFill>
            <a:srgbClr val="E7FFF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66585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Portland</a:t>
            </a:r>
            <a:r>
              <a:rPr lang="en-US" sz="4000" b="1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Air Toxics Solutions</a:t>
            </a:r>
            <a:endParaRPr lang="en-US" sz="4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95400"/>
            <a:ext cx="8305800" cy="0"/>
          </a:xfrm>
          <a:prstGeom prst="line">
            <a:avLst/>
          </a:prstGeom>
          <a:ln w="76200">
            <a:solidFill>
              <a:srgbClr val="00827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4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205" y="2226952"/>
            <a:ext cx="5479359" cy="426313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il_fi" descr="http://northwest.construction.com/images/2010/03/100301-15.jpg"/>
          <p:cNvPicPr/>
          <p:nvPr/>
        </p:nvPicPr>
        <p:blipFill>
          <a:blip r:embed="rId5" cstate="print">
            <a:lum contrast="20000"/>
          </a:blip>
          <a:srcRect l="38946" t="35771"/>
          <a:stretch>
            <a:fillRect/>
          </a:stretch>
        </p:blipFill>
        <p:spPr bwMode="auto">
          <a:xfrm>
            <a:off x="6248400" y="2286000"/>
            <a:ext cx="2292340" cy="259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14478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Reducing emissions from construction equipment</a:t>
            </a:r>
            <a:endParaRPr lang="en-US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12838"/>
          </a:xfrm>
        </p:spPr>
        <p:txBody>
          <a:bodyPr>
            <a:noAutofit/>
          </a:bodyPr>
          <a:lstStyle/>
          <a:p>
            <a:endParaRPr lang="en-US" sz="3200" dirty="0"/>
          </a:p>
        </p:txBody>
      </p:sp>
      <p:pic>
        <p:nvPicPr>
          <p:cNvPr id="4" name="Content Placeholder 3" descr="Image:Portland Oregon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 t="28571"/>
          <a:stretch>
            <a:fillRect/>
          </a:stretch>
        </p:blipFill>
        <p:spPr bwMode="auto">
          <a:xfrm>
            <a:off x="457200" y="1828800"/>
            <a:ext cx="8229600" cy="4543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79FB-954C-4149-B83B-FA61E725D02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18288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geographic approach to understanding </a:t>
            </a:r>
          </a:p>
          <a:p>
            <a:pPr algn="ctr"/>
            <a:r>
              <a:rPr lang="en-US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reducing air toxics</a:t>
            </a:r>
            <a:endParaRPr lang="en-US" sz="32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Logo Color Regular 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52400"/>
            <a:ext cx="397954" cy="91440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8" name="Rectangle 7"/>
          <p:cNvSpPr/>
          <p:nvPr/>
        </p:nvSpPr>
        <p:spPr>
          <a:xfrm>
            <a:off x="838200" y="152400"/>
            <a:ext cx="8153400" cy="914400"/>
          </a:xfrm>
          <a:prstGeom prst="rect">
            <a:avLst/>
          </a:prstGeom>
          <a:solidFill>
            <a:srgbClr val="E7FFF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66585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Portland</a:t>
            </a:r>
            <a:r>
              <a:rPr lang="en-US" sz="4000" b="1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Air Toxics Solutions</a:t>
            </a:r>
            <a:endParaRPr lang="en-US" sz="4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95400"/>
            <a:ext cx="8305800" cy="0"/>
          </a:xfrm>
          <a:prstGeom prst="line">
            <a:avLst/>
          </a:prstGeom>
          <a:ln w="76200">
            <a:solidFill>
              <a:srgbClr val="00827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79FB-954C-4149-B83B-FA61E725D02C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4099" name="Group 3"/>
          <p:cNvGrpSpPr>
            <a:grpSpLocks noChangeAspect="1"/>
          </p:cNvGrpSpPr>
          <p:nvPr/>
        </p:nvGrpSpPr>
        <p:grpSpPr bwMode="auto">
          <a:xfrm>
            <a:off x="1600200" y="1981200"/>
            <a:ext cx="5867400" cy="4585514"/>
            <a:chOff x="1152" y="1344"/>
            <a:chExt cx="3648" cy="2851"/>
          </a:xfrm>
        </p:grpSpPr>
        <p:sp>
          <p:nvSpPr>
            <p:cNvPr id="4098" name="AutoShape 2"/>
            <p:cNvSpPr>
              <a:spLocks noChangeAspect="1" noChangeArrowheads="1" noTextEdit="1"/>
            </p:cNvSpPr>
            <p:nvPr/>
          </p:nvSpPr>
          <p:spPr bwMode="auto">
            <a:xfrm>
              <a:off x="1152" y="1344"/>
              <a:ext cx="3648" cy="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2000" contrast="14000"/>
            </a:blip>
            <a:srcRect/>
            <a:stretch>
              <a:fillRect/>
            </a:stretch>
          </p:blipFill>
          <p:spPr bwMode="auto">
            <a:xfrm>
              <a:off x="1156" y="1348"/>
              <a:ext cx="3632" cy="2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 descr="Logo Color Regular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0"/>
            <a:ext cx="397954" cy="91440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9" name="Rectangle 8"/>
          <p:cNvSpPr/>
          <p:nvPr/>
        </p:nvSpPr>
        <p:spPr>
          <a:xfrm>
            <a:off x="838200" y="152400"/>
            <a:ext cx="8153400" cy="914400"/>
          </a:xfrm>
          <a:prstGeom prst="rect">
            <a:avLst/>
          </a:prstGeom>
          <a:solidFill>
            <a:srgbClr val="E7FFF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66585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Portland</a:t>
            </a:r>
            <a:r>
              <a:rPr lang="en-US" sz="4000" b="1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Air Toxics Solutions</a:t>
            </a:r>
            <a:endParaRPr lang="en-US" sz="4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95400"/>
            <a:ext cx="8305800" cy="0"/>
          </a:xfrm>
          <a:prstGeom prst="line">
            <a:avLst/>
          </a:prstGeom>
          <a:ln w="76200">
            <a:solidFill>
              <a:srgbClr val="00827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71800" y="1371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study area</a:t>
            </a:r>
            <a:endParaRPr lang="en-US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181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Air Toxics Monitoring Equipment in North Portland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19160" t="10353" r="10050" b="8254"/>
          <a:stretch>
            <a:fillRect/>
          </a:stretch>
        </p:blipFill>
        <p:spPr bwMode="auto">
          <a:xfrm>
            <a:off x="4876800" y="2286000"/>
            <a:ext cx="3352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5155219"/>
            <a:ext cx="391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Modeling Map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Estimated Air Toxics from Cars and Trucks in the Portland Area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79FB-954C-4149-B83B-FA61E725D02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217" name="Picture 1" descr="\\Deqhq1\AQCOMMON\PortlandAirToxicsSolutions\Aida\N Roselawn Pics\DSC02337_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bright="20000" contrast="8000"/>
          </a:blip>
          <a:srcRect/>
          <a:stretch>
            <a:fillRect/>
          </a:stretch>
        </p:blipFill>
        <p:spPr bwMode="auto">
          <a:xfrm>
            <a:off x="685800" y="2286000"/>
            <a:ext cx="3556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Logo Color Regular 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52400"/>
            <a:ext cx="397954" cy="91440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10" name="Rectangle 9"/>
          <p:cNvSpPr/>
          <p:nvPr/>
        </p:nvSpPr>
        <p:spPr>
          <a:xfrm>
            <a:off x="838200" y="228600"/>
            <a:ext cx="8153400" cy="914400"/>
          </a:xfrm>
          <a:prstGeom prst="rect">
            <a:avLst/>
          </a:prstGeom>
          <a:solidFill>
            <a:srgbClr val="E7FFF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66585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Portland</a:t>
            </a:r>
            <a:r>
              <a:rPr lang="en-US" sz="4000" b="1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Air Toxics Solutions</a:t>
            </a:r>
            <a:endParaRPr lang="en-US" sz="4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295400"/>
            <a:ext cx="8305800" cy="0"/>
          </a:xfrm>
          <a:prstGeom prst="line">
            <a:avLst/>
          </a:prstGeom>
          <a:ln w="76200">
            <a:solidFill>
              <a:srgbClr val="00827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4400" y="1447800"/>
            <a:ext cx="7543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DEQ evaluate air toxics levels?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09600"/>
          </a:xfrm>
        </p:spPr>
        <p:txBody>
          <a:bodyPr/>
          <a:lstStyle/>
          <a:p>
            <a:endParaRPr lang="en-US" sz="3200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3BE8-21BD-4B77-8C8C-B921416CF82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05000"/>
            <a:ext cx="6553200" cy="457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Logo Color Regular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0"/>
            <a:ext cx="397954" cy="91440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6" name="Rectangle 5"/>
          <p:cNvSpPr/>
          <p:nvPr/>
        </p:nvSpPr>
        <p:spPr>
          <a:xfrm>
            <a:off x="762000" y="228600"/>
            <a:ext cx="8153400" cy="914400"/>
          </a:xfrm>
          <a:prstGeom prst="rect">
            <a:avLst/>
          </a:prstGeom>
          <a:solidFill>
            <a:srgbClr val="E7FFF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66585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Portland</a:t>
            </a:r>
            <a:r>
              <a:rPr lang="en-US" sz="4000" b="1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Air Toxics Solutions</a:t>
            </a:r>
            <a:endParaRPr lang="en-US" sz="4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95400"/>
            <a:ext cx="8305800" cy="0"/>
          </a:xfrm>
          <a:prstGeom prst="line">
            <a:avLst/>
          </a:prstGeom>
          <a:ln w="76200">
            <a:solidFill>
              <a:srgbClr val="00827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1295400"/>
            <a:ext cx="4406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PATS Emission Inventory </a:t>
            </a:r>
            <a:endParaRPr lang="en-US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80059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Clean air health goals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Measurement tools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Annual levels of air toxics that people, including more sensitive groups such as children or the elderly, could breathe continuously for a lifetime without adverse health effects or increasing their risk of cancer by more than one chance in a million.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79FB-954C-4149-B83B-FA61E725D02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Logo Color Regular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397954" cy="91440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6" name="Rectangle 5"/>
          <p:cNvSpPr/>
          <p:nvPr/>
        </p:nvSpPr>
        <p:spPr>
          <a:xfrm>
            <a:off x="838200" y="228600"/>
            <a:ext cx="8153400" cy="914400"/>
          </a:xfrm>
          <a:prstGeom prst="rect">
            <a:avLst/>
          </a:prstGeom>
          <a:solidFill>
            <a:srgbClr val="E7FFF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66585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Portland</a:t>
            </a:r>
            <a:r>
              <a:rPr lang="en-US" sz="4000" b="1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Air Toxics Solutions</a:t>
            </a:r>
            <a:endParaRPr lang="en-US" sz="4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95400"/>
            <a:ext cx="8305800" cy="0"/>
          </a:xfrm>
          <a:prstGeom prst="line">
            <a:avLst/>
          </a:prstGeom>
          <a:ln w="76200">
            <a:solidFill>
              <a:srgbClr val="00827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81000" y="14478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ambient benchmark concentrations?</a:t>
            </a:r>
            <a:endParaRPr lang="en-US" sz="32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Pollutants above benchmarks and general locations </a:t>
            </a:r>
            <a:br>
              <a:rPr lang="en-US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79FB-954C-4149-B83B-FA61E725D02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65100" y="1600200"/>
          <a:ext cx="8978900" cy="5257800"/>
        </p:xfrm>
        <a:graphic>
          <a:graphicData uri="http://schemas.openxmlformats.org/presentationml/2006/ole">
            <p:oleObj spid="_x0000_s3076" name="Document" r:id="rId4" imgW="6982565" imgH="4103710" progId="Word.Document.12">
              <p:embed/>
            </p:oleObj>
          </a:graphicData>
        </a:graphic>
      </p:graphicFrame>
      <p:pic>
        <p:nvPicPr>
          <p:cNvPr id="5" name="Picture 4" descr="Logo Color Regular 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52400"/>
            <a:ext cx="397954" cy="91440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6" name="Rectangle 5"/>
          <p:cNvSpPr/>
          <p:nvPr/>
        </p:nvSpPr>
        <p:spPr>
          <a:xfrm>
            <a:off x="838200" y="152400"/>
            <a:ext cx="8153400" cy="914400"/>
          </a:xfrm>
          <a:prstGeom prst="rect">
            <a:avLst/>
          </a:prstGeom>
          <a:solidFill>
            <a:srgbClr val="E7FFF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66585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Portland</a:t>
            </a:r>
            <a:r>
              <a:rPr lang="en-US" sz="4000" b="1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Air Toxics Solutions</a:t>
            </a:r>
            <a:endParaRPr lang="en-US" sz="4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2057400"/>
          <a:ext cx="6858000" cy="4274383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672683"/>
                <a:gridCol w="1527717"/>
                <a:gridCol w="1984917"/>
                <a:gridCol w="1672683"/>
              </a:tblGrid>
              <a:tr h="692983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 smtClean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Hispanic/Latino</a:t>
                      </a:r>
                      <a:endParaRPr lang="en-US" sz="1800" b="1" u="none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 smtClean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Asian</a:t>
                      </a:r>
                      <a:endParaRPr lang="en-US" sz="1800" b="1" u="none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 smtClean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African</a:t>
                      </a:r>
                      <a:r>
                        <a:rPr lang="en-US" sz="1800" u="none" baseline="0" dirty="0" smtClean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American/Black</a:t>
                      </a:r>
                      <a:endParaRPr lang="en-US" sz="1800" b="1" u="none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 smtClean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Below Poverty</a:t>
                      </a:r>
                      <a:endParaRPr lang="en-US" sz="1800" b="1" u="none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78617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bg1"/>
                          </a:solidFill>
                        </a:rPr>
                        <a:t>Residential Wood Burning</a:t>
                      </a:r>
                      <a:endParaRPr lang="en-US" sz="1700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 smtClean="0">
                          <a:solidFill>
                            <a:schemeClr val="bg1"/>
                          </a:solidFill>
                        </a:rPr>
                        <a:t>Cars and Trucks</a:t>
                      </a:r>
                      <a:endParaRPr lang="en-US" sz="1700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dirty="0" smtClean="0">
                          <a:solidFill>
                            <a:schemeClr val="bg1"/>
                          </a:solidFill>
                        </a:rPr>
                        <a:t>Commercial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dirty="0" smtClean="0">
                          <a:solidFill>
                            <a:schemeClr val="bg1"/>
                          </a:solidFill>
                        </a:rPr>
                        <a:t>Solvent and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dirty="0" smtClean="0">
                          <a:solidFill>
                            <a:schemeClr val="bg1"/>
                          </a:solidFill>
                        </a:rPr>
                        <a:t>Fuel Use</a:t>
                      </a:r>
                      <a:endParaRPr lang="en-US" sz="1700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 smtClean="0">
                          <a:solidFill>
                            <a:schemeClr val="bg1"/>
                          </a:solidFill>
                        </a:rPr>
                        <a:t>Cars and Trucks</a:t>
                      </a:r>
                    </a:p>
                  </a:txBody>
                  <a:tcPr/>
                </a:tc>
              </a:tr>
              <a:tr h="9224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Construction and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Non Road Engines</a:t>
                      </a:r>
                      <a:endParaRPr lang="en-US" sz="1600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Construction and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Non Road Engines</a:t>
                      </a:r>
                      <a:endParaRPr lang="en-US" sz="1600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Construction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and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Non Road Engines</a:t>
                      </a:r>
                      <a:endParaRPr lang="en-US" sz="1600" b="1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600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 smtClean="0">
                          <a:solidFill>
                            <a:schemeClr val="bg1"/>
                          </a:solidFill>
                        </a:rPr>
                        <a:t>Commercial Solvent and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 smtClean="0">
                          <a:solidFill>
                            <a:schemeClr val="bg1"/>
                          </a:solidFill>
                        </a:rPr>
                        <a:t> Fuel Use</a:t>
                      </a:r>
                      <a:endParaRPr lang="en-US" sz="1600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938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On-Road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Mobile</a:t>
                      </a:r>
                      <a:endParaRPr lang="en-US" sz="1600" b="1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Residential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Wood Burning</a:t>
                      </a:r>
                      <a:endParaRPr lang="en-US" sz="1600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Permitted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Industrial Facilities</a:t>
                      </a:r>
                      <a:endParaRPr lang="en-US" sz="1600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7794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</a:rPr>
                        <a:t>Commercial Solvent and </a:t>
                      </a:r>
                    </a:p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</a:rPr>
                        <a:t>Fuel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 smtClean="0">
                          <a:solidFill>
                            <a:schemeClr val="bg1"/>
                          </a:solidFill>
                        </a:rPr>
                        <a:t>Commercial Solvent and Fuel Use</a:t>
                      </a:r>
                      <a:endParaRPr lang="en-US" sz="1600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1200" y="13716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Disproportionate impact from all sources: </a:t>
            </a:r>
          </a:p>
          <a:p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Higher                                                              Lower</a:t>
            </a:r>
          </a:p>
          <a:p>
            <a:endParaRPr 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1676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505200" y="1828800"/>
            <a:ext cx="2667000" cy="76200"/>
          </a:xfrm>
          <a:prstGeom prst="rightArrow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1676400"/>
            <a:ext cx="738664" cy="5181600"/>
          </a:xfrm>
          <a:prstGeom prst="rect">
            <a:avLst/>
          </a:prstGeom>
        </p:spPr>
        <p:txBody>
          <a:bodyPr vert="vert" wrap="square" anchor="b">
            <a:spAutoFit/>
          </a:bodyPr>
          <a:lstStyle/>
          <a:p>
            <a:pPr algn="ctr"/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                                                      Lower</a:t>
            </a:r>
          </a:p>
          <a:p>
            <a:pPr algn="ctr"/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Disproportionate impact by source category</a:t>
            </a:r>
            <a:r>
              <a:rPr 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990600" y="3048000"/>
            <a:ext cx="45719" cy="2514600"/>
          </a:xfrm>
          <a:prstGeom prst="downArrow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6BEC-0167-4535-987C-89AB7C092CA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4" name="Picture 13" descr="Logo Color Regular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397954" cy="91440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15" name="Rectangle 14"/>
          <p:cNvSpPr/>
          <p:nvPr/>
        </p:nvSpPr>
        <p:spPr>
          <a:xfrm>
            <a:off x="838200" y="228600"/>
            <a:ext cx="8153400" cy="685800"/>
          </a:xfrm>
          <a:prstGeom prst="rect">
            <a:avLst/>
          </a:prstGeom>
          <a:solidFill>
            <a:srgbClr val="E7FFF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66585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Portland</a:t>
            </a:r>
            <a:r>
              <a:rPr lang="en-US" sz="4000" b="1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Air Toxics Solutions</a:t>
            </a:r>
            <a:endParaRPr lang="en-US" sz="4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914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Justice Analysis</a:t>
            </a:r>
            <a:endParaRPr lang="en-US" sz="2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7162800" cy="44196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priority categories for reduction: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Residential wood combustion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Cars and trucks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Heavy duty vehicles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Construction equipment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Industrial metals facilities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79FB-954C-4149-B83B-FA61E725D02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Logo Color Regular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397954" cy="91440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  <p:sp>
        <p:nvSpPr>
          <p:cNvPr id="6" name="Rectangle 5"/>
          <p:cNvSpPr/>
          <p:nvPr/>
        </p:nvSpPr>
        <p:spPr>
          <a:xfrm>
            <a:off x="838200" y="228600"/>
            <a:ext cx="8153400" cy="914400"/>
          </a:xfrm>
          <a:prstGeom prst="rect">
            <a:avLst/>
          </a:prstGeom>
          <a:solidFill>
            <a:srgbClr val="E7FFF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66585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Portland</a:t>
            </a:r>
            <a:r>
              <a:rPr lang="en-US" sz="4000" b="1" kern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Air Toxics Solutions</a:t>
            </a:r>
            <a:endParaRPr lang="en-US" sz="4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371600"/>
            <a:ext cx="8305800" cy="0"/>
          </a:xfrm>
          <a:prstGeom prst="line">
            <a:avLst/>
          </a:prstGeom>
          <a:ln w="76200">
            <a:solidFill>
              <a:srgbClr val="00827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367</Words>
  <Application>Microsoft Office PowerPoint</Application>
  <PresentationFormat>On-screen Show (4:3)</PresentationFormat>
  <Paragraphs>116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Document</vt:lpstr>
      <vt:lpstr>  Environmental Quality Commission Information Item,  Stakeholder Panel and  Public Comment: </vt:lpstr>
      <vt:lpstr>Slide 2</vt:lpstr>
      <vt:lpstr>   </vt:lpstr>
      <vt:lpstr> </vt:lpstr>
      <vt:lpstr>Slide 5</vt:lpstr>
      <vt:lpstr>Slide 6</vt:lpstr>
      <vt:lpstr>Pollutants above benchmarks and general locations  </vt:lpstr>
      <vt:lpstr>Slide 8</vt:lpstr>
      <vt:lpstr>Slide 9</vt:lpstr>
      <vt:lpstr>Slide 10</vt:lpstr>
      <vt:lpstr>Reducing emissions from industrial metals facilities</vt:lpstr>
      <vt:lpstr> How will DEQ move ahead  on the high priority categories?</vt:lpstr>
      <vt:lpstr>     - Questions and Discussion  - PATSAC Panel  - Public Comments</vt:lpstr>
      <vt:lpstr>         Additional Information</vt:lpstr>
      <vt:lpstr>     </vt:lpstr>
      <vt:lpstr>     </vt:lpstr>
    </vt:vector>
  </TitlesOfParts>
  <Company>State of Oregon Department of Environmental Quality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meeting</dc:title>
  <dc:creator>Sarah</dc:creator>
  <cp:lastModifiedBy>Sarah</cp:lastModifiedBy>
  <cp:revision>237</cp:revision>
  <dcterms:created xsi:type="dcterms:W3CDTF">2012-05-16T21:33:29Z</dcterms:created>
  <dcterms:modified xsi:type="dcterms:W3CDTF">2012-06-20T19:42:08Z</dcterms:modified>
</cp:coreProperties>
</file>