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259" r:id="rId6"/>
    <p:sldId id="261" r:id="rId7"/>
    <p:sldId id="262" r:id="rId8"/>
    <p:sldId id="263" r:id="rId9"/>
    <p:sldId id="288" r:id="rId10"/>
    <p:sldId id="286" r:id="rId11"/>
    <p:sldId id="264" r:id="rId12"/>
    <p:sldId id="287" r:id="rId13"/>
    <p:sldId id="291" r:id="rId14"/>
    <p:sldId id="265" r:id="rId15"/>
    <p:sldId id="280" r:id="rId16"/>
    <p:sldId id="273" r:id="rId17"/>
    <p:sldId id="269" r:id="rId18"/>
    <p:sldId id="284" r:id="rId19"/>
    <p:sldId id="293" r:id="rId20"/>
    <p:sldId id="274" r:id="rId21"/>
    <p:sldId id="275" r:id="rId22"/>
    <p:sldId id="276" r:id="rId23"/>
    <p:sldId id="277" r:id="rId24"/>
    <p:sldId id="278" r:id="rId25"/>
    <p:sldId id="279" r:id="rId26"/>
    <p:sldId id="271" r:id="rId27"/>
    <p:sldId id="289" r:id="rId28"/>
    <p:sldId id="281" r:id="rId29"/>
  </p:sldIdLst>
  <p:sldSz cx="9144000" cy="6858000" type="screen4x3"/>
  <p:notesSz cx="7010400" cy="9296400"/>
  <p:custDataLst>
    <p:tags r:id="rId32"/>
  </p:custDataLst>
  <p:defaultTextStyle>
    <a:defPPr>
      <a:defRPr lang="en-US"/>
    </a:defPPr>
    <a:lvl1pPr marL="0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6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2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58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5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1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72"/>
    <a:srgbClr val="00817E"/>
    <a:srgbClr val="299497"/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85" autoAdjust="0"/>
  </p:normalViewPr>
  <p:slideViewPr>
    <p:cSldViewPr>
      <p:cViewPr varScale="1">
        <p:scale>
          <a:sx n="69" d="100"/>
          <a:sy n="69" d="100"/>
        </p:scale>
        <p:origin x="-5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34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jjohndo\Local%20Settings\Temporary%20Internet%20Files\Content.Outlook\42RXOTSW\QuickHistory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068442458206286"/>
          <c:y val="3.0045195440469616E-2"/>
          <c:w val="0.83436144806223456"/>
          <c:h val="0.83685867033418571"/>
        </c:manualLayout>
      </c:layout>
      <c:barChart>
        <c:barDir val="col"/>
        <c:grouping val="clustered"/>
        <c:ser>
          <c:idx val="0"/>
          <c:order val="0"/>
          <c:tx>
            <c:strRef>
              <c:f>Sheet1!$E$3</c:f>
              <c:strCache>
                <c:ptCount val="1"/>
                <c:pt idx="0">
                  <c:v>Planning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Sheet1!$A$5:$A$27</c:f>
              <c:numCache>
                <c:formatCode>General</c:formatCode>
                <c:ptCount val="23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</c:numCache>
            </c:numRef>
          </c:cat>
          <c:val>
            <c:numRef>
              <c:f>Sheet1!$E$5:$E$27</c:f>
              <c:numCache>
                <c:formatCode>#,##0_);[Red]\(#,##0\)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1088113</c:v>
                </c:pt>
                <c:pt idx="4">
                  <c:v>1131000</c:v>
                </c:pt>
                <c:pt idx="5">
                  <c:v>382720</c:v>
                </c:pt>
                <c:pt idx="6">
                  <c:v>68303</c:v>
                </c:pt>
                <c:pt idx="7">
                  <c:v>294600</c:v>
                </c:pt>
                <c:pt idx="8">
                  <c:v>995130</c:v>
                </c:pt>
                <c:pt idx="9">
                  <c:v>-214989</c:v>
                </c:pt>
                <c:pt idx="10">
                  <c:v>174052</c:v>
                </c:pt>
                <c:pt idx="11">
                  <c:v>170392</c:v>
                </c:pt>
                <c:pt idx="12">
                  <c:v>35609</c:v>
                </c:pt>
                <c:pt idx="13">
                  <c:v>217500</c:v>
                </c:pt>
                <c:pt idx="14">
                  <c:v>841999</c:v>
                </c:pt>
                <c:pt idx="15">
                  <c:v>635224</c:v>
                </c:pt>
                <c:pt idx="16">
                  <c:v>547405</c:v>
                </c:pt>
                <c:pt idx="17">
                  <c:v>335640</c:v>
                </c:pt>
                <c:pt idx="18">
                  <c:v>544775</c:v>
                </c:pt>
                <c:pt idx="19">
                  <c:v>550647</c:v>
                </c:pt>
                <c:pt idx="20">
                  <c:v>1561837</c:v>
                </c:pt>
                <c:pt idx="21">
                  <c:v>1431855</c:v>
                </c:pt>
                <c:pt idx="22">
                  <c:v>-8031</c:v>
                </c:pt>
              </c:numCache>
            </c:numRef>
          </c:val>
        </c:ser>
        <c:ser>
          <c:idx val="1"/>
          <c:order val="1"/>
          <c:tx>
            <c:strRef>
              <c:f>Sheet1!$F$2:$F$3</c:f>
              <c:strCache>
                <c:ptCount val="1"/>
                <c:pt idx="0">
                  <c:v>Small Communities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numRef>
              <c:f>Sheet1!$A$5:$A$27</c:f>
              <c:numCache>
                <c:formatCode>General</c:formatCode>
                <c:ptCount val="23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</c:numCache>
            </c:numRef>
          </c:cat>
          <c:val>
            <c:numRef>
              <c:f>Sheet1!$F$5:$F$27</c:f>
              <c:numCache>
                <c:formatCode>#,##0_);[Red]\(#,##0\)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57000</c:v>
                </c:pt>
                <c:pt idx="3">
                  <c:v>2068884</c:v>
                </c:pt>
                <c:pt idx="4">
                  <c:v>5797697</c:v>
                </c:pt>
                <c:pt idx="5">
                  <c:v>253285</c:v>
                </c:pt>
                <c:pt idx="6">
                  <c:v>1255930</c:v>
                </c:pt>
                <c:pt idx="7">
                  <c:v>4930000</c:v>
                </c:pt>
                <c:pt idx="8">
                  <c:v>4628661</c:v>
                </c:pt>
                <c:pt idx="9">
                  <c:v>15205209</c:v>
                </c:pt>
                <c:pt idx="10">
                  <c:v>10518848</c:v>
                </c:pt>
                <c:pt idx="11">
                  <c:v>3752360</c:v>
                </c:pt>
                <c:pt idx="12">
                  <c:v>-1824568</c:v>
                </c:pt>
                <c:pt idx="13">
                  <c:v>9632238</c:v>
                </c:pt>
                <c:pt idx="14">
                  <c:v>3278588</c:v>
                </c:pt>
                <c:pt idx="15">
                  <c:v>29144722</c:v>
                </c:pt>
                <c:pt idx="16">
                  <c:v>27496848</c:v>
                </c:pt>
                <c:pt idx="17">
                  <c:v>28409515</c:v>
                </c:pt>
                <c:pt idx="18">
                  <c:v>9608824</c:v>
                </c:pt>
                <c:pt idx="19">
                  <c:v>31382662</c:v>
                </c:pt>
                <c:pt idx="20">
                  <c:v>20702822</c:v>
                </c:pt>
                <c:pt idx="21">
                  <c:v>36511893</c:v>
                </c:pt>
                <c:pt idx="22">
                  <c:v>11893174</c:v>
                </c:pt>
              </c:numCache>
            </c:numRef>
          </c:val>
        </c:ser>
        <c:ser>
          <c:idx val="2"/>
          <c:order val="2"/>
          <c:tx>
            <c:strRef>
              <c:f>Sheet1!$G$2:$G$3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</c:spPr>
          <c:cat>
            <c:numRef>
              <c:f>Sheet1!$A$5:$A$27</c:f>
              <c:numCache>
                <c:formatCode>General</c:formatCode>
                <c:ptCount val="23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</c:numCache>
            </c:numRef>
          </c:cat>
          <c:val>
            <c:numRef>
              <c:f>Sheet1!$G$5:$G$27</c:f>
              <c:numCache>
                <c:formatCode>#,##0_);[Red]\(#,##0\)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7364676</c:v>
                </c:pt>
                <c:pt idx="3">
                  <c:v>18847801</c:v>
                </c:pt>
                <c:pt idx="4">
                  <c:v>32464597</c:v>
                </c:pt>
                <c:pt idx="5">
                  <c:v>9578678</c:v>
                </c:pt>
                <c:pt idx="6">
                  <c:v>2601134</c:v>
                </c:pt>
                <c:pt idx="7">
                  <c:v>34793105</c:v>
                </c:pt>
                <c:pt idx="8">
                  <c:v>54665267</c:v>
                </c:pt>
                <c:pt idx="9">
                  <c:v>74970942</c:v>
                </c:pt>
                <c:pt idx="10">
                  <c:v>24752840</c:v>
                </c:pt>
                <c:pt idx="11">
                  <c:v>14219055</c:v>
                </c:pt>
                <c:pt idx="12">
                  <c:v>17496735</c:v>
                </c:pt>
                <c:pt idx="13">
                  <c:v>20302373</c:v>
                </c:pt>
                <c:pt idx="14">
                  <c:v>30390720</c:v>
                </c:pt>
                <c:pt idx="15">
                  <c:v>38806695</c:v>
                </c:pt>
                <c:pt idx="16">
                  <c:v>24201697</c:v>
                </c:pt>
                <c:pt idx="17">
                  <c:v>38401142</c:v>
                </c:pt>
                <c:pt idx="18">
                  <c:v>31100369</c:v>
                </c:pt>
                <c:pt idx="19">
                  <c:v>16315775</c:v>
                </c:pt>
                <c:pt idx="20">
                  <c:v>15651584</c:v>
                </c:pt>
                <c:pt idx="21">
                  <c:v>71137264</c:v>
                </c:pt>
                <c:pt idx="22">
                  <c:v>44598088</c:v>
                </c:pt>
              </c:numCache>
            </c:numRef>
          </c:val>
        </c:ser>
        <c:axId val="92246784"/>
        <c:axId val="92248320"/>
      </c:barChart>
      <c:catAx>
        <c:axId val="92246784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92248320"/>
        <c:crosses val="autoZero"/>
        <c:auto val="1"/>
        <c:lblAlgn val="ctr"/>
        <c:lblOffset val="100"/>
      </c:catAx>
      <c:valAx>
        <c:axId val="92248320"/>
        <c:scaling>
          <c:orientation val="minMax"/>
        </c:scaling>
        <c:axPos val="l"/>
        <c:majorGridlines/>
        <c:numFmt formatCode="#,##0_);[Red]\(#,##0\)" sourceLinked="1"/>
        <c:tickLblPos val="nextTo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922467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1102515901728505"/>
          <c:y val="0.13817445744850618"/>
          <c:w val="0.21567212882173514"/>
          <c:h val="0.22164795253268438"/>
        </c:manualLayout>
      </c:layout>
      <c:spPr>
        <a:solidFill>
          <a:prstClr val="black">
            <a:tint val="75000"/>
            <a:alpha val="42000"/>
          </a:prstClr>
        </a:solidFill>
        <a:ln w="25400">
          <a:solidFill>
            <a:schemeClr val="accent1"/>
          </a:solidFill>
          <a:prstDash val="solid"/>
          <a:bevel/>
        </a:ln>
      </c:spPr>
    </c:legend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0.89189</cdr:x>
      <cdr:y>0.0854</cdr:y>
    </cdr:from>
    <cdr:to>
      <cdr:x>1</cdr:x>
      <cdr:y>0.29035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48600" y="381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0.89189</cdr:x>
      <cdr:y>0.06832</cdr:y>
    </cdr:from>
    <cdr:to>
      <cdr:x>1</cdr:x>
      <cdr:y>0.27327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0" y="30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 smtClean="0"/>
            <a:t>Recovery Act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0.55856</cdr:x>
      <cdr:y>0.78565</cdr:y>
    </cdr:from>
    <cdr:to>
      <cdr:x>0.66667</cdr:x>
      <cdr:y>0.99061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24400" y="3505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0.56757</cdr:x>
      <cdr:y>0.76857</cdr:y>
    </cdr:from>
    <cdr:to>
      <cdr:x>0.67568</cdr:x>
      <cdr:y>0.97353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00600" y="3429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0.58559</cdr:x>
      <cdr:y>0.79505</cdr:y>
    </cdr:from>
    <cdr:to>
      <cdr:x>0.69369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53000" y="3733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0.56757</cdr:x>
      <cdr:y>0.79505</cdr:y>
    </cdr:from>
    <cdr:to>
      <cdr:x>0.67568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800600" y="3733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 smtClean="0"/>
            <a:t>Decrease in loan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0.36937</cdr:x>
      <cdr:y>0.22203</cdr:y>
    </cdr:from>
    <cdr:to>
      <cdr:x>0.47748</cdr:x>
      <cdr:y>0.42699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124200" y="990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0.36937</cdr:x>
      <cdr:y>0.13664</cdr:y>
    </cdr:from>
    <cdr:to>
      <cdr:x>0.47748</cdr:x>
      <cdr:y>0.34159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124200" y="60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Growth in amount</a:t>
          </a:r>
        </a:p>
        <a:p xmlns:a="http://schemas.openxmlformats.org/drawingml/2006/main">
          <a:r>
            <a:rPr lang="en-US" dirty="0" smtClean="0"/>
            <a:t>of available funds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A706AD-4987-49D9-85BE-B3D1E709A58E}" type="slidenum">
              <a:rPr lang="en-US" sz="9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4C9D6970-2381-4A6F-8016-49E76EF02DE7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104C5D67-D91E-40D0-AFA9-25945CB0C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6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2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8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5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1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58AF4-F6F2-4684-B82D-A3AFAFA65791}" type="slidenum">
              <a:rPr lang="en-US"/>
              <a:pPr/>
              <a:t>16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9788" cy="348773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pPr>
              <a:buFontTx/>
              <a:buNone/>
            </a:pPr>
            <a:endParaRPr lang="en-US" sz="14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8E0B0-6558-4E72-AC46-8A3B1C52C345}" type="slidenum">
              <a:rPr lang="en-US"/>
              <a:pPr/>
              <a:t>7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3"/>
            <a:ext cx="2895600" cy="365125"/>
          </a:xfrm>
        </p:spPr>
        <p:txBody>
          <a:bodyPr/>
          <a:lstStyle/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0" y="63246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447800"/>
            <a:ext cx="1524000" cy="5410200"/>
          </a:xfrm>
          <a:solidFill>
            <a:srgbClr val="00827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tIns="91440">
            <a:noAutofit/>
          </a:bodyPr>
          <a:lstStyle>
            <a:lvl1pPr marL="0" marR="0" indent="0" algn="l" defTabSz="914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Sidebar Text: Insert links, contents, pictures, bulleted or numbered lists. Use custom animations to add dimension and visual interest to your presentation.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596" y="228600"/>
            <a:ext cx="7544405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1"/>
            <a:ext cx="4040188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2" indent="0">
              <a:buNone/>
              <a:defRPr sz="1600" b="1"/>
            </a:lvl6pPr>
            <a:lvl7pPr marL="2742758" indent="0">
              <a:buNone/>
              <a:defRPr sz="1600" b="1"/>
            </a:lvl7pPr>
            <a:lvl8pPr marL="3199885" indent="0">
              <a:buNone/>
              <a:defRPr sz="1600" b="1"/>
            </a:lvl8pPr>
            <a:lvl9pPr marL="36570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438402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600201"/>
            <a:ext cx="4041775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2" indent="0">
              <a:buNone/>
              <a:defRPr sz="1600" b="1"/>
            </a:lvl6pPr>
            <a:lvl7pPr marL="2742758" indent="0">
              <a:buNone/>
              <a:defRPr sz="1600" b="1"/>
            </a:lvl7pPr>
            <a:lvl8pPr marL="3199885" indent="0">
              <a:buNone/>
              <a:defRPr sz="1600" b="1"/>
            </a:lvl8pPr>
            <a:lvl9pPr marL="36570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438402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381000" y="1600200"/>
            <a:ext cx="8382000" cy="44196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76400"/>
            <a:ext cx="3008313" cy="933450"/>
          </a:xfrm>
          <a:prstGeom prst="rect">
            <a:avLst/>
          </a:prstGeom>
        </p:spPr>
        <p:txBody>
          <a:bodyPr lIns="91425" tIns="45713" rIns="91425" bIns="45713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1676403"/>
            <a:ext cx="5111751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743203"/>
            <a:ext cx="3008313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126" indent="0">
              <a:buNone/>
              <a:defRPr sz="1200"/>
            </a:lvl2pPr>
            <a:lvl3pPr marL="914252" indent="0">
              <a:buNone/>
              <a:defRPr sz="1000"/>
            </a:lvl3pPr>
            <a:lvl4pPr marL="1371380" indent="0">
              <a:buNone/>
              <a:defRPr sz="900"/>
            </a:lvl4pPr>
            <a:lvl5pPr marL="1828506" indent="0">
              <a:buNone/>
              <a:defRPr sz="900"/>
            </a:lvl5pPr>
            <a:lvl6pPr marL="2285632" indent="0">
              <a:buNone/>
              <a:defRPr sz="900"/>
            </a:lvl6pPr>
            <a:lvl7pPr marL="2742758" indent="0">
              <a:buNone/>
              <a:defRPr sz="900"/>
            </a:lvl7pPr>
            <a:lvl8pPr marL="3199885" indent="0">
              <a:buNone/>
              <a:defRPr sz="900"/>
            </a:lvl8pPr>
            <a:lvl9pPr marL="36570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25" tIns="45713" rIns="91425" bIns="45713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1600200"/>
            <a:ext cx="7010400" cy="3127374"/>
          </a:xfrm>
        </p:spPr>
        <p:txBody>
          <a:bodyPr/>
          <a:lstStyle>
            <a:lvl1pPr marL="0" indent="0">
              <a:buNone/>
              <a:defRPr sz="3200"/>
            </a:lvl1pPr>
            <a:lvl2pPr marL="457126" indent="0">
              <a:buNone/>
              <a:defRPr sz="2800"/>
            </a:lvl2pPr>
            <a:lvl3pPr marL="914252" indent="0">
              <a:buNone/>
              <a:defRPr sz="2400"/>
            </a:lvl3pPr>
            <a:lvl4pPr marL="1371380" indent="0">
              <a:buNone/>
              <a:defRPr sz="2000"/>
            </a:lvl4pPr>
            <a:lvl5pPr marL="1828506" indent="0">
              <a:buNone/>
              <a:defRPr sz="2000"/>
            </a:lvl5pPr>
            <a:lvl6pPr marL="2285632" indent="0">
              <a:buNone/>
              <a:defRPr sz="2000"/>
            </a:lvl6pPr>
            <a:lvl7pPr marL="2742758" indent="0">
              <a:buNone/>
              <a:defRPr sz="2000"/>
            </a:lvl7pPr>
            <a:lvl8pPr marL="3199885" indent="0">
              <a:buNone/>
              <a:defRPr sz="2000"/>
            </a:lvl8pPr>
            <a:lvl9pPr marL="365701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126" indent="0">
              <a:buNone/>
              <a:defRPr sz="1200"/>
            </a:lvl2pPr>
            <a:lvl3pPr marL="914252" indent="0">
              <a:buNone/>
              <a:defRPr sz="1000"/>
            </a:lvl3pPr>
            <a:lvl4pPr marL="1371380" indent="0">
              <a:buNone/>
              <a:defRPr sz="900"/>
            </a:lvl4pPr>
            <a:lvl5pPr marL="1828506" indent="0">
              <a:buNone/>
              <a:defRPr sz="900"/>
            </a:lvl5pPr>
            <a:lvl6pPr marL="2285632" indent="0">
              <a:buNone/>
              <a:defRPr sz="900"/>
            </a:lvl6pPr>
            <a:lvl7pPr marL="2742758" indent="0">
              <a:buNone/>
              <a:defRPr sz="900"/>
            </a:lvl7pPr>
            <a:lvl8pPr marL="3199885" indent="0">
              <a:buNone/>
              <a:defRPr sz="900"/>
            </a:lvl8pPr>
            <a:lvl9pPr marL="36570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1"/>
            </a:gs>
            <a:gs pos="100000">
              <a:srgbClr val="008272">
                <a:alpha val="52941"/>
              </a:srgb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900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Logo Color Regular copy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9469" y="152400"/>
            <a:ext cx="437749" cy="10058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295400"/>
            <a:ext cx="8305800" cy="0"/>
          </a:xfrm>
          <a:prstGeom prst="line">
            <a:avLst/>
          </a:prstGeom>
          <a:ln w="76200">
            <a:solidFill>
              <a:srgbClr val="00827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380255"/>
            <a:ext cx="7848600" cy="523220"/>
          </a:xfrm>
          <a:prstGeom prst="rect">
            <a:avLst/>
          </a:prstGeom>
          <a:solidFill>
            <a:srgbClr val="299497"/>
          </a:solidFill>
          <a:ln w="25400">
            <a:gradFill>
              <a:gsLst>
                <a:gs pos="0">
                  <a:srgbClr val="00817E"/>
                </a:gs>
                <a:gs pos="50000">
                  <a:srgbClr val="00827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WSRF Advisory Committee Recommendations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2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830" indent="-285704" algn="l" defTabSz="91425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816" indent="-228564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942" indent="-228564" algn="l" defTabSz="9142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069" indent="-228564" algn="l" defTabSz="91425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194" indent="-228564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1" indent="-228564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8" indent="-228564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4" indent="-228564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2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2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8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5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1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8005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b="1" dirty="0" smtClean="0"/>
              <a:t>Clean Water State Revolving Fund</a:t>
            </a:r>
          </a:p>
          <a:p>
            <a:pPr algn="ctr">
              <a:buNone/>
            </a:pPr>
            <a:r>
              <a:rPr lang="en-US" sz="2600" b="1" dirty="0" smtClean="0"/>
              <a:t> Advisory Committee Recommendations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dirty="0" smtClean="0"/>
              <a:t>Oregon Environmental Quality Commission</a:t>
            </a:r>
          </a:p>
          <a:p>
            <a:pPr algn="ctr">
              <a:buNone/>
            </a:pPr>
            <a:r>
              <a:rPr lang="en-US" sz="2200" dirty="0" smtClean="0"/>
              <a:t>June 21, 2012</a:t>
            </a:r>
          </a:p>
          <a:p>
            <a:pPr algn="ctr">
              <a:buNone/>
            </a:pPr>
            <a:r>
              <a:rPr lang="en-US" sz="2200" dirty="0" smtClean="0"/>
              <a:t>Portland, Oregon</a:t>
            </a:r>
          </a:p>
          <a:p>
            <a:pPr algn="ctr">
              <a:buNone/>
            </a:pPr>
            <a:endParaRPr lang="en-US" sz="2200" dirty="0" smtClean="0"/>
          </a:p>
          <a:p>
            <a:pPr algn="ctr">
              <a:buNone/>
            </a:pPr>
            <a:r>
              <a:rPr lang="en-US" sz="2000" dirty="0" smtClean="0"/>
              <a:t>Judy Johndohl, Manager, Community and Program Assistance</a:t>
            </a:r>
          </a:p>
          <a:p>
            <a:pPr algn="ctr">
              <a:buNone/>
            </a:pPr>
            <a:r>
              <a:rPr lang="en-US" sz="2000" dirty="0" smtClean="0"/>
              <a:t>Manette Simpson, CWSRF Program Coordinator</a:t>
            </a:r>
          </a:p>
          <a:p>
            <a:pPr algn="ctr">
              <a:buNone/>
            </a:pPr>
            <a:r>
              <a:rPr lang="en-US" sz="2000" dirty="0" smtClean="0"/>
              <a:t>Mary Wahl, CWSRF Advisory Committee Member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14800" cy="4191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b="1" dirty="0" smtClean="0"/>
              <a:t>Emily Ackland</a:t>
            </a:r>
            <a:r>
              <a:rPr lang="en-US" sz="6400" dirty="0" smtClean="0"/>
              <a:t>, Environmental Coordinator &amp; Policy Manager, Association of Oregon Counties</a:t>
            </a:r>
          </a:p>
          <a:p>
            <a:pPr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b="1" dirty="0" smtClean="0"/>
              <a:t>Brett Arvidson</a:t>
            </a:r>
            <a:r>
              <a:rPr lang="en-US" sz="6400" dirty="0" smtClean="0"/>
              <a:t>, Manager Planning and Engineering, Special Districts Association of Oregon </a:t>
            </a:r>
          </a:p>
          <a:p>
            <a:pPr marL="0" indent="0">
              <a:buNone/>
            </a:pPr>
            <a:r>
              <a:rPr lang="en-US" sz="3200" b="1" dirty="0" smtClean="0"/>
              <a:t> </a:t>
            </a:r>
          </a:p>
          <a:p>
            <a:pPr marL="0" indent="0">
              <a:buNone/>
            </a:pPr>
            <a:r>
              <a:rPr lang="en-US" sz="6400" b="1" dirty="0" smtClean="0"/>
              <a:t>Robert Ault</a:t>
            </a:r>
            <a:r>
              <a:rPr lang="en-US" sz="6400" dirty="0" smtClean="0"/>
              <a:t>, Program and Policy Coordinator,</a:t>
            </a:r>
          </a:p>
          <a:p>
            <a:pPr marL="0" indent="0">
              <a:buNone/>
            </a:pPr>
            <a:r>
              <a:rPr lang="en-US" sz="6400" dirty="0" smtClean="0"/>
              <a:t>Infrastructure Finance Authority </a:t>
            </a:r>
          </a:p>
          <a:p>
            <a:pPr marL="0" indent="0">
              <a:buNone/>
            </a:pPr>
            <a:r>
              <a:rPr lang="en-US" sz="3200" dirty="0" smtClean="0"/>
              <a:t> </a:t>
            </a:r>
          </a:p>
          <a:p>
            <a:pPr marL="0" indent="0">
              <a:buNone/>
            </a:pPr>
            <a:r>
              <a:rPr lang="en-US" sz="6400" b="1" dirty="0" smtClean="0"/>
              <a:t>Raymond J. Bartlett</a:t>
            </a:r>
            <a:r>
              <a:rPr lang="en-US" sz="6400" dirty="0" smtClean="0"/>
              <a:t>, Principal, Economic and Financial Analysis 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6400" b="1" dirty="0" smtClean="0"/>
              <a:t>April Snell</a:t>
            </a:r>
            <a:r>
              <a:rPr lang="en-US" sz="6400" dirty="0" smtClean="0"/>
              <a:t>, Executive Director, Oregon Water Resources Congress 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200" b="1" dirty="0" smtClean="0"/>
              <a:t> </a:t>
            </a:r>
          </a:p>
          <a:p>
            <a:pPr marL="0" indent="0">
              <a:buNone/>
            </a:pPr>
            <a:r>
              <a:rPr lang="en-US" sz="6400" b="1" dirty="0" smtClean="0"/>
              <a:t>Tom Elliott</a:t>
            </a:r>
            <a:r>
              <a:rPr lang="en-US" sz="6400" dirty="0" smtClean="0"/>
              <a:t>, Energy Analyst, Oregon Department of Energy 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6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267200" cy="44958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600" b="1" dirty="0" smtClean="0"/>
              <a:t>Chris Marko</a:t>
            </a:r>
            <a:r>
              <a:rPr lang="en-US" sz="1600" dirty="0" smtClean="0"/>
              <a:t>, Rural Development  Specialist-Environmental, Rural Community Assistance Corporation </a:t>
            </a:r>
          </a:p>
          <a:p>
            <a:pPr marL="0" indent="0">
              <a:lnSpc>
                <a:spcPct val="80000"/>
              </a:lnSpc>
              <a:buNone/>
            </a:pPr>
            <a:endParaRPr lang="en-US" sz="8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 smtClean="0"/>
              <a:t>Todd Miller</a:t>
            </a:r>
            <a:r>
              <a:rPr lang="en-US" sz="1600" dirty="0" smtClean="0"/>
              <a:t>, Assistant Project Manager, League of Oregon Cities </a:t>
            </a:r>
          </a:p>
          <a:p>
            <a:pPr marL="0" indent="0">
              <a:lnSpc>
                <a:spcPct val="80000"/>
              </a:lnSpc>
              <a:buNone/>
            </a:pPr>
            <a:endParaRPr lang="en-US" sz="8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 smtClean="0"/>
              <a:t>Tom Salzer</a:t>
            </a:r>
            <a:r>
              <a:rPr lang="en-US" sz="1600" dirty="0" smtClean="0"/>
              <a:t>, District Manager, Oregon Association of Conservation District </a:t>
            </a:r>
          </a:p>
          <a:p>
            <a:pPr marL="0" indent="0">
              <a:lnSpc>
                <a:spcPct val="80000"/>
              </a:lnSpc>
              <a:buNone/>
            </a:pPr>
            <a:endParaRPr lang="en-US" sz="8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 smtClean="0"/>
              <a:t>Mary Wahl</a:t>
            </a:r>
            <a:r>
              <a:rPr lang="en-US" sz="1600" dirty="0" smtClean="0"/>
              <a:t>, Oregon Environmental Council </a:t>
            </a:r>
          </a:p>
          <a:p>
            <a:pPr marL="0" indent="0">
              <a:lnSpc>
                <a:spcPct val="80000"/>
              </a:lnSpc>
              <a:buNone/>
            </a:pPr>
            <a:endParaRPr lang="en-US" sz="8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 smtClean="0"/>
              <a:t>Sam Goldstein</a:t>
            </a:r>
            <a:r>
              <a:rPr lang="en-US" sz="1600" dirty="0" smtClean="0"/>
              <a:t>, Community Programs Director, USDA Rural Development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800" dirty="0" smtClean="0"/>
              <a:t> </a:t>
            </a:r>
            <a:endParaRPr lang="en-US" sz="8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 smtClean="0"/>
              <a:t>Doug Waugh</a:t>
            </a:r>
            <a:r>
              <a:rPr lang="en-US" sz="1600" dirty="0" smtClean="0"/>
              <a:t>, Financial Services Manager,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smtClean="0"/>
              <a:t>Oregon Association of Clean Water Agencies </a:t>
            </a:r>
          </a:p>
          <a:p>
            <a:pPr marL="0" indent="0">
              <a:lnSpc>
                <a:spcPct val="80000"/>
              </a:lnSpc>
              <a:buNone/>
            </a:pPr>
            <a:endParaRPr lang="en-US" sz="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 smtClean="0"/>
              <a:t>Jason Green</a:t>
            </a:r>
            <a:r>
              <a:rPr lang="en-US" sz="1600" dirty="0" smtClean="0"/>
              <a:t>, Executive Director, Oregon Association of Water Utilities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800" dirty="0" smtClean="0"/>
              <a:t> 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 smtClean="0"/>
              <a:t>Joe Whitworth</a:t>
            </a:r>
            <a:r>
              <a:rPr lang="en-US" sz="1600" dirty="0" smtClean="0"/>
              <a:t>, President, The Freshwater Trust  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447800"/>
            <a:ext cx="7772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Advisory Committee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embers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8382000" cy="4495800"/>
          </a:xfrm>
        </p:spPr>
        <p:txBody>
          <a:bodyPr>
            <a:norm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Members developed program and issues list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Incorporated issues identified by DEQ program staff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10 rulemaking guiding principles essential to recommendations, specifically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Encourage and incentivize a watershed approach 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Encourage and provide incentives for a sustainable project approach 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Rank projects based on foundation of Clean Water Act, maintain and restore our nation’s waters</a:t>
            </a:r>
          </a:p>
          <a:p>
            <a:pPr marL="115962" indent="-292100" algn="l"/>
            <a:endParaRPr lang="en-US" sz="2800" dirty="0" smtClean="0">
              <a:solidFill>
                <a:schemeClr val="tx1"/>
              </a:solidFill>
            </a:endParaRPr>
          </a:p>
          <a:p>
            <a:pPr marL="115888" indent="-115888" algn="l"/>
            <a:endParaRPr lang="en-US" sz="2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228600" y="1447800"/>
            <a:ext cx="8610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Advisory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Committee Approach to Recommendations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8382000" cy="3581400"/>
          </a:xfrm>
        </p:spPr>
        <p:txBody>
          <a:bodyPr>
            <a:norm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Small communities need as much assistance as possible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CWSRF funded projects should achieve the best solutions for water quality improvement and protection whether point source or nonpoint source related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Projects should provide multiple water quality benefits, and integrate traditional “gray” infrastructure with “green” or natural infrastructure</a:t>
            </a:r>
          </a:p>
          <a:p>
            <a:pPr algn="l"/>
            <a:endParaRPr lang="en-US" sz="2600" dirty="0" smtClean="0"/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228600" y="1371600"/>
            <a:ext cx="8534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Advisory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Committee Overarching Themes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305800" cy="4191000"/>
          </a:xfrm>
        </p:spPr>
        <p:txBody>
          <a:bodyPr>
            <a:normAutofit lnSpcReduction="10000"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Current eligibility rule limits projects to those listed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Ensure rule language includes all types of water quality improvement projects and allows for other projects not specifically identified in rule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Point and nonpoint source projects equally important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CWSRF funded projects should achieve as many water quality benefits as possible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DEQ should pursue regulatory changes that allow the purchase of water quality trading credits under the CWSRF program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304800" y="1371600"/>
            <a:ext cx="8001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Project Eligibility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deqhq1\SRF\Logos &amp; Photos\photos\Tri Cities - Oregon City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4206240" cy="300810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371600"/>
            <a:ext cx="8305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Wastewater Treatment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Traditional and Constructed Wetlands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5562600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Tri-City WWTP, Clackamas County</a:t>
            </a:r>
            <a:endParaRPr lang="en-US" dirty="0"/>
          </a:p>
        </p:txBody>
      </p:sp>
      <p:pic>
        <p:nvPicPr>
          <p:cNvPr id="6" name="Picture 3" descr="\\deqhq1\SRF\Logos &amp; Photos\photos\Albany Millers talking waters\Talkings H2O Gardens 06011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95600"/>
            <a:ext cx="4206240" cy="31546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14800" y="6096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Arial" pitchFamily="34" charset="0"/>
                <a:cs typeface="Arial" pitchFamily="34" charset="0"/>
              </a:rPr>
              <a:t>Talking Water Gardens, Albany-Millersburg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371600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Nonpoint Source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52578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Three Sisters Irrigation District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943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Johnson Creek Riparian Area</a:t>
            </a:r>
            <a:endParaRPr lang="en-US" dirty="0"/>
          </a:p>
        </p:txBody>
      </p:sp>
      <p:pic>
        <p:nvPicPr>
          <p:cNvPr id="1026" name="Picture 2" descr="\\DEQBND1\Public\THesse\Irrigation Pictures for Manette\TSID insp 083011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4206240" cy="3154680"/>
          </a:xfrm>
          <a:prstGeom prst="rect">
            <a:avLst/>
          </a:prstGeom>
          <a:noFill/>
        </p:spPr>
      </p:pic>
      <p:pic>
        <p:nvPicPr>
          <p:cNvPr id="1027" name="Picture 3" descr="C:\Users\msimpso\AppData\Local\Microsoft\Windows\Temporary Internet Files\Content.Outlook\1BLWX6R0\gresham woods 1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667000"/>
            <a:ext cx="4206240" cy="31546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54113" y="6357938"/>
            <a:ext cx="7772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757" tIns="46879" rIns="93757" bIns="46879" anchor="b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pic>
        <p:nvPicPr>
          <p:cNvPr id="24579" name="Picture 3" descr="NE Siskiyou Fall 2005"/>
          <p:cNvPicPr>
            <a:picLocks noChangeAspect="1" noChangeArrowheads="1"/>
          </p:cNvPicPr>
          <p:nvPr/>
        </p:nvPicPr>
        <p:blipFill>
          <a:blip r:embed="rId4" cstate="print"/>
          <a:srcRect l="1743" r="1030" b="9401"/>
          <a:stretch>
            <a:fillRect/>
          </a:stretch>
        </p:blipFill>
        <p:spPr bwMode="auto">
          <a:xfrm>
            <a:off x="4648200" y="2971800"/>
            <a:ext cx="4206240" cy="2854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0" y="5943600"/>
            <a:ext cx="4419599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2" rIns="91425" bIns="45712">
            <a:spAutoFit/>
          </a:bodyPr>
          <a:lstStyle/>
          <a:p>
            <a:pPr eaLnBrk="0" hangingPunct="0"/>
            <a:r>
              <a:rPr lang="en-US" b="1" dirty="0" err="1" smtClean="0">
                <a:latin typeface="Arial" pitchFamily="34" charset="0"/>
                <a:cs typeface="Arial" pitchFamily="34" charset="0"/>
              </a:rPr>
              <a:t>Stormwater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Curb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Extensions, Portland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2286000"/>
          <a:ext cx="4206240" cy="3049327"/>
        </p:xfrm>
        <a:graphic>
          <a:graphicData uri="http://schemas.openxmlformats.org/presentationml/2006/ole">
            <p:oleObj spid="_x0000_s1026" name="Photo Editor Photo" r:id="rId5" imgW="7144747" imgH="5180952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5410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Sanitary and Storm Flows Tunnel System, Portland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371600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Gray and Green Infrastructure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305800" cy="4495800"/>
          </a:xfrm>
        </p:spPr>
        <p:txBody>
          <a:bodyPr>
            <a:norm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Shift project ranking criteria to encourage projects addressing multiple water quality benefits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Shift emphasis from permit compliance or non-compliance to proactive approaches to improving,  protecting and restoring water quality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Encourage projects to integrate sustainable, natural solutions with gray infrastructure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Encourage project planning efforts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Use a standardized scoring system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304800" y="1371600"/>
            <a:ext cx="8001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Project Ranking Criteria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534400" cy="4038600"/>
          </a:xfrm>
        </p:spPr>
        <p:txBody>
          <a:bodyPr>
            <a:norm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Eliminate the expedited loan reserve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Increase planning loan initial maximum from $150,000 to $250,000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Re-define small community from 5,000 or less to  10,000 or less population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Increase small community reserve from 15 percent to 25 percent of total available funds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Continue to prioritize funding for current projects and requested increases, then new projects</a:t>
            </a:r>
          </a:p>
          <a:p>
            <a:pPr algn="l"/>
            <a:endParaRPr lang="en-US" sz="2600" dirty="0" smtClean="0"/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304800" y="1371600"/>
            <a:ext cx="8001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Funding Allocation and Financial Provisions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458200" cy="4038600"/>
          </a:xfrm>
        </p:spPr>
        <p:txBody>
          <a:bodyPr>
            <a:norm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Separate account for program administration only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Reduce annual fee account balance to align more accurately with program administration expenditures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Reduce fee temporarily from 0.5 percent to 0.25 percent for 2013 and 2014, then return to 0.5 percent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Continue to analyze account balance, then re-evaluate after three years </a:t>
            </a:r>
            <a:endParaRPr lang="en-US" sz="2600" dirty="0" smtClean="0"/>
          </a:p>
          <a:p>
            <a:pPr algn="l">
              <a:buFont typeface="Arial" pitchFamily="34" charset="0"/>
              <a:buChar char="•"/>
            </a:pPr>
            <a:endParaRPr lang="en-US" sz="2600" dirty="0" smtClean="0"/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304800" y="1371600"/>
            <a:ext cx="8001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Annual Fee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7772400" cy="685800"/>
          </a:xfrm>
        </p:spPr>
        <p:txBody>
          <a:bodyPr/>
          <a:lstStyle/>
          <a:p>
            <a:pPr algn="l"/>
            <a:r>
              <a:rPr lang="en-US" sz="2600" b="1" dirty="0" smtClean="0"/>
              <a:t>Presentation Overview</a:t>
            </a:r>
            <a:endParaRPr lang="en-US" sz="2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6400800" cy="2971800"/>
          </a:xfrm>
        </p:spPr>
        <p:txBody>
          <a:bodyPr>
            <a:norm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CWSRF program background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Rulemaking plan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Advisory committee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Advisory committee recommendations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Program actions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Rulemaking next steps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8382000" cy="4648200"/>
          </a:xfrm>
        </p:spPr>
        <p:txBody>
          <a:bodyPr>
            <a:norm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Interest rate and repayment term are crucial for project affordability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Reduce interest rates for all borrowers 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Small community with less than statewide median household income from 65% to 40% of base rate 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For all others from 65% to 55% of base rate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DEQ should pursue regulatory changes to allow extension of repayment term from 20 to 30 years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Affordability  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An option, not required </a:t>
            </a:r>
          </a:p>
          <a:p>
            <a:pPr marL="798513" lvl="1" indent="-342900" algn="l">
              <a:buFont typeface="Arial" pitchFamily="34" charset="0"/>
              <a:buChar char="−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98513" lvl="1" indent="-342900" algn="l">
              <a:buFont typeface="Arial" pitchFamily="34" charset="0"/>
              <a:buChar char="−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98513" lvl="1" indent="-342900" algn="l">
              <a:buFont typeface="Arial" pitchFamily="34" charset="0"/>
              <a:buChar char="−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600" dirty="0" smtClean="0"/>
          </a:p>
          <a:p>
            <a:pPr algn="l">
              <a:buFont typeface="Arial" pitchFamily="34" charset="0"/>
              <a:buChar char="•"/>
            </a:pPr>
            <a:endParaRPr lang="en-US" sz="2600" dirty="0" smtClean="0"/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304800" y="1371600"/>
            <a:ext cx="8001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Interest Rates and </a:t>
            </a:r>
            <a:r>
              <a:rPr lang="en-US" sz="2600" b="1" dirty="0" smtClean="0"/>
              <a:t>Extended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Term Financing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305800" cy="4267200"/>
          </a:xfrm>
        </p:spPr>
        <p:txBody>
          <a:bodyPr>
            <a:norm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Allocate minimum amount required by EPA capitalization grant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Prioritize by awarding first to small community with less than statewide median household income for: </a:t>
            </a:r>
          </a:p>
          <a:p>
            <a:pPr marL="573088" lvl="2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Current planning, then new loans</a:t>
            </a:r>
          </a:p>
          <a:p>
            <a:pPr marL="573088" lvl="2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Current design and construction, then new loans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Award next to small community with more than statewide median household income for all current loans, then new loans</a:t>
            </a:r>
          </a:p>
          <a:p>
            <a:pPr algn="l">
              <a:buFont typeface="Arial" pitchFamily="34" charset="0"/>
              <a:buChar char="•"/>
            </a:pPr>
            <a:endParaRPr lang="en-US" sz="2600" dirty="0" smtClean="0"/>
          </a:p>
          <a:p>
            <a:pPr algn="l"/>
            <a:endParaRPr lang="en-US" sz="2600" dirty="0" smtClean="0"/>
          </a:p>
          <a:p>
            <a:pPr algn="l">
              <a:buFont typeface="Arial" pitchFamily="34" charset="0"/>
              <a:buChar char="•"/>
            </a:pPr>
            <a:endParaRPr lang="en-US" sz="2600" dirty="0" smtClean="0"/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304800" y="1371600"/>
            <a:ext cx="8305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Principal Forgiveness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305800" cy="3657600"/>
          </a:xfrm>
        </p:spPr>
        <p:txBody>
          <a:bodyPr>
            <a:norm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DEQ should review and evaluate effectiveness of rule changes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2 years after implementation for financial conditions 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3 years after implementation for other program issues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Pursue regulatory changes for using CWSRF funds to purchase water quality trading credits </a:t>
            </a:r>
          </a:p>
          <a:p>
            <a:pPr algn="l"/>
            <a:endParaRPr lang="en-US" sz="2600" dirty="0" smtClean="0"/>
          </a:p>
          <a:p>
            <a:pPr algn="l">
              <a:buFont typeface="Arial" pitchFamily="34" charset="0"/>
              <a:buChar char="•"/>
            </a:pPr>
            <a:endParaRPr lang="en-US" sz="2600" dirty="0" smtClean="0"/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304800" y="1371600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Advisory Committee Additional Considerations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458200" cy="4648200"/>
          </a:xfrm>
        </p:spPr>
        <p:txBody>
          <a:bodyPr>
            <a:norm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DEQ agrees with advisory committee recommendations and is developing proposed rules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DEQ is evaluating whether to keep the discretionary loan option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DEQ appointed a new CWSRF advisory committee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12 of 14 original members continuing</a:t>
            </a:r>
            <a:endParaRPr lang="en-US" sz="2400" dirty="0" smtClean="0"/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304800" y="13716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Program Actions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2209800"/>
            <a:ext cx="8869426" cy="4264255"/>
            <a:chOff x="1035" y="4238"/>
            <a:chExt cx="14201" cy="6472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 flipV="1">
              <a:off x="6090" y="6684"/>
              <a:ext cx="15" cy="8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flipH="1">
              <a:off x="6090" y="6570"/>
              <a:ext cx="15" cy="414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V="1">
              <a:off x="8233" y="6667"/>
              <a:ext cx="0" cy="9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1035" y="4680"/>
              <a:ext cx="14201" cy="2970"/>
            </a:xfrm>
            <a:prstGeom prst="rightArrow">
              <a:avLst>
                <a:gd name="adj1" fmla="val 27046"/>
                <a:gd name="adj2" fmla="val 4962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7F7F7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>
              <a:off x="1035" y="5775"/>
              <a:ext cx="0" cy="795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</p:spPr>
        </p:cxn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4451" y="5742"/>
              <a:ext cx="0" cy="840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12540" y="5775"/>
              <a:ext cx="0" cy="795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8250" y="5775"/>
              <a:ext cx="0" cy="795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>
              <a:off x="7650" y="5775"/>
              <a:ext cx="0" cy="795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6120" y="5775"/>
              <a:ext cx="0" cy="795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</p:spPr>
        </p:cxn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0551" y="4238"/>
              <a:ext cx="2929" cy="911"/>
            </a:xfrm>
            <a:prstGeom prst="rect">
              <a:avLst/>
            </a:prstGeom>
            <a:solidFill>
              <a:srgbClr val="F2DBDB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Dec 6 - 7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EQC meeting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Propose rules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for adoption</a:t>
              </a: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7135" y="4238"/>
              <a:ext cx="2865" cy="891"/>
            </a:xfrm>
            <a:prstGeom prst="rect">
              <a:avLst/>
            </a:prstGeom>
            <a:solidFill>
              <a:srgbClr val="E5DFEC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Sept 4 - 6 </a:t>
              </a:r>
              <a:endParaRPr lang="en-US" sz="1050" dirty="0" smtClean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Public hearings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at multiple locations </a:t>
              </a: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1050" y="4238"/>
              <a:ext cx="2640" cy="911"/>
            </a:xfrm>
            <a:prstGeom prst="rect">
              <a:avLst/>
            </a:prstGeom>
            <a:solidFill>
              <a:srgbClr val="FDE9D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March </a:t>
              </a:r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15 </a:t>
              </a:r>
            </a:p>
            <a:p>
              <a:pPr lvl="0" algn="ctr" defTabSz="914400" fontAlgn="base">
                <a:spcBef>
                  <a:spcPct val="0"/>
                </a:spcBef>
              </a:pPr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Final 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Advisory Committee meeting</a:t>
              </a:r>
            </a:p>
          </p:txBody>
        </p: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2070" y="6570"/>
              <a:ext cx="15" cy="414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 flipH="1">
              <a:off x="3525" y="6570"/>
              <a:ext cx="15" cy="414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 flipH="1">
              <a:off x="4860" y="6570"/>
              <a:ext cx="15" cy="414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 flipH="1">
              <a:off x="7440" y="6570"/>
              <a:ext cx="15" cy="414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 flipH="1">
              <a:off x="9015" y="6570"/>
              <a:ext cx="15" cy="414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 flipH="1">
              <a:off x="10410" y="6570"/>
              <a:ext cx="15" cy="414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 flipH="1">
              <a:off x="11940" y="6570"/>
              <a:ext cx="15" cy="414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1048" name="Text Box 24"/>
            <p:cNvSpPr txBox="1">
              <a:spLocks noChangeArrowheads="1"/>
            </p:cNvSpPr>
            <p:nvPr/>
          </p:nvSpPr>
          <p:spPr bwMode="auto">
            <a:xfrm>
              <a:off x="1183" y="10044"/>
              <a:ext cx="754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April</a:t>
              </a:r>
            </a:p>
          </p:txBody>
        </p:sp>
        <p:sp>
          <p:nvSpPr>
            <p:cNvPr id="1049" name="Text Box 25"/>
            <p:cNvSpPr txBox="1">
              <a:spLocks noChangeArrowheads="1"/>
            </p:cNvSpPr>
            <p:nvPr/>
          </p:nvSpPr>
          <p:spPr bwMode="auto">
            <a:xfrm>
              <a:off x="2426" y="10044"/>
              <a:ext cx="754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May</a:t>
              </a:r>
            </a:p>
          </p:txBody>
        </p:sp>
        <p:sp>
          <p:nvSpPr>
            <p:cNvPr id="1050" name="Text Box 26"/>
            <p:cNvSpPr txBox="1">
              <a:spLocks noChangeArrowheads="1"/>
            </p:cNvSpPr>
            <p:nvPr/>
          </p:nvSpPr>
          <p:spPr bwMode="auto">
            <a:xfrm>
              <a:off x="3719" y="10044"/>
              <a:ext cx="871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June</a:t>
              </a:r>
            </a:p>
          </p:txBody>
        </p: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5066" y="10044"/>
              <a:ext cx="754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July</a:t>
              </a:r>
            </a:p>
          </p:txBody>
        </p:sp>
        <p:sp>
          <p:nvSpPr>
            <p:cNvPr id="1052" name="Text Box 28"/>
            <p:cNvSpPr txBox="1">
              <a:spLocks noChangeArrowheads="1"/>
            </p:cNvSpPr>
            <p:nvPr/>
          </p:nvSpPr>
          <p:spPr bwMode="auto">
            <a:xfrm>
              <a:off x="6281" y="10044"/>
              <a:ext cx="976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August</a:t>
              </a:r>
            </a:p>
          </p:txBody>
        </p:sp>
        <p:sp>
          <p:nvSpPr>
            <p:cNvPr id="1053" name="Text Box 29"/>
            <p:cNvSpPr txBox="1">
              <a:spLocks noChangeArrowheads="1"/>
            </p:cNvSpPr>
            <p:nvPr/>
          </p:nvSpPr>
          <p:spPr bwMode="auto">
            <a:xfrm>
              <a:off x="7536" y="10044"/>
              <a:ext cx="1374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September</a:t>
              </a:r>
            </a:p>
          </p:txBody>
        </p:sp>
        <p:sp>
          <p:nvSpPr>
            <p:cNvPr id="1054" name="Text Box 30"/>
            <p:cNvSpPr txBox="1">
              <a:spLocks noChangeArrowheads="1"/>
            </p:cNvSpPr>
            <p:nvPr/>
          </p:nvSpPr>
          <p:spPr bwMode="auto">
            <a:xfrm>
              <a:off x="9165" y="10044"/>
              <a:ext cx="1110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October</a:t>
              </a:r>
            </a:p>
          </p:txBody>
        </p:sp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10515" y="10044"/>
              <a:ext cx="1305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November</a:t>
              </a:r>
            </a:p>
          </p:txBody>
        </p:sp>
        <p:sp>
          <p:nvSpPr>
            <p:cNvPr id="1056" name="Text Box 32"/>
            <p:cNvSpPr txBox="1">
              <a:spLocks noChangeArrowheads="1"/>
            </p:cNvSpPr>
            <p:nvPr/>
          </p:nvSpPr>
          <p:spPr bwMode="auto">
            <a:xfrm>
              <a:off x="12116" y="10044"/>
              <a:ext cx="1364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December</a:t>
              </a:r>
            </a:p>
          </p:txBody>
        </p:sp>
        <p:cxnSp>
          <p:nvCxnSpPr>
            <p:cNvPr id="1059" name="AutoShape 35"/>
            <p:cNvCxnSpPr>
              <a:cxnSpLocks noChangeShapeType="1"/>
            </p:cNvCxnSpPr>
            <p:nvPr/>
          </p:nvCxnSpPr>
          <p:spPr bwMode="auto">
            <a:xfrm>
              <a:off x="12503" y="5164"/>
              <a:ext cx="1" cy="4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5970" y="7475"/>
              <a:ext cx="1560" cy="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August 1 Begin Public Notice</a:t>
              </a:r>
            </a:p>
          </p:txBody>
        </p:sp>
        <p:sp>
          <p:nvSpPr>
            <p:cNvPr id="1061" name="Text Box 37"/>
            <p:cNvSpPr txBox="1">
              <a:spLocks noChangeArrowheads="1"/>
            </p:cNvSpPr>
            <p:nvPr/>
          </p:nvSpPr>
          <p:spPr bwMode="auto">
            <a:xfrm>
              <a:off x="8010" y="7477"/>
              <a:ext cx="1935" cy="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September 14  End Public Notice</a:t>
              </a:r>
            </a:p>
          </p:txBody>
        </p:sp>
        <p:sp>
          <p:nvSpPr>
            <p:cNvPr id="1062" name="Text Box 38"/>
            <p:cNvSpPr txBox="1">
              <a:spLocks noChangeArrowheads="1"/>
            </p:cNvSpPr>
            <p:nvPr/>
          </p:nvSpPr>
          <p:spPr bwMode="auto">
            <a:xfrm>
              <a:off x="4329" y="4238"/>
              <a:ext cx="2476" cy="899"/>
            </a:xfrm>
            <a:prstGeom prst="rect">
              <a:avLst/>
            </a:prstGeom>
            <a:solidFill>
              <a:srgbClr val="DAEEF3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June 21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EQC meeting Informational</a:t>
              </a:r>
              <a:r>
                <a:rPr kumimoji="0" lang="en-US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Item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63" name="AutoShape 39"/>
            <p:cNvCxnSpPr>
              <a:cxnSpLocks noChangeShapeType="1"/>
            </p:cNvCxnSpPr>
            <p:nvPr/>
          </p:nvCxnSpPr>
          <p:spPr bwMode="auto">
            <a:xfrm>
              <a:off x="5549" y="5794"/>
              <a:ext cx="0" cy="795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</p:spPr>
        </p:cxnSp>
        <p:sp>
          <p:nvSpPr>
            <p:cNvPr id="1064" name="Text Box 40"/>
            <p:cNvSpPr txBox="1">
              <a:spLocks noChangeArrowheads="1"/>
            </p:cNvSpPr>
            <p:nvPr/>
          </p:nvSpPr>
          <p:spPr bwMode="auto">
            <a:xfrm>
              <a:off x="2499" y="5973"/>
              <a:ext cx="2884" cy="4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Draft Rulemaking Package</a:t>
              </a:r>
            </a:p>
          </p:txBody>
        </p:sp>
        <p:sp>
          <p:nvSpPr>
            <p:cNvPr id="1065" name="Text Box 41"/>
            <p:cNvSpPr txBox="1">
              <a:spLocks noChangeArrowheads="1"/>
            </p:cNvSpPr>
            <p:nvPr/>
          </p:nvSpPr>
          <p:spPr bwMode="auto">
            <a:xfrm>
              <a:off x="8721" y="5950"/>
              <a:ext cx="3172" cy="4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Finalize Rulemaking Package</a:t>
              </a:r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>
          <a:xfrm>
            <a:off x="304800" y="13716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CWSRF Rulemaking Plan – Next Steps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7391400" y="3352800"/>
            <a:ext cx="1447800" cy="2698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Rule Implementation</a:t>
            </a:r>
          </a:p>
        </p:txBody>
      </p:sp>
      <p:cxnSp>
        <p:nvCxnSpPr>
          <p:cNvPr id="47" name="AutoShape 6"/>
          <p:cNvCxnSpPr>
            <a:cxnSpLocks noChangeShapeType="1"/>
          </p:cNvCxnSpPr>
          <p:nvPr/>
        </p:nvCxnSpPr>
        <p:spPr bwMode="auto">
          <a:xfrm flipV="1">
            <a:off x="2971800" y="3810000"/>
            <a:ext cx="0" cy="6228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1828800" y="4343400"/>
            <a:ext cx="1228725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July 13  Secretary of State</a:t>
            </a:r>
            <a:r>
              <a:rPr kumimoji="0" lang="en-US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Bulletin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AutoShape 35"/>
          <p:cNvCxnSpPr>
            <a:cxnSpLocks noChangeShapeType="1"/>
          </p:cNvCxnSpPr>
          <p:nvPr/>
        </p:nvCxnSpPr>
        <p:spPr bwMode="auto">
          <a:xfrm>
            <a:off x="4267200" y="2819400"/>
            <a:ext cx="625" cy="3092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5" name="AutoShape 35"/>
          <p:cNvCxnSpPr>
            <a:cxnSpLocks noChangeShapeType="1"/>
          </p:cNvCxnSpPr>
          <p:nvPr/>
        </p:nvCxnSpPr>
        <p:spPr bwMode="auto">
          <a:xfrm>
            <a:off x="2286000" y="2819400"/>
            <a:ext cx="625" cy="3092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6" name="AutoShape 35"/>
          <p:cNvCxnSpPr>
            <a:cxnSpLocks noChangeShapeType="1"/>
          </p:cNvCxnSpPr>
          <p:nvPr/>
        </p:nvCxnSpPr>
        <p:spPr bwMode="auto">
          <a:xfrm>
            <a:off x="152400" y="2819400"/>
            <a:ext cx="625" cy="3092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0" name="TextBox 49"/>
          <p:cNvSpPr txBox="1"/>
          <p:nvPr/>
        </p:nvSpPr>
        <p:spPr>
          <a:xfrm>
            <a:off x="3657600" y="5562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2012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362200" y="2057400"/>
            <a:ext cx="6553200" cy="449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381000" y="1371600"/>
            <a:ext cx="8001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Questions?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4" name="Picture 3" descr="C:\Users\msimpso\AppData\Local\Microsoft\Windows\Temporary Internet Files\Content.Word\ac_pic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81200"/>
            <a:ext cx="597408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47244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CWSRF Advisory Committee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Back row from left: Doug Waugh, Brett Arvidson, Todd Miller and Sam Goldstein.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Front row from left: Tom Salzer, April Snell, Mary Wahl, Emily Ackland, Tom Elliot, Robert Ault, Chris Marko and Joe Whitworth. Not pictured: Ray Bartlett and Jason Green.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7772400" cy="685800"/>
          </a:xfrm>
        </p:spPr>
        <p:txBody>
          <a:bodyPr/>
          <a:lstStyle/>
          <a:p>
            <a:pPr algn="l"/>
            <a:r>
              <a:rPr lang="en-US" sz="2600" b="1" dirty="0" smtClean="0"/>
              <a:t>CWSRF Program Background</a:t>
            </a:r>
            <a:endParaRPr lang="en-US" sz="2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8610600" cy="4267200"/>
          </a:xfrm>
        </p:spPr>
        <p:txBody>
          <a:bodyPr>
            <a:no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Created by 1987 Clean Water Act amendments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Replaced federal construction grants program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Loans available in Oregon to public agencies only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Funding assistance to municipal wastewater facilities, nonpoint source and estuary protection projects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States have flexibility to “customize” loan terms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Interest rates from zero percent to market rate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Frequency of payments 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Repayment terms up to 20 years</a:t>
            </a:r>
          </a:p>
          <a:p>
            <a:pPr marL="115888" indent="-115888" algn="l"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754" y="1905000"/>
            <a:ext cx="6689646" cy="477193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13716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defTabSz="914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Funding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632460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EPA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382000" cy="4495800"/>
          </a:xfrm>
        </p:spPr>
        <p:txBody>
          <a:bodyPr>
            <a:norm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First loan made September 1990 to City of Portland for new collector sewers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Loan amounts have ranged from $7,000 to $69 million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City of Merrill de-chlorination upgrade ($7,000)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City of Albany wastewater plant upgrade ($69 million)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Program has loaned to 146 different public agencies, including municipalities, sanitary districts, counties, and irrigation districts 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304800" y="13716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Oregon’s Program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305800" cy="4572000"/>
          </a:xfrm>
        </p:spPr>
        <p:txBody>
          <a:bodyPr>
            <a:norm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Program loans out an average of $60 million per year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Borrowers repay to program an average of $48 million per year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Other program funding sources include treasury account interest and annual federal capitalization grant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Total amount loaned to date is about $952 million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Total amount disbursed to date is about $803 million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304800" y="13716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Oregon’s Program (cont.)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7544405" cy="609600"/>
          </a:xfrm>
        </p:spPr>
        <p:txBody>
          <a:bodyPr/>
          <a:lstStyle/>
          <a:p>
            <a:pPr algn="l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Loan History 1991 – 2011 (state fiscal years)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1741714" y="1447800"/>
            <a:ext cx="5080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1596572" y="1447802"/>
            <a:ext cx="647397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 </a:t>
            </a:r>
          </a:p>
          <a:p>
            <a:pPr algn="l"/>
            <a:endParaRPr lang="en-US" dirty="0">
              <a:solidFill>
                <a:srgbClr val="FFFFCC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304800" y="1981200"/>
          <a:ext cx="8458200" cy="446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305800" cy="4648200"/>
          </a:xfrm>
        </p:spPr>
        <p:txBody>
          <a:bodyPr>
            <a:normAutofit lnSpcReduction="10000"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Review possible new program approaches to funding point source and nonpoint source projects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93.5% point source projects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6.5% nonpoint source pollution control projects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Align project ranking criteria with water quality goals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Ensure funding approaches maintain long-term financial integrity of the program </a:t>
            </a:r>
          </a:p>
          <a:p>
            <a:pPr marL="573088" lvl="1" indent="-341313" algn="l"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1"/>
                </a:solidFill>
              </a:rPr>
              <a:t>Oregon 2008 Clean Watersheds Needs Survey at $4.9 billion for wastewater, </a:t>
            </a:r>
            <a:r>
              <a:rPr lang="en-US" sz="2400" dirty="0" err="1" smtClean="0">
                <a:solidFill>
                  <a:schemeClr val="tx1"/>
                </a:solidFill>
              </a:rPr>
              <a:t>stormwater</a:t>
            </a:r>
            <a:r>
              <a:rPr lang="en-US" sz="2400" dirty="0" smtClean="0">
                <a:solidFill>
                  <a:schemeClr val="tx1"/>
                </a:solidFill>
              </a:rPr>
              <a:t> and nonpoint source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Clarify regulatory process for loan applicants and borrowers 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304800" y="1371600"/>
            <a:ext cx="7772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Why Rulemaking is </a:t>
            </a:r>
            <a:r>
              <a:rPr lang="en-US" sz="2600" b="1" dirty="0" smtClean="0"/>
              <a:t>N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ecessary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2209570"/>
            <a:ext cx="8869426" cy="4264255"/>
            <a:chOff x="1035" y="4238"/>
            <a:chExt cx="14201" cy="6472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 flipV="1">
              <a:off x="6090" y="6684"/>
              <a:ext cx="15" cy="8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flipH="1">
              <a:off x="6090" y="6570"/>
              <a:ext cx="15" cy="414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V="1">
              <a:off x="8233" y="6667"/>
              <a:ext cx="0" cy="9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1035" y="4680"/>
              <a:ext cx="14201" cy="2970"/>
            </a:xfrm>
            <a:prstGeom prst="rightArrow">
              <a:avLst>
                <a:gd name="adj1" fmla="val 27046"/>
                <a:gd name="adj2" fmla="val 4962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7F7F7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>
              <a:off x="1035" y="5775"/>
              <a:ext cx="0" cy="795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</p:spPr>
        </p:cxn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4451" y="5742"/>
              <a:ext cx="0" cy="840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12540" y="5775"/>
              <a:ext cx="0" cy="795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8250" y="5775"/>
              <a:ext cx="0" cy="795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>
              <a:off x="7650" y="5775"/>
              <a:ext cx="0" cy="795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6120" y="5775"/>
              <a:ext cx="0" cy="795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</p:spPr>
        </p:cxn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0551" y="4238"/>
              <a:ext cx="2929" cy="911"/>
            </a:xfrm>
            <a:prstGeom prst="rect">
              <a:avLst/>
            </a:prstGeom>
            <a:solidFill>
              <a:srgbClr val="F2DBDB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Dec 6 - 7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EQC meeting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Propose rules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for adoption</a:t>
              </a: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7135" y="4238"/>
              <a:ext cx="2865" cy="891"/>
            </a:xfrm>
            <a:prstGeom prst="rect">
              <a:avLst/>
            </a:prstGeom>
            <a:solidFill>
              <a:srgbClr val="E5DFEC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Sept 4 - 6 </a:t>
              </a:r>
              <a:endParaRPr lang="en-US" sz="1050" dirty="0" smtClean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Public hearings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at multiple locations </a:t>
              </a: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1050" y="4238"/>
              <a:ext cx="2640" cy="911"/>
            </a:xfrm>
            <a:prstGeom prst="rect">
              <a:avLst/>
            </a:prstGeom>
            <a:solidFill>
              <a:srgbClr val="FDE9D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March </a:t>
              </a:r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15 </a:t>
              </a:r>
            </a:p>
            <a:p>
              <a:pPr lvl="0" algn="ctr" defTabSz="914400" fontAlgn="base">
                <a:spcBef>
                  <a:spcPct val="0"/>
                </a:spcBef>
              </a:pPr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Final 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Advisory Committee meeting</a:t>
              </a:r>
            </a:p>
          </p:txBody>
        </p: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2070" y="6570"/>
              <a:ext cx="15" cy="414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 flipH="1">
              <a:off x="3525" y="6570"/>
              <a:ext cx="15" cy="414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 flipH="1">
              <a:off x="4860" y="6570"/>
              <a:ext cx="15" cy="414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 flipH="1">
              <a:off x="7440" y="6570"/>
              <a:ext cx="15" cy="414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 flipH="1">
              <a:off x="9015" y="6570"/>
              <a:ext cx="15" cy="414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 flipH="1">
              <a:off x="10410" y="6570"/>
              <a:ext cx="15" cy="414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 flipH="1">
              <a:off x="11940" y="6570"/>
              <a:ext cx="15" cy="414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1048" name="Text Box 24"/>
            <p:cNvSpPr txBox="1">
              <a:spLocks noChangeArrowheads="1"/>
            </p:cNvSpPr>
            <p:nvPr/>
          </p:nvSpPr>
          <p:spPr bwMode="auto">
            <a:xfrm>
              <a:off x="1183" y="10044"/>
              <a:ext cx="754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April</a:t>
              </a:r>
            </a:p>
          </p:txBody>
        </p:sp>
        <p:sp>
          <p:nvSpPr>
            <p:cNvPr id="1049" name="Text Box 25"/>
            <p:cNvSpPr txBox="1">
              <a:spLocks noChangeArrowheads="1"/>
            </p:cNvSpPr>
            <p:nvPr/>
          </p:nvSpPr>
          <p:spPr bwMode="auto">
            <a:xfrm>
              <a:off x="2426" y="10044"/>
              <a:ext cx="754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May</a:t>
              </a:r>
            </a:p>
          </p:txBody>
        </p:sp>
        <p:sp>
          <p:nvSpPr>
            <p:cNvPr id="1050" name="Text Box 26"/>
            <p:cNvSpPr txBox="1">
              <a:spLocks noChangeArrowheads="1"/>
            </p:cNvSpPr>
            <p:nvPr/>
          </p:nvSpPr>
          <p:spPr bwMode="auto">
            <a:xfrm>
              <a:off x="3719" y="10044"/>
              <a:ext cx="871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June</a:t>
              </a:r>
            </a:p>
          </p:txBody>
        </p: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5066" y="10044"/>
              <a:ext cx="754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July</a:t>
              </a:r>
            </a:p>
          </p:txBody>
        </p:sp>
        <p:sp>
          <p:nvSpPr>
            <p:cNvPr id="1052" name="Text Box 28"/>
            <p:cNvSpPr txBox="1">
              <a:spLocks noChangeArrowheads="1"/>
            </p:cNvSpPr>
            <p:nvPr/>
          </p:nvSpPr>
          <p:spPr bwMode="auto">
            <a:xfrm>
              <a:off x="6281" y="10044"/>
              <a:ext cx="976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August</a:t>
              </a:r>
            </a:p>
          </p:txBody>
        </p:sp>
        <p:sp>
          <p:nvSpPr>
            <p:cNvPr id="1053" name="Text Box 29"/>
            <p:cNvSpPr txBox="1">
              <a:spLocks noChangeArrowheads="1"/>
            </p:cNvSpPr>
            <p:nvPr/>
          </p:nvSpPr>
          <p:spPr bwMode="auto">
            <a:xfrm>
              <a:off x="7536" y="10044"/>
              <a:ext cx="1374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September</a:t>
              </a:r>
            </a:p>
          </p:txBody>
        </p:sp>
        <p:sp>
          <p:nvSpPr>
            <p:cNvPr id="1054" name="Text Box 30"/>
            <p:cNvSpPr txBox="1">
              <a:spLocks noChangeArrowheads="1"/>
            </p:cNvSpPr>
            <p:nvPr/>
          </p:nvSpPr>
          <p:spPr bwMode="auto">
            <a:xfrm>
              <a:off x="9165" y="10044"/>
              <a:ext cx="1110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October</a:t>
              </a:r>
            </a:p>
          </p:txBody>
        </p:sp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10515" y="10044"/>
              <a:ext cx="1305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November</a:t>
              </a:r>
            </a:p>
          </p:txBody>
        </p:sp>
        <p:sp>
          <p:nvSpPr>
            <p:cNvPr id="1056" name="Text Box 32"/>
            <p:cNvSpPr txBox="1">
              <a:spLocks noChangeArrowheads="1"/>
            </p:cNvSpPr>
            <p:nvPr/>
          </p:nvSpPr>
          <p:spPr bwMode="auto">
            <a:xfrm>
              <a:off x="12116" y="10044"/>
              <a:ext cx="1364" cy="44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December</a:t>
              </a:r>
            </a:p>
          </p:txBody>
        </p:sp>
        <p:cxnSp>
          <p:nvCxnSpPr>
            <p:cNvPr id="1059" name="AutoShape 35"/>
            <p:cNvCxnSpPr>
              <a:cxnSpLocks noChangeShapeType="1"/>
            </p:cNvCxnSpPr>
            <p:nvPr/>
          </p:nvCxnSpPr>
          <p:spPr bwMode="auto">
            <a:xfrm>
              <a:off x="12503" y="5164"/>
              <a:ext cx="1" cy="4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5970" y="7475"/>
              <a:ext cx="1560" cy="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August 1 Begin Public Notice</a:t>
              </a:r>
            </a:p>
          </p:txBody>
        </p:sp>
        <p:sp>
          <p:nvSpPr>
            <p:cNvPr id="1061" name="Text Box 37"/>
            <p:cNvSpPr txBox="1">
              <a:spLocks noChangeArrowheads="1"/>
            </p:cNvSpPr>
            <p:nvPr/>
          </p:nvSpPr>
          <p:spPr bwMode="auto">
            <a:xfrm>
              <a:off x="8010" y="7477"/>
              <a:ext cx="1935" cy="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September 14  End Public Notice</a:t>
              </a:r>
            </a:p>
          </p:txBody>
        </p:sp>
        <p:sp>
          <p:nvSpPr>
            <p:cNvPr id="1062" name="Text Box 38"/>
            <p:cNvSpPr txBox="1">
              <a:spLocks noChangeArrowheads="1"/>
            </p:cNvSpPr>
            <p:nvPr/>
          </p:nvSpPr>
          <p:spPr bwMode="auto">
            <a:xfrm>
              <a:off x="4207" y="4238"/>
              <a:ext cx="2476" cy="899"/>
            </a:xfrm>
            <a:prstGeom prst="rect">
              <a:avLst/>
            </a:prstGeom>
            <a:solidFill>
              <a:srgbClr val="DAEEF3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June 21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EQC meeting Informational</a:t>
              </a:r>
              <a:r>
                <a:rPr kumimoji="0" lang="en-US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Item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63" name="AutoShape 39"/>
            <p:cNvCxnSpPr>
              <a:cxnSpLocks noChangeShapeType="1"/>
            </p:cNvCxnSpPr>
            <p:nvPr/>
          </p:nvCxnSpPr>
          <p:spPr bwMode="auto">
            <a:xfrm>
              <a:off x="5549" y="5794"/>
              <a:ext cx="0" cy="795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</p:spPr>
        </p:cxnSp>
        <p:sp>
          <p:nvSpPr>
            <p:cNvPr id="1064" name="Text Box 40"/>
            <p:cNvSpPr txBox="1">
              <a:spLocks noChangeArrowheads="1"/>
            </p:cNvSpPr>
            <p:nvPr/>
          </p:nvSpPr>
          <p:spPr bwMode="auto">
            <a:xfrm>
              <a:off x="2499" y="5973"/>
              <a:ext cx="2884" cy="4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Draft Rulemaking Package</a:t>
              </a:r>
            </a:p>
          </p:txBody>
        </p:sp>
        <p:sp>
          <p:nvSpPr>
            <p:cNvPr id="1065" name="Text Box 41"/>
            <p:cNvSpPr txBox="1">
              <a:spLocks noChangeArrowheads="1"/>
            </p:cNvSpPr>
            <p:nvPr/>
          </p:nvSpPr>
          <p:spPr bwMode="auto">
            <a:xfrm>
              <a:off x="8721" y="5950"/>
              <a:ext cx="3172" cy="4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Finalize Rulemaking Package</a:t>
              </a:r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>
          <a:xfrm>
            <a:off x="304800" y="13716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CWSRF Rulemaking Plan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7391400" y="3352800"/>
            <a:ext cx="1447800" cy="2698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Rule Implementation</a:t>
            </a:r>
          </a:p>
        </p:txBody>
      </p:sp>
      <p:cxnSp>
        <p:nvCxnSpPr>
          <p:cNvPr id="47" name="AutoShape 6"/>
          <p:cNvCxnSpPr>
            <a:cxnSpLocks noChangeShapeType="1"/>
          </p:cNvCxnSpPr>
          <p:nvPr/>
        </p:nvCxnSpPr>
        <p:spPr bwMode="auto">
          <a:xfrm flipV="1">
            <a:off x="2971800" y="3810000"/>
            <a:ext cx="0" cy="6228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1828800" y="4343400"/>
            <a:ext cx="1228725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July 13  Secretary of State</a:t>
            </a:r>
            <a:r>
              <a:rPr kumimoji="0" lang="en-US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Bulletin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AutoShape 35"/>
          <p:cNvCxnSpPr>
            <a:cxnSpLocks noChangeShapeType="1"/>
          </p:cNvCxnSpPr>
          <p:nvPr/>
        </p:nvCxnSpPr>
        <p:spPr bwMode="auto">
          <a:xfrm>
            <a:off x="4267200" y="2819400"/>
            <a:ext cx="625" cy="3092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5" name="AutoShape 35"/>
          <p:cNvCxnSpPr>
            <a:cxnSpLocks noChangeShapeType="1"/>
          </p:cNvCxnSpPr>
          <p:nvPr/>
        </p:nvCxnSpPr>
        <p:spPr bwMode="auto">
          <a:xfrm>
            <a:off x="2286000" y="2819400"/>
            <a:ext cx="625" cy="3092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6" name="AutoShape 35"/>
          <p:cNvCxnSpPr>
            <a:cxnSpLocks noChangeShapeType="1"/>
          </p:cNvCxnSpPr>
          <p:nvPr/>
        </p:nvCxnSpPr>
        <p:spPr bwMode="auto">
          <a:xfrm>
            <a:off x="152400" y="2819400"/>
            <a:ext cx="625" cy="3092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8" name="Rounded Rectangle 47"/>
          <p:cNvSpPr/>
          <p:nvPr/>
        </p:nvSpPr>
        <p:spPr>
          <a:xfrm>
            <a:off x="2133600" y="2971800"/>
            <a:ext cx="3048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657600" y="5562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2012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1N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tion0 xmlns="08640a8b-e5b9-4d94-ad0b-431b0f141ade">Light Background
To edit the top slide header, go to View tab &gt; Slide Master. Click on the top thumbnail slide in left column, then click back on your main view slide.</Description0>
    <Category xmlns="08640a8b-e5b9-4d94-ad0b-431b0f141ade">Handouts and Presentations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91CD19C8EA243BD32342320DE40EB" ma:contentTypeVersion="17" ma:contentTypeDescription="Create a new document." ma:contentTypeScope="" ma:versionID="61f4a6f27076e0fe08bd2d7317ee109e">
  <xsd:schema xmlns:xsd="http://www.w3.org/2001/XMLSchema" xmlns:p="http://schemas.microsoft.com/office/2006/metadata/properties" xmlns:ns1="08640a8b-e5b9-4d94-ad0b-431b0f141ade" targetNamespace="http://schemas.microsoft.com/office/2006/metadata/properties" ma:root="true" ma:fieldsID="50d15a55a19487603197165b42f2d8b2" ns1:_="">
    <xsd:import namespace="08640a8b-e5b9-4d94-ad0b-431b0f141ade"/>
    <xsd:element name="properties">
      <xsd:complexType>
        <xsd:sequence>
          <xsd:element name="documentManagement">
            <xsd:complexType>
              <xsd:all>
                <xsd:element ref="ns1:Category" minOccurs="0"/>
                <xsd:element ref="ns1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8640a8b-e5b9-4d94-ad0b-431b0f141ade" elementFormDefault="qualified">
    <xsd:import namespace="http://schemas.microsoft.com/office/2006/documentManagement/types"/>
    <xsd:element name="Category" ma:index="0" nillable="true" ma:displayName="Category" ma:internalName="Category">
      <xsd:simpleType>
        <xsd:restriction base="dms:Text">
          <xsd:maxLength value="255"/>
        </xsd:restriction>
      </xsd:simpleType>
    </xsd:element>
    <xsd:element name="Description0" ma:index="3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A6E8CB9-6666-4B5C-83D0-DDF58C5B9DA1}">
  <ds:schemaRefs>
    <ds:schemaRef ds:uri="http://schemas.microsoft.com/office/2006/metadata/properties"/>
    <ds:schemaRef ds:uri="08640a8b-e5b9-4d94-ad0b-431b0f141ade"/>
  </ds:schemaRefs>
</ds:datastoreItem>
</file>

<file path=customXml/itemProps2.xml><?xml version="1.0" encoding="utf-8"?>
<ds:datastoreItem xmlns:ds="http://schemas.openxmlformats.org/officeDocument/2006/customXml" ds:itemID="{7B61359C-3ACA-4B57-8AFE-5C0A874496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9EEA8C-9B8B-4523-AAAE-7379A546B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40a8b-e5b9-4d94-ad0b-431b0f141ad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1247</Words>
  <Application>Microsoft Office PowerPoint</Application>
  <PresentationFormat>On-screen Show (4:3)</PresentationFormat>
  <Paragraphs>239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Presentation1Nb</vt:lpstr>
      <vt:lpstr>Photo Editor Photo</vt:lpstr>
      <vt:lpstr>Slide 1</vt:lpstr>
      <vt:lpstr>Presentation Overview</vt:lpstr>
      <vt:lpstr>CWSRF Program Background</vt:lpstr>
      <vt:lpstr>Slide 4</vt:lpstr>
      <vt:lpstr>Oregon’s Program </vt:lpstr>
      <vt:lpstr>Oregon’s Program (cont.) </vt:lpstr>
      <vt:lpstr>Loan History 1991 – 2011 (state fiscal years)</vt:lpstr>
      <vt:lpstr>Why Rulemaking is Necessary</vt:lpstr>
      <vt:lpstr>Slide 9</vt:lpstr>
      <vt:lpstr>Slide 10</vt:lpstr>
      <vt:lpstr>Advisory Committee Approach to Recommendations</vt:lpstr>
      <vt:lpstr>Advisory Committee Overarching Themes </vt:lpstr>
      <vt:lpstr>Project Eligibility</vt:lpstr>
      <vt:lpstr>Slide 14</vt:lpstr>
      <vt:lpstr>Slide 15</vt:lpstr>
      <vt:lpstr>Slide 16</vt:lpstr>
      <vt:lpstr>Project Ranking Criteria</vt:lpstr>
      <vt:lpstr>Funding Allocation and Financial Provisions</vt:lpstr>
      <vt:lpstr>Annual Fee</vt:lpstr>
      <vt:lpstr>Interest Rates and Extended Term Financing</vt:lpstr>
      <vt:lpstr>Principal Forgiveness</vt:lpstr>
      <vt:lpstr>Advisory Committee Additional Considerations</vt:lpstr>
      <vt:lpstr>Program Actions</vt:lpstr>
      <vt:lpstr>Slide 24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</dc:title>
  <dc:creator/>
  <cp:lastModifiedBy/>
  <cp:revision>1</cp:revision>
  <dcterms:created xsi:type="dcterms:W3CDTF">2011-02-16T18:46:51Z</dcterms:created>
  <dcterms:modified xsi:type="dcterms:W3CDTF">2012-06-20T20:04:11Z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0x01010069491CD19C8EA243BD32342320DE40EB</vt:lpwstr>
  </property>
</Properties>
</file>