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8" r:id="rId2"/>
    <p:sldId id="340" r:id="rId3"/>
    <p:sldId id="309" r:id="rId4"/>
    <p:sldId id="256" r:id="rId5"/>
    <p:sldId id="339" r:id="rId6"/>
    <p:sldId id="276" r:id="rId7"/>
    <p:sldId id="299" r:id="rId8"/>
    <p:sldId id="268" r:id="rId9"/>
    <p:sldId id="258" r:id="rId10"/>
    <p:sldId id="257" r:id="rId11"/>
    <p:sldId id="259" r:id="rId12"/>
    <p:sldId id="262" r:id="rId13"/>
    <p:sldId id="346" r:id="rId14"/>
    <p:sldId id="352" r:id="rId15"/>
    <p:sldId id="353" r:id="rId16"/>
    <p:sldId id="36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8000"/>
    <a:srgbClr val="A5002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82133" autoAdjust="0"/>
  </p:normalViewPr>
  <p:slideViewPr>
    <p:cSldViewPr showGuides="1">
      <p:cViewPr>
        <p:scale>
          <a:sx n="80" d="100"/>
          <a:sy n="80" d="100"/>
        </p:scale>
        <p:origin x="-178" y="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12350"/>
    </p:cViewPr>
  </p:sorterViewPr>
  <p:notesViewPr>
    <p:cSldViewPr showGuides="1">
      <p:cViewPr varScale="1">
        <p:scale>
          <a:sx n="64" d="100"/>
          <a:sy n="64" d="100"/>
        </p:scale>
        <p:origin x="-2525" y="-8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B3FE0-7BBE-4244-BB71-E02B4B477F92}" type="doc">
      <dgm:prSet loTypeId="urn:microsoft.com/office/officeart/2008/layout/RadialCluster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C4B2A7-D728-4825-97DD-874A39C25FF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Regional Service Delivery</a:t>
          </a:r>
          <a:endParaRPr lang="en-US" dirty="0"/>
        </a:p>
      </dgm:t>
    </dgm:pt>
    <dgm:pt modelId="{7A308144-16A5-4171-932F-87F0993E5EE3}" type="parTrans" cxnId="{1D0AE4A8-DEB4-4805-A1F5-EA27FB3BD39C}">
      <dgm:prSet/>
      <dgm:spPr/>
      <dgm:t>
        <a:bodyPr/>
        <a:lstStyle/>
        <a:p>
          <a:endParaRPr lang="en-US"/>
        </a:p>
      </dgm:t>
    </dgm:pt>
    <dgm:pt modelId="{1FFA8A93-76CA-465F-B97B-5F929FE5F742}" type="sibTrans" cxnId="{1D0AE4A8-DEB4-4805-A1F5-EA27FB3BD39C}">
      <dgm:prSet/>
      <dgm:spPr/>
      <dgm:t>
        <a:bodyPr/>
        <a:lstStyle/>
        <a:p>
          <a:endParaRPr lang="en-US"/>
        </a:p>
      </dgm:t>
    </dgm:pt>
    <dgm:pt modelId="{66BB87EA-ED26-4708-80DC-C55EEC33838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000" dirty="0" smtClean="0"/>
            <a:t>Outcome-based Management</a:t>
          </a:r>
          <a:endParaRPr lang="en-US" sz="1000" dirty="0"/>
        </a:p>
      </dgm:t>
    </dgm:pt>
    <dgm:pt modelId="{1C1C2558-A3DB-4912-8F93-EA95B0D1D574}" type="parTrans" cxnId="{20C6457D-11D0-441A-BAFA-61DA5A18E734}">
      <dgm:prSet/>
      <dgm:spPr/>
      <dgm:t>
        <a:bodyPr/>
        <a:lstStyle/>
        <a:p>
          <a:endParaRPr lang="en-US" dirty="0"/>
        </a:p>
      </dgm:t>
    </dgm:pt>
    <dgm:pt modelId="{FBFA09A8-A28F-4051-B830-06897619F1A6}" type="sibTrans" cxnId="{20C6457D-11D0-441A-BAFA-61DA5A18E734}">
      <dgm:prSet/>
      <dgm:spPr/>
      <dgm:t>
        <a:bodyPr/>
        <a:lstStyle/>
        <a:p>
          <a:endParaRPr lang="en-US"/>
        </a:p>
      </dgm:t>
    </dgm:pt>
    <dgm:pt modelId="{20B38BA9-0A12-4DEB-8AAE-BA85D715B2DB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000" dirty="0" smtClean="0"/>
            <a:t>Environmental Strategies</a:t>
          </a:r>
          <a:endParaRPr lang="en-US" sz="1000" dirty="0"/>
        </a:p>
      </dgm:t>
    </dgm:pt>
    <dgm:pt modelId="{EEC2219B-455E-42D8-A7AB-7860D2321EC8}" type="parTrans" cxnId="{331B84AA-F855-47BB-B063-17BCAB24CADE}">
      <dgm:prSet/>
      <dgm:spPr/>
      <dgm:t>
        <a:bodyPr/>
        <a:lstStyle/>
        <a:p>
          <a:endParaRPr lang="en-US" dirty="0"/>
        </a:p>
      </dgm:t>
    </dgm:pt>
    <dgm:pt modelId="{FB3FB8CC-02A7-44E6-B7C5-284794CA3279}" type="sibTrans" cxnId="{331B84AA-F855-47BB-B063-17BCAB24CADE}">
      <dgm:prSet/>
      <dgm:spPr/>
      <dgm:t>
        <a:bodyPr/>
        <a:lstStyle/>
        <a:p>
          <a:endParaRPr lang="en-US"/>
        </a:p>
      </dgm:t>
    </dgm:pt>
    <dgm:pt modelId="{AE18DC4A-6CEC-45A3-8FE2-A6DCE0DDF14A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000" dirty="0" smtClean="0"/>
            <a:t>Process Excellence</a:t>
          </a:r>
          <a:endParaRPr lang="en-US" sz="1000" dirty="0"/>
        </a:p>
      </dgm:t>
    </dgm:pt>
    <dgm:pt modelId="{6AD9ACEB-A680-4719-A43A-742B0E1892F4}" type="parTrans" cxnId="{83CE045B-E391-4738-8482-B47D7281074D}">
      <dgm:prSet/>
      <dgm:spPr/>
      <dgm:t>
        <a:bodyPr/>
        <a:lstStyle/>
        <a:p>
          <a:endParaRPr lang="en-US" dirty="0"/>
        </a:p>
      </dgm:t>
    </dgm:pt>
    <dgm:pt modelId="{73AB5F4E-5596-4C50-A0A0-71229E4A75D9}" type="sibTrans" cxnId="{83CE045B-E391-4738-8482-B47D7281074D}">
      <dgm:prSet/>
      <dgm:spPr/>
      <dgm:t>
        <a:bodyPr/>
        <a:lstStyle/>
        <a:p>
          <a:endParaRPr lang="en-US"/>
        </a:p>
      </dgm:t>
    </dgm:pt>
    <dgm:pt modelId="{CB496403-4EE2-4887-881D-D458A9CAB8C4}">
      <dgm:prSet phldrT="[Text]" custT="1"/>
      <dgm:spPr>
        <a:solidFill>
          <a:schemeClr val="accent4"/>
        </a:solidFill>
      </dgm:spPr>
      <dgm:t>
        <a:bodyPr/>
        <a:lstStyle/>
        <a:p>
          <a:endParaRPr lang="en-US" sz="1000" dirty="0"/>
        </a:p>
      </dgm:t>
    </dgm:pt>
    <dgm:pt modelId="{17DBBC85-4F12-44DC-96F4-DCE7BB6C89D2}" type="parTrans" cxnId="{D14724AF-BCAF-47C5-A98F-8F4E736F3A7E}">
      <dgm:prSet/>
      <dgm:spPr/>
      <dgm:t>
        <a:bodyPr/>
        <a:lstStyle/>
        <a:p>
          <a:endParaRPr lang="en-US"/>
        </a:p>
      </dgm:t>
    </dgm:pt>
    <dgm:pt modelId="{EF6B38EC-9E73-4C4F-AC4B-F5D41FDF54F6}" type="sibTrans" cxnId="{D14724AF-BCAF-47C5-A98F-8F4E736F3A7E}">
      <dgm:prSet/>
      <dgm:spPr/>
      <dgm:t>
        <a:bodyPr/>
        <a:lstStyle/>
        <a:p>
          <a:endParaRPr lang="en-US"/>
        </a:p>
      </dgm:t>
    </dgm:pt>
    <dgm:pt modelId="{7F0271E1-D398-4653-A347-286E1768207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000" dirty="0" smtClean="0"/>
            <a:t>Central Services</a:t>
          </a:r>
          <a:endParaRPr lang="en-US" sz="1000" dirty="0"/>
        </a:p>
      </dgm:t>
    </dgm:pt>
    <dgm:pt modelId="{DA1CD2ED-D6A4-4FD0-B5D4-483B2C617B1D}" type="parTrans" cxnId="{2449608E-A8C4-4838-BCE5-8BBFCA508DAC}">
      <dgm:prSet/>
      <dgm:spPr/>
      <dgm:t>
        <a:bodyPr/>
        <a:lstStyle/>
        <a:p>
          <a:endParaRPr lang="en-US" dirty="0"/>
        </a:p>
      </dgm:t>
    </dgm:pt>
    <dgm:pt modelId="{F6EF0291-A212-410A-B850-E4D422D1E6A1}" type="sibTrans" cxnId="{2449608E-A8C4-4838-BCE5-8BBFCA508DAC}">
      <dgm:prSet/>
      <dgm:spPr/>
      <dgm:t>
        <a:bodyPr/>
        <a:lstStyle/>
        <a:p>
          <a:endParaRPr lang="en-US"/>
        </a:p>
      </dgm:t>
    </dgm:pt>
    <dgm:pt modelId="{95004828-2373-4BEF-89B4-8745BE8EA8C6}" type="pres">
      <dgm:prSet presAssocID="{94EB3FE0-7BBE-4244-BB71-E02B4B477F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1A8048-F3AD-4093-9489-3E3CCECD170B}" type="pres">
      <dgm:prSet presAssocID="{DCC4B2A7-D728-4825-97DD-874A39C25FF2}" presName="singleCycle" presStyleCnt="0"/>
      <dgm:spPr/>
      <dgm:t>
        <a:bodyPr/>
        <a:lstStyle/>
        <a:p>
          <a:endParaRPr lang="en-US"/>
        </a:p>
      </dgm:t>
    </dgm:pt>
    <dgm:pt modelId="{97A11A93-A852-40D6-B3FE-4C0BB1E829B0}" type="pres">
      <dgm:prSet presAssocID="{DCC4B2A7-D728-4825-97DD-874A39C25FF2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E04A416-68EB-4ABD-B8ED-B95077223C14}" type="pres">
      <dgm:prSet presAssocID="{1C1C2558-A3DB-4912-8F93-EA95B0D1D574}" presName="Name56" presStyleLbl="parChTrans1D2" presStyleIdx="0" presStyleCnt="4"/>
      <dgm:spPr/>
      <dgm:t>
        <a:bodyPr/>
        <a:lstStyle/>
        <a:p>
          <a:endParaRPr lang="en-US"/>
        </a:p>
      </dgm:t>
    </dgm:pt>
    <dgm:pt modelId="{5753B6C1-3EC0-44EC-AA67-F7CA6FD2D50F}" type="pres">
      <dgm:prSet presAssocID="{66BB87EA-ED26-4708-80DC-C55EEC33838F}" presName="text0" presStyleLbl="node1" presStyleIdx="1" presStyleCnt="5" custScaleX="425237" custScaleY="44311" custRadScaleRad="69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D8603-9328-4CC6-BE3E-783C68CA5D31}" type="pres">
      <dgm:prSet presAssocID="{EEC2219B-455E-42D8-A7AB-7860D2321EC8}" presName="Name56" presStyleLbl="parChTrans1D2" presStyleIdx="1" presStyleCnt="4"/>
      <dgm:spPr/>
      <dgm:t>
        <a:bodyPr/>
        <a:lstStyle/>
        <a:p>
          <a:endParaRPr lang="en-US"/>
        </a:p>
      </dgm:t>
    </dgm:pt>
    <dgm:pt modelId="{5EFB2898-C883-40EB-97D7-BFD661934C6A}" type="pres">
      <dgm:prSet presAssocID="{20B38BA9-0A12-4DEB-8AAE-BA85D715B2DB}" presName="text0" presStyleLbl="node1" presStyleIdx="2" presStyleCnt="5" custScaleX="230955" custRadScaleRad="129434" custRadScaleInc="44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B514-C0FB-4970-B0F3-A778D31E5A9D}" type="pres">
      <dgm:prSet presAssocID="{DA1CD2ED-D6A4-4FD0-B5D4-483B2C617B1D}" presName="Name56" presStyleLbl="parChTrans1D2" presStyleIdx="2" presStyleCnt="4"/>
      <dgm:spPr/>
      <dgm:t>
        <a:bodyPr/>
        <a:lstStyle/>
        <a:p>
          <a:endParaRPr lang="en-US"/>
        </a:p>
      </dgm:t>
    </dgm:pt>
    <dgm:pt modelId="{44D82BC0-4FB2-4910-903A-146F71D59F55}" type="pres">
      <dgm:prSet presAssocID="{7F0271E1-D398-4653-A347-286E17682071}" presName="text0" presStyleLbl="node1" presStyleIdx="3" presStyleCnt="5" custScaleX="195826" custRadScaleRad="76235" custRadScaleInc="-6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039B-FF4F-411F-976A-49D7898BB616}" type="pres">
      <dgm:prSet presAssocID="{6AD9ACEB-A680-4719-A43A-742B0E1892F4}" presName="Name56" presStyleLbl="parChTrans1D2" presStyleIdx="3" presStyleCnt="4"/>
      <dgm:spPr/>
      <dgm:t>
        <a:bodyPr/>
        <a:lstStyle/>
        <a:p>
          <a:endParaRPr lang="en-US"/>
        </a:p>
      </dgm:t>
    </dgm:pt>
    <dgm:pt modelId="{86C08D44-3FD8-4604-8EEB-A90ED664CC51}" type="pres">
      <dgm:prSet presAssocID="{AE18DC4A-6CEC-45A3-8FE2-A6DCE0DDF14A}" presName="text0" presStyleLbl="node1" presStyleIdx="4" presStyleCnt="5" custScaleX="193982" custRadScaleRad="110608" custRadScaleInc="-49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D52744-10AD-4E13-8EE1-F2E89D5A906E}" type="presOf" srcId="{EEC2219B-455E-42D8-A7AB-7860D2321EC8}" destId="{7F3D8603-9328-4CC6-BE3E-783C68CA5D31}" srcOrd="0" destOrd="0" presId="urn:microsoft.com/office/officeart/2008/layout/RadialCluster"/>
    <dgm:cxn modelId="{1D0AE4A8-DEB4-4805-A1F5-EA27FB3BD39C}" srcId="{94EB3FE0-7BBE-4244-BB71-E02B4B477F92}" destId="{DCC4B2A7-D728-4825-97DD-874A39C25FF2}" srcOrd="0" destOrd="0" parTransId="{7A308144-16A5-4171-932F-87F0993E5EE3}" sibTransId="{1FFA8A93-76CA-465F-B97B-5F929FE5F742}"/>
    <dgm:cxn modelId="{331B84AA-F855-47BB-B063-17BCAB24CADE}" srcId="{DCC4B2A7-D728-4825-97DD-874A39C25FF2}" destId="{20B38BA9-0A12-4DEB-8AAE-BA85D715B2DB}" srcOrd="1" destOrd="0" parTransId="{EEC2219B-455E-42D8-A7AB-7860D2321EC8}" sibTransId="{FB3FB8CC-02A7-44E6-B7C5-284794CA3279}"/>
    <dgm:cxn modelId="{8079E8EA-2621-479B-9E1C-E43AEDD41DA4}" type="presOf" srcId="{DA1CD2ED-D6A4-4FD0-B5D4-483B2C617B1D}" destId="{4D8CB514-C0FB-4970-B0F3-A778D31E5A9D}" srcOrd="0" destOrd="0" presId="urn:microsoft.com/office/officeart/2008/layout/RadialCluster"/>
    <dgm:cxn modelId="{EFBCE6A0-367A-4982-8C8E-EB143C8FB971}" type="presOf" srcId="{6AD9ACEB-A680-4719-A43A-742B0E1892F4}" destId="{D796039B-FF4F-411F-976A-49D7898BB616}" srcOrd="0" destOrd="0" presId="urn:microsoft.com/office/officeart/2008/layout/RadialCluster"/>
    <dgm:cxn modelId="{D14724AF-BCAF-47C5-A98F-8F4E736F3A7E}" srcId="{94EB3FE0-7BBE-4244-BB71-E02B4B477F92}" destId="{CB496403-4EE2-4887-881D-D458A9CAB8C4}" srcOrd="1" destOrd="0" parTransId="{17DBBC85-4F12-44DC-96F4-DCE7BB6C89D2}" sibTransId="{EF6B38EC-9E73-4C4F-AC4B-F5D41FDF54F6}"/>
    <dgm:cxn modelId="{20C6457D-11D0-441A-BAFA-61DA5A18E734}" srcId="{DCC4B2A7-D728-4825-97DD-874A39C25FF2}" destId="{66BB87EA-ED26-4708-80DC-C55EEC33838F}" srcOrd="0" destOrd="0" parTransId="{1C1C2558-A3DB-4912-8F93-EA95B0D1D574}" sibTransId="{FBFA09A8-A28F-4051-B830-06897619F1A6}"/>
    <dgm:cxn modelId="{2449608E-A8C4-4838-BCE5-8BBFCA508DAC}" srcId="{DCC4B2A7-D728-4825-97DD-874A39C25FF2}" destId="{7F0271E1-D398-4653-A347-286E17682071}" srcOrd="2" destOrd="0" parTransId="{DA1CD2ED-D6A4-4FD0-B5D4-483B2C617B1D}" sibTransId="{F6EF0291-A212-410A-B850-E4D422D1E6A1}"/>
    <dgm:cxn modelId="{8791FC97-1BB1-4C8A-9F1C-658AABAC189F}" type="presOf" srcId="{1C1C2558-A3DB-4912-8F93-EA95B0D1D574}" destId="{2E04A416-68EB-4ABD-B8ED-B95077223C14}" srcOrd="0" destOrd="0" presId="urn:microsoft.com/office/officeart/2008/layout/RadialCluster"/>
    <dgm:cxn modelId="{F7817F3D-E8A1-433B-9223-0B0C716C9C74}" type="presOf" srcId="{66BB87EA-ED26-4708-80DC-C55EEC33838F}" destId="{5753B6C1-3EC0-44EC-AA67-F7CA6FD2D50F}" srcOrd="0" destOrd="0" presId="urn:microsoft.com/office/officeart/2008/layout/RadialCluster"/>
    <dgm:cxn modelId="{0CD6656B-02D5-4CE6-91B3-AE8F98B45775}" type="presOf" srcId="{94EB3FE0-7BBE-4244-BB71-E02B4B477F92}" destId="{95004828-2373-4BEF-89B4-8745BE8EA8C6}" srcOrd="0" destOrd="0" presId="urn:microsoft.com/office/officeart/2008/layout/RadialCluster"/>
    <dgm:cxn modelId="{740CED5A-D2FE-43D6-8CC0-9B6C19C39684}" type="presOf" srcId="{20B38BA9-0A12-4DEB-8AAE-BA85D715B2DB}" destId="{5EFB2898-C883-40EB-97D7-BFD661934C6A}" srcOrd="0" destOrd="0" presId="urn:microsoft.com/office/officeart/2008/layout/RadialCluster"/>
    <dgm:cxn modelId="{E146C01C-2B50-4AA8-AA50-40E531713E99}" type="presOf" srcId="{AE18DC4A-6CEC-45A3-8FE2-A6DCE0DDF14A}" destId="{86C08D44-3FD8-4604-8EEB-A90ED664CC51}" srcOrd="0" destOrd="0" presId="urn:microsoft.com/office/officeart/2008/layout/RadialCluster"/>
    <dgm:cxn modelId="{8D6157FE-773D-4ADD-AE6B-9FA71C8BC6C5}" type="presOf" srcId="{7F0271E1-D398-4653-A347-286E17682071}" destId="{44D82BC0-4FB2-4910-903A-146F71D59F55}" srcOrd="0" destOrd="0" presId="urn:microsoft.com/office/officeart/2008/layout/RadialCluster"/>
    <dgm:cxn modelId="{83CE045B-E391-4738-8482-B47D7281074D}" srcId="{DCC4B2A7-D728-4825-97DD-874A39C25FF2}" destId="{AE18DC4A-6CEC-45A3-8FE2-A6DCE0DDF14A}" srcOrd="3" destOrd="0" parTransId="{6AD9ACEB-A680-4719-A43A-742B0E1892F4}" sibTransId="{73AB5F4E-5596-4C50-A0A0-71229E4A75D9}"/>
    <dgm:cxn modelId="{533AA0E4-CFD3-4E19-BC4F-03894C43D000}" type="presOf" srcId="{DCC4B2A7-D728-4825-97DD-874A39C25FF2}" destId="{97A11A93-A852-40D6-B3FE-4C0BB1E829B0}" srcOrd="0" destOrd="0" presId="urn:microsoft.com/office/officeart/2008/layout/RadialCluster"/>
    <dgm:cxn modelId="{08389A2D-9490-4855-AFCD-4A18BAC8E300}" type="presParOf" srcId="{95004828-2373-4BEF-89B4-8745BE8EA8C6}" destId="{461A8048-F3AD-4093-9489-3E3CCECD170B}" srcOrd="0" destOrd="0" presId="urn:microsoft.com/office/officeart/2008/layout/RadialCluster"/>
    <dgm:cxn modelId="{28A15544-94CE-4201-82E1-467B9F40552D}" type="presParOf" srcId="{461A8048-F3AD-4093-9489-3E3CCECD170B}" destId="{97A11A93-A852-40D6-B3FE-4C0BB1E829B0}" srcOrd="0" destOrd="0" presId="urn:microsoft.com/office/officeart/2008/layout/RadialCluster"/>
    <dgm:cxn modelId="{BBC9EE7F-3B3B-48F0-A2BD-713FBBDAEAA7}" type="presParOf" srcId="{461A8048-F3AD-4093-9489-3E3CCECD170B}" destId="{2E04A416-68EB-4ABD-B8ED-B95077223C14}" srcOrd="1" destOrd="0" presId="urn:microsoft.com/office/officeart/2008/layout/RadialCluster"/>
    <dgm:cxn modelId="{CB69E674-E993-4030-B932-F724B7A11468}" type="presParOf" srcId="{461A8048-F3AD-4093-9489-3E3CCECD170B}" destId="{5753B6C1-3EC0-44EC-AA67-F7CA6FD2D50F}" srcOrd="2" destOrd="0" presId="urn:microsoft.com/office/officeart/2008/layout/RadialCluster"/>
    <dgm:cxn modelId="{71F5D4B9-456B-4C94-A462-B81ED8EC9C28}" type="presParOf" srcId="{461A8048-F3AD-4093-9489-3E3CCECD170B}" destId="{7F3D8603-9328-4CC6-BE3E-783C68CA5D31}" srcOrd="3" destOrd="0" presId="urn:microsoft.com/office/officeart/2008/layout/RadialCluster"/>
    <dgm:cxn modelId="{3979ABC4-CC34-4352-92E1-A6B0B07B3D58}" type="presParOf" srcId="{461A8048-F3AD-4093-9489-3E3CCECD170B}" destId="{5EFB2898-C883-40EB-97D7-BFD661934C6A}" srcOrd="4" destOrd="0" presId="urn:microsoft.com/office/officeart/2008/layout/RadialCluster"/>
    <dgm:cxn modelId="{5BCEC368-6CCD-4649-AEBD-511E2EBC2D9D}" type="presParOf" srcId="{461A8048-F3AD-4093-9489-3E3CCECD170B}" destId="{4D8CB514-C0FB-4970-B0F3-A778D31E5A9D}" srcOrd="5" destOrd="0" presId="urn:microsoft.com/office/officeart/2008/layout/RadialCluster"/>
    <dgm:cxn modelId="{BC8C73D1-A08D-403A-98EC-4BFA784F7F53}" type="presParOf" srcId="{461A8048-F3AD-4093-9489-3E3CCECD170B}" destId="{44D82BC0-4FB2-4910-903A-146F71D59F55}" srcOrd="6" destOrd="0" presId="urn:microsoft.com/office/officeart/2008/layout/RadialCluster"/>
    <dgm:cxn modelId="{D71470A0-0B58-476E-A6D3-F47B8D16CDFA}" type="presParOf" srcId="{461A8048-F3AD-4093-9489-3E3CCECD170B}" destId="{D796039B-FF4F-411F-976A-49D7898BB616}" srcOrd="7" destOrd="0" presId="urn:microsoft.com/office/officeart/2008/layout/RadialCluster"/>
    <dgm:cxn modelId="{A9E678E1-799F-4851-9698-EDB321E9E95D}" type="presParOf" srcId="{461A8048-F3AD-4093-9489-3E3CCECD170B}" destId="{86C08D44-3FD8-4604-8EEB-A90ED664CC5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32952-D3A1-481C-98C9-7BAE9291BB31}" type="doc">
      <dgm:prSet loTypeId="urn:microsoft.com/office/officeart/2005/8/layout/chart3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387B68-8C69-4FDB-962D-5C2F59A3B4F5}">
      <dgm:prSet phldrT="[Text]"/>
      <dgm:spPr>
        <a:solidFill>
          <a:srgbClr val="A50021"/>
        </a:solidFill>
      </dgm:spPr>
      <dgm:t>
        <a:bodyPr/>
        <a:lstStyle/>
        <a:p>
          <a:r>
            <a:rPr lang="en-US" dirty="0" smtClean="0"/>
            <a:t>Regions</a:t>
          </a:r>
          <a:endParaRPr lang="en-US" dirty="0"/>
        </a:p>
      </dgm:t>
    </dgm:pt>
    <dgm:pt modelId="{2EE002E0-210D-467C-A660-DF91AE6AA433}" type="parTrans" cxnId="{A3F9A9A1-FDB6-456F-8188-3E4564B5DB7B}">
      <dgm:prSet/>
      <dgm:spPr/>
      <dgm:t>
        <a:bodyPr/>
        <a:lstStyle/>
        <a:p>
          <a:endParaRPr lang="en-US"/>
        </a:p>
      </dgm:t>
    </dgm:pt>
    <dgm:pt modelId="{87D6603B-5FAD-46DE-88FD-CDC60FA1ED18}" type="sibTrans" cxnId="{A3F9A9A1-FDB6-456F-8188-3E4564B5DB7B}">
      <dgm:prSet/>
      <dgm:spPr/>
      <dgm:t>
        <a:bodyPr/>
        <a:lstStyle/>
        <a:p>
          <a:endParaRPr lang="en-US"/>
        </a:p>
      </dgm:t>
    </dgm:pt>
    <dgm:pt modelId="{F32F3650-1F9F-4DA4-99D4-FA3B11A35EB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Environmental Solutions (Subject Matter Experts)</a:t>
          </a:r>
          <a:endParaRPr lang="en-US" dirty="0"/>
        </a:p>
      </dgm:t>
    </dgm:pt>
    <dgm:pt modelId="{7FB67395-9410-481C-AA65-479CFA5BC639}" type="parTrans" cxnId="{B2D6D026-1693-4997-80E2-CB27E7430895}">
      <dgm:prSet/>
      <dgm:spPr/>
      <dgm:t>
        <a:bodyPr/>
        <a:lstStyle/>
        <a:p>
          <a:endParaRPr lang="en-US"/>
        </a:p>
      </dgm:t>
    </dgm:pt>
    <dgm:pt modelId="{E2D779F3-DBDF-4F74-8C12-0F5E9AD952EB}" type="sibTrans" cxnId="{B2D6D026-1693-4997-80E2-CB27E7430895}">
      <dgm:prSet/>
      <dgm:spPr/>
      <dgm:t>
        <a:bodyPr/>
        <a:lstStyle/>
        <a:p>
          <a:endParaRPr lang="en-US"/>
        </a:p>
      </dgm:t>
    </dgm:pt>
    <dgm:pt modelId="{8FEA0CCA-08D9-4E85-88B2-B58990E9C68D}">
      <dgm:prSet phldrT="[Text]"/>
      <dgm:spPr/>
      <dgm:t>
        <a:bodyPr/>
        <a:lstStyle/>
        <a:p>
          <a:r>
            <a:rPr lang="en-US" dirty="0" smtClean="0"/>
            <a:t>Operations (Process Excellence)</a:t>
          </a:r>
          <a:endParaRPr lang="en-US" dirty="0"/>
        </a:p>
      </dgm:t>
    </dgm:pt>
    <dgm:pt modelId="{3A5CF2A7-9A8B-473D-B708-52559C00EEFD}" type="parTrans" cxnId="{492DF8EF-88C1-4D55-A3EA-CA6A3B05FC73}">
      <dgm:prSet/>
      <dgm:spPr/>
      <dgm:t>
        <a:bodyPr/>
        <a:lstStyle/>
        <a:p>
          <a:endParaRPr lang="en-US"/>
        </a:p>
      </dgm:t>
    </dgm:pt>
    <dgm:pt modelId="{E32A2D2F-7C22-4124-B47E-48B7DFCE2110}" type="sibTrans" cxnId="{492DF8EF-88C1-4D55-A3EA-CA6A3B05FC73}">
      <dgm:prSet/>
      <dgm:spPr/>
      <dgm:t>
        <a:bodyPr/>
        <a:lstStyle/>
        <a:p>
          <a:endParaRPr lang="en-US"/>
        </a:p>
      </dgm:t>
    </dgm:pt>
    <dgm:pt modelId="{EFE64C36-0BA1-48D0-8C87-378578535F69}">
      <dgm:prSet phldrT="[Text]"/>
      <dgm:spPr/>
      <dgm:t>
        <a:bodyPr/>
        <a:lstStyle/>
        <a:p>
          <a:r>
            <a:rPr lang="en-US" dirty="0" smtClean="0"/>
            <a:t>Central Services</a:t>
          </a:r>
          <a:endParaRPr lang="en-US" dirty="0"/>
        </a:p>
      </dgm:t>
    </dgm:pt>
    <dgm:pt modelId="{4FC3F26E-BA08-40EB-AC57-DADE234A70FC}" type="parTrans" cxnId="{4AC28C7A-5452-4D46-B995-F78A42C276FE}">
      <dgm:prSet/>
      <dgm:spPr/>
      <dgm:t>
        <a:bodyPr/>
        <a:lstStyle/>
        <a:p>
          <a:endParaRPr lang="en-US"/>
        </a:p>
      </dgm:t>
    </dgm:pt>
    <dgm:pt modelId="{099CBDC9-DF05-4E8A-98F2-37238B4F341A}" type="sibTrans" cxnId="{4AC28C7A-5452-4D46-B995-F78A42C276FE}">
      <dgm:prSet/>
      <dgm:spPr/>
      <dgm:t>
        <a:bodyPr/>
        <a:lstStyle/>
        <a:p>
          <a:endParaRPr lang="en-US"/>
        </a:p>
      </dgm:t>
    </dgm:pt>
    <dgm:pt modelId="{F7E1FAD1-68F1-4F8C-A966-E42C5BFCCC39}">
      <dgm:prSet phldrT="[Text]"/>
      <dgm:spPr/>
      <dgm:t>
        <a:bodyPr/>
        <a:lstStyle/>
        <a:p>
          <a:r>
            <a:rPr lang="en-US" dirty="0" smtClean="0"/>
            <a:t>Outcome Based Management</a:t>
          </a:r>
          <a:endParaRPr lang="en-US" dirty="0"/>
        </a:p>
      </dgm:t>
    </dgm:pt>
    <dgm:pt modelId="{A50EEDEF-1FD8-4174-8B32-1E07EE7E8F6B}" type="parTrans" cxnId="{2994A327-CD59-44CF-971E-BCA09C94A705}">
      <dgm:prSet/>
      <dgm:spPr/>
      <dgm:t>
        <a:bodyPr/>
        <a:lstStyle/>
        <a:p>
          <a:endParaRPr lang="en-US"/>
        </a:p>
      </dgm:t>
    </dgm:pt>
    <dgm:pt modelId="{C0F20D5C-6ED1-4CA5-BDA9-0E964E05DC79}" type="sibTrans" cxnId="{2994A327-CD59-44CF-971E-BCA09C94A705}">
      <dgm:prSet/>
      <dgm:spPr/>
      <dgm:t>
        <a:bodyPr/>
        <a:lstStyle/>
        <a:p>
          <a:endParaRPr lang="en-US"/>
        </a:p>
      </dgm:t>
    </dgm:pt>
    <dgm:pt modelId="{ED4723C5-16E3-4DD2-9D45-C06B026511D1}" type="pres">
      <dgm:prSet presAssocID="{DCB32952-D3A1-481C-98C9-7BAE9291BB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806D8-B1F8-4707-94A1-690599916B57}" type="pres">
      <dgm:prSet presAssocID="{DCB32952-D3A1-481C-98C9-7BAE9291BB31}" presName="wedge1" presStyleLbl="node1" presStyleIdx="0" presStyleCnt="5"/>
      <dgm:spPr/>
      <dgm:t>
        <a:bodyPr/>
        <a:lstStyle/>
        <a:p>
          <a:endParaRPr lang="en-US"/>
        </a:p>
      </dgm:t>
    </dgm:pt>
    <dgm:pt modelId="{636B0FC1-4E4E-4EBE-BE3D-49612048FE7F}" type="pres">
      <dgm:prSet presAssocID="{DCB32952-D3A1-481C-98C9-7BAE9291BB3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74B8A-BD0F-4EC6-AE8E-3908F9DE4F17}" type="pres">
      <dgm:prSet presAssocID="{DCB32952-D3A1-481C-98C9-7BAE9291BB31}" presName="wedge2" presStyleLbl="node1" presStyleIdx="1" presStyleCnt="5"/>
      <dgm:spPr/>
      <dgm:t>
        <a:bodyPr/>
        <a:lstStyle/>
        <a:p>
          <a:endParaRPr lang="en-US"/>
        </a:p>
      </dgm:t>
    </dgm:pt>
    <dgm:pt modelId="{F39F3647-85AD-44DC-A718-B1C5CD7E6111}" type="pres">
      <dgm:prSet presAssocID="{DCB32952-D3A1-481C-98C9-7BAE9291BB3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74FB-0025-4A58-9154-9DEFECB6B0CC}" type="pres">
      <dgm:prSet presAssocID="{DCB32952-D3A1-481C-98C9-7BAE9291BB31}" presName="wedge3" presStyleLbl="node1" presStyleIdx="2" presStyleCnt="5"/>
      <dgm:spPr/>
      <dgm:t>
        <a:bodyPr/>
        <a:lstStyle/>
        <a:p>
          <a:endParaRPr lang="en-US"/>
        </a:p>
      </dgm:t>
    </dgm:pt>
    <dgm:pt modelId="{AFF0336A-D2C9-4FD7-9312-CFA0C247FF4C}" type="pres">
      <dgm:prSet presAssocID="{DCB32952-D3A1-481C-98C9-7BAE9291BB3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2FEF3-182C-4732-806D-0D097E904E8C}" type="pres">
      <dgm:prSet presAssocID="{DCB32952-D3A1-481C-98C9-7BAE9291BB31}" presName="wedge4" presStyleLbl="node1" presStyleIdx="3" presStyleCnt="5"/>
      <dgm:spPr/>
      <dgm:t>
        <a:bodyPr/>
        <a:lstStyle/>
        <a:p>
          <a:endParaRPr lang="en-US"/>
        </a:p>
      </dgm:t>
    </dgm:pt>
    <dgm:pt modelId="{6ED76BF7-8C03-4230-9BEA-90A1CEA393C2}" type="pres">
      <dgm:prSet presAssocID="{DCB32952-D3A1-481C-98C9-7BAE9291BB3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D59A9-DAF2-4F06-A86C-563A0AD4972E}" type="pres">
      <dgm:prSet presAssocID="{DCB32952-D3A1-481C-98C9-7BAE9291BB31}" presName="wedge5" presStyleLbl="node1" presStyleIdx="4" presStyleCnt="5"/>
      <dgm:spPr/>
      <dgm:t>
        <a:bodyPr/>
        <a:lstStyle/>
        <a:p>
          <a:endParaRPr lang="en-US"/>
        </a:p>
      </dgm:t>
    </dgm:pt>
    <dgm:pt modelId="{2F32AACC-5E08-421F-B68A-774AAE4AF609}" type="pres">
      <dgm:prSet presAssocID="{DCB32952-D3A1-481C-98C9-7BAE9291BB3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34A3A5-1F0F-43A5-9993-EEDCC72A3C8C}" type="presOf" srcId="{F7E1FAD1-68F1-4F8C-A966-E42C5BFCCC39}" destId="{2F32AACC-5E08-421F-B68A-774AAE4AF609}" srcOrd="1" destOrd="0" presId="urn:microsoft.com/office/officeart/2005/8/layout/chart3"/>
    <dgm:cxn modelId="{A3F9A9A1-FDB6-456F-8188-3E4564B5DB7B}" srcId="{DCB32952-D3A1-481C-98C9-7BAE9291BB31}" destId="{61387B68-8C69-4FDB-962D-5C2F59A3B4F5}" srcOrd="0" destOrd="0" parTransId="{2EE002E0-210D-467C-A660-DF91AE6AA433}" sibTransId="{87D6603B-5FAD-46DE-88FD-CDC60FA1ED18}"/>
    <dgm:cxn modelId="{B2D6D026-1693-4997-80E2-CB27E7430895}" srcId="{DCB32952-D3A1-481C-98C9-7BAE9291BB31}" destId="{F32F3650-1F9F-4DA4-99D4-FA3B11A35EBA}" srcOrd="1" destOrd="0" parTransId="{7FB67395-9410-481C-AA65-479CFA5BC639}" sibTransId="{E2D779F3-DBDF-4F74-8C12-0F5E9AD952EB}"/>
    <dgm:cxn modelId="{4AC28C7A-5452-4D46-B995-F78A42C276FE}" srcId="{DCB32952-D3A1-481C-98C9-7BAE9291BB31}" destId="{EFE64C36-0BA1-48D0-8C87-378578535F69}" srcOrd="3" destOrd="0" parTransId="{4FC3F26E-BA08-40EB-AC57-DADE234A70FC}" sibTransId="{099CBDC9-DF05-4E8A-98F2-37238B4F341A}"/>
    <dgm:cxn modelId="{3DF83210-0B7E-45B3-8940-77B034839EDB}" type="presOf" srcId="{8FEA0CCA-08D9-4E85-88B2-B58990E9C68D}" destId="{DFE074FB-0025-4A58-9154-9DEFECB6B0CC}" srcOrd="0" destOrd="0" presId="urn:microsoft.com/office/officeart/2005/8/layout/chart3"/>
    <dgm:cxn modelId="{B5A603FE-E658-4968-806D-746DEEF99B4C}" type="presOf" srcId="{8FEA0CCA-08D9-4E85-88B2-B58990E9C68D}" destId="{AFF0336A-D2C9-4FD7-9312-CFA0C247FF4C}" srcOrd="1" destOrd="0" presId="urn:microsoft.com/office/officeart/2005/8/layout/chart3"/>
    <dgm:cxn modelId="{E11C5781-7035-4684-897F-3051C1742381}" type="presOf" srcId="{F32F3650-1F9F-4DA4-99D4-FA3B11A35EBA}" destId="{F39F3647-85AD-44DC-A718-B1C5CD7E6111}" srcOrd="1" destOrd="0" presId="urn:microsoft.com/office/officeart/2005/8/layout/chart3"/>
    <dgm:cxn modelId="{492DF8EF-88C1-4D55-A3EA-CA6A3B05FC73}" srcId="{DCB32952-D3A1-481C-98C9-7BAE9291BB31}" destId="{8FEA0CCA-08D9-4E85-88B2-B58990E9C68D}" srcOrd="2" destOrd="0" parTransId="{3A5CF2A7-9A8B-473D-B708-52559C00EEFD}" sibTransId="{E32A2D2F-7C22-4124-B47E-48B7DFCE2110}"/>
    <dgm:cxn modelId="{A4071160-7B47-4CA3-AA2B-2F22D699558C}" type="presOf" srcId="{F7E1FAD1-68F1-4F8C-A966-E42C5BFCCC39}" destId="{477D59A9-DAF2-4F06-A86C-563A0AD4972E}" srcOrd="0" destOrd="0" presId="urn:microsoft.com/office/officeart/2005/8/layout/chart3"/>
    <dgm:cxn modelId="{58AEC3DA-C106-404A-97EE-4D8C3420E1D2}" type="presOf" srcId="{F32F3650-1F9F-4DA4-99D4-FA3B11A35EBA}" destId="{70D74B8A-BD0F-4EC6-AE8E-3908F9DE4F17}" srcOrd="0" destOrd="0" presId="urn:microsoft.com/office/officeart/2005/8/layout/chart3"/>
    <dgm:cxn modelId="{23F182E0-58F1-464D-B0A8-2CAFBD831624}" type="presOf" srcId="{61387B68-8C69-4FDB-962D-5C2F59A3B4F5}" destId="{636B0FC1-4E4E-4EBE-BE3D-49612048FE7F}" srcOrd="1" destOrd="0" presId="urn:microsoft.com/office/officeart/2005/8/layout/chart3"/>
    <dgm:cxn modelId="{2994A327-CD59-44CF-971E-BCA09C94A705}" srcId="{DCB32952-D3A1-481C-98C9-7BAE9291BB31}" destId="{F7E1FAD1-68F1-4F8C-A966-E42C5BFCCC39}" srcOrd="4" destOrd="0" parTransId="{A50EEDEF-1FD8-4174-8B32-1E07EE7E8F6B}" sibTransId="{C0F20D5C-6ED1-4CA5-BDA9-0E964E05DC79}"/>
    <dgm:cxn modelId="{501214C6-975E-4068-8B2C-4DA1DFF7AF57}" type="presOf" srcId="{EFE64C36-0BA1-48D0-8C87-378578535F69}" destId="{6ED76BF7-8C03-4230-9BEA-90A1CEA393C2}" srcOrd="1" destOrd="0" presId="urn:microsoft.com/office/officeart/2005/8/layout/chart3"/>
    <dgm:cxn modelId="{FA269A01-2C47-43DE-8514-99391DB09D03}" type="presOf" srcId="{61387B68-8C69-4FDB-962D-5C2F59A3B4F5}" destId="{277806D8-B1F8-4707-94A1-690599916B57}" srcOrd="0" destOrd="0" presId="urn:microsoft.com/office/officeart/2005/8/layout/chart3"/>
    <dgm:cxn modelId="{3EA84E78-252F-4901-9737-6F05629261B1}" type="presOf" srcId="{DCB32952-D3A1-481C-98C9-7BAE9291BB31}" destId="{ED4723C5-16E3-4DD2-9D45-C06B026511D1}" srcOrd="0" destOrd="0" presId="urn:microsoft.com/office/officeart/2005/8/layout/chart3"/>
    <dgm:cxn modelId="{38DF5631-30E2-4007-8C18-78A8547C059D}" type="presOf" srcId="{EFE64C36-0BA1-48D0-8C87-378578535F69}" destId="{5C52FEF3-182C-4732-806D-0D097E904E8C}" srcOrd="0" destOrd="0" presId="urn:microsoft.com/office/officeart/2005/8/layout/chart3"/>
    <dgm:cxn modelId="{3C88CCAF-E767-4018-A50D-E3A2398DB68B}" type="presParOf" srcId="{ED4723C5-16E3-4DD2-9D45-C06B026511D1}" destId="{277806D8-B1F8-4707-94A1-690599916B57}" srcOrd="0" destOrd="0" presId="urn:microsoft.com/office/officeart/2005/8/layout/chart3"/>
    <dgm:cxn modelId="{986ED077-2459-4080-ADCF-25E978B9EDC7}" type="presParOf" srcId="{ED4723C5-16E3-4DD2-9D45-C06B026511D1}" destId="{636B0FC1-4E4E-4EBE-BE3D-49612048FE7F}" srcOrd="1" destOrd="0" presId="urn:microsoft.com/office/officeart/2005/8/layout/chart3"/>
    <dgm:cxn modelId="{F0CFB49E-0E1D-4517-9914-0A752FBA4118}" type="presParOf" srcId="{ED4723C5-16E3-4DD2-9D45-C06B026511D1}" destId="{70D74B8A-BD0F-4EC6-AE8E-3908F9DE4F17}" srcOrd="2" destOrd="0" presId="urn:microsoft.com/office/officeart/2005/8/layout/chart3"/>
    <dgm:cxn modelId="{6C598032-DA3B-4E87-A49A-7F0C8FE2A42F}" type="presParOf" srcId="{ED4723C5-16E3-4DD2-9D45-C06B026511D1}" destId="{F39F3647-85AD-44DC-A718-B1C5CD7E6111}" srcOrd="3" destOrd="0" presId="urn:microsoft.com/office/officeart/2005/8/layout/chart3"/>
    <dgm:cxn modelId="{6A9899ED-EF03-415E-B802-F6C311492A1D}" type="presParOf" srcId="{ED4723C5-16E3-4DD2-9D45-C06B026511D1}" destId="{DFE074FB-0025-4A58-9154-9DEFECB6B0CC}" srcOrd="4" destOrd="0" presId="urn:microsoft.com/office/officeart/2005/8/layout/chart3"/>
    <dgm:cxn modelId="{B36AB992-30A8-4ECE-969D-B67FF535DEE8}" type="presParOf" srcId="{ED4723C5-16E3-4DD2-9D45-C06B026511D1}" destId="{AFF0336A-D2C9-4FD7-9312-CFA0C247FF4C}" srcOrd="5" destOrd="0" presId="urn:microsoft.com/office/officeart/2005/8/layout/chart3"/>
    <dgm:cxn modelId="{DA4508E6-B7F1-4FCA-8454-64C189C38203}" type="presParOf" srcId="{ED4723C5-16E3-4DD2-9D45-C06B026511D1}" destId="{5C52FEF3-182C-4732-806D-0D097E904E8C}" srcOrd="6" destOrd="0" presId="urn:microsoft.com/office/officeart/2005/8/layout/chart3"/>
    <dgm:cxn modelId="{0C69C959-6F3A-4F8E-8B1F-8EB289CA020F}" type="presParOf" srcId="{ED4723C5-16E3-4DD2-9D45-C06B026511D1}" destId="{6ED76BF7-8C03-4230-9BEA-90A1CEA393C2}" srcOrd="7" destOrd="0" presId="urn:microsoft.com/office/officeart/2005/8/layout/chart3"/>
    <dgm:cxn modelId="{CA8C1652-A1CA-4C94-81AE-E1178198CCD2}" type="presParOf" srcId="{ED4723C5-16E3-4DD2-9D45-C06B026511D1}" destId="{477D59A9-DAF2-4F06-A86C-563A0AD4972E}" srcOrd="8" destOrd="0" presId="urn:microsoft.com/office/officeart/2005/8/layout/chart3"/>
    <dgm:cxn modelId="{229A3277-5814-4A57-9EED-9C22D54A417E}" type="presParOf" srcId="{ED4723C5-16E3-4DD2-9D45-C06B026511D1}" destId="{2F32AACC-5E08-421F-B68A-774AAE4AF60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32952-D3A1-481C-98C9-7BAE9291BB31}" type="doc">
      <dgm:prSet loTypeId="urn:microsoft.com/office/officeart/2005/8/layout/chart3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1387B68-8C69-4FDB-962D-5C2F59A3B4F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Operations (Process Excellence)</a:t>
          </a:r>
          <a:endParaRPr lang="en-US" dirty="0"/>
        </a:p>
      </dgm:t>
    </dgm:pt>
    <dgm:pt modelId="{2EE002E0-210D-467C-A660-DF91AE6AA433}" type="parTrans" cxnId="{A3F9A9A1-FDB6-456F-8188-3E4564B5DB7B}">
      <dgm:prSet/>
      <dgm:spPr/>
      <dgm:t>
        <a:bodyPr/>
        <a:lstStyle/>
        <a:p>
          <a:endParaRPr lang="en-US"/>
        </a:p>
      </dgm:t>
    </dgm:pt>
    <dgm:pt modelId="{87D6603B-5FAD-46DE-88FD-CDC60FA1ED18}" type="sibTrans" cxnId="{A3F9A9A1-FDB6-456F-8188-3E4564B5DB7B}">
      <dgm:prSet/>
      <dgm:spPr/>
      <dgm:t>
        <a:bodyPr/>
        <a:lstStyle/>
        <a:p>
          <a:endParaRPr lang="en-US"/>
        </a:p>
      </dgm:t>
    </dgm:pt>
    <dgm:pt modelId="{F32F3650-1F9F-4DA4-99D4-FA3B11A35EBA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Environmental Solutions</a:t>
          </a:r>
          <a:endParaRPr lang="en-US" dirty="0"/>
        </a:p>
      </dgm:t>
    </dgm:pt>
    <dgm:pt modelId="{7FB67395-9410-481C-AA65-479CFA5BC639}" type="parTrans" cxnId="{B2D6D026-1693-4997-80E2-CB27E7430895}">
      <dgm:prSet/>
      <dgm:spPr/>
      <dgm:t>
        <a:bodyPr/>
        <a:lstStyle/>
        <a:p>
          <a:endParaRPr lang="en-US"/>
        </a:p>
      </dgm:t>
    </dgm:pt>
    <dgm:pt modelId="{E2D779F3-DBDF-4F74-8C12-0F5E9AD952EB}" type="sibTrans" cxnId="{B2D6D026-1693-4997-80E2-CB27E7430895}">
      <dgm:prSet/>
      <dgm:spPr/>
      <dgm:t>
        <a:bodyPr/>
        <a:lstStyle/>
        <a:p>
          <a:endParaRPr lang="en-US"/>
        </a:p>
      </dgm:t>
    </dgm:pt>
    <dgm:pt modelId="{8FEA0CCA-08D9-4E85-88B2-B58990E9C68D}">
      <dgm:prSet phldrT="[Text]"/>
      <dgm:spPr>
        <a:solidFill>
          <a:srgbClr val="A50021"/>
        </a:solidFill>
      </dgm:spPr>
      <dgm:t>
        <a:bodyPr/>
        <a:lstStyle/>
        <a:p>
          <a:r>
            <a:rPr lang="en-US" dirty="0" smtClean="0"/>
            <a:t>Regions</a:t>
          </a:r>
          <a:endParaRPr lang="en-US" dirty="0"/>
        </a:p>
      </dgm:t>
    </dgm:pt>
    <dgm:pt modelId="{3A5CF2A7-9A8B-473D-B708-52559C00EEFD}" type="parTrans" cxnId="{492DF8EF-88C1-4D55-A3EA-CA6A3B05FC73}">
      <dgm:prSet/>
      <dgm:spPr/>
      <dgm:t>
        <a:bodyPr/>
        <a:lstStyle/>
        <a:p>
          <a:endParaRPr lang="en-US"/>
        </a:p>
      </dgm:t>
    </dgm:pt>
    <dgm:pt modelId="{E32A2D2F-7C22-4124-B47E-48B7DFCE2110}" type="sibTrans" cxnId="{492DF8EF-88C1-4D55-A3EA-CA6A3B05FC73}">
      <dgm:prSet/>
      <dgm:spPr/>
      <dgm:t>
        <a:bodyPr/>
        <a:lstStyle/>
        <a:p>
          <a:endParaRPr lang="en-US"/>
        </a:p>
      </dgm:t>
    </dgm:pt>
    <dgm:pt modelId="{C58D6B8B-049D-4A2C-BDF4-BED3606072A2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Central Services </a:t>
          </a:r>
          <a:endParaRPr lang="en-US" dirty="0"/>
        </a:p>
      </dgm:t>
    </dgm:pt>
    <dgm:pt modelId="{C9CE7820-975A-49E9-83F4-74A7770642BE}" type="parTrans" cxnId="{2B91C690-FDA9-4A76-9A47-12C5337020D2}">
      <dgm:prSet/>
      <dgm:spPr/>
      <dgm:t>
        <a:bodyPr/>
        <a:lstStyle/>
        <a:p>
          <a:endParaRPr lang="en-US"/>
        </a:p>
      </dgm:t>
    </dgm:pt>
    <dgm:pt modelId="{0111D93C-C22E-4900-A274-8AC0CE8354A2}" type="sibTrans" cxnId="{2B91C690-FDA9-4A76-9A47-12C5337020D2}">
      <dgm:prSet/>
      <dgm:spPr/>
      <dgm:t>
        <a:bodyPr/>
        <a:lstStyle/>
        <a:p>
          <a:endParaRPr lang="en-US"/>
        </a:p>
      </dgm:t>
    </dgm:pt>
    <dgm:pt modelId="{83122161-9D17-46A0-83A2-40CB1910205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Outcome-based Management</a:t>
          </a:r>
          <a:endParaRPr lang="en-US" dirty="0"/>
        </a:p>
      </dgm:t>
    </dgm:pt>
    <dgm:pt modelId="{28ACA3FC-99AA-454A-8CD7-0AEB2A5A68DD}" type="parTrans" cxnId="{90762244-C48A-4F44-82F5-208149E61AAD}">
      <dgm:prSet/>
      <dgm:spPr/>
      <dgm:t>
        <a:bodyPr/>
        <a:lstStyle/>
        <a:p>
          <a:endParaRPr lang="en-US"/>
        </a:p>
      </dgm:t>
    </dgm:pt>
    <dgm:pt modelId="{DF99376A-DFC9-40C8-83E5-F378933DE3EB}" type="sibTrans" cxnId="{90762244-C48A-4F44-82F5-208149E61AAD}">
      <dgm:prSet/>
      <dgm:spPr/>
      <dgm:t>
        <a:bodyPr/>
        <a:lstStyle/>
        <a:p>
          <a:endParaRPr lang="en-US"/>
        </a:p>
      </dgm:t>
    </dgm:pt>
    <dgm:pt modelId="{ED4723C5-16E3-4DD2-9D45-C06B026511D1}" type="pres">
      <dgm:prSet presAssocID="{DCB32952-D3A1-481C-98C9-7BAE9291BB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806D8-B1F8-4707-94A1-690599916B57}" type="pres">
      <dgm:prSet presAssocID="{DCB32952-D3A1-481C-98C9-7BAE9291BB31}" presName="wedge1" presStyleLbl="node1" presStyleIdx="0" presStyleCnt="5"/>
      <dgm:spPr/>
      <dgm:t>
        <a:bodyPr/>
        <a:lstStyle/>
        <a:p>
          <a:endParaRPr lang="en-US"/>
        </a:p>
      </dgm:t>
    </dgm:pt>
    <dgm:pt modelId="{636B0FC1-4E4E-4EBE-BE3D-49612048FE7F}" type="pres">
      <dgm:prSet presAssocID="{DCB32952-D3A1-481C-98C9-7BAE9291BB3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74B8A-BD0F-4EC6-AE8E-3908F9DE4F17}" type="pres">
      <dgm:prSet presAssocID="{DCB32952-D3A1-481C-98C9-7BAE9291BB31}" presName="wedge2" presStyleLbl="node1" presStyleIdx="1" presStyleCnt="5"/>
      <dgm:spPr/>
      <dgm:t>
        <a:bodyPr/>
        <a:lstStyle/>
        <a:p>
          <a:endParaRPr lang="en-US"/>
        </a:p>
      </dgm:t>
    </dgm:pt>
    <dgm:pt modelId="{F39F3647-85AD-44DC-A718-B1C5CD7E6111}" type="pres">
      <dgm:prSet presAssocID="{DCB32952-D3A1-481C-98C9-7BAE9291BB3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74FB-0025-4A58-9154-9DEFECB6B0CC}" type="pres">
      <dgm:prSet presAssocID="{DCB32952-D3A1-481C-98C9-7BAE9291BB31}" presName="wedge3" presStyleLbl="node1" presStyleIdx="2" presStyleCnt="5"/>
      <dgm:spPr/>
      <dgm:t>
        <a:bodyPr/>
        <a:lstStyle/>
        <a:p>
          <a:endParaRPr lang="en-US"/>
        </a:p>
      </dgm:t>
    </dgm:pt>
    <dgm:pt modelId="{AFF0336A-D2C9-4FD7-9312-CFA0C247FF4C}" type="pres">
      <dgm:prSet presAssocID="{DCB32952-D3A1-481C-98C9-7BAE9291BB3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5E6C2-9126-4F8A-A9ED-0691263826CE}" type="pres">
      <dgm:prSet presAssocID="{DCB32952-D3A1-481C-98C9-7BAE9291BB31}" presName="wedge4" presStyleLbl="node1" presStyleIdx="3" presStyleCnt="5"/>
      <dgm:spPr/>
      <dgm:t>
        <a:bodyPr/>
        <a:lstStyle/>
        <a:p>
          <a:endParaRPr lang="en-US"/>
        </a:p>
      </dgm:t>
    </dgm:pt>
    <dgm:pt modelId="{EA4E113C-93ED-45B5-B94D-5BD9BC5B72AC}" type="pres">
      <dgm:prSet presAssocID="{DCB32952-D3A1-481C-98C9-7BAE9291BB3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245BC-6D52-4301-8CAD-890A649F2EB7}" type="pres">
      <dgm:prSet presAssocID="{DCB32952-D3A1-481C-98C9-7BAE9291BB31}" presName="wedge5" presStyleLbl="node1" presStyleIdx="4" presStyleCnt="5"/>
      <dgm:spPr/>
      <dgm:t>
        <a:bodyPr/>
        <a:lstStyle/>
        <a:p>
          <a:endParaRPr lang="en-US"/>
        </a:p>
      </dgm:t>
    </dgm:pt>
    <dgm:pt modelId="{6B499810-924F-4A0C-B5C1-05D7430019D1}" type="pres">
      <dgm:prSet presAssocID="{DCB32952-D3A1-481C-98C9-7BAE9291BB3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106C3-BFE0-43AA-8E2F-7F92CBB5E1A5}" type="presOf" srcId="{61387B68-8C69-4FDB-962D-5C2F59A3B4F5}" destId="{636B0FC1-4E4E-4EBE-BE3D-49612048FE7F}" srcOrd="1" destOrd="0" presId="urn:microsoft.com/office/officeart/2005/8/layout/chart3"/>
    <dgm:cxn modelId="{E1A99466-AF32-43A5-9403-1F735BC4654D}" type="presOf" srcId="{83122161-9D17-46A0-83A2-40CB19102052}" destId="{DFE074FB-0025-4A58-9154-9DEFECB6B0CC}" srcOrd="0" destOrd="0" presId="urn:microsoft.com/office/officeart/2005/8/layout/chart3"/>
    <dgm:cxn modelId="{492DF8EF-88C1-4D55-A3EA-CA6A3B05FC73}" srcId="{DCB32952-D3A1-481C-98C9-7BAE9291BB31}" destId="{8FEA0CCA-08D9-4E85-88B2-B58990E9C68D}" srcOrd="4" destOrd="0" parTransId="{3A5CF2A7-9A8B-473D-B708-52559C00EEFD}" sibTransId="{E32A2D2F-7C22-4124-B47E-48B7DFCE2110}"/>
    <dgm:cxn modelId="{EEBB74AA-9AD5-4B96-BA20-C356BAFEF051}" type="presOf" srcId="{DCB32952-D3A1-481C-98C9-7BAE9291BB31}" destId="{ED4723C5-16E3-4DD2-9D45-C06B026511D1}" srcOrd="0" destOrd="0" presId="urn:microsoft.com/office/officeart/2005/8/layout/chart3"/>
    <dgm:cxn modelId="{EC874AF4-B87B-478A-A068-C7AF8A9DB5F3}" type="presOf" srcId="{C58D6B8B-049D-4A2C-BDF4-BED3606072A2}" destId="{70D74B8A-BD0F-4EC6-AE8E-3908F9DE4F17}" srcOrd="0" destOrd="0" presId="urn:microsoft.com/office/officeart/2005/8/layout/chart3"/>
    <dgm:cxn modelId="{88684D6E-3E3C-4938-AB54-F38FFC845872}" type="presOf" srcId="{8FEA0CCA-08D9-4E85-88B2-B58990E9C68D}" destId="{6B499810-924F-4A0C-B5C1-05D7430019D1}" srcOrd="1" destOrd="0" presId="urn:microsoft.com/office/officeart/2005/8/layout/chart3"/>
    <dgm:cxn modelId="{2B91C690-FDA9-4A76-9A47-12C5337020D2}" srcId="{DCB32952-D3A1-481C-98C9-7BAE9291BB31}" destId="{C58D6B8B-049D-4A2C-BDF4-BED3606072A2}" srcOrd="1" destOrd="0" parTransId="{C9CE7820-975A-49E9-83F4-74A7770642BE}" sibTransId="{0111D93C-C22E-4900-A274-8AC0CE8354A2}"/>
    <dgm:cxn modelId="{DC0DCFE6-7DD4-4FEB-8FEC-F6109E1CDE02}" type="presOf" srcId="{61387B68-8C69-4FDB-962D-5C2F59A3B4F5}" destId="{277806D8-B1F8-4707-94A1-690599916B57}" srcOrd="0" destOrd="0" presId="urn:microsoft.com/office/officeart/2005/8/layout/chart3"/>
    <dgm:cxn modelId="{74BB3E2C-6E7E-4F4F-9EDF-8B2224D5C886}" type="presOf" srcId="{83122161-9D17-46A0-83A2-40CB19102052}" destId="{AFF0336A-D2C9-4FD7-9312-CFA0C247FF4C}" srcOrd="1" destOrd="0" presId="urn:microsoft.com/office/officeart/2005/8/layout/chart3"/>
    <dgm:cxn modelId="{D08B2D8A-8DB6-45A2-B969-30E55214505F}" type="presOf" srcId="{F32F3650-1F9F-4DA4-99D4-FA3B11A35EBA}" destId="{EA4E113C-93ED-45B5-B94D-5BD9BC5B72AC}" srcOrd="1" destOrd="0" presId="urn:microsoft.com/office/officeart/2005/8/layout/chart3"/>
    <dgm:cxn modelId="{D57FADD3-39C5-46E7-859E-DDB6E01E49C7}" type="presOf" srcId="{C58D6B8B-049D-4A2C-BDF4-BED3606072A2}" destId="{F39F3647-85AD-44DC-A718-B1C5CD7E6111}" srcOrd="1" destOrd="0" presId="urn:microsoft.com/office/officeart/2005/8/layout/chart3"/>
    <dgm:cxn modelId="{B73E8F11-1535-480F-A7F1-25F9C5DF75C0}" type="presOf" srcId="{8FEA0CCA-08D9-4E85-88B2-B58990E9C68D}" destId="{EC2245BC-6D52-4301-8CAD-890A649F2EB7}" srcOrd="0" destOrd="0" presId="urn:microsoft.com/office/officeart/2005/8/layout/chart3"/>
    <dgm:cxn modelId="{B2D6D026-1693-4997-80E2-CB27E7430895}" srcId="{DCB32952-D3A1-481C-98C9-7BAE9291BB31}" destId="{F32F3650-1F9F-4DA4-99D4-FA3B11A35EBA}" srcOrd="3" destOrd="0" parTransId="{7FB67395-9410-481C-AA65-479CFA5BC639}" sibTransId="{E2D779F3-DBDF-4F74-8C12-0F5E9AD952EB}"/>
    <dgm:cxn modelId="{90762244-C48A-4F44-82F5-208149E61AAD}" srcId="{DCB32952-D3A1-481C-98C9-7BAE9291BB31}" destId="{83122161-9D17-46A0-83A2-40CB19102052}" srcOrd="2" destOrd="0" parTransId="{28ACA3FC-99AA-454A-8CD7-0AEB2A5A68DD}" sibTransId="{DF99376A-DFC9-40C8-83E5-F378933DE3EB}"/>
    <dgm:cxn modelId="{9628CBAB-2431-4EC0-B765-C09F7536D845}" type="presOf" srcId="{F32F3650-1F9F-4DA4-99D4-FA3B11A35EBA}" destId="{9325E6C2-9126-4F8A-A9ED-0691263826CE}" srcOrd="0" destOrd="0" presId="urn:microsoft.com/office/officeart/2005/8/layout/chart3"/>
    <dgm:cxn modelId="{A3F9A9A1-FDB6-456F-8188-3E4564B5DB7B}" srcId="{DCB32952-D3A1-481C-98C9-7BAE9291BB31}" destId="{61387B68-8C69-4FDB-962D-5C2F59A3B4F5}" srcOrd="0" destOrd="0" parTransId="{2EE002E0-210D-467C-A660-DF91AE6AA433}" sibTransId="{87D6603B-5FAD-46DE-88FD-CDC60FA1ED18}"/>
    <dgm:cxn modelId="{2BB1BC5B-8E61-43F4-9E6E-0EC4AB955147}" type="presParOf" srcId="{ED4723C5-16E3-4DD2-9D45-C06B026511D1}" destId="{277806D8-B1F8-4707-94A1-690599916B57}" srcOrd="0" destOrd="0" presId="urn:microsoft.com/office/officeart/2005/8/layout/chart3"/>
    <dgm:cxn modelId="{E6CC3EAF-C0FB-4B5F-A83A-B78B5F0B70B4}" type="presParOf" srcId="{ED4723C5-16E3-4DD2-9D45-C06B026511D1}" destId="{636B0FC1-4E4E-4EBE-BE3D-49612048FE7F}" srcOrd="1" destOrd="0" presId="urn:microsoft.com/office/officeart/2005/8/layout/chart3"/>
    <dgm:cxn modelId="{B11154C6-8CEF-42E1-A0AE-1D3171C5E10C}" type="presParOf" srcId="{ED4723C5-16E3-4DD2-9D45-C06B026511D1}" destId="{70D74B8A-BD0F-4EC6-AE8E-3908F9DE4F17}" srcOrd="2" destOrd="0" presId="urn:microsoft.com/office/officeart/2005/8/layout/chart3"/>
    <dgm:cxn modelId="{F8EE6E69-3F19-492C-A134-99DCAC594DE7}" type="presParOf" srcId="{ED4723C5-16E3-4DD2-9D45-C06B026511D1}" destId="{F39F3647-85AD-44DC-A718-B1C5CD7E6111}" srcOrd="3" destOrd="0" presId="urn:microsoft.com/office/officeart/2005/8/layout/chart3"/>
    <dgm:cxn modelId="{5C118C20-C553-440A-93A8-547A0B19DD97}" type="presParOf" srcId="{ED4723C5-16E3-4DD2-9D45-C06B026511D1}" destId="{DFE074FB-0025-4A58-9154-9DEFECB6B0CC}" srcOrd="4" destOrd="0" presId="urn:microsoft.com/office/officeart/2005/8/layout/chart3"/>
    <dgm:cxn modelId="{64325670-A93D-4C51-AC6A-FFE03459CB43}" type="presParOf" srcId="{ED4723C5-16E3-4DD2-9D45-C06B026511D1}" destId="{AFF0336A-D2C9-4FD7-9312-CFA0C247FF4C}" srcOrd="5" destOrd="0" presId="urn:microsoft.com/office/officeart/2005/8/layout/chart3"/>
    <dgm:cxn modelId="{8556FA73-530F-4476-A50A-66F91DA2AB45}" type="presParOf" srcId="{ED4723C5-16E3-4DD2-9D45-C06B026511D1}" destId="{9325E6C2-9126-4F8A-A9ED-0691263826CE}" srcOrd="6" destOrd="0" presId="urn:microsoft.com/office/officeart/2005/8/layout/chart3"/>
    <dgm:cxn modelId="{300B8E3E-CB62-409E-A219-F27DD95DE970}" type="presParOf" srcId="{ED4723C5-16E3-4DD2-9D45-C06B026511D1}" destId="{EA4E113C-93ED-45B5-B94D-5BD9BC5B72AC}" srcOrd="7" destOrd="0" presId="urn:microsoft.com/office/officeart/2005/8/layout/chart3"/>
    <dgm:cxn modelId="{94E5C840-6C99-49B9-AA29-F717C55EF37A}" type="presParOf" srcId="{ED4723C5-16E3-4DD2-9D45-C06B026511D1}" destId="{EC2245BC-6D52-4301-8CAD-890A649F2EB7}" srcOrd="8" destOrd="0" presId="urn:microsoft.com/office/officeart/2005/8/layout/chart3"/>
    <dgm:cxn modelId="{C225C10C-C0F5-48F3-B9A0-1E9BBD5D6B91}" type="presParOf" srcId="{ED4723C5-16E3-4DD2-9D45-C06B026511D1}" destId="{6B499810-924F-4A0C-B5C1-05D7430019D1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B32952-D3A1-481C-98C9-7BAE9291BB31}" type="doc">
      <dgm:prSet loTypeId="urn:microsoft.com/office/officeart/2005/8/layout/chart3" loCatId="relationship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61387B68-8C69-4FDB-962D-5C2F59A3B4F5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Environmental Solutions (Environmental Strategies)</a:t>
          </a:r>
          <a:endParaRPr lang="en-US" dirty="0"/>
        </a:p>
      </dgm:t>
    </dgm:pt>
    <dgm:pt modelId="{2EE002E0-210D-467C-A660-DF91AE6AA433}" type="parTrans" cxnId="{A3F9A9A1-FDB6-456F-8188-3E4564B5DB7B}">
      <dgm:prSet/>
      <dgm:spPr/>
      <dgm:t>
        <a:bodyPr/>
        <a:lstStyle/>
        <a:p>
          <a:endParaRPr lang="en-US"/>
        </a:p>
      </dgm:t>
    </dgm:pt>
    <dgm:pt modelId="{87D6603B-5FAD-46DE-88FD-CDC60FA1ED18}" type="sibTrans" cxnId="{A3F9A9A1-FDB6-456F-8188-3E4564B5DB7B}">
      <dgm:prSet/>
      <dgm:spPr/>
      <dgm:t>
        <a:bodyPr/>
        <a:lstStyle/>
        <a:p>
          <a:endParaRPr lang="en-US"/>
        </a:p>
      </dgm:t>
    </dgm:pt>
    <dgm:pt modelId="{F32F3650-1F9F-4DA4-99D4-FA3B11A35EB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7FB67395-9410-481C-AA65-479CFA5BC639}" type="parTrans" cxnId="{B2D6D026-1693-4997-80E2-CB27E7430895}">
      <dgm:prSet/>
      <dgm:spPr/>
      <dgm:t>
        <a:bodyPr/>
        <a:lstStyle/>
        <a:p>
          <a:endParaRPr lang="en-US"/>
        </a:p>
      </dgm:t>
    </dgm:pt>
    <dgm:pt modelId="{E2D779F3-DBDF-4F74-8C12-0F5E9AD952EB}" type="sibTrans" cxnId="{B2D6D026-1693-4997-80E2-CB27E7430895}">
      <dgm:prSet/>
      <dgm:spPr/>
      <dgm:t>
        <a:bodyPr/>
        <a:lstStyle/>
        <a:p>
          <a:endParaRPr lang="en-US"/>
        </a:p>
      </dgm:t>
    </dgm:pt>
    <dgm:pt modelId="{8FEA0CCA-08D9-4E85-88B2-B58990E9C68D}">
      <dgm:prSet phldrT="[Text]"/>
      <dgm:spPr>
        <a:solidFill>
          <a:srgbClr val="A50021"/>
        </a:solidFill>
      </dgm:spPr>
      <dgm:t>
        <a:bodyPr/>
        <a:lstStyle/>
        <a:p>
          <a:r>
            <a:rPr lang="en-US" dirty="0" smtClean="0"/>
            <a:t>Regions</a:t>
          </a:r>
          <a:endParaRPr lang="en-US" dirty="0"/>
        </a:p>
      </dgm:t>
    </dgm:pt>
    <dgm:pt modelId="{3A5CF2A7-9A8B-473D-B708-52559C00EEFD}" type="parTrans" cxnId="{492DF8EF-88C1-4D55-A3EA-CA6A3B05FC73}">
      <dgm:prSet/>
      <dgm:spPr/>
      <dgm:t>
        <a:bodyPr/>
        <a:lstStyle/>
        <a:p>
          <a:endParaRPr lang="en-US"/>
        </a:p>
      </dgm:t>
    </dgm:pt>
    <dgm:pt modelId="{E32A2D2F-7C22-4124-B47E-48B7DFCE2110}" type="sibTrans" cxnId="{492DF8EF-88C1-4D55-A3EA-CA6A3B05FC73}">
      <dgm:prSet/>
      <dgm:spPr/>
      <dgm:t>
        <a:bodyPr/>
        <a:lstStyle/>
        <a:p>
          <a:endParaRPr lang="en-US"/>
        </a:p>
      </dgm:t>
    </dgm:pt>
    <dgm:pt modelId="{1CF9ABE6-070E-4FB5-9375-7E534C1C02E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Central Services</a:t>
          </a:r>
          <a:endParaRPr lang="en-US" dirty="0"/>
        </a:p>
      </dgm:t>
    </dgm:pt>
    <dgm:pt modelId="{A36784DD-49B4-4400-98CA-D66999CF7D0E}" type="parTrans" cxnId="{38A82EA0-B802-4967-B876-4B4B55C292BF}">
      <dgm:prSet/>
      <dgm:spPr/>
      <dgm:t>
        <a:bodyPr/>
        <a:lstStyle/>
        <a:p>
          <a:endParaRPr lang="en-US"/>
        </a:p>
      </dgm:t>
    </dgm:pt>
    <dgm:pt modelId="{857A4B11-35EC-437A-893C-2087190830D1}" type="sibTrans" cxnId="{38A82EA0-B802-4967-B876-4B4B55C292BF}">
      <dgm:prSet/>
      <dgm:spPr/>
      <dgm:t>
        <a:bodyPr/>
        <a:lstStyle/>
        <a:p>
          <a:endParaRPr lang="en-US"/>
        </a:p>
      </dgm:t>
    </dgm:pt>
    <dgm:pt modelId="{84E10B77-8DCE-43D4-92C4-1D5F20332D8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Outcome- based Management</a:t>
          </a:r>
          <a:endParaRPr lang="en-US" dirty="0"/>
        </a:p>
      </dgm:t>
    </dgm:pt>
    <dgm:pt modelId="{932B1C26-0C44-42E3-A9EA-CB11C244FF81}" type="parTrans" cxnId="{BFE3C8C7-81B4-4E99-84A3-E4E48176FBD0}">
      <dgm:prSet/>
      <dgm:spPr/>
      <dgm:t>
        <a:bodyPr/>
        <a:lstStyle/>
        <a:p>
          <a:endParaRPr lang="en-US"/>
        </a:p>
      </dgm:t>
    </dgm:pt>
    <dgm:pt modelId="{72BE2547-BEA8-4C57-AF40-398D961DB341}" type="sibTrans" cxnId="{BFE3C8C7-81B4-4E99-84A3-E4E48176FBD0}">
      <dgm:prSet/>
      <dgm:spPr/>
      <dgm:t>
        <a:bodyPr/>
        <a:lstStyle/>
        <a:p>
          <a:endParaRPr lang="en-US"/>
        </a:p>
      </dgm:t>
    </dgm:pt>
    <dgm:pt modelId="{ED4723C5-16E3-4DD2-9D45-C06B026511D1}" type="pres">
      <dgm:prSet presAssocID="{DCB32952-D3A1-481C-98C9-7BAE9291BB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806D8-B1F8-4707-94A1-690599916B57}" type="pres">
      <dgm:prSet presAssocID="{DCB32952-D3A1-481C-98C9-7BAE9291BB31}" presName="wedge1" presStyleLbl="node1" presStyleIdx="0" presStyleCnt="5"/>
      <dgm:spPr/>
      <dgm:t>
        <a:bodyPr/>
        <a:lstStyle/>
        <a:p>
          <a:endParaRPr lang="en-US"/>
        </a:p>
      </dgm:t>
    </dgm:pt>
    <dgm:pt modelId="{636B0FC1-4E4E-4EBE-BE3D-49612048FE7F}" type="pres">
      <dgm:prSet presAssocID="{DCB32952-D3A1-481C-98C9-7BAE9291BB3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74B8A-BD0F-4EC6-AE8E-3908F9DE4F17}" type="pres">
      <dgm:prSet presAssocID="{DCB32952-D3A1-481C-98C9-7BAE9291BB31}" presName="wedge2" presStyleLbl="node1" presStyleIdx="1" presStyleCnt="5"/>
      <dgm:spPr/>
      <dgm:t>
        <a:bodyPr/>
        <a:lstStyle/>
        <a:p>
          <a:endParaRPr lang="en-US"/>
        </a:p>
      </dgm:t>
    </dgm:pt>
    <dgm:pt modelId="{F39F3647-85AD-44DC-A718-B1C5CD7E6111}" type="pres">
      <dgm:prSet presAssocID="{DCB32952-D3A1-481C-98C9-7BAE9291BB3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74FB-0025-4A58-9154-9DEFECB6B0CC}" type="pres">
      <dgm:prSet presAssocID="{DCB32952-D3A1-481C-98C9-7BAE9291BB31}" presName="wedge3" presStyleLbl="node1" presStyleIdx="2" presStyleCnt="5" custLinFactNeighborX="249" custLinFactNeighborY="-754"/>
      <dgm:spPr/>
      <dgm:t>
        <a:bodyPr/>
        <a:lstStyle/>
        <a:p>
          <a:endParaRPr lang="en-US"/>
        </a:p>
      </dgm:t>
    </dgm:pt>
    <dgm:pt modelId="{AFF0336A-D2C9-4FD7-9312-CFA0C247FF4C}" type="pres">
      <dgm:prSet presAssocID="{DCB32952-D3A1-481C-98C9-7BAE9291BB3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B0677-5033-45A1-A0EC-3B072E2C3532}" type="pres">
      <dgm:prSet presAssocID="{DCB32952-D3A1-481C-98C9-7BAE9291BB31}" presName="wedge4" presStyleLbl="node1" presStyleIdx="3" presStyleCnt="5"/>
      <dgm:spPr/>
      <dgm:t>
        <a:bodyPr/>
        <a:lstStyle/>
        <a:p>
          <a:endParaRPr lang="en-US"/>
        </a:p>
      </dgm:t>
    </dgm:pt>
    <dgm:pt modelId="{A26DB522-9EF4-40A1-87A5-81979FA8B514}" type="pres">
      <dgm:prSet presAssocID="{DCB32952-D3A1-481C-98C9-7BAE9291BB3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DDC00-A09C-4141-B998-C42A275D0C5F}" type="pres">
      <dgm:prSet presAssocID="{DCB32952-D3A1-481C-98C9-7BAE9291BB31}" presName="wedge5" presStyleLbl="node1" presStyleIdx="4" presStyleCnt="5"/>
      <dgm:spPr/>
      <dgm:t>
        <a:bodyPr/>
        <a:lstStyle/>
        <a:p>
          <a:endParaRPr lang="en-US"/>
        </a:p>
      </dgm:t>
    </dgm:pt>
    <dgm:pt modelId="{22807712-42A9-4889-A3C2-8391885C754D}" type="pres">
      <dgm:prSet presAssocID="{DCB32952-D3A1-481C-98C9-7BAE9291BB3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DF8EF-88C1-4D55-A3EA-CA6A3B05FC73}" srcId="{DCB32952-D3A1-481C-98C9-7BAE9291BB31}" destId="{8FEA0CCA-08D9-4E85-88B2-B58990E9C68D}" srcOrd="4" destOrd="0" parTransId="{3A5CF2A7-9A8B-473D-B708-52559C00EEFD}" sibTransId="{E32A2D2F-7C22-4124-B47E-48B7DFCE2110}"/>
    <dgm:cxn modelId="{3B5CB89D-2CB2-41C0-9C07-F43FA775E645}" type="presOf" srcId="{1CF9ABE6-070E-4FB5-9375-7E534C1C02E2}" destId="{AFF0336A-D2C9-4FD7-9312-CFA0C247FF4C}" srcOrd="1" destOrd="0" presId="urn:microsoft.com/office/officeart/2005/8/layout/chart3"/>
    <dgm:cxn modelId="{E98EBD92-575C-4CDE-8EFE-604E93A5C606}" type="presOf" srcId="{1CF9ABE6-070E-4FB5-9375-7E534C1C02E2}" destId="{DFE074FB-0025-4A58-9154-9DEFECB6B0CC}" srcOrd="0" destOrd="0" presId="urn:microsoft.com/office/officeart/2005/8/layout/chart3"/>
    <dgm:cxn modelId="{E7A1A218-B456-4F9B-85E1-FDD42A0466A5}" type="presOf" srcId="{84E10B77-8DCE-43D4-92C4-1D5F20332D81}" destId="{158B0677-5033-45A1-A0EC-3B072E2C3532}" srcOrd="0" destOrd="0" presId="urn:microsoft.com/office/officeart/2005/8/layout/chart3"/>
    <dgm:cxn modelId="{4C4746ED-CEE5-46E9-AE53-F0E11EE2D91D}" type="presOf" srcId="{8FEA0CCA-08D9-4E85-88B2-B58990E9C68D}" destId="{ABADDC00-A09C-4141-B998-C42A275D0C5F}" srcOrd="0" destOrd="0" presId="urn:microsoft.com/office/officeart/2005/8/layout/chart3"/>
    <dgm:cxn modelId="{C18D1B32-98E7-433C-ACC2-61AD4CE8051F}" type="presOf" srcId="{F32F3650-1F9F-4DA4-99D4-FA3B11A35EBA}" destId="{70D74B8A-BD0F-4EC6-AE8E-3908F9DE4F17}" srcOrd="0" destOrd="0" presId="urn:microsoft.com/office/officeart/2005/8/layout/chart3"/>
    <dgm:cxn modelId="{38A82EA0-B802-4967-B876-4B4B55C292BF}" srcId="{DCB32952-D3A1-481C-98C9-7BAE9291BB31}" destId="{1CF9ABE6-070E-4FB5-9375-7E534C1C02E2}" srcOrd="2" destOrd="0" parTransId="{A36784DD-49B4-4400-98CA-D66999CF7D0E}" sibTransId="{857A4B11-35EC-437A-893C-2087190830D1}"/>
    <dgm:cxn modelId="{B2D6D026-1693-4997-80E2-CB27E7430895}" srcId="{DCB32952-D3A1-481C-98C9-7BAE9291BB31}" destId="{F32F3650-1F9F-4DA4-99D4-FA3B11A35EBA}" srcOrd="1" destOrd="0" parTransId="{7FB67395-9410-481C-AA65-479CFA5BC639}" sibTransId="{E2D779F3-DBDF-4F74-8C12-0F5E9AD952EB}"/>
    <dgm:cxn modelId="{15846575-BF93-4FF9-9275-1799D6451EEA}" type="presOf" srcId="{8FEA0CCA-08D9-4E85-88B2-B58990E9C68D}" destId="{22807712-42A9-4889-A3C2-8391885C754D}" srcOrd="1" destOrd="0" presId="urn:microsoft.com/office/officeart/2005/8/layout/chart3"/>
    <dgm:cxn modelId="{9621CBBB-44B0-4DB4-BA3C-820C45077809}" type="presOf" srcId="{F32F3650-1F9F-4DA4-99D4-FA3B11A35EBA}" destId="{F39F3647-85AD-44DC-A718-B1C5CD7E6111}" srcOrd="1" destOrd="0" presId="urn:microsoft.com/office/officeart/2005/8/layout/chart3"/>
    <dgm:cxn modelId="{7C5D5F4E-A3E5-4A9B-AB72-57555DBAFFE5}" type="presOf" srcId="{DCB32952-D3A1-481C-98C9-7BAE9291BB31}" destId="{ED4723C5-16E3-4DD2-9D45-C06B026511D1}" srcOrd="0" destOrd="0" presId="urn:microsoft.com/office/officeart/2005/8/layout/chart3"/>
    <dgm:cxn modelId="{F9D6CD73-FA8C-4875-AC45-1D4E1BD05C14}" type="presOf" srcId="{84E10B77-8DCE-43D4-92C4-1D5F20332D81}" destId="{A26DB522-9EF4-40A1-87A5-81979FA8B514}" srcOrd="1" destOrd="0" presId="urn:microsoft.com/office/officeart/2005/8/layout/chart3"/>
    <dgm:cxn modelId="{BFE3C8C7-81B4-4E99-84A3-E4E48176FBD0}" srcId="{DCB32952-D3A1-481C-98C9-7BAE9291BB31}" destId="{84E10B77-8DCE-43D4-92C4-1D5F20332D81}" srcOrd="3" destOrd="0" parTransId="{932B1C26-0C44-42E3-A9EA-CB11C244FF81}" sibTransId="{72BE2547-BEA8-4C57-AF40-398D961DB341}"/>
    <dgm:cxn modelId="{88796C6D-4FA8-48E9-843C-0F865D08F685}" type="presOf" srcId="{61387B68-8C69-4FDB-962D-5C2F59A3B4F5}" destId="{277806D8-B1F8-4707-94A1-690599916B57}" srcOrd="0" destOrd="0" presId="urn:microsoft.com/office/officeart/2005/8/layout/chart3"/>
    <dgm:cxn modelId="{A3F9A9A1-FDB6-456F-8188-3E4564B5DB7B}" srcId="{DCB32952-D3A1-481C-98C9-7BAE9291BB31}" destId="{61387B68-8C69-4FDB-962D-5C2F59A3B4F5}" srcOrd="0" destOrd="0" parTransId="{2EE002E0-210D-467C-A660-DF91AE6AA433}" sibTransId="{87D6603B-5FAD-46DE-88FD-CDC60FA1ED18}"/>
    <dgm:cxn modelId="{7EA71BD1-2B13-4B72-B917-A497A4D5A788}" type="presOf" srcId="{61387B68-8C69-4FDB-962D-5C2F59A3B4F5}" destId="{636B0FC1-4E4E-4EBE-BE3D-49612048FE7F}" srcOrd="1" destOrd="0" presId="urn:microsoft.com/office/officeart/2005/8/layout/chart3"/>
    <dgm:cxn modelId="{0436A793-0A80-4180-80AF-98DB686EA441}" type="presParOf" srcId="{ED4723C5-16E3-4DD2-9D45-C06B026511D1}" destId="{277806D8-B1F8-4707-94A1-690599916B57}" srcOrd="0" destOrd="0" presId="urn:microsoft.com/office/officeart/2005/8/layout/chart3"/>
    <dgm:cxn modelId="{4222C400-36D9-46FC-9139-D5B3846E377D}" type="presParOf" srcId="{ED4723C5-16E3-4DD2-9D45-C06B026511D1}" destId="{636B0FC1-4E4E-4EBE-BE3D-49612048FE7F}" srcOrd="1" destOrd="0" presId="urn:microsoft.com/office/officeart/2005/8/layout/chart3"/>
    <dgm:cxn modelId="{84DB8F66-7364-46B7-BE0A-6A005B9130AA}" type="presParOf" srcId="{ED4723C5-16E3-4DD2-9D45-C06B026511D1}" destId="{70D74B8A-BD0F-4EC6-AE8E-3908F9DE4F17}" srcOrd="2" destOrd="0" presId="urn:microsoft.com/office/officeart/2005/8/layout/chart3"/>
    <dgm:cxn modelId="{01603832-7093-499A-81D9-B82BDA161EE9}" type="presParOf" srcId="{ED4723C5-16E3-4DD2-9D45-C06B026511D1}" destId="{F39F3647-85AD-44DC-A718-B1C5CD7E6111}" srcOrd="3" destOrd="0" presId="urn:microsoft.com/office/officeart/2005/8/layout/chart3"/>
    <dgm:cxn modelId="{BF55D8EC-886A-40A6-9A77-2AC84A2E3BFB}" type="presParOf" srcId="{ED4723C5-16E3-4DD2-9D45-C06B026511D1}" destId="{DFE074FB-0025-4A58-9154-9DEFECB6B0CC}" srcOrd="4" destOrd="0" presId="urn:microsoft.com/office/officeart/2005/8/layout/chart3"/>
    <dgm:cxn modelId="{832596B8-7C70-4BA5-94BD-D894EA347AEC}" type="presParOf" srcId="{ED4723C5-16E3-4DD2-9D45-C06B026511D1}" destId="{AFF0336A-D2C9-4FD7-9312-CFA0C247FF4C}" srcOrd="5" destOrd="0" presId="urn:microsoft.com/office/officeart/2005/8/layout/chart3"/>
    <dgm:cxn modelId="{D700D499-75FB-4D75-8356-A7FBD46045FE}" type="presParOf" srcId="{ED4723C5-16E3-4DD2-9D45-C06B026511D1}" destId="{158B0677-5033-45A1-A0EC-3B072E2C3532}" srcOrd="6" destOrd="0" presId="urn:microsoft.com/office/officeart/2005/8/layout/chart3"/>
    <dgm:cxn modelId="{409A1115-98AA-47CE-98A4-AE84FC9D0C4D}" type="presParOf" srcId="{ED4723C5-16E3-4DD2-9D45-C06B026511D1}" destId="{A26DB522-9EF4-40A1-87A5-81979FA8B514}" srcOrd="7" destOrd="0" presId="urn:microsoft.com/office/officeart/2005/8/layout/chart3"/>
    <dgm:cxn modelId="{61316848-4825-4D8E-8479-87FAF115F8FE}" type="presParOf" srcId="{ED4723C5-16E3-4DD2-9D45-C06B026511D1}" destId="{ABADDC00-A09C-4141-B998-C42A275D0C5F}" srcOrd="8" destOrd="0" presId="urn:microsoft.com/office/officeart/2005/8/layout/chart3"/>
    <dgm:cxn modelId="{8B4E4D2F-E26C-4962-BACD-47F7D0869D48}" type="presParOf" srcId="{ED4723C5-16E3-4DD2-9D45-C06B026511D1}" destId="{22807712-42A9-4889-A3C2-8391885C754D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B32952-D3A1-481C-98C9-7BAE9291BB31}" type="doc">
      <dgm:prSet loTypeId="urn:microsoft.com/office/officeart/2005/8/layout/chart3" loCatId="relationship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1387B68-8C69-4FDB-962D-5C2F59A3B4F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 smtClean="0"/>
            <a:t>Central Services </a:t>
          </a:r>
          <a:endParaRPr lang="en-US" sz="1400" dirty="0"/>
        </a:p>
      </dgm:t>
    </dgm:pt>
    <dgm:pt modelId="{2EE002E0-210D-467C-A660-DF91AE6AA433}" type="parTrans" cxnId="{A3F9A9A1-FDB6-456F-8188-3E4564B5DB7B}">
      <dgm:prSet/>
      <dgm:spPr/>
      <dgm:t>
        <a:bodyPr/>
        <a:lstStyle/>
        <a:p>
          <a:endParaRPr lang="en-US" sz="1800"/>
        </a:p>
      </dgm:t>
    </dgm:pt>
    <dgm:pt modelId="{87D6603B-5FAD-46DE-88FD-CDC60FA1ED18}" type="sibTrans" cxnId="{A3F9A9A1-FDB6-456F-8188-3E4564B5DB7B}">
      <dgm:prSet/>
      <dgm:spPr/>
      <dgm:t>
        <a:bodyPr/>
        <a:lstStyle/>
        <a:p>
          <a:endParaRPr lang="en-US" sz="1800"/>
        </a:p>
      </dgm:t>
    </dgm:pt>
    <dgm:pt modelId="{8FEA0CCA-08D9-4E85-88B2-B58990E9C68D}">
      <dgm:prSet phldrT="[Text]" custT="1"/>
      <dgm:spPr>
        <a:solidFill>
          <a:srgbClr val="A50021"/>
        </a:solidFill>
      </dgm:spPr>
      <dgm:t>
        <a:bodyPr/>
        <a:lstStyle/>
        <a:p>
          <a:r>
            <a:rPr lang="en-US" sz="1400" dirty="0" smtClean="0"/>
            <a:t>Regions</a:t>
          </a:r>
          <a:endParaRPr lang="en-US" sz="1400" dirty="0"/>
        </a:p>
      </dgm:t>
    </dgm:pt>
    <dgm:pt modelId="{3A5CF2A7-9A8B-473D-B708-52559C00EEFD}" type="parTrans" cxnId="{492DF8EF-88C1-4D55-A3EA-CA6A3B05FC73}">
      <dgm:prSet/>
      <dgm:spPr/>
      <dgm:t>
        <a:bodyPr/>
        <a:lstStyle/>
        <a:p>
          <a:endParaRPr lang="en-US" sz="1800"/>
        </a:p>
      </dgm:t>
    </dgm:pt>
    <dgm:pt modelId="{E32A2D2F-7C22-4124-B47E-48B7DFCE2110}" type="sibTrans" cxnId="{492DF8EF-88C1-4D55-A3EA-CA6A3B05FC73}">
      <dgm:prSet/>
      <dgm:spPr/>
      <dgm:t>
        <a:bodyPr/>
        <a:lstStyle/>
        <a:p>
          <a:endParaRPr lang="en-US" sz="1800"/>
        </a:p>
      </dgm:t>
    </dgm:pt>
    <dgm:pt modelId="{E8D79D27-1540-4482-88BE-3104B4E8029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400" dirty="0" smtClean="0"/>
            <a:t>Environmental Services</a:t>
          </a:r>
          <a:endParaRPr lang="en-US" sz="1400" dirty="0"/>
        </a:p>
      </dgm:t>
    </dgm:pt>
    <dgm:pt modelId="{505415B0-3FF4-4A2E-AA61-B42C30E57BC0}" type="parTrans" cxnId="{B7687F69-FCE6-4318-BEB2-3100FEB2A334}">
      <dgm:prSet/>
      <dgm:spPr/>
      <dgm:t>
        <a:bodyPr/>
        <a:lstStyle/>
        <a:p>
          <a:endParaRPr lang="en-US" sz="1800"/>
        </a:p>
      </dgm:t>
    </dgm:pt>
    <dgm:pt modelId="{1342A215-630C-4BAA-8438-E65205CD55B8}" type="sibTrans" cxnId="{B7687F69-FCE6-4318-BEB2-3100FEB2A334}">
      <dgm:prSet/>
      <dgm:spPr/>
      <dgm:t>
        <a:bodyPr/>
        <a:lstStyle/>
        <a:p>
          <a:endParaRPr lang="en-US" sz="1800"/>
        </a:p>
      </dgm:t>
    </dgm:pt>
    <dgm:pt modelId="{CC7C028C-F2AB-4C90-BEBA-91C287D5912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400" dirty="0" smtClean="0"/>
            <a:t>Operations</a:t>
          </a:r>
          <a:endParaRPr lang="en-US" sz="1400" dirty="0"/>
        </a:p>
      </dgm:t>
    </dgm:pt>
    <dgm:pt modelId="{DC7583B9-FE1E-420E-AE62-C204E2B7FC5A}" type="parTrans" cxnId="{709DAEB8-E7D1-43DC-8645-F4D49A2E3856}">
      <dgm:prSet/>
      <dgm:spPr/>
      <dgm:t>
        <a:bodyPr/>
        <a:lstStyle/>
        <a:p>
          <a:endParaRPr lang="en-US" sz="1800"/>
        </a:p>
      </dgm:t>
    </dgm:pt>
    <dgm:pt modelId="{3B37742E-38B8-45C7-BB3D-0CC82C6FAA3A}" type="sibTrans" cxnId="{709DAEB8-E7D1-43DC-8645-F4D49A2E3856}">
      <dgm:prSet/>
      <dgm:spPr/>
      <dgm:t>
        <a:bodyPr/>
        <a:lstStyle/>
        <a:p>
          <a:endParaRPr lang="en-US" sz="1800"/>
        </a:p>
      </dgm:t>
    </dgm:pt>
    <dgm:pt modelId="{E49D4945-E6A6-452F-85ED-4B6E730CF19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Outcome- based Management</a:t>
          </a:r>
          <a:endParaRPr lang="en-US" sz="1400" dirty="0"/>
        </a:p>
      </dgm:t>
    </dgm:pt>
    <dgm:pt modelId="{67F74201-4474-4554-83BE-F41148B74AA1}" type="parTrans" cxnId="{9DD0E598-7FE1-41A4-B905-3410F2FD1FEE}">
      <dgm:prSet/>
      <dgm:spPr/>
      <dgm:t>
        <a:bodyPr/>
        <a:lstStyle/>
        <a:p>
          <a:endParaRPr lang="en-US" sz="1800"/>
        </a:p>
      </dgm:t>
    </dgm:pt>
    <dgm:pt modelId="{150D5B34-5E5E-428B-84B1-5326D2EFC6D9}" type="sibTrans" cxnId="{9DD0E598-7FE1-41A4-B905-3410F2FD1FEE}">
      <dgm:prSet/>
      <dgm:spPr/>
      <dgm:t>
        <a:bodyPr/>
        <a:lstStyle/>
        <a:p>
          <a:endParaRPr lang="en-US" sz="1800"/>
        </a:p>
      </dgm:t>
    </dgm:pt>
    <dgm:pt modelId="{ED4723C5-16E3-4DD2-9D45-C06B026511D1}" type="pres">
      <dgm:prSet presAssocID="{DCB32952-D3A1-481C-98C9-7BAE9291BB3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806D8-B1F8-4707-94A1-690599916B57}" type="pres">
      <dgm:prSet presAssocID="{DCB32952-D3A1-481C-98C9-7BAE9291BB31}" presName="wedge1" presStyleLbl="node1" presStyleIdx="0" presStyleCnt="5"/>
      <dgm:spPr/>
      <dgm:t>
        <a:bodyPr/>
        <a:lstStyle/>
        <a:p>
          <a:endParaRPr lang="en-US"/>
        </a:p>
      </dgm:t>
    </dgm:pt>
    <dgm:pt modelId="{636B0FC1-4E4E-4EBE-BE3D-49612048FE7F}" type="pres">
      <dgm:prSet presAssocID="{DCB32952-D3A1-481C-98C9-7BAE9291BB3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74B8A-BD0F-4EC6-AE8E-3908F9DE4F17}" type="pres">
      <dgm:prSet presAssocID="{DCB32952-D3A1-481C-98C9-7BAE9291BB31}" presName="wedge2" presStyleLbl="node1" presStyleIdx="1" presStyleCnt="5"/>
      <dgm:spPr/>
      <dgm:t>
        <a:bodyPr/>
        <a:lstStyle/>
        <a:p>
          <a:endParaRPr lang="en-US"/>
        </a:p>
      </dgm:t>
    </dgm:pt>
    <dgm:pt modelId="{F39F3647-85AD-44DC-A718-B1C5CD7E6111}" type="pres">
      <dgm:prSet presAssocID="{DCB32952-D3A1-481C-98C9-7BAE9291BB3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74FB-0025-4A58-9154-9DEFECB6B0CC}" type="pres">
      <dgm:prSet presAssocID="{DCB32952-D3A1-481C-98C9-7BAE9291BB31}" presName="wedge3" presStyleLbl="node1" presStyleIdx="2" presStyleCnt="5"/>
      <dgm:spPr/>
      <dgm:t>
        <a:bodyPr/>
        <a:lstStyle/>
        <a:p>
          <a:endParaRPr lang="en-US"/>
        </a:p>
      </dgm:t>
    </dgm:pt>
    <dgm:pt modelId="{AFF0336A-D2C9-4FD7-9312-CFA0C247FF4C}" type="pres">
      <dgm:prSet presAssocID="{DCB32952-D3A1-481C-98C9-7BAE9291BB3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530FE-9410-4905-A09C-6BA239BCDEAE}" type="pres">
      <dgm:prSet presAssocID="{DCB32952-D3A1-481C-98C9-7BAE9291BB31}" presName="wedge4" presStyleLbl="node1" presStyleIdx="3" presStyleCnt="5"/>
      <dgm:spPr/>
      <dgm:t>
        <a:bodyPr/>
        <a:lstStyle/>
        <a:p>
          <a:endParaRPr lang="en-US"/>
        </a:p>
      </dgm:t>
    </dgm:pt>
    <dgm:pt modelId="{5CE3BE86-04DB-4DC9-A919-77A263591C72}" type="pres">
      <dgm:prSet presAssocID="{DCB32952-D3A1-481C-98C9-7BAE9291BB3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80095-B522-4CDD-A88B-CA929A7287CF}" type="pres">
      <dgm:prSet presAssocID="{DCB32952-D3A1-481C-98C9-7BAE9291BB31}" presName="wedge5" presStyleLbl="node1" presStyleIdx="4" presStyleCnt="5"/>
      <dgm:spPr/>
      <dgm:t>
        <a:bodyPr/>
        <a:lstStyle/>
        <a:p>
          <a:endParaRPr lang="en-US"/>
        </a:p>
      </dgm:t>
    </dgm:pt>
    <dgm:pt modelId="{91CCA4AF-68C6-4515-AFE5-25C474DDFD79}" type="pres">
      <dgm:prSet presAssocID="{DCB32952-D3A1-481C-98C9-7BAE9291BB3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DF8EF-88C1-4D55-A3EA-CA6A3B05FC73}" srcId="{DCB32952-D3A1-481C-98C9-7BAE9291BB31}" destId="{8FEA0CCA-08D9-4E85-88B2-B58990E9C68D}" srcOrd="4" destOrd="0" parTransId="{3A5CF2A7-9A8B-473D-B708-52559C00EEFD}" sibTransId="{E32A2D2F-7C22-4124-B47E-48B7DFCE2110}"/>
    <dgm:cxn modelId="{B24DB606-85EC-481A-A3A2-7E8EC12BAAB7}" type="presOf" srcId="{61387B68-8C69-4FDB-962D-5C2F59A3B4F5}" destId="{636B0FC1-4E4E-4EBE-BE3D-49612048FE7F}" srcOrd="1" destOrd="0" presId="urn:microsoft.com/office/officeart/2005/8/layout/chart3"/>
    <dgm:cxn modelId="{72350E11-DC9D-4E24-9D87-FBED09B78DD1}" type="presOf" srcId="{DCB32952-D3A1-481C-98C9-7BAE9291BB31}" destId="{ED4723C5-16E3-4DD2-9D45-C06B026511D1}" srcOrd="0" destOrd="0" presId="urn:microsoft.com/office/officeart/2005/8/layout/chart3"/>
    <dgm:cxn modelId="{9DD0E598-7FE1-41A4-B905-3410F2FD1FEE}" srcId="{DCB32952-D3A1-481C-98C9-7BAE9291BB31}" destId="{E49D4945-E6A6-452F-85ED-4B6E730CF193}" srcOrd="1" destOrd="0" parTransId="{67F74201-4474-4554-83BE-F41148B74AA1}" sibTransId="{150D5B34-5E5E-428B-84B1-5326D2EFC6D9}"/>
    <dgm:cxn modelId="{064CC59F-7F0F-461A-97FE-11172AD40599}" type="presOf" srcId="{61387B68-8C69-4FDB-962D-5C2F59A3B4F5}" destId="{277806D8-B1F8-4707-94A1-690599916B57}" srcOrd="0" destOrd="0" presId="urn:microsoft.com/office/officeart/2005/8/layout/chart3"/>
    <dgm:cxn modelId="{3D5FAC33-0573-406A-8BE0-BE3DBF004A8D}" type="presOf" srcId="{E8D79D27-1540-4482-88BE-3104B4E8029F}" destId="{487530FE-9410-4905-A09C-6BA239BCDEAE}" srcOrd="0" destOrd="0" presId="urn:microsoft.com/office/officeart/2005/8/layout/chart3"/>
    <dgm:cxn modelId="{02110C73-990C-4296-B517-BB3BB71DF941}" type="presOf" srcId="{8FEA0CCA-08D9-4E85-88B2-B58990E9C68D}" destId="{D9D80095-B522-4CDD-A88B-CA929A7287CF}" srcOrd="0" destOrd="0" presId="urn:microsoft.com/office/officeart/2005/8/layout/chart3"/>
    <dgm:cxn modelId="{5F43B41F-346D-4538-AE00-1064551BBB63}" type="presOf" srcId="{CC7C028C-F2AB-4C90-BEBA-91C287D5912E}" destId="{DFE074FB-0025-4A58-9154-9DEFECB6B0CC}" srcOrd="0" destOrd="0" presId="urn:microsoft.com/office/officeart/2005/8/layout/chart3"/>
    <dgm:cxn modelId="{A828248A-DC60-429E-9E1A-ED50EC27967C}" type="presOf" srcId="{8FEA0CCA-08D9-4E85-88B2-B58990E9C68D}" destId="{91CCA4AF-68C6-4515-AFE5-25C474DDFD79}" srcOrd="1" destOrd="0" presId="urn:microsoft.com/office/officeart/2005/8/layout/chart3"/>
    <dgm:cxn modelId="{709DAEB8-E7D1-43DC-8645-F4D49A2E3856}" srcId="{DCB32952-D3A1-481C-98C9-7BAE9291BB31}" destId="{CC7C028C-F2AB-4C90-BEBA-91C287D5912E}" srcOrd="2" destOrd="0" parTransId="{DC7583B9-FE1E-420E-AE62-C204E2B7FC5A}" sibTransId="{3B37742E-38B8-45C7-BB3D-0CC82C6FAA3A}"/>
    <dgm:cxn modelId="{B7687F69-FCE6-4318-BEB2-3100FEB2A334}" srcId="{DCB32952-D3A1-481C-98C9-7BAE9291BB31}" destId="{E8D79D27-1540-4482-88BE-3104B4E8029F}" srcOrd="3" destOrd="0" parTransId="{505415B0-3FF4-4A2E-AA61-B42C30E57BC0}" sibTransId="{1342A215-630C-4BAA-8438-E65205CD55B8}"/>
    <dgm:cxn modelId="{A9B266D7-B386-4F98-80EC-A29ADDDBFF55}" type="presOf" srcId="{E49D4945-E6A6-452F-85ED-4B6E730CF193}" destId="{70D74B8A-BD0F-4EC6-AE8E-3908F9DE4F17}" srcOrd="0" destOrd="0" presId="urn:microsoft.com/office/officeart/2005/8/layout/chart3"/>
    <dgm:cxn modelId="{E66449D0-DD65-45FD-927E-B857FF03D1DF}" type="presOf" srcId="{E49D4945-E6A6-452F-85ED-4B6E730CF193}" destId="{F39F3647-85AD-44DC-A718-B1C5CD7E6111}" srcOrd="1" destOrd="0" presId="urn:microsoft.com/office/officeart/2005/8/layout/chart3"/>
    <dgm:cxn modelId="{08CD3DD4-057A-4FC1-8822-8D583BCF0570}" type="presOf" srcId="{E8D79D27-1540-4482-88BE-3104B4E8029F}" destId="{5CE3BE86-04DB-4DC9-A919-77A263591C72}" srcOrd="1" destOrd="0" presId="urn:microsoft.com/office/officeart/2005/8/layout/chart3"/>
    <dgm:cxn modelId="{A3F9A9A1-FDB6-456F-8188-3E4564B5DB7B}" srcId="{DCB32952-D3A1-481C-98C9-7BAE9291BB31}" destId="{61387B68-8C69-4FDB-962D-5C2F59A3B4F5}" srcOrd="0" destOrd="0" parTransId="{2EE002E0-210D-467C-A660-DF91AE6AA433}" sibTransId="{87D6603B-5FAD-46DE-88FD-CDC60FA1ED18}"/>
    <dgm:cxn modelId="{051A64FA-31F2-449D-853C-3BAA25459D06}" type="presOf" srcId="{CC7C028C-F2AB-4C90-BEBA-91C287D5912E}" destId="{AFF0336A-D2C9-4FD7-9312-CFA0C247FF4C}" srcOrd="1" destOrd="0" presId="urn:microsoft.com/office/officeart/2005/8/layout/chart3"/>
    <dgm:cxn modelId="{31A24C24-11A3-4B4B-9561-7AB1FDFEF1C2}" type="presParOf" srcId="{ED4723C5-16E3-4DD2-9D45-C06B026511D1}" destId="{277806D8-B1F8-4707-94A1-690599916B57}" srcOrd="0" destOrd="0" presId="urn:microsoft.com/office/officeart/2005/8/layout/chart3"/>
    <dgm:cxn modelId="{EDCD7F0B-F487-400A-9026-6651B150BCEE}" type="presParOf" srcId="{ED4723C5-16E3-4DD2-9D45-C06B026511D1}" destId="{636B0FC1-4E4E-4EBE-BE3D-49612048FE7F}" srcOrd="1" destOrd="0" presId="urn:microsoft.com/office/officeart/2005/8/layout/chart3"/>
    <dgm:cxn modelId="{F16F2D62-1928-4D5D-8C72-A971A50FA4B2}" type="presParOf" srcId="{ED4723C5-16E3-4DD2-9D45-C06B026511D1}" destId="{70D74B8A-BD0F-4EC6-AE8E-3908F9DE4F17}" srcOrd="2" destOrd="0" presId="urn:microsoft.com/office/officeart/2005/8/layout/chart3"/>
    <dgm:cxn modelId="{3BCA9C0E-26FB-4AAD-8919-14D531F457DE}" type="presParOf" srcId="{ED4723C5-16E3-4DD2-9D45-C06B026511D1}" destId="{F39F3647-85AD-44DC-A718-B1C5CD7E6111}" srcOrd="3" destOrd="0" presId="urn:microsoft.com/office/officeart/2005/8/layout/chart3"/>
    <dgm:cxn modelId="{72201685-1403-4A20-B99F-FC16EA836FF8}" type="presParOf" srcId="{ED4723C5-16E3-4DD2-9D45-C06B026511D1}" destId="{DFE074FB-0025-4A58-9154-9DEFECB6B0CC}" srcOrd="4" destOrd="0" presId="urn:microsoft.com/office/officeart/2005/8/layout/chart3"/>
    <dgm:cxn modelId="{2493B23E-0E08-4F71-BD9F-A139DD1CC037}" type="presParOf" srcId="{ED4723C5-16E3-4DD2-9D45-C06B026511D1}" destId="{AFF0336A-D2C9-4FD7-9312-CFA0C247FF4C}" srcOrd="5" destOrd="0" presId="urn:microsoft.com/office/officeart/2005/8/layout/chart3"/>
    <dgm:cxn modelId="{E29A26DF-0BFB-4FF0-A340-4F2A9FAB1D76}" type="presParOf" srcId="{ED4723C5-16E3-4DD2-9D45-C06B026511D1}" destId="{487530FE-9410-4905-A09C-6BA239BCDEAE}" srcOrd="6" destOrd="0" presId="urn:microsoft.com/office/officeart/2005/8/layout/chart3"/>
    <dgm:cxn modelId="{94B2A9E3-E6CF-40D5-AC71-28B853565B63}" type="presParOf" srcId="{ED4723C5-16E3-4DD2-9D45-C06B026511D1}" destId="{5CE3BE86-04DB-4DC9-A919-77A263591C72}" srcOrd="7" destOrd="0" presId="urn:microsoft.com/office/officeart/2005/8/layout/chart3"/>
    <dgm:cxn modelId="{DA6140A1-1119-4511-BA01-67A229A42CA0}" type="presParOf" srcId="{ED4723C5-16E3-4DD2-9D45-C06B026511D1}" destId="{D9D80095-B522-4CDD-A88B-CA929A7287CF}" srcOrd="8" destOrd="0" presId="urn:microsoft.com/office/officeart/2005/8/layout/chart3"/>
    <dgm:cxn modelId="{0D317E0E-03FA-47F5-BCE6-1152423231B2}" type="presParOf" srcId="{ED4723C5-16E3-4DD2-9D45-C06B026511D1}" destId="{91CCA4AF-68C6-4515-AFE5-25C474DDFD7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11A93-A852-40D6-B3FE-4C0BB1E829B0}">
      <dsp:nvSpPr>
        <dsp:cNvPr id="0" name=""/>
        <dsp:cNvSpPr/>
      </dsp:nvSpPr>
      <dsp:spPr>
        <a:xfrm>
          <a:off x="1195810" y="626900"/>
          <a:ext cx="584039" cy="58403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Regional Service Delivery</a:t>
          </a:r>
          <a:endParaRPr lang="en-US" sz="1000" kern="1200" dirty="0"/>
        </a:p>
      </dsp:txBody>
      <dsp:txXfrm>
        <a:off x="1195810" y="626900"/>
        <a:ext cx="584039" cy="584039"/>
      </dsp:txXfrm>
    </dsp:sp>
    <dsp:sp modelId="{2E04A416-68EB-4ABD-B8ED-B95077223C14}">
      <dsp:nvSpPr>
        <dsp:cNvPr id="0" name=""/>
        <dsp:cNvSpPr/>
      </dsp:nvSpPr>
      <dsp:spPr>
        <a:xfrm rot="16200000">
          <a:off x="1407524" y="546594"/>
          <a:ext cx="1606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612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3B6C1-3EC0-44EC-AA67-F7CA6FD2D50F}">
      <dsp:nvSpPr>
        <dsp:cNvPr id="0" name=""/>
        <dsp:cNvSpPr/>
      </dsp:nvSpPr>
      <dsp:spPr>
        <a:xfrm>
          <a:off x="655840" y="292896"/>
          <a:ext cx="1663979" cy="17339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Outcome-based Management</a:t>
          </a:r>
          <a:endParaRPr lang="en-US" sz="1000" kern="1200" dirty="0"/>
        </a:p>
      </dsp:txBody>
      <dsp:txXfrm>
        <a:off x="655840" y="292896"/>
        <a:ext cx="1663979" cy="173391"/>
      </dsp:txXfrm>
    </dsp:sp>
    <dsp:sp modelId="{7F3D8603-9328-4CC6-BE3E-783C68CA5D31}">
      <dsp:nvSpPr>
        <dsp:cNvPr id="0" name=""/>
        <dsp:cNvSpPr/>
      </dsp:nvSpPr>
      <dsp:spPr>
        <a:xfrm rot="1205145">
          <a:off x="1773330" y="1062515"/>
          <a:ext cx="214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38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B2898-C883-40EB-97D7-BFD661934C6A}">
      <dsp:nvSpPr>
        <dsp:cNvPr id="0" name=""/>
        <dsp:cNvSpPr/>
      </dsp:nvSpPr>
      <dsp:spPr>
        <a:xfrm>
          <a:off x="1981198" y="1068908"/>
          <a:ext cx="903741" cy="391306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Environmental Strategies</a:t>
          </a:r>
          <a:endParaRPr lang="en-US" sz="1000" kern="1200" dirty="0"/>
        </a:p>
      </dsp:txBody>
      <dsp:txXfrm>
        <a:off x="1981198" y="1068908"/>
        <a:ext cx="903741" cy="391306"/>
      </dsp:txXfrm>
    </dsp:sp>
    <dsp:sp modelId="{4D8CB514-C0FB-4970-B0F3-A778D31E5A9D}">
      <dsp:nvSpPr>
        <dsp:cNvPr id="0" name=""/>
        <dsp:cNvSpPr/>
      </dsp:nvSpPr>
      <dsp:spPr>
        <a:xfrm rot="5227875">
          <a:off x="1452827" y="1263125"/>
          <a:ext cx="1045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502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82BC0-4FB2-4910-903A-146F71D59F55}">
      <dsp:nvSpPr>
        <dsp:cNvPr id="0" name=""/>
        <dsp:cNvSpPr/>
      </dsp:nvSpPr>
      <dsp:spPr>
        <a:xfrm>
          <a:off x="1134358" y="1315311"/>
          <a:ext cx="766279" cy="39130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Central Services</a:t>
          </a:r>
          <a:endParaRPr lang="en-US" sz="1000" kern="1200" dirty="0"/>
        </a:p>
      </dsp:txBody>
      <dsp:txXfrm>
        <a:off x="1134358" y="1315311"/>
        <a:ext cx="766279" cy="391306"/>
      </dsp:txXfrm>
    </dsp:sp>
    <dsp:sp modelId="{D796039B-FF4F-411F-976A-49D7898BB616}">
      <dsp:nvSpPr>
        <dsp:cNvPr id="0" name=""/>
        <dsp:cNvSpPr/>
      </dsp:nvSpPr>
      <dsp:spPr>
        <a:xfrm rot="9456021">
          <a:off x="1067147" y="1064755"/>
          <a:ext cx="1337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70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08D44-3FD8-4604-8EEB-A90ED664CC51}">
      <dsp:nvSpPr>
        <dsp:cNvPr id="0" name=""/>
        <dsp:cNvSpPr/>
      </dsp:nvSpPr>
      <dsp:spPr>
        <a:xfrm>
          <a:off x="313127" y="1051007"/>
          <a:ext cx="759063" cy="391306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Process Excellence</a:t>
          </a:r>
          <a:endParaRPr lang="en-US" sz="1000" kern="1200" dirty="0"/>
        </a:p>
      </dsp:txBody>
      <dsp:txXfrm>
        <a:off x="313127" y="1051007"/>
        <a:ext cx="759063" cy="3913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06D8-B1F8-4707-94A1-690599916B57}">
      <dsp:nvSpPr>
        <dsp:cNvPr id="0" name=""/>
        <dsp:cNvSpPr/>
      </dsp:nvSpPr>
      <dsp:spPr>
        <a:xfrm>
          <a:off x="424309" y="267713"/>
          <a:ext cx="3763670" cy="3763670"/>
        </a:xfrm>
        <a:prstGeom prst="pie">
          <a:avLst>
            <a:gd name="adj1" fmla="val 16200000"/>
            <a:gd name="adj2" fmla="val 20520000"/>
          </a:avLst>
        </a:prstGeom>
        <a:solidFill>
          <a:srgbClr val="A50021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Regions</a:t>
          </a:r>
          <a:endParaRPr lang="en-US" sz="1300" kern="1200" dirty="0"/>
        </a:p>
      </dsp:txBody>
      <dsp:txXfrm>
        <a:off x="2353638" y="830023"/>
        <a:ext cx="1276959" cy="873709"/>
      </dsp:txXfrm>
    </dsp:sp>
    <dsp:sp modelId="{70D74B8A-BD0F-4EC6-AE8E-3908F9DE4F17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Environmental Solutions (Subject Matter Experts)</a:t>
          </a:r>
          <a:endParaRPr lang="en-US" sz="1300" kern="1200" dirty="0"/>
        </a:p>
      </dsp:txBody>
      <dsp:txXfrm>
        <a:off x="2752408" y="2151788"/>
        <a:ext cx="1120140" cy="945398"/>
      </dsp:txXfrm>
    </dsp:sp>
    <dsp:sp modelId="{DFE074FB-0025-4A58-9154-9DEFECB6B0CC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Operations (Process Excellence)</a:t>
          </a:r>
          <a:endParaRPr lang="en-US" sz="1300" kern="1200" dirty="0"/>
        </a:p>
      </dsp:txBody>
      <dsp:txXfrm>
        <a:off x="1502331" y="3271928"/>
        <a:ext cx="1344168" cy="806500"/>
      </dsp:txXfrm>
    </dsp:sp>
    <dsp:sp modelId="{5C52FEF3-182C-4732-806D-0D097E904E8C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Central Services</a:t>
          </a:r>
          <a:endParaRPr lang="en-US" sz="1300" kern="1200" dirty="0"/>
        </a:p>
      </dsp:txBody>
      <dsp:txXfrm>
        <a:off x="471802" y="2151788"/>
        <a:ext cx="1120140" cy="945398"/>
      </dsp:txXfrm>
    </dsp:sp>
    <dsp:sp modelId="{477D59A9-DAF2-4F06-A86C-563A0AD4972E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Outcome Based Management</a:t>
          </a:r>
          <a:endParaRPr lang="en-US" sz="1300" kern="1200" dirty="0"/>
        </a:p>
      </dsp:txBody>
      <dsp:txXfrm>
        <a:off x="841449" y="1022687"/>
        <a:ext cx="1276959" cy="8737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06D8-B1F8-4707-94A1-690599916B57}">
      <dsp:nvSpPr>
        <dsp:cNvPr id="0" name=""/>
        <dsp:cNvSpPr/>
      </dsp:nvSpPr>
      <dsp:spPr>
        <a:xfrm>
          <a:off x="424309" y="267713"/>
          <a:ext cx="3763670" cy="3763670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Operations (Process Excellence)</a:t>
          </a:r>
          <a:endParaRPr lang="en-US" sz="1400" kern="1200" dirty="0"/>
        </a:p>
      </dsp:txBody>
      <dsp:txXfrm>
        <a:off x="2353638" y="830023"/>
        <a:ext cx="1276959" cy="873709"/>
      </dsp:txXfrm>
    </dsp:sp>
    <dsp:sp modelId="{70D74B8A-BD0F-4EC6-AE8E-3908F9DE4F17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20520000"/>
            <a:gd name="adj2" fmla="val 3240000"/>
          </a:avLst>
        </a:prstGeom>
        <a:solidFill>
          <a:schemeClr val="accent5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Central Services </a:t>
          </a:r>
          <a:endParaRPr lang="en-US" sz="1400" kern="1200" dirty="0"/>
        </a:p>
      </dsp:txBody>
      <dsp:txXfrm>
        <a:off x="2752408" y="2151788"/>
        <a:ext cx="1120140" cy="945398"/>
      </dsp:txXfrm>
    </dsp:sp>
    <dsp:sp modelId="{DFE074FB-0025-4A58-9154-9DEFECB6B0CC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Outcome-based Management</a:t>
          </a:r>
          <a:endParaRPr lang="en-US" sz="1400" kern="1200" dirty="0"/>
        </a:p>
      </dsp:txBody>
      <dsp:txXfrm>
        <a:off x="1502331" y="3271928"/>
        <a:ext cx="1344168" cy="806500"/>
      </dsp:txXfrm>
    </dsp:sp>
    <dsp:sp modelId="{9325E6C2-9126-4F8A-A9ED-0691263826CE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7560000"/>
            <a:gd name="adj2" fmla="val 1188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Solutions</a:t>
          </a:r>
          <a:endParaRPr lang="en-US" sz="1400" kern="1200" dirty="0"/>
        </a:p>
      </dsp:txBody>
      <dsp:txXfrm>
        <a:off x="471802" y="2151788"/>
        <a:ext cx="1120140" cy="945398"/>
      </dsp:txXfrm>
    </dsp:sp>
    <dsp:sp modelId="{EC2245BC-6D52-4301-8CAD-890A649F2EB7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1188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Regions</a:t>
          </a:r>
          <a:endParaRPr lang="en-US" sz="1400" kern="1200" dirty="0"/>
        </a:p>
      </dsp:txBody>
      <dsp:txXfrm>
        <a:off x="841449" y="1022687"/>
        <a:ext cx="1276959" cy="8737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06D8-B1F8-4707-94A1-690599916B57}">
      <dsp:nvSpPr>
        <dsp:cNvPr id="0" name=""/>
        <dsp:cNvSpPr/>
      </dsp:nvSpPr>
      <dsp:spPr>
        <a:xfrm>
          <a:off x="424309" y="267713"/>
          <a:ext cx="3763670" cy="3763670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Solutions (Environmental Strategies)</a:t>
          </a:r>
          <a:endParaRPr lang="en-US" sz="1400" kern="1200" dirty="0"/>
        </a:p>
      </dsp:txBody>
      <dsp:txXfrm>
        <a:off x="2353638" y="830023"/>
        <a:ext cx="1276959" cy="873709"/>
      </dsp:txXfrm>
    </dsp:sp>
    <dsp:sp modelId="{70D74B8A-BD0F-4EC6-AE8E-3908F9DE4F17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Operations</a:t>
          </a:r>
          <a:endParaRPr lang="en-US" sz="1400" kern="1200" dirty="0"/>
        </a:p>
      </dsp:txBody>
      <dsp:txXfrm>
        <a:off x="2752408" y="2151788"/>
        <a:ext cx="1120140" cy="945398"/>
      </dsp:txXfrm>
    </dsp:sp>
    <dsp:sp modelId="{DFE074FB-0025-4A58-9154-9DEFECB6B0CC}">
      <dsp:nvSpPr>
        <dsp:cNvPr id="0" name=""/>
        <dsp:cNvSpPr/>
      </dsp:nvSpPr>
      <dsp:spPr>
        <a:xfrm>
          <a:off x="301952" y="420798"/>
          <a:ext cx="3763670" cy="3763670"/>
        </a:xfrm>
        <a:prstGeom prst="pie">
          <a:avLst>
            <a:gd name="adj1" fmla="val 3240000"/>
            <a:gd name="adj2" fmla="val 7560000"/>
          </a:avLst>
        </a:prstGeom>
        <a:solidFill>
          <a:srgbClr val="00B0F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Central Services</a:t>
          </a:r>
          <a:endParaRPr lang="en-US" sz="1400" kern="1200" dirty="0"/>
        </a:p>
      </dsp:txBody>
      <dsp:txXfrm>
        <a:off x="1511703" y="3243550"/>
        <a:ext cx="1344168" cy="806500"/>
      </dsp:txXfrm>
    </dsp:sp>
    <dsp:sp modelId="{158B0677-5033-45A1-A0EC-3B072E2C3532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Outcome- based Management</a:t>
          </a:r>
          <a:endParaRPr lang="en-US" sz="1400" kern="1200" dirty="0"/>
        </a:p>
      </dsp:txBody>
      <dsp:txXfrm>
        <a:off x="471802" y="2151788"/>
        <a:ext cx="1120140" cy="945398"/>
      </dsp:txXfrm>
    </dsp:sp>
    <dsp:sp modelId="{ABADDC00-A09C-4141-B998-C42A275D0C5F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1188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Regions</a:t>
          </a:r>
          <a:endParaRPr lang="en-US" sz="1400" kern="1200" dirty="0"/>
        </a:p>
      </dsp:txBody>
      <dsp:txXfrm>
        <a:off x="841449" y="1022687"/>
        <a:ext cx="1276959" cy="8737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806D8-B1F8-4707-94A1-690599916B57}">
      <dsp:nvSpPr>
        <dsp:cNvPr id="0" name=""/>
        <dsp:cNvSpPr/>
      </dsp:nvSpPr>
      <dsp:spPr>
        <a:xfrm>
          <a:off x="424309" y="267713"/>
          <a:ext cx="3763670" cy="3763670"/>
        </a:xfrm>
        <a:prstGeom prst="pie">
          <a:avLst>
            <a:gd name="adj1" fmla="val 16200000"/>
            <a:gd name="adj2" fmla="val 20520000"/>
          </a:avLst>
        </a:prstGeom>
        <a:solidFill>
          <a:schemeClr val="accent5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Central Services </a:t>
          </a:r>
          <a:endParaRPr lang="en-US" sz="1400" kern="1200" dirty="0"/>
        </a:p>
      </dsp:txBody>
      <dsp:txXfrm>
        <a:off x="2353638" y="830023"/>
        <a:ext cx="1276959" cy="873709"/>
      </dsp:txXfrm>
    </dsp:sp>
    <dsp:sp modelId="{70D74B8A-BD0F-4EC6-AE8E-3908F9DE4F17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Outcome- based Management</a:t>
          </a:r>
          <a:endParaRPr lang="en-US" sz="1400" kern="1200" dirty="0"/>
        </a:p>
      </dsp:txBody>
      <dsp:txXfrm>
        <a:off x="2752408" y="2151788"/>
        <a:ext cx="1120140" cy="945398"/>
      </dsp:txXfrm>
    </dsp:sp>
    <dsp:sp modelId="{DFE074FB-0025-4A58-9154-9DEFECB6B0CC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Operations</a:t>
          </a:r>
          <a:endParaRPr lang="en-US" sz="1400" kern="1200" dirty="0"/>
        </a:p>
      </dsp:txBody>
      <dsp:txXfrm>
        <a:off x="1502331" y="3271928"/>
        <a:ext cx="1344168" cy="806500"/>
      </dsp:txXfrm>
    </dsp:sp>
    <dsp:sp modelId="{487530FE-9410-4905-A09C-6BA239BCDEAE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Environmental Services</a:t>
          </a:r>
          <a:endParaRPr lang="en-US" sz="1400" kern="1200" dirty="0"/>
        </a:p>
      </dsp:txBody>
      <dsp:txXfrm>
        <a:off x="471802" y="2151788"/>
        <a:ext cx="1120140" cy="945398"/>
      </dsp:txXfrm>
    </dsp:sp>
    <dsp:sp modelId="{D9D80095-B522-4CDD-A88B-CA929A7287CF}">
      <dsp:nvSpPr>
        <dsp:cNvPr id="0" name=""/>
        <dsp:cNvSpPr/>
      </dsp:nvSpPr>
      <dsp:spPr>
        <a:xfrm>
          <a:off x="292580" y="449176"/>
          <a:ext cx="3763670" cy="3763670"/>
        </a:xfrm>
        <a:prstGeom prst="pie">
          <a:avLst>
            <a:gd name="adj1" fmla="val 11880000"/>
            <a:gd name="adj2" fmla="val 16200000"/>
          </a:avLst>
        </a:prstGeom>
        <a:solidFill>
          <a:srgbClr val="A50021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Regions</a:t>
          </a:r>
          <a:endParaRPr lang="en-US" sz="1400" kern="1200" dirty="0"/>
        </a:p>
      </dsp:txBody>
      <dsp:txXfrm>
        <a:off x="841449" y="1022687"/>
        <a:ext cx="1276959" cy="87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1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0B8C0718-1142-4120-9E13-3267DA55D36A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847"/>
            <a:ext cx="3038155" cy="464978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FB5F2501-7EA8-452D-B3C7-5738A75F31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39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6BE2F9FE-254F-42F6-A418-0B097C38F710}" type="datetimeFigureOut">
              <a:rPr lang="en-US" smtClean="0"/>
              <a:pPr/>
              <a:t>12/12/2013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92EE0D33-6DED-424D-A87F-49C0B0D34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088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DEQ</a:t>
            </a:r>
            <a:r>
              <a:rPr lang="en-US" baseline="0" dirty="0" smtClean="0"/>
              <a:t> is a great organization.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We’ve worked for 44 years making great environmental achievements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Have been implementing outcome-based management for 2.5 years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OBM helps ensure that we deliver outcomes based on real information and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DEQ has made an investment in OBM. We have employees working on various aspects such as problem solving, completing the core work map by describing sub-processes, developing measures and collecting data for the Quarterly Measure Review, participating in breakthroughs, validating breakthrough results or implementing recommendations.  In all, about 214 employees have been involved directly to date.  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Moving forward toward fulfillment of the Shared Vision, we find that an organizational redesign is necessary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Read shared vision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C90F7-85B6-4C1A-BE17-33B4068D3BE5}" type="slidenum">
              <a:rPr lang="en-US">
                <a:ea typeface="Arial" pitchFamily="-123" charset="0"/>
                <a:cs typeface="Arial" pitchFamily="-12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ea typeface="Arial" pitchFamily="-123" charset="0"/>
              <a:cs typeface="Arial" pitchFamily="-12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C90F7-85B6-4C1A-BE17-33B4068D3BE5}" type="slidenum">
              <a:rPr lang="en-US">
                <a:ea typeface="Arial" pitchFamily="-123" charset="0"/>
                <a:cs typeface="Arial" pitchFamily="-12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ea typeface="Arial" pitchFamily="-123" charset="0"/>
              <a:cs typeface="Arial" pitchFamily="-12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on charters: Roles and charters are not optional; once worked out, must be followed. Room to shape as they are finalized.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outcomes are on DEQ’s core work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thought</a:t>
            </a:r>
            <a:r>
              <a:rPr lang="en-US" baseline="0" dirty="0" smtClean="0"/>
              <a:t> carefully about how our new design </a:t>
            </a:r>
            <a:r>
              <a:rPr lang="en-US" dirty="0" smtClean="0"/>
              <a:t>would support achievement</a:t>
            </a:r>
            <a:r>
              <a:rPr lang="en-US" baseline="0" dirty="0" smtClean="0"/>
              <a:t> of our goals.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next few slides describe the underlying principles we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big</a:t>
            </a:r>
            <a:r>
              <a:rPr lang="en-US" baseline="0" dirty="0" smtClean="0"/>
              <a:t> picture view of principles and the design.  The next few slides will go over this in more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This slide shows the founding principles used to redesign the agency.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DEQ needs to deliver on these to complete our mission in an effective and efficient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baseline="0" dirty="0" smtClean="0"/>
              <a:t>This is a list of benefits of the new structure for you and DEQ as an organization.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DEQ is an agency of people.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need to support people, using their expertise and abilities. The new organizational design supports this.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For the organization: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Even though we are all individuals, we are all part of one agency. The new design supports our service delivery.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organizational structure complete with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0D33-6DED-424D-A87F-49C0B0D3469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Now we are going to talk about the role of each of the divisions</a:t>
            </a:r>
            <a:r>
              <a:rPr lang="en-US" baseline="0" dirty="0" smtClean="0"/>
              <a:t> in the new organizational structure.</a:t>
            </a: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C90F7-85B6-4C1A-BE17-33B4068D3BE5}" type="slidenum">
              <a:rPr lang="en-US">
                <a:ea typeface="Arial" pitchFamily="-123" charset="0"/>
                <a:cs typeface="Arial" pitchFamily="-12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ea typeface="Arial" pitchFamily="-123" charset="0"/>
              <a:cs typeface="Arial" pitchFamily="-12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EC90F7-85B6-4C1A-BE17-33B4068D3BE5}" type="slidenum">
              <a:rPr lang="en-US">
                <a:ea typeface="Arial" pitchFamily="-123" charset="0"/>
                <a:cs typeface="Arial" pitchFamily="-12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ea typeface="Arial" pitchFamily="-123" charset="0"/>
              <a:cs typeface="Arial" pitchFamily="-12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39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23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83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0600"/>
            <a:ext cx="7315200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981200"/>
            <a:ext cx="731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4229100"/>
            <a:ext cx="73152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Sep 25, 2013, 7 pm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4770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4C0ABC2C-AE0F-487D-A5DF-F3A4AC27603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4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169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54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99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722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943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4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1143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3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84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 25, 2013, 7 pm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90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093" y="274638"/>
            <a:ext cx="83729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Sep 25, 2013, 7 pm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6DC3D53-E82A-453C-8B7B-634EB60D2F0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-2571" y="0"/>
            <a:ext cx="785328" cy="1682487"/>
            <a:chOff x="2369" y="9501"/>
            <a:chExt cx="1153" cy="2458"/>
          </a:xfrm>
          <a:noFill/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69" y="9501"/>
              <a:ext cx="1153" cy="245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 b="0" dirty="0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14" cstate="print"/>
            <a:srcRect b="35524"/>
            <a:stretch/>
          </p:blipFill>
          <p:spPr bwMode="auto">
            <a:xfrm>
              <a:off x="2448" y="9611"/>
              <a:ext cx="989" cy="1473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18469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3">
              <a:lumMod val="50000"/>
            </a:schemeClr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oregon.gov/deq/LQ/PublishingImages/lifecycle.jpg"/>
          <p:cNvPicPr>
            <a:picLocks noChangeAspect="1" noChangeArrowheads="1"/>
          </p:cNvPicPr>
          <p:nvPr/>
        </p:nvPicPr>
        <p:blipFill>
          <a:blip r:embed="rId3" cstate="print"/>
          <a:srcRect l="2500" t="3334" r="5000" b="6667"/>
          <a:stretch>
            <a:fillRect/>
          </a:stretch>
        </p:blipFill>
        <p:spPr bwMode="auto">
          <a:xfrm>
            <a:off x="5562600" y="1447800"/>
            <a:ext cx="28194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Road Ahead: A Shared Vision of DEQ’s Future</a:t>
            </a:r>
            <a:br>
              <a:rPr lang="en-US" dirty="0" smtClean="0"/>
            </a:br>
            <a:r>
              <a:rPr lang="en-US" sz="1800" i="1" dirty="0" smtClean="0"/>
              <a:t>44 years of outcomes for Oregon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:\Users\jsteven\AppData\Local\Microsoft\Windows\Temporary Internet Files\Content.IE5\85UTZTBW\pan6in[1]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28800"/>
            <a:ext cx="1790488" cy="4114800"/>
          </a:xfrm>
          <a:prstGeom prst="rect">
            <a:avLst/>
          </a:prstGeom>
          <a:noFill/>
        </p:spPr>
      </p:pic>
      <p:pic>
        <p:nvPicPr>
          <p:cNvPr id="1030" name="Picture 6" descr="&quot;What's in our air&quot; sign on hill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2962275" cy="2228850"/>
          </a:xfrm>
          <a:prstGeom prst="rect">
            <a:avLst/>
          </a:prstGeom>
          <a:noFill/>
        </p:spPr>
      </p:pic>
      <p:pic>
        <p:nvPicPr>
          <p:cNvPr id="9" name="Picture 8" descr="5394678-fresh-water-of-clean-wild-river-with-waterfall-in-na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2438400"/>
            <a:ext cx="2438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8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852006621"/>
              </p:ext>
            </p:extLst>
          </p:nvPr>
        </p:nvGraphicFramePr>
        <p:xfrm>
          <a:off x="0" y="1780707"/>
          <a:ext cx="448056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086600" cy="1143000"/>
          </a:xfr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Role of Operations </a:t>
            </a:r>
            <a:br>
              <a:rPr lang="en-US" dirty="0" smtClean="0"/>
            </a:br>
            <a:r>
              <a:rPr lang="en-US" dirty="0" smtClean="0"/>
              <a:t>(Process Excellence)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600200"/>
            <a:ext cx="4297680" cy="356737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schemeClr val="accent2">
                <a:alpha val="50000"/>
              </a:schemeClr>
            </a:innerShdw>
          </a:effectLst>
        </p:spPr>
        <p:txBody>
          <a:bodyPr wrap="square" lIns="62728" tIns="31365" rIns="62728" bIns="31365">
            <a:prstTxWarp prst="textNoShape">
              <a:avLst/>
            </a:prstTxWarp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Develop and </a:t>
            </a:r>
            <a:r>
              <a:rPr lang="en-US" dirty="0" smtClean="0"/>
              <a:t>standardize </a:t>
            </a:r>
            <a:r>
              <a:rPr lang="en-US" dirty="0"/>
              <a:t>best </a:t>
            </a:r>
            <a:r>
              <a:rPr lang="en-US" dirty="0" smtClean="0"/>
              <a:t>practices and processes for service delivery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Ensure process </a:t>
            </a:r>
            <a:r>
              <a:rPr lang="en-US" dirty="0"/>
              <a:t>timeliness, quality and cost </a:t>
            </a:r>
            <a:r>
              <a:rPr lang="en-US" dirty="0" smtClean="0"/>
              <a:t>effectiveness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Monitor process effectiveness</a:t>
            </a:r>
            <a:endParaRPr lang="en-US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Own the processes for writing rules, IMDs for meeting programmatic commitments and providing service to Oregonians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EPA Performance Partnership Agreement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Vehicle inspections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Loans and grants </a:t>
            </a:r>
            <a:r>
              <a:rPr lang="en-US" dirty="0" smtClean="0"/>
              <a:t>programs</a:t>
            </a:r>
            <a:endParaRPr lang="en-US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6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162800" cy="1173162"/>
          </a:xfr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Role of Environmental Solutions </a:t>
            </a:r>
            <a:br>
              <a:rPr lang="en-US" dirty="0" smtClean="0"/>
            </a:br>
            <a:r>
              <a:rPr lang="en-US" dirty="0" smtClean="0"/>
              <a:t>(Environmental Strategies)</a:t>
            </a:r>
            <a:endParaRPr lang="en-US" dirty="0"/>
          </a:p>
        </p:txBody>
      </p:sp>
      <p:sp>
        <p:nvSpPr>
          <p:cNvPr id="409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6C49-FA53-452C-A398-1AF3A8346E0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059278"/>
            <a:ext cx="4297680" cy="356737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schemeClr val="accent2">
                <a:alpha val="50000"/>
              </a:schemeClr>
            </a:innerShdw>
          </a:effectLst>
        </p:spPr>
        <p:txBody>
          <a:bodyPr wrap="square" lIns="62728" tIns="31365" rIns="62728" bIns="31365">
            <a:prstTxWarp prst="textNoShape">
              <a:avLst/>
            </a:prstTxWarp>
            <a:spAutoFit/>
          </a:bodyPr>
          <a:lstStyle/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scientific data 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Establish science-based standards in all media 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Monitor environmental conditions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Provide </a:t>
            </a:r>
            <a:r>
              <a:rPr lang="en-US" dirty="0" smtClean="0"/>
              <a:t>technical, scientific and laboratory </a:t>
            </a:r>
            <a:r>
              <a:rPr lang="en-US" dirty="0"/>
              <a:t>expertise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Create sustainability strategies (materials management, </a:t>
            </a:r>
            <a:r>
              <a:rPr lang="en-US" dirty="0" smtClean="0"/>
              <a:t>toxics reduction, </a:t>
            </a:r>
            <a:r>
              <a:rPr lang="en-US" dirty="0"/>
              <a:t>green chemistry</a:t>
            </a:r>
            <a:r>
              <a:rPr lang="en-US" dirty="0" smtClean="0"/>
              <a:t>, </a:t>
            </a:r>
            <a:r>
              <a:rPr lang="en-US" dirty="0"/>
              <a:t>climate </a:t>
            </a:r>
            <a:r>
              <a:rPr lang="en-US" dirty="0" smtClean="0"/>
              <a:t>change)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Interpret </a:t>
            </a:r>
            <a:r>
              <a:rPr lang="en-US" dirty="0" smtClean="0"/>
              <a:t>scientific </a:t>
            </a:r>
            <a:r>
              <a:rPr lang="en-US" dirty="0"/>
              <a:t>data 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Develop environmental policies  </a:t>
            </a:r>
            <a:endParaRPr lang="en-US" dirty="0">
              <a:ea typeface="Times New Roman"/>
              <a:cs typeface="Times New Rom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17180701"/>
              </p:ext>
            </p:extLst>
          </p:nvPr>
        </p:nvGraphicFramePr>
        <p:xfrm>
          <a:off x="80554" y="1752600"/>
          <a:ext cx="448056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381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Role of Central Services </a:t>
            </a:r>
            <a:br>
              <a:rPr lang="en-US" dirty="0" smtClean="0"/>
            </a:br>
            <a:r>
              <a:rPr lang="en-US" dirty="0" smtClean="0"/>
              <a:t>(Agency-wide support)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057400"/>
            <a:ext cx="4526280" cy="3885928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schemeClr val="accent2">
                <a:alpha val="50000"/>
              </a:schemeClr>
            </a:innerShdw>
          </a:effectLst>
        </p:spPr>
        <p:txBody>
          <a:bodyPr wrap="square" lIns="62728" tIns="31365" rIns="62728" bIns="31365">
            <a:prstTxWarp prst="textNoShape">
              <a:avLst/>
            </a:prstTxWarp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/>
              <a:t>Expertise in HR, training, </a:t>
            </a:r>
            <a:r>
              <a:rPr lang="en-US" dirty="0" smtClean="0"/>
              <a:t>health and safety</a:t>
            </a:r>
            <a:r>
              <a:rPr lang="en-US" dirty="0"/>
              <a:t>, IT, business systems, </a:t>
            </a:r>
            <a:r>
              <a:rPr lang="en-US" dirty="0" smtClean="0"/>
              <a:t>financial services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Standardize </a:t>
            </a:r>
            <a:r>
              <a:rPr lang="en-US" dirty="0"/>
              <a:t>best practices and processes </a:t>
            </a:r>
            <a:r>
              <a:rPr lang="en-US" dirty="0" smtClean="0"/>
              <a:t>in CS areas </a:t>
            </a:r>
            <a:r>
              <a:rPr lang="en-US" dirty="0"/>
              <a:t>of </a:t>
            </a:r>
            <a:r>
              <a:rPr lang="en-US" dirty="0" smtClean="0"/>
              <a:t>expertise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Delivery </a:t>
            </a:r>
            <a:r>
              <a:rPr lang="en-US" dirty="0"/>
              <a:t>of CS services </a:t>
            </a:r>
            <a:endParaRPr lang="en-US" dirty="0" smtClean="0"/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Times New Roman"/>
                <a:cs typeface="Times New Roman"/>
              </a:rPr>
              <a:t>Own budget process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Meet </a:t>
            </a:r>
            <a:r>
              <a:rPr lang="en-US" dirty="0"/>
              <a:t>targets for quality and timeliness of service to CS customers</a:t>
            </a:r>
            <a:endParaRPr lang="en-US" dirty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Develop agency-wide policies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Times New Roman"/>
                <a:cs typeface="Times New Roman"/>
              </a:rPr>
              <a:t>Organizational development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Times New Roman"/>
                <a:cs typeface="Times New Roman"/>
              </a:rPr>
              <a:t>Project management</a:t>
            </a: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Times New Roman"/>
                <a:cs typeface="Times New Roman"/>
              </a:rPr>
              <a:t>Internal communications</a:t>
            </a:r>
            <a:endParaRPr lang="en-US" dirty="0">
              <a:ea typeface="Times New Roman"/>
              <a:cs typeface="Times New Roma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63029392"/>
              </p:ext>
            </p:extLst>
          </p:nvPr>
        </p:nvGraphicFramePr>
        <p:xfrm>
          <a:off x="0" y="1752600"/>
          <a:ext cx="448056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604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143000"/>
          </a:xfr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Role of Government Relations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Legislative relations</a:t>
            </a:r>
          </a:p>
          <a:p>
            <a:r>
              <a:rPr lang="en-US" dirty="0" smtClean="0"/>
              <a:t>Program budget and legislative analysts in one section</a:t>
            </a:r>
          </a:p>
          <a:p>
            <a:r>
              <a:rPr lang="en-US" dirty="0" smtClean="0"/>
              <a:t>Support the director in Cabinet-level activities and federal committees</a:t>
            </a:r>
          </a:p>
          <a:p>
            <a:r>
              <a:rPr lang="en-US" dirty="0" smtClean="0"/>
              <a:t>Program option package development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3"/>
          <p:cNvSpPr>
            <a:spLocks noChangeShapeType="1"/>
          </p:cNvSpPr>
          <p:nvPr/>
        </p:nvSpPr>
        <p:spPr bwMode="auto">
          <a:xfrm rot="5400000" flipH="1" flipV="1">
            <a:off x="5897849" y="456535"/>
            <a:ext cx="25462" cy="265176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rot="5400000" flipV="1">
            <a:off x="3124201" y="499746"/>
            <a:ext cx="1" cy="259079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1623060" y="2339974"/>
            <a:ext cx="0" cy="6572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4568645" y="2133600"/>
            <a:ext cx="3355" cy="96973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H="1">
            <a:off x="7520940" y="2133600"/>
            <a:ext cx="0" cy="150911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>
            <a:off x="1623060" y="3390221"/>
            <a:ext cx="0" cy="85897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105" charset="0"/>
              </a:rPr>
              <a:t>Implementation Plan: </a:t>
            </a:r>
            <a:r>
              <a:rPr lang="en-US" sz="3600" dirty="0" smtClean="0">
                <a:latin typeface="Calibri" pitchFamily="-105" charset="0"/>
              </a:rPr>
              <a:t>Steps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157E2-F9B3-4338-88FE-E3D91DDEA761}" type="slidenum">
              <a:rPr lang="en-US" smtClean="0">
                <a:latin typeface="+mn-lt"/>
              </a:rPr>
              <a:pPr>
                <a:defRPr/>
              </a:pPr>
              <a:t>14</a:t>
            </a:fld>
            <a:endParaRPr lang="en-US" dirty="0">
              <a:latin typeface="+mn-lt"/>
            </a:endParaRPr>
          </a:p>
        </p:txBody>
      </p:sp>
      <p:sp>
        <p:nvSpPr>
          <p:cNvPr id="56" name="Line 33"/>
          <p:cNvSpPr>
            <a:spLocks noChangeShapeType="1"/>
          </p:cNvSpPr>
          <p:nvPr/>
        </p:nvSpPr>
        <p:spPr bwMode="auto">
          <a:xfrm flipH="1">
            <a:off x="1623060" y="4967289"/>
            <a:ext cx="0" cy="934874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7180" y="5181600"/>
            <a:ext cx="2651760" cy="1225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>
                <a:latin typeface="+mn-lt"/>
                <a:cs typeface="Arial" charset="0"/>
              </a:rPr>
              <a:t>Transition</a:t>
            </a:r>
            <a:r>
              <a:rPr lang="en-US" sz="1400" b="1" noProof="1">
                <a:latin typeface="+mn-lt"/>
                <a:cs typeface="Arial" charset="0"/>
              </a:rPr>
              <a:t> </a:t>
            </a:r>
          </a:p>
          <a:p>
            <a:pPr defTabSz="914400">
              <a:spcAft>
                <a:spcPts val="200"/>
              </a:spcAft>
            </a:pPr>
            <a:r>
              <a:rPr lang="da-DK" sz="1400" dirty="0" smtClean="0">
                <a:latin typeface="+mn-lt"/>
              </a:rPr>
              <a:t>Manage staff  reactions to proposed changes; plan January </a:t>
            </a:r>
            <a:r>
              <a:rPr lang="da-DK" sz="1400" dirty="0">
                <a:latin typeface="+mn-lt"/>
              </a:rPr>
              <a:t>and February transition management acivities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7180" y="1362222"/>
            <a:ext cx="2651760" cy="16095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defTabSz="914400"/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Planning </a:t>
            </a:r>
          </a:p>
          <a:p>
            <a:pPr defTabSz="914400"/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Nov </a:t>
            </a:r>
            <a:r>
              <a:rPr lang="en-US" sz="2400" b="1" noProof="1">
                <a:solidFill>
                  <a:schemeClr val="bg1"/>
                </a:solidFill>
                <a:cs typeface="Arial" charset="0"/>
              </a:rPr>
              <a:t>5 – January </a:t>
            </a:r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31</a:t>
            </a:r>
          </a:p>
          <a:p>
            <a:pPr defTabSz="914400"/>
            <a:r>
              <a:rPr lang="en-US" sz="1600" noProof="1" smtClean="0">
                <a:solidFill>
                  <a:schemeClr val="bg1"/>
                </a:solidFill>
                <a:cs typeface="Arial" charset="0"/>
              </a:rPr>
              <a:t>Plan </a:t>
            </a:r>
            <a:r>
              <a:rPr lang="en-US" sz="1600" noProof="1">
                <a:solidFill>
                  <a:schemeClr val="bg1"/>
                </a:solidFill>
                <a:cs typeface="Arial" charset="0"/>
              </a:rPr>
              <a:t>the organization, plan the transition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95060" y="1356360"/>
            <a:ext cx="2651760" cy="16154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defTabSz="914400"/>
            <a:r>
              <a:rPr lang="en-US" sz="2400" b="1" noProof="1">
                <a:solidFill>
                  <a:schemeClr val="bg1"/>
                </a:solidFill>
                <a:cs typeface="Arial" charset="0"/>
              </a:rPr>
              <a:t>Step </a:t>
            </a:r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2</a:t>
            </a:r>
          </a:p>
          <a:p>
            <a:pPr defTabSz="914400"/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Early /Mid Year</a:t>
            </a:r>
            <a:endParaRPr lang="en-US" sz="2400" b="1" noProof="1">
              <a:solidFill>
                <a:schemeClr val="bg1"/>
              </a:solidFill>
              <a:cs typeface="Arial" charset="0"/>
            </a:endParaRPr>
          </a:p>
          <a:p>
            <a:pPr defTabSz="914400"/>
            <a:r>
              <a:rPr lang="en-US" sz="1600" noProof="1" smtClean="0">
                <a:solidFill>
                  <a:schemeClr val="bg1"/>
                </a:solidFill>
                <a:cs typeface="Arial" charset="0"/>
              </a:rPr>
              <a:t>Assess </a:t>
            </a:r>
            <a:r>
              <a:rPr lang="en-US" sz="1600" noProof="1">
                <a:solidFill>
                  <a:schemeClr val="bg1"/>
                </a:solidFill>
                <a:cs typeface="Arial" charset="0"/>
              </a:rPr>
              <a:t>structure and </a:t>
            </a:r>
            <a:r>
              <a:rPr lang="en-US" sz="1600" noProof="1" smtClean="0">
                <a:solidFill>
                  <a:schemeClr val="bg1"/>
                </a:solidFill>
                <a:cs typeface="Arial" charset="0"/>
              </a:rPr>
              <a:t>processes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97180" y="4000146"/>
            <a:ext cx="2651760" cy="10105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 smtClean="0">
                <a:latin typeface="+mn-lt"/>
                <a:cs typeface="Arial" charset="0"/>
              </a:rPr>
              <a:t>New Organization</a:t>
            </a:r>
            <a:endParaRPr lang="en-US" sz="1600" b="1" noProof="1">
              <a:latin typeface="+mn-lt"/>
              <a:cs typeface="Arial" charset="0"/>
            </a:endParaRPr>
          </a:p>
          <a:p>
            <a:pPr defTabSz="914400">
              <a:spcAft>
                <a:spcPts val="200"/>
              </a:spcAft>
            </a:pPr>
            <a:r>
              <a:rPr lang="en-US" sz="1400" noProof="1" smtClean="0">
                <a:latin typeface="+mn-lt"/>
                <a:cs typeface="Arial" charset="0"/>
              </a:rPr>
              <a:t>Finalize </a:t>
            </a:r>
            <a:r>
              <a:rPr lang="en-US" sz="1400" noProof="1">
                <a:latin typeface="+mn-lt"/>
                <a:cs typeface="Arial" charset="0"/>
              </a:rPr>
              <a:t>division charters; create section charters; check integration and work </a:t>
            </a:r>
            <a:r>
              <a:rPr lang="en-US" sz="1400" noProof="1" smtClean="0">
                <a:latin typeface="+mn-lt"/>
                <a:cs typeface="Arial" charset="0"/>
              </a:rPr>
              <a:t>flow</a:t>
            </a:r>
            <a:endParaRPr lang="da-DK" sz="1400" dirty="0">
              <a:latin typeface="+mn-lt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97180" y="3034136"/>
            <a:ext cx="2651760" cy="7950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>
                <a:solidFill>
                  <a:srgbClr val="1E1C11"/>
                </a:solidFill>
                <a:latin typeface="+mn-lt"/>
                <a:cs typeface="Arial" charset="0"/>
              </a:rPr>
              <a:t>Maintain Existing  Structure</a:t>
            </a:r>
          </a:p>
          <a:p>
            <a:pPr defTabSz="914400">
              <a:spcAft>
                <a:spcPts val="200"/>
              </a:spcAft>
            </a:pP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Monitor </a:t>
            </a:r>
            <a:r>
              <a:rPr lang="en-US" sz="1400" noProof="1">
                <a:solidFill>
                  <a:srgbClr val="1E1C11"/>
                </a:solidFill>
                <a:latin typeface="+mn-lt"/>
                <a:cs typeface="Arial" charset="0"/>
              </a:rPr>
              <a:t>deliverables, productivity, customer </a:t>
            </a: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service</a:t>
            </a:r>
            <a:endParaRPr lang="en-US" sz="1400" b="1" dirty="0">
              <a:solidFill>
                <a:srgbClr val="FFFFFF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195060" y="3034136"/>
            <a:ext cx="2651760" cy="14721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 smtClean="0">
                <a:solidFill>
                  <a:srgbClr val="1E1C11"/>
                </a:solidFill>
                <a:latin typeface="+mn-lt"/>
                <a:cs typeface="Arial" charset="0"/>
              </a:rPr>
              <a:t>Refine and Improve Structure</a:t>
            </a:r>
            <a:endParaRPr lang="en-US" sz="1600" b="1" noProof="1">
              <a:solidFill>
                <a:srgbClr val="1E1C11"/>
              </a:solidFill>
              <a:latin typeface="+mn-lt"/>
              <a:cs typeface="Arial" charset="0"/>
            </a:endParaRPr>
          </a:p>
          <a:p>
            <a:pPr defTabSz="914400">
              <a:spcAft>
                <a:spcPts val="200"/>
              </a:spcAft>
            </a:pP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Review new </a:t>
            </a:r>
            <a:r>
              <a:rPr lang="en-US" sz="1400" noProof="1">
                <a:solidFill>
                  <a:srgbClr val="1E1C11"/>
                </a:solidFill>
                <a:latin typeface="+mn-lt"/>
                <a:cs typeface="Arial" charset="0"/>
              </a:rPr>
              <a:t>section and reporting structure; </a:t>
            </a: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 determine </a:t>
            </a:r>
            <a:r>
              <a:rPr lang="de-DE" sz="1400" kern="0" dirty="0" smtClean="0">
                <a:solidFill>
                  <a:srgbClr val="000000"/>
                </a:solidFill>
                <a:latin typeface="+mn-lt"/>
                <a:ea typeface="ＭＳ Ｐゴシック" pitchFamily="-97" charset="-128"/>
              </a:rPr>
              <a:t>further </a:t>
            </a:r>
            <a:r>
              <a:rPr lang="de-DE" sz="1400" kern="0" dirty="0">
                <a:solidFill>
                  <a:srgbClr val="000000"/>
                </a:solidFill>
                <a:latin typeface="+mn-lt"/>
                <a:ea typeface="ＭＳ Ｐゴシック" pitchFamily="-97" charset="-128"/>
              </a:rPr>
              <a:t>changes to roles, responsibilities and structure</a:t>
            </a:r>
            <a:endParaRPr lang="en-US" sz="1400" noProof="1">
              <a:solidFill>
                <a:srgbClr val="1E1C11"/>
              </a:solidFill>
              <a:latin typeface="+mn-lt"/>
              <a:cs typeface="Arial" charset="0"/>
            </a:endParaRPr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>
            <a:off x="4555945" y="4037904"/>
            <a:ext cx="16055" cy="1079814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46120" y="1356360"/>
            <a:ext cx="2651760" cy="161544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Autofit/>
          </a:bodyPr>
          <a:lstStyle/>
          <a:p>
            <a:pPr defTabSz="914400"/>
            <a:r>
              <a:rPr lang="en-US" sz="2400" b="1" noProof="1">
                <a:solidFill>
                  <a:schemeClr val="bg1"/>
                </a:solidFill>
                <a:cs typeface="Arial" charset="0"/>
              </a:rPr>
              <a:t>Step </a:t>
            </a:r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1</a:t>
            </a:r>
            <a:endParaRPr lang="en-US" sz="2400" b="1" noProof="1">
              <a:solidFill>
                <a:schemeClr val="bg1"/>
              </a:solidFill>
              <a:cs typeface="Arial" charset="0"/>
            </a:endParaRPr>
          </a:p>
          <a:p>
            <a:pPr defTabSz="914400"/>
            <a:r>
              <a:rPr lang="en-US" sz="2400" b="1" noProof="1" smtClean="0">
                <a:solidFill>
                  <a:schemeClr val="bg1"/>
                </a:solidFill>
                <a:cs typeface="Arial" charset="0"/>
              </a:rPr>
              <a:t>February  1</a:t>
            </a:r>
            <a:endParaRPr lang="en-US" sz="2400" b="1" noProof="1">
              <a:solidFill>
                <a:schemeClr val="bg1"/>
              </a:solidFill>
              <a:cs typeface="Arial" charset="0"/>
            </a:endParaRPr>
          </a:p>
          <a:p>
            <a:pPr defTabSz="914400"/>
            <a:r>
              <a:rPr lang="en-US" sz="1600" noProof="1" smtClean="0">
                <a:solidFill>
                  <a:schemeClr val="bg1"/>
                </a:solidFill>
                <a:cs typeface="Arial" charset="0"/>
              </a:rPr>
              <a:t>Change </a:t>
            </a:r>
            <a:r>
              <a:rPr lang="en-US" sz="1600" noProof="1">
                <a:solidFill>
                  <a:schemeClr val="bg1"/>
                </a:solidFill>
                <a:cs typeface="Arial" charset="0"/>
              </a:rPr>
              <a:t>structure and begin building new relationships and routines</a:t>
            </a:r>
            <a:endParaRPr lang="da-DK" sz="16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258820" y="3034136"/>
            <a:ext cx="2651760" cy="14721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 smtClean="0">
                <a:solidFill>
                  <a:srgbClr val="1E1C11"/>
                </a:solidFill>
                <a:latin typeface="+mn-lt"/>
                <a:cs typeface="Arial" charset="0"/>
              </a:rPr>
              <a:t>Implement New Organization</a:t>
            </a:r>
            <a:endParaRPr lang="en-US" sz="1600" b="1" noProof="1">
              <a:solidFill>
                <a:srgbClr val="1E1C11"/>
              </a:solidFill>
              <a:latin typeface="+mn-lt"/>
              <a:cs typeface="Arial" charset="0"/>
            </a:endParaRPr>
          </a:p>
          <a:p>
            <a:pPr defTabSz="914400">
              <a:spcAft>
                <a:spcPts val="200"/>
              </a:spcAft>
            </a:pP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Implement </a:t>
            </a:r>
            <a:r>
              <a:rPr lang="en-US" sz="1400" noProof="1">
                <a:solidFill>
                  <a:srgbClr val="1E1C11"/>
                </a:solidFill>
                <a:latin typeface="+mn-lt"/>
                <a:cs typeface="Arial" charset="0"/>
              </a:rPr>
              <a:t>new section and reporting </a:t>
            </a:r>
            <a:r>
              <a:rPr lang="en-US" sz="1400" noProof="1" smtClean="0">
                <a:solidFill>
                  <a:srgbClr val="1E1C11"/>
                </a:solidFill>
                <a:latin typeface="+mn-lt"/>
                <a:cs typeface="Arial" charset="0"/>
              </a:rPr>
              <a:t>structure; monitor </a:t>
            </a:r>
            <a:r>
              <a:rPr lang="en-US" sz="1400" noProof="1">
                <a:solidFill>
                  <a:srgbClr val="1E1C11"/>
                </a:solidFill>
                <a:latin typeface="+mn-lt"/>
                <a:cs typeface="Arial" charset="0"/>
              </a:rPr>
              <a:t>deliverables, productivity, customer service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246120" y="4704467"/>
            <a:ext cx="2651760" cy="10105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defTabSz="914400">
              <a:spcAft>
                <a:spcPts val="200"/>
              </a:spcAft>
            </a:pPr>
            <a:r>
              <a:rPr lang="en-US" sz="1600" b="1" noProof="1" smtClean="0">
                <a:solidFill>
                  <a:srgbClr val="1E1C11"/>
                </a:solidFill>
                <a:latin typeface="+mn-lt"/>
                <a:cs typeface="Arial" charset="0"/>
              </a:rPr>
              <a:t>Transition</a:t>
            </a:r>
            <a:endParaRPr lang="en-US" sz="1600" b="1" noProof="1">
              <a:solidFill>
                <a:srgbClr val="1E1C11"/>
              </a:solidFill>
              <a:latin typeface="+mn-lt"/>
              <a:cs typeface="Arial" charset="0"/>
            </a:endParaRPr>
          </a:p>
          <a:p>
            <a:pPr defTabSz="914400">
              <a:spcAft>
                <a:spcPts val="200"/>
              </a:spcAft>
            </a:pPr>
            <a:r>
              <a:rPr lang="da-DK" sz="1400" dirty="0">
                <a:latin typeface="+mn-lt"/>
              </a:rPr>
              <a:t>C</a:t>
            </a:r>
            <a:r>
              <a:rPr lang="da-DK" sz="1400" dirty="0" smtClean="0">
                <a:latin typeface="+mn-lt"/>
              </a:rPr>
              <a:t>onduct transiton management meetings; help </a:t>
            </a:r>
            <a:r>
              <a:rPr lang="da-DK" sz="1400" dirty="0">
                <a:latin typeface="+mn-lt"/>
              </a:rPr>
              <a:t>staff </a:t>
            </a:r>
            <a:r>
              <a:rPr lang="da-DK" sz="1400" dirty="0" smtClean="0">
                <a:latin typeface="+mn-lt"/>
              </a:rPr>
              <a:t>manage through changes</a:t>
            </a:r>
            <a:endParaRPr lang="da-DK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908" y="1915180"/>
            <a:ext cx="1905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Nov. 6-15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908" y="3933825"/>
            <a:ext cx="1905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Nov. 12 – Jan. 31</a:t>
            </a:r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1327145"/>
            <a:ext cx="6781799" cy="240665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3933825"/>
            <a:ext cx="6781799" cy="254317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105" charset="0"/>
              </a:rPr>
              <a:t>Implementation Plan</a:t>
            </a:r>
            <a:r>
              <a:rPr lang="en-US" dirty="0" smtClean="0">
                <a:latin typeface="Calibri" pitchFamily="-105" charset="0"/>
              </a:rPr>
              <a:t>: What’s Next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157E2-F9B3-4338-88FE-E3D91DDEA7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0095" y="1447297"/>
            <a:ext cx="642572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Communication with Staff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staff email: Nov 6, 4:30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Presentation for staff: Nov 7, 1:30 PM (HQ), with others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Division Administrators meet w/ Section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Section Managers meet with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7853" y="4108800"/>
            <a:ext cx="645136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Managers Work on New Organization </a:t>
            </a:r>
          </a:p>
          <a:p>
            <a:r>
              <a:rPr lang="en-US" sz="2000" dirty="0" smtClean="0"/>
              <a:t>Weekly meetings in new Divisions: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Division Charters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Section Charters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Identify and resolve integration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Staff engagement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908" y="1327145"/>
            <a:ext cx="1905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Next Week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Focuses on outcomes and results</a:t>
            </a:r>
          </a:p>
          <a:p>
            <a:r>
              <a:rPr lang="en-US" dirty="0" smtClean="0"/>
              <a:t>Provides clear accountability for work products</a:t>
            </a:r>
          </a:p>
          <a:p>
            <a:r>
              <a:rPr lang="en-US" dirty="0" smtClean="0"/>
              <a:t>Gives employees ownership of creative problem-solving</a:t>
            </a:r>
          </a:p>
          <a:p>
            <a:r>
              <a:rPr lang="en-US" dirty="0" smtClean="0"/>
              <a:t>Brings decision making closer to Oregonians</a:t>
            </a:r>
          </a:p>
          <a:p>
            <a:r>
              <a:rPr lang="en-US" dirty="0" smtClean="0"/>
              <a:t>Aligns work, streamlines and integrates processes</a:t>
            </a:r>
          </a:p>
          <a:p>
            <a:r>
              <a:rPr lang="en-US" dirty="0" smtClean="0"/>
              <a:t>Makes the most of employees</a:t>
            </a:r>
          </a:p>
          <a:p>
            <a:r>
              <a:rPr lang="en-US" dirty="0" smtClean="0"/>
              <a:t>This organizational structure is the path to our Shared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305800" cy="1143000"/>
          </a:xfrm>
        </p:spPr>
        <p:txBody>
          <a:bodyPr/>
          <a:lstStyle/>
          <a:p>
            <a:r>
              <a:rPr lang="en-US" sz="3200" dirty="0" smtClean="0"/>
              <a:t>Organize to Deliver on Outcomes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600200"/>
          <a:ext cx="7620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5814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Environmental quality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Pollution reduction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Sustainability goal performance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Timeliness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Customer experience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Public engagement </a:t>
                      </a:r>
                    </a:p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Employee engagement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Workplace safety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Performance to budget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Productivity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Process performance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Breakthroughs on plan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06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772400" cy="1143000"/>
          </a:xfrm>
        </p:spPr>
        <p:txBody>
          <a:bodyPr/>
          <a:lstStyle/>
          <a:p>
            <a:r>
              <a:rPr lang="en-US" dirty="0" smtClean="0"/>
              <a:t>Organization Design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 was developed considering basic design principles</a:t>
            </a:r>
          </a:p>
          <a:p>
            <a:r>
              <a:rPr lang="en-US" dirty="0" smtClean="0"/>
              <a:t>Structure endorses the investment we have already made in outcome-based management</a:t>
            </a:r>
          </a:p>
          <a:p>
            <a:r>
              <a:rPr lang="en-US" dirty="0" smtClean="0"/>
              <a:t>Structure distributes authority and decision-making</a:t>
            </a:r>
          </a:p>
          <a:p>
            <a:r>
              <a:rPr lang="en-US" dirty="0" smtClean="0"/>
              <a:t>Structure is established without regard to personalities</a:t>
            </a:r>
          </a:p>
          <a:p>
            <a:r>
              <a:rPr lang="en-US" dirty="0" smtClean="0"/>
              <a:t>We recognize that change is not easy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11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5872" y="3512770"/>
            <a:ext cx="7010400" cy="270843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Protect environment and public health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/>
              <a:t>Enable outcome-based management</a:t>
            </a:r>
          </a:p>
          <a:p>
            <a:pPr marL="119063" indent="-1190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Focus </a:t>
            </a:r>
            <a:r>
              <a:rPr lang="en-US" sz="2800" dirty="0"/>
              <a:t>on effective communication</a:t>
            </a:r>
          </a:p>
          <a:p>
            <a:pPr marL="171450" indent="-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Align funding and people for </a:t>
            </a:r>
            <a:r>
              <a:rPr lang="en-US" sz="2800" dirty="0"/>
              <a:t>efficient and effective service </a:t>
            </a:r>
            <a:r>
              <a:rPr lang="en-US" sz="2800" dirty="0" smtClean="0"/>
              <a:t>delivery</a:t>
            </a:r>
            <a:endParaRPr lang="en-US" sz="2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Organization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1676400"/>
            <a:ext cx="7010400" cy="954107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Organize to Deliver on Outcomes</a:t>
            </a:r>
            <a:br>
              <a:rPr lang="en-US" sz="2800" b="1" dirty="0"/>
            </a:br>
            <a:r>
              <a:rPr lang="en-US" sz="2800" i="1" dirty="0"/>
              <a:t>Regional delivery where the customer lives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1676400"/>
            <a:ext cx="1676400" cy="958848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Strategy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67200" y="2667000"/>
            <a:ext cx="1066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10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>
          <a:xfrm>
            <a:off x="91440" y="3472542"/>
            <a:ext cx="8961120" cy="3309258"/>
          </a:xfrm>
          <a:prstGeom prst="roundRect">
            <a:avLst>
              <a:gd name="adj" fmla="val 979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09305796"/>
              </p:ext>
            </p:extLst>
          </p:nvPr>
        </p:nvGraphicFramePr>
        <p:xfrm>
          <a:off x="3048000" y="4646093"/>
          <a:ext cx="3048000" cy="194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" name="Rounded Rectangle 68"/>
          <p:cNvSpPr/>
          <p:nvPr/>
        </p:nvSpPr>
        <p:spPr>
          <a:xfrm>
            <a:off x="91440" y="1524000"/>
            <a:ext cx="8961120" cy="1905000"/>
          </a:xfrm>
          <a:prstGeom prst="roundRect">
            <a:avLst>
              <a:gd name="adj" fmla="val 109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71700" y="1493978"/>
            <a:ext cx="2765082" cy="250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Organization Design Principles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2400" y="1756195"/>
            <a:ext cx="2013460" cy="701315"/>
            <a:chOff x="-2023" y="1447800"/>
            <a:chExt cx="2288023" cy="701315"/>
          </a:xfrm>
        </p:grpSpPr>
        <p:sp>
          <p:nvSpPr>
            <p:cNvPr id="10" name="Rectangle 9"/>
            <p:cNvSpPr/>
            <p:nvPr/>
          </p:nvSpPr>
          <p:spPr>
            <a:xfrm>
              <a:off x="0" y="1447800"/>
              <a:ext cx="22860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Partnerships</a:t>
              </a:r>
              <a:endParaRPr lang="en-US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023" y="1749005"/>
              <a:ext cx="228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Engaged with communities, governments, stakeholders</a:t>
              </a:r>
              <a:endParaRPr lang="en-US" sz="1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96621" y="2547847"/>
            <a:ext cx="2194560" cy="674359"/>
            <a:chOff x="6394938" y="2515048"/>
            <a:chExt cx="2286000" cy="553888"/>
          </a:xfrm>
        </p:grpSpPr>
        <p:sp>
          <p:nvSpPr>
            <p:cNvPr id="11" name="Rectangle 10"/>
            <p:cNvSpPr/>
            <p:nvPr/>
          </p:nvSpPr>
          <p:spPr>
            <a:xfrm>
              <a:off x="6394938" y="2515048"/>
              <a:ext cx="2286000" cy="225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Flexibility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94938" y="2738476"/>
              <a:ext cx="2286000" cy="330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/>
                <a:t>Focus resources on agency priorities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/>
                <a:t>Respond to changing needs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4180" y="2547847"/>
            <a:ext cx="2057400" cy="830138"/>
            <a:chOff x="4572000" y="1483425"/>
            <a:chExt cx="2286000" cy="830138"/>
          </a:xfrm>
        </p:grpSpPr>
        <p:sp>
          <p:nvSpPr>
            <p:cNvPr id="12" name="Rectangle 11"/>
            <p:cNvSpPr/>
            <p:nvPr/>
          </p:nvSpPr>
          <p:spPr>
            <a:xfrm>
              <a:off x="4572000" y="1483425"/>
              <a:ext cx="22860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Ownership and Accountability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1759565"/>
              <a:ext cx="228600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Clear expectations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Data drives change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Problem-solving at every level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47262" y="2547847"/>
            <a:ext cx="2011680" cy="685295"/>
            <a:chOff x="2286000" y="1461496"/>
            <a:chExt cx="2286000" cy="685295"/>
          </a:xfrm>
        </p:grpSpPr>
        <p:sp>
          <p:nvSpPr>
            <p:cNvPr id="17" name="Rectangle 16"/>
            <p:cNvSpPr/>
            <p:nvPr/>
          </p:nvSpPr>
          <p:spPr>
            <a:xfrm>
              <a:off x="2286000" y="1461496"/>
              <a:ext cx="22860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Customer Service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1744455"/>
              <a:ext cx="2286000" cy="402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/>
                <a:t>Listen to and engage Oregonians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/>
                <a:t>Deliver outstanding service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8541" y="1756195"/>
            <a:ext cx="2011680" cy="686304"/>
            <a:chOff x="3194538" y="2442565"/>
            <a:chExt cx="2743200" cy="686304"/>
          </a:xfrm>
        </p:grpSpPr>
        <p:sp>
          <p:nvSpPr>
            <p:cNvPr id="18" name="Rectangle 17"/>
            <p:cNvSpPr/>
            <p:nvPr/>
          </p:nvSpPr>
          <p:spPr>
            <a:xfrm>
              <a:off x="3194538" y="2442565"/>
              <a:ext cx="27432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Policy Supports Delivery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94538" y="2728759"/>
              <a:ext cx="27432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Service is supported by policy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Implementation informs policy</a:t>
              </a:r>
              <a:endParaRPr lang="en-US" sz="1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82902" y="1756195"/>
            <a:ext cx="2011680" cy="676250"/>
            <a:chOff x="6858000" y="1449621"/>
            <a:chExt cx="2286000" cy="676250"/>
          </a:xfrm>
        </p:grpSpPr>
        <p:sp>
          <p:nvSpPr>
            <p:cNvPr id="19" name="Rectangle 18"/>
            <p:cNvSpPr/>
            <p:nvPr/>
          </p:nvSpPr>
          <p:spPr>
            <a:xfrm>
              <a:off x="6858000" y="1449621"/>
              <a:ext cx="22860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Decision Making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0" y="1725761"/>
              <a:ext cx="228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Clear decisions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Close to point of service</a:t>
              </a:r>
              <a:endParaRPr lang="en-US" sz="1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47262" y="1756195"/>
            <a:ext cx="2011680" cy="828317"/>
            <a:chOff x="482991" y="2476032"/>
            <a:chExt cx="2468880" cy="828317"/>
          </a:xfrm>
        </p:grpSpPr>
        <p:sp>
          <p:nvSpPr>
            <p:cNvPr id="23" name="Rectangle 22"/>
            <p:cNvSpPr/>
            <p:nvPr/>
          </p:nvSpPr>
          <p:spPr>
            <a:xfrm>
              <a:off x="482991" y="2476032"/>
              <a:ext cx="246888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Legal Mandates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2991" y="2750351"/>
              <a:ext cx="246888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Drive accountability to meet             federal and state mandates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 Enforce environmental laws</a:t>
              </a:r>
              <a:endParaRPr lang="en-US" sz="1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7160" y="3581369"/>
            <a:ext cx="2834640" cy="1468681"/>
            <a:chOff x="137160" y="3429000"/>
            <a:chExt cx="2834640" cy="1468681"/>
          </a:xfrm>
        </p:grpSpPr>
        <p:sp>
          <p:nvSpPr>
            <p:cNvPr id="36" name="TextBox 35"/>
            <p:cNvSpPr txBox="1"/>
            <p:nvPr/>
          </p:nvSpPr>
          <p:spPr>
            <a:xfrm>
              <a:off x="169818" y="3905102"/>
              <a:ext cx="2788920" cy="99257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Deliver DEQ programs locally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Engage regional stakeholders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Inform and implement policy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Ensure compliance</a:t>
              </a:r>
            </a:p>
            <a:p>
              <a:pPr marL="119063" indent="-119063">
                <a:buFont typeface="Arial" pitchFamily="34" charset="0"/>
                <a:buChar char="•"/>
              </a:pPr>
              <a:endParaRPr lang="en-US" sz="105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7160" y="3429000"/>
              <a:ext cx="2834640" cy="457200"/>
            </a:xfrm>
            <a:prstGeom prst="roundRect">
              <a:avLst/>
            </a:prstGeom>
            <a:solidFill>
              <a:srgbClr val="A5002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Role of the Regions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2400" y="5181600"/>
            <a:ext cx="2834640" cy="1364397"/>
            <a:chOff x="152400" y="4955083"/>
            <a:chExt cx="2834640" cy="1364397"/>
          </a:xfrm>
        </p:grpSpPr>
        <p:sp>
          <p:nvSpPr>
            <p:cNvPr id="44" name="TextBox 43"/>
            <p:cNvSpPr txBox="1"/>
            <p:nvPr/>
          </p:nvSpPr>
          <p:spPr>
            <a:xfrm>
              <a:off x="152400" y="5488483"/>
              <a:ext cx="2788920" cy="83099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>
                  <a:solidFill>
                    <a:sysClr val="windowText" lastClr="000000"/>
                  </a:solidFill>
                </a:rPr>
                <a:t>Provide technical and scientific expertise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Monitor environmental conditions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marL="119063" lvl="0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Develop environmental strategies</a:t>
              </a:r>
              <a:endParaRPr lang="en-US" sz="1050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52400" y="4955083"/>
              <a:ext cx="2834640" cy="4572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Role of Environmental Solutions</a:t>
              </a:r>
            </a:p>
            <a:p>
              <a:pPr algn="ctr"/>
              <a:r>
                <a:rPr lang="en-US" sz="1400" dirty="0" smtClean="0"/>
                <a:t>(Environmental Strategies)</a:t>
              </a:r>
              <a:endParaRPr lang="en-US" sz="1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56960" y="3581369"/>
            <a:ext cx="2834640" cy="1676431"/>
            <a:chOff x="6156960" y="3429000"/>
            <a:chExt cx="2834640" cy="1676431"/>
          </a:xfrm>
        </p:grpSpPr>
        <p:sp>
          <p:nvSpPr>
            <p:cNvPr id="48" name="TextBox 47"/>
            <p:cNvSpPr txBox="1"/>
            <p:nvPr/>
          </p:nvSpPr>
          <p:spPr>
            <a:xfrm>
              <a:off x="6189618" y="3905102"/>
              <a:ext cx="2788920" cy="1200329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Ensure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process </a:t>
              </a:r>
              <a:r>
                <a:rPr lang="en-US" sz="1200" dirty="0" smtClean="0">
                  <a:solidFill>
                    <a:sysClr val="windowText" lastClr="000000"/>
                  </a:solidFill>
                </a:rPr>
                <a:t>effectiveness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and improvement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Standardize best practices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Measure effectiveness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Be accountable </a:t>
              </a:r>
              <a:r>
                <a:rPr lang="en-US" sz="1200" dirty="0">
                  <a:solidFill>
                    <a:sysClr val="windowText" lastClr="000000"/>
                  </a:solidFill>
                </a:rPr>
                <a:t>for EPA requirements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Lead rule-making process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156960" y="3429000"/>
              <a:ext cx="2834640" cy="4572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Role of Operations</a:t>
              </a:r>
            </a:p>
            <a:p>
              <a:pPr algn="ctr"/>
              <a:r>
                <a:rPr lang="en-US" sz="1400" dirty="0" smtClean="0"/>
                <a:t>(Process Excellence) 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156960" y="5408117"/>
            <a:ext cx="2834640" cy="1112817"/>
            <a:chOff x="6156960" y="5181600"/>
            <a:chExt cx="2834640" cy="1112817"/>
          </a:xfrm>
        </p:grpSpPr>
        <p:sp>
          <p:nvSpPr>
            <p:cNvPr id="53" name="TextBox 52"/>
            <p:cNvSpPr txBox="1"/>
            <p:nvPr/>
          </p:nvSpPr>
          <p:spPr>
            <a:xfrm>
              <a:off x="6189618" y="5648086"/>
              <a:ext cx="2788920" cy="646331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Provide shared support functions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Support agency-wide delivery processes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Provide expertise in all CS areas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156960" y="5181600"/>
              <a:ext cx="2834640" cy="4572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Role of Central Services </a:t>
              </a:r>
              <a:endParaRPr lang="en-US" sz="1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337267" y="75286"/>
            <a:ext cx="4520340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Organize to </a:t>
            </a:r>
            <a:r>
              <a:rPr lang="en-US" dirty="0" smtClean="0"/>
              <a:t>Deliver on Outcomes</a:t>
            </a:r>
          </a:p>
          <a:p>
            <a:pPr algn="ctr"/>
            <a:r>
              <a:rPr lang="en-US" sz="1200" i="1" dirty="0" smtClean="0"/>
              <a:t>Regional delivery where the customer lives</a:t>
            </a:r>
            <a:br>
              <a:rPr lang="en-US" sz="1200" i="1" dirty="0" smtClean="0"/>
            </a:br>
            <a:endParaRPr lang="en-US" sz="800" i="1" dirty="0" smtClean="0"/>
          </a:p>
          <a:p>
            <a:pPr marL="119063" indent="-119063" algn="ctr">
              <a:buFont typeface="Arial" pitchFamily="34" charset="0"/>
              <a:buChar char="•"/>
            </a:pPr>
            <a:r>
              <a:rPr lang="en-US" sz="1200" dirty="0" smtClean="0"/>
              <a:t>Protect the environment and public health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200" dirty="0" smtClean="0"/>
              <a:t>Enable outcome-based management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200" dirty="0" smtClean="0"/>
              <a:t>Focus on effective communication</a:t>
            </a:r>
          </a:p>
          <a:p>
            <a:pPr marL="171450" indent="-171450" algn="ctr">
              <a:buFont typeface="Arial" pitchFamily="34" charset="0"/>
              <a:buChar char="•"/>
            </a:pPr>
            <a:r>
              <a:rPr lang="en-US" sz="1200" dirty="0" smtClean="0"/>
              <a:t>Align funding and people for </a:t>
            </a:r>
            <a:r>
              <a:rPr lang="en-US" sz="1200" dirty="0"/>
              <a:t>efficient and effective service </a:t>
            </a:r>
            <a:r>
              <a:rPr lang="en-US" sz="1200" dirty="0" smtClean="0"/>
              <a:t>delivery</a:t>
            </a:r>
          </a:p>
          <a:p>
            <a:pPr marL="171450" indent="-171450" algn="ctr">
              <a:buFont typeface="Arial" pitchFamily="34" charset="0"/>
              <a:buChar char="•"/>
            </a:pPr>
            <a:endParaRPr lang="en-US" sz="1200" dirty="0"/>
          </a:p>
          <a:p>
            <a:pPr algn="ctr"/>
            <a:endParaRPr lang="en-US" sz="1200" i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4576222" y="2547847"/>
            <a:ext cx="2286000" cy="678475"/>
            <a:chOff x="6858000" y="1461496"/>
            <a:chExt cx="2286000" cy="678475"/>
          </a:xfrm>
        </p:grpSpPr>
        <p:sp>
          <p:nvSpPr>
            <p:cNvPr id="74" name="Rectangle 73"/>
            <p:cNvSpPr/>
            <p:nvPr/>
          </p:nvSpPr>
          <p:spPr>
            <a:xfrm>
              <a:off x="6858000" y="1461496"/>
              <a:ext cx="2286000" cy="2743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Expertise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8000" y="1737635"/>
              <a:ext cx="2286000" cy="402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/>
                <a:t>Maintain subject matter expertise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000" dirty="0" smtClean="0"/>
                <a:t>Value </a:t>
              </a:r>
              <a:r>
                <a:rPr lang="en-US" sz="1000" dirty="0"/>
                <a:t>management as an expertise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4267200" cy="396875"/>
          </a:xfrm>
        </p:spPr>
        <p:txBody>
          <a:bodyPr/>
          <a:lstStyle/>
          <a:p>
            <a:fld id="{99A063C3-2724-4537-A27E-237BED940924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147060" y="3581369"/>
            <a:ext cx="2834640" cy="1122433"/>
            <a:chOff x="3147060" y="3429000"/>
            <a:chExt cx="2834640" cy="1122433"/>
          </a:xfrm>
        </p:grpSpPr>
        <p:sp>
          <p:nvSpPr>
            <p:cNvPr id="50" name="TextBox 49"/>
            <p:cNvSpPr txBox="1"/>
            <p:nvPr/>
          </p:nvSpPr>
          <p:spPr>
            <a:xfrm>
              <a:off x="3179718" y="3905102"/>
              <a:ext cx="2788920" cy="64633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19063" lvl="1" indent="-119063">
                <a:buFont typeface="Arial" pitchFamily="34" charset="0"/>
                <a:buChar char="•"/>
                <a:defRPr/>
              </a:pPr>
              <a:r>
                <a:rPr lang="en-US" sz="1200" dirty="0">
                  <a:solidFill>
                    <a:sysClr val="windowText" lastClr="000000"/>
                  </a:solidFill>
                </a:rPr>
                <a:t>Provide </a:t>
              </a:r>
              <a:r>
                <a:rPr lang="en-US" sz="1200" dirty="0" smtClean="0">
                  <a:solidFill>
                    <a:sysClr val="windowText" lastClr="000000"/>
                  </a:solidFill>
                </a:rPr>
                <a:t>problem-solving expertise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marL="119063" lvl="1" indent="-119063">
                <a:buFont typeface="Arial" pitchFamily="34" charset="0"/>
                <a:buChar char="•"/>
                <a:defRPr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Track measures</a:t>
              </a:r>
              <a:endParaRPr lang="en-US" sz="1200" dirty="0">
                <a:solidFill>
                  <a:sysClr val="windowText" lastClr="000000"/>
                </a:solidFill>
              </a:endParaRPr>
            </a:p>
            <a:p>
              <a:pPr marL="119063" lvl="1" indent="-119063">
                <a:buFont typeface="Arial" pitchFamily="34" charset="0"/>
                <a:buChar char="•"/>
                <a:defRPr/>
              </a:pPr>
              <a:r>
                <a:rPr lang="en-US" sz="1200" dirty="0" smtClean="0">
                  <a:solidFill>
                    <a:sysClr val="windowText" lastClr="000000"/>
                  </a:solidFill>
                </a:rPr>
                <a:t>Run Quarterly Measures Reviews</a:t>
              </a:r>
              <a:endParaRPr lang="en-US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147060" y="3429000"/>
              <a:ext cx="2834640" cy="457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Role of  </a:t>
              </a:r>
              <a:r>
                <a:rPr lang="en-US" sz="1400" dirty="0" smtClean="0"/>
                <a:t>Outcome-based </a:t>
              </a:r>
              <a:r>
                <a:rPr lang="en-US" sz="1400" dirty="0"/>
                <a:t>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320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2362200"/>
            <a:ext cx="20116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Engage with  communities, governments, stakeholders and the public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4953000"/>
            <a:ext cx="2011680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Clear expectations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Data drives change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Problem-solving at every level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2362200"/>
            <a:ext cx="20116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Service delivery is supported by policy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Implementation informs policy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2362200"/>
            <a:ext cx="201168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Clear decisions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Close to point of service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2362200"/>
            <a:ext cx="2163311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Drive accountability to meet federal and state mandates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Enforce environmental laws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724400" y="4953000"/>
            <a:ext cx="2011680" cy="14773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/>
              <a:t>Maintain subject matter expertise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/>
              <a:t>Value management </a:t>
            </a:r>
            <a:r>
              <a:rPr lang="en-US" dirty="0"/>
              <a:t>as an expertise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600" y="4953000"/>
            <a:ext cx="2011680" cy="1463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/>
              <a:t>Focus resources on agency priorities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/>
              <a:t>Respond to changing needs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0" y="4953000"/>
            <a:ext cx="2103120" cy="146304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dirty="0"/>
              <a:t>Listen to and engage Oregonians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/>
              <a:t>Deliver outstanding service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Organization Design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14478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Partnerships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2514600" y="14478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Policy Supports Delivery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4724400" y="14478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Decision Making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6858000" y="1447800"/>
            <a:ext cx="217932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Legal Mandates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28600" y="40386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Ownership and Accountability</a:t>
            </a:r>
            <a:endParaRPr lang="en-US" sz="2000" b="1" dirty="0"/>
          </a:p>
        </p:txBody>
      </p:sp>
      <p:sp>
        <p:nvSpPr>
          <p:cNvPr id="74" name="Rectangle 73"/>
          <p:cNvSpPr/>
          <p:nvPr/>
        </p:nvSpPr>
        <p:spPr>
          <a:xfrm>
            <a:off x="4724400" y="40386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Expertise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4038600"/>
            <a:ext cx="201168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Resource Flexibility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858000" y="4038600"/>
            <a:ext cx="2103120" cy="8229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Customer Service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778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Increase management attention to people; staff are supported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Increase opportunities for engagement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Define workload and priorities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Reduce wasted effort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Increase speed of response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Bring decision making closer to the point of service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Align resources where they are most needed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Employees know how their work is contributing to DEQ’s mission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Align the organization with our core work map</a:t>
            </a:r>
          </a:p>
          <a:p>
            <a:r>
              <a:rPr lang="en-US" sz="1900" dirty="0"/>
              <a:t>Increase the efficiency and effectiveness of our services</a:t>
            </a:r>
          </a:p>
          <a:p>
            <a:r>
              <a:rPr lang="en-US" sz="1900" dirty="0" smtClean="0"/>
              <a:t>Harness our people’s expertise and energy</a:t>
            </a:r>
          </a:p>
          <a:p>
            <a:r>
              <a:rPr lang="en-US" sz="1900" dirty="0" smtClean="0"/>
              <a:t>Ensure service delivery where Oregonians live and work</a:t>
            </a:r>
          </a:p>
          <a:p>
            <a:r>
              <a:rPr lang="en-US" sz="1900" dirty="0" smtClean="0"/>
              <a:t>Science informs our work</a:t>
            </a:r>
          </a:p>
          <a:p>
            <a:r>
              <a:rPr lang="en-US" sz="1900" dirty="0" smtClean="0"/>
              <a:t>Streamlined and efficient processes </a:t>
            </a:r>
          </a:p>
          <a:p>
            <a:r>
              <a:rPr lang="en-US" sz="1900" dirty="0" smtClean="0"/>
              <a:t>Implementation feeds policy</a:t>
            </a:r>
          </a:p>
          <a:p>
            <a:r>
              <a:rPr lang="en-US" sz="1900" dirty="0" smtClean="0"/>
              <a:t>Divisions supported by centralized services</a:t>
            </a:r>
          </a:p>
          <a:p>
            <a:r>
              <a:rPr lang="en-US" sz="1900" dirty="0" smtClean="0"/>
              <a:t>Increase transparency and accountability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3D53-E82A-453C-8B7B-634EB60D2F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745273"/>
            <a:ext cx="4040188" cy="63976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the People at DEQ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745273"/>
            <a:ext cx="4041775" cy="63976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the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3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DEQ Organization Structure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912889" y="1118384"/>
            <a:ext cx="1240968" cy="86750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Director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12889" y="2126571"/>
            <a:ext cx="1240968" cy="7620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Deputy Director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41175" y="3903338"/>
            <a:ext cx="1208836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Region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175" y="4653676"/>
            <a:ext cx="1208836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Region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stCxn id="5" idx="2"/>
            <a:endCxn id="6" idx="0"/>
          </p:cNvCxnSpPr>
          <p:nvPr/>
        </p:nvCxnSpPr>
        <p:spPr>
          <a:xfrm>
            <a:off x="4533373" y="1985893"/>
            <a:ext cx="0" cy="1406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</p:cNvCxnSpPr>
          <p:nvPr/>
        </p:nvCxnSpPr>
        <p:spPr>
          <a:xfrm>
            <a:off x="4533373" y="2888571"/>
            <a:ext cx="0" cy="1694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5593" y="3058048"/>
            <a:ext cx="52850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7" idx="0"/>
          </p:cNvCxnSpPr>
          <p:nvPr/>
        </p:nvCxnSpPr>
        <p:spPr>
          <a:xfrm>
            <a:off x="745593" y="3058048"/>
            <a:ext cx="0" cy="949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3"/>
          </p:cNvCxnSpPr>
          <p:nvPr/>
        </p:nvCxnSpPr>
        <p:spPr>
          <a:xfrm flipV="1">
            <a:off x="5153857" y="1541498"/>
            <a:ext cx="3118720" cy="106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30684" y="3058048"/>
            <a:ext cx="0" cy="228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0"/>
          </p:cNvCxnSpPr>
          <p:nvPr/>
        </p:nvCxnSpPr>
        <p:spPr>
          <a:xfrm>
            <a:off x="2915977" y="3091542"/>
            <a:ext cx="0" cy="614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0"/>
          </p:cNvCxnSpPr>
          <p:nvPr/>
        </p:nvCxnSpPr>
        <p:spPr>
          <a:xfrm>
            <a:off x="8290566" y="1540837"/>
            <a:ext cx="0" cy="15833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828800" y="1143000"/>
            <a:ext cx="131064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Chief Public Affairs Officer</a:t>
            </a:r>
            <a:endParaRPr lang="en-US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1752600" y="2109156"/>
            <a:ext cx="1287696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Government Relations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5928360" y="2278971"/>
            <a:ext cx="138684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Compliance and Enforcement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4953000" y="4800600"/>
            <a:ext cx="1097280" cy="7315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Water Quality Standards and Assessments Jennifer Wigal</a:t>
            </a:r>
            <a:endParaRPr lang="en-US" sz="1100" dirty="0"/>
          </a:p>
        </p:txBody>
      </p:sp>
      <p:sp>
        <p:nvSpPr>
          <p:cNvPr id="52" name="Rounded Rectangle 51"/>
          <p:cNvSpPr/>
          <p:nvPr/>
        </p:nvSpPr>
        <p:spPr>
          <a:xfrm>
            <a:off x="6324600" y="4114800"/>
            <a:ext cx="1005840" cy="548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Lab</a:t>
            </a:r>
            <a:br>
              <a:rPr lang="en-US" sz="1100" dirty="0" smtClean="0"/>
            </a:br>
            <a:r>
              <a:rPr lang="en-US" sz="1100" dirty="0" smtClean="0"/>
              <a:t>Greg Pettit</a:t>
            </a:r>
            <a:endParaRPr lang="en-US" sz="1100" dirty="0"/>
          </a:p>
        </p:txBody>
      </p:sp>
      <p:sp>
        <p:nvSpPr>
          <p:cNvPr id="54" name="Rounded Rectangle 53"/>
          <p:cNvSpPr/>
          <p:nvPr/>
        </p:nvSpPr>
        <p:spPr>
          <a:xfrm>
            <a:off x="4953000" y="4114800"/>
            <a:ext cx="1097280" cy="5486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Watershed</a:t>
            </a:r>
            <a:br>
              <a:rPr lang="en-US" sz="1100" dirty="0" smtClean="0"/>
            </a:br>
            <a:r>
              <a:rPr lang="en-US" sz="1100" dirty="0" smtClean="0"/>
              <a:t>Gene Foster</a:t>
            </a:r>
            <a:endParaRPr lang="en-US" sz="1100" dirty="0"/>
          </a:p>
        </p:txBody>
      </p:sp>
      <p:sp>
        <p:nvSpPr>
          <p:cNvPr id="55" name="Rounded Rectangle 54"/>
          <p:cNvSpPr/>
          <p:nvPr/>
        </p:nvSpPr>
        <p:spPr>
          <a:xfrm>
            <a:off x="4953000" y="5638800"/>
            <a:ext cx="1097280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Air Technical</a:t>
            </a:r>
            <a:br>
              <a:rPr lang="en-US" sz="1100" dirty="0" smtClean="0"/>
            </a:br>
            <a:r>
              <a:rPr lang="en-US" sz="1100" dirty="0" smtClean="0"/>
              <a:t>Jeffrey Stocum</a:t>
            </a:r>
            <a:endParaRPr lang="en-US" sz="1100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5715000"/>
            <a:ext cx="100584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Air Planning</a:t>
            </a:r>
            <a:br>
              <a:rPr lang="en-US" sz="1100" dirty="0" smtClean="0"/>
            </a:br>
            <a:r>
              <a:rPr lang="en-US" sz="1100" dirty="0" smtClean="0"/>
              <a:t>David Collier</a:t>
            </a:r>
            <a:endParaRPr lang="en-US" sz="1100" dirty="0"/>
          </a:p>
        </p:txBody>
      </p:sp>
      <p:sp>
        <p:nvSpPr>
          <p:cNvPr id="62" name="Rounded Rectangle 61"/>
          <p:cNvSpPr/>
          <p:nvPr/>
        </p:nvSpPr>
        <p:spPr>
          <a:xfrm>
            <a:off x="1542861" y="4138246"/>
            <a:ext cx="1280160" cy="457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VIP</a:t>
            </a:r>
            <a:br>
              <a:rPr lang="en-US" sz="1100" dirty="0" smtClean="0"/>
            </a:br>
            <a:r>
              <a:rPr lang="en-US" sz="1100" dirty="0" smtClean="0"/>
              <a:t>Gerry Preston</a:t>
            </a:r>
            <a:endParaRPr lang="en-US" sz="1100" dirty="0"/>
          </a:p>
        </p:txBody>
      </p:sp>
      <p:sp>
        <p:nvSpPr>
          <p:cNvPr id="63" name="Rounded Rectangle 62"/>
          <p:cNvSpPr/>
          <p:nvPr/>
        </p:nvSpPr>
        <p:spPr>
          <a:xfrm>
            <a:off x="1542861" y="4691892"/>
            <a:ext cx="1280160" cy="7183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Clean Up and Emergency  Response </a:t>
            </a:r>
            <a:br>
              <a:rPr lang="en-US" sz="1100" dirty="0" smtClean="0"/>
            </a:br>
            <a:r>
              <a:rPr lang="en-US" sz="1100" dirty="0" smtClean="0"/>
              <a:t>Bruce Gillis</a:t>
            </a:r>
            <a:endParaRPr lang="en-US" sz="1100" dirty="0"/>
          </a:p>
        </p:txBody>
      </p:sp>
      <p:sp>
        <p:nvSpPr>
          <p:cNvPr id="64" name="Rounded Rectangle 63"/>
          <p:cNvSpPr/>
          <p:nvPr/>
        </p:nvSpPr>
        <p:spPr>
          <a:xfrm>
            <a:off x="2953993" y="4936751"/>
            <a:ext cx="1280160" cy="7315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Community Program Assistance</a:t>
            </a:r>
            <a:br>
              <a:rPr lang="en-US" sz="1100" dirty="0" smtClean="0"/>
            </a:br>
            <a:r>
              <a:rPr lang="en-US" sz="1100" dirty="0" smtClean="0"/>
              <a:t>Vacant</a:t>
            </a:r>
            <a:endParaRPr lang="en-US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2964766" y="4138246"/>
            <a:ext cx="1280160" cy="6400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Air – Program Operations</a:t>
            </a:r>
            <a:br>
              <a:rPr lang="en-US" sz="1100" dirty="0" smtClean="0"/>
            </a:br>
            <a:r>
              <a:rPr lang="en-US" sz="1100" dirty="0" smtClean="0"/>
              <a:t>Uri Papish</a:t>
            </a:r>
            <a:endParaRPr lang="en-US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524000" y="5486400"/>
            <a:ext cx="1280160" cy="6400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Hazardous Waste and Tanks</a:t>
            </a:r>
            <a:br>
              <a:rPr lang="en-US" sz="1100" dirty="0" smtClean="0"/>
            </a:br>
            <a:endParaRPr lang="en-US" sz="1100" dirty="0"/>
          </a:p>
        </p:txBody>
      </p:sp>
      <p:cxnSp>
        <p:nvCxnSpPr>
          <p:cNvPr id="72" name="Straight Connector 71"/>
          <p:cNvCxnSpPr>
            <a:stCxn id="5" idx="1"/>
            <a:endCxn id="37" idx="3"/>
          </p:cNvCxnSpPr>
          <p:nvPr/>
        </p:nvCxnSpPr>
        <p:spPr>
          <a:xfrm flipH="1" flipV="1">
            <a:off x="3139440" y="1371600"/>
            <a:ext cx="773449" cy="1805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" idx="1"/>
            <a:endCxn id="38" idx="3"/>
          </p:cNvCxnSpPr>
          <p:nvPr/>
        </p:nvCxnSpPr>
        <p:spPr>
          <a:xfrm flipH="1">
            <a:off x="3040296" y="1552139"/>
            <a:ext cx="872593" cy="7856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9" idx="1"/>
            <a:endCxn id="6" idx="3"/>
          </p:cNvCxnSpPr>
          <p:nvPr/>
        </p:nvCxnSpPr>
        <p:spPr>
          <a:xfrm flipH="1">
            <a:off x="5153857" y="2507571"/>
            <a:ext cx="77450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324600" y="4800600"/>
            <a:ext cx="1082046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Materials Management</a:t>
            </a:r>
          </a:p>
          <a:p>
            <a:pPr algn="ctr"/>
            <a:r>
              <a:rPr lang="en-US" sz="1100" dirty="0" smtClean="0"/>
              <a:t>Loretta Pickerell</a:t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78" name="Rounded Rectangle 77"/>
          <p:cNvSpPr/>
          <p:nvPr/>
        </p:nvSpPr>
        <p:spPr>
          <a:xfrm>
            <a:off x="2971800" y="5791200"/>
            <a:ext cx="1280160" cy="457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Surface Water</a:t>
            </a:r>
            <a:br>
              <a:rPr lang="en-US" sz="1100" dirty="0" smtClean="0"/>
            </a:br>
            <a:r>
              <a:rPr lang="en-US" sz="1100" dirty="0" smtClean="0"/>
              <a:t>Dennis Ades</a:t>
            </a:r>
            <a:endParaRPr lang="en-US" sz="1100" dirty="0"/>
          </a:p>
        </p:txBody>
      </p:sp>
      <p:sp>
        <p:nvSpPr>
          <p:cNvPr id="48" name="Rounded Rectangle 47"/>
          <p:cNvSpPr/>
          <p:nvPr/>
        </p:nvSpPr>
        <p:spPr>
          <a:xfrm>
            <a:off x="990600" y="1143000"/>
            <a:ext cx="9144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Joanie Stevens-Schwenger</a:t>
            </a:r>
            <a:endParaRPr lang="en-US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196953" y="4466201"/>
            <a:ext cx="1097280" cy="3657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Linda Hayes-Gorman</a:t>
            </a:r>
            <a:endParaRPr lang="en-US" sz="1100" dirty="0"/>
          </a:p>
        </p:txBody>
      </p:sp>
      <p:sp>
        <p:nvSpPr>
          <p:cNvPr id="69" name="Rounded Rectangle 68"/>
          <p:cNvSpPr/>
          <p:nvPr/>
        </p:nvSpPr>
        <p:spPr>
          <a:xfrm>
            <a:off x="288393" y="5216771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Keith Andersen</a:t>
            </a:r>
            <a:endParaRPr lang="en-U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990600" y="2133600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Greg Aldrich</a:t>
            </a:r>
            <a:endParaRPr lang="en-US" sz="1100" dirty="0"/>
          </a:p>
        </p:txBody>
      </p:sp>
      <p:sp>
        <p:nvSpPr>
          <p:cNvPr id="75" name="Rounded Rectangle 74"/>
          <p:cNvSpPr/>
          <p:nvPr/>
        </p:nvSpPr>
        <p:spPr>
          <a:xfrm>
            <a:off x="5928360" y="990600"/>
            <a:ext cx="138684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Outcome-based Management</a:t>
            </a:r>
          </a:p>
          <a:p>
            <a:pPr algn="ctr"/>
            <a:endParaRPr lang="en-US" sz="12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7162800" y="2310064"/>
            <a:ext cx="860859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Leah Feldon</a:t>
            </a:r>
            <a:endParaRPr lang="en-US" sz="1100" dirty="0"/>
          </a:p>
        </p:txBody>
      </p:sp>
      <p:cxnSp>
        <p:nvCxnSpPr>
          <p:cNvPr id="53" name="Straight Connector 52"/>
          <p:cNvCxnSpPr>
            <a:stCxn id="5" idx="3"/>
            <a:endCxn id="75" idx="1"/>
          </p:cNvCxnSpPr>
          <p:nvPr/>
        </p:nvCxnSpPr>
        <p:spPr>
          <a:xfrm flipV="1">
            <a:off x="5153857" y="1219200"/>
            <a:ext cx="774503" cy="332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239000" y="1014664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Lead Worker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141175" y="3153000"/>
            <a:ext cx="1208836" cy="685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Region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1200" y="3153000"/>
            <a:ext cx="1869554" cy="685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Operations </a:t>
            </a:r>
            <a:br>
              <a:rPr lang="en-US" sz="1400" b="1" dirty="0" smtClean="0"/>
            </a:br>
            <a:r>
              <a:rPr lang="en-US" sz="1400" b="1" dirty="0" smtClean="0"/>
              <a:t>(Process Excellence)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696200" y="3124200"/>
            <a:ext cx="1188732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Central Services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3153000"/>
            <a:ext cx="225552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Environmental Solutions </a:t>
            </a:r>
            <a:br>
              <a:rPr lang="en-US" sz="1400" b="1" dirty="0" smtClean="0"/>
            </a:br>
            <a:r>
              <a:rPr lang="en-US" sz="1400" b="1" dirty="0" smtClean="0"/>
              <a:t>(Environmental Strategies) </a:t>
            </a:r>
            <a:endParaRPr lang="en-US" sz="14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7848600" y="3657600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Kerri Nelson </a:t>
            </a:r>
            <a:endParaRPr lang="en-US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288393" y="3692771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Nina DeConcini</a:t>
            </a:r>
            <a:endParaRPr lang="en-US" sz="1100" dirty="0"/>
          </a:p>
        </p:txBody>
      </p:sp>
      <p:sp>
        <p:nvSpPr>
          <p:cNvPr id="70" name="Rounded Rectangle 69"/>
          <p:cNvSpPr/>
          <p:nvPr/>
        </p:nvSpPr>
        <p:spPr>
          <a:xfrm>
            <a:off x="2438400" y="3733800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David </a:t>
            </a:r>
            <a:r>
              <a:rPr lang="en-US" sz="1100" dirty="0" err="1" smtClean="0"/>
              <a:t>Livengood</a:t>
            </a:r>
            <a:endParaRPr lang="en-US" sz="1100" dirty="0"/>
          </a:p>
        </p:txBody>
      </p:sp>
      <p:sp>
        <p:nvSpPr>
          <p:cNvPr id="76" name="Rounded Rectangle 75"/>
          <p:cNvSpPr/>
          <p:nvPr/>
        </p:nvSpPr>
        <p:spPr>
          <a:xfrm>
            <a:off x="5577840" y="3709908"/>
            <a:ext cx="100584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Wendy Wiles</a:t>
            </a:r>
            <a:endParaRPr lang="en-US" sz="1100" dirty="0"/>
          </a:p>
        </p:txBody>
      </p:sp>
      <p:sp>
        <p:nvSpPr>
          <p:cNvPr id="79" name="Rounded Rectangle 78"/>
          <p:cNvSpPr/>
          <p:nvPr/>
        </p:nvSpPr>
        <p:spPr>
          <a:xfrm>
            <a:off x="7660575" y="4102925"/>
            <a:ext cx="1295400" cy="3505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HR</a:t>
            </a:r>
          </a:p>
          <a:p>
            <a:pPr algn="ctr"/>
            <a:r>
              <a:rPr lang="en-US" sz="1100" dirty="0" smtClean="0"/>
              <a:t>Mike Baird</a:t>
            </a:r>
          </a:p>
          <a:p>
            <a:pPr algn="ctr"/>
            <a:endParaRPr lang="en-US" sz="1100" dirty="0"/>
          </a:p>
        </p:txBody>
      </p:sp>
      <p:sp>
        <p:nvSpPr>
          <p:cNvPr id="80" name="Rounded Rectangle 79"/>
          <p:cNvSpPr/>
          <p:nvPr/>
        </p:nvSpPr>
        <p:spPr>
          <a:xfrm>
            <a:off x="7660575" y="4519550"/>
            <a:ext cx="1295400" cy="381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IT</a:t>
            </a:r>
          </a:p>
          <a:p>
            <a:pPr algn="ctr"/>
            <a:r>
              <a:rPr lang="en-US" sz="1100" dirty="0" smtClean="0"/>
              <a:t>Beccy Kirk</a:t>
            </a:r>
            <a:endParaRPr lang="en-US" sz="1100" dirty="0"/>
          </a:p>
        </p:txBody>
      </p:sp>
      <p:sp>
        <p:nvSpPr>
          <p:cNvPr id="81" name="Rounded Rectangle 80"/>
          <p:cNvSpPr/>
          <p:nvPr/>
        </p:nvSpPr>
        <p:spPr>
          <a:xfrm>
            <a:off x="7660575" y="4981700"/>
            <a:ext cx="1295400" cy="381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Business Systems</a:t>
            </a:r>
          </a:p>
          <a:p>
            <a:pPr algn="ctr"/>
            <a:r>
              <a:rPr lang="en-US" sz="1100" dirty="0" smtClean="0"/>
              <a:t>Sohng Shin</a:t>
            </a:r>
          </a:p>
          <a:p>
            <a:pPr algn="ctr"/>
            <a:endParaRPr lang="en-US" sz="1100" dirty="0"/>
          </a:p>
        </p:txBody>
      </p:sp>
      <p:sp>
        <p:nvSpPr>
          <p:cNvPr id="82" name="Rounded Rectangle 81"/>
          <p:cNvSpPr/>
          <p:nvPr/>
        </p:nvSpPr>
        <p:spPr>
          <a:xfrm>
            <a:off x="7620000" y="5907975"/>
            <a:ext cx="1295400" cy="381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Financial Services</a:t>
            </a:r>
          </a:p>
          <a:p>
            <a:pPr algn="ctr"/>
            <a:r>
              <a:rPr lang="en-US" sz="1100" dirty="0" smtClean="0"/>
              <a:t> Jim Roys</a:t>
            </a:r>
            <a:endParaRPr lang="en-US" sz="1100" dirty="0"/>
          </a:p>
        </p:txBody>
      </p:sp>
      <p:sp>
        <p:nvSpPr>
          <p:cNvPr id="83" name="Rounded Rectangle 82"/>
          <p:cNvSpPr/>
          <p:nvPr/>
        </p:nvSpPr>
        <p:spPr>
          <a:xfrm>
            <a:off x="7660575" y="5438900"/>
            <a:ext cx="1295400" cy="381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Health/Safety </a:t>
            </a:r>
          </a:p>
          <a:p>
            <a:pPr algn="ctr"/>
            <a:r>
              <a:rPr lang="en-US" sz="1100" dirty="0" smtClean="0"/>
              <a:t>Todd Brown</a:t>
            </a:r>
            <a:endParaRPr lang="en-US" sz="1100" dirty="0"/>
          </a:p>
        </p:txBody>
      </p:sp>
      <p:sp>
        <p:nvSpPr>
          <p:cNvPr id="87" name="Rounded Rectangle 86"/>
          <p:cNvSpPr/>
          <p:nvPr/>
        </p:nvSpPr>
        <p:spPr>
          <a:xfrm>
            <a:off x="4038600" y="1676400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Dick Pedersen</a:t>
            </a:r>
            <a:endParaRPr lang="en-US" sz="1100" dirty="0"/>
          </a:p>
        </p:txBody>
      </p:sp>
      <p:sp>
        <p:nvSpPr>
          <p:cNvPr id="88" name="Rounded Rectangle 87"/>
          <p:cNvSpPr/>
          <p:nvPr/>
        </p:nvSpPr>
        <p:spPr>
          <a:xfrm>
            <a:off x="4038600" y="2743200"/>
            <a:ext cx="914400" cy="3868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Joni Hammond</a:t>
            </a:r>
            <a:endParaRPr lang="en-US" sz="1100" dirty="0"/>
          </a:p>
        </p:txBody>
      </p:sp>
      <p:sp>
        <p:nvSpPr>
          <p:cNvPr id="56" name="Rounded Rectangle 55"/>
          <p:cNvSpPr/>
          <p:nvPr/>
        </p:nvSpPr>
        <p:spPr>
          <a:xfrm>
            <a:off x="7620000" y="6383975"/>
            <a:ext cx="1295400" cy="381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Policy &amp; Org Development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3617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8" grpId="0" animBg="1"/>
      <p:bldP spid="69" grpId="0" animBg="1"/>
      <p:bldP spid="71" grpId="0" animBg="1"/>
      <p:bldP spid="60" grpId="0" animBg="1"/>
      <p:bldP spid="58" grpId="0" animBg="1"/>
      <p:bldP spid="61" grpId="0" animBg="1"/>
      <p:bldP spid="67" grpId="0" animBg="1"/>
      <p:bldP spid="70" grpId="0" animBg="1"/>
      <p:bldP spid="76" grpId="0" animBg="1"/>
      <p:bldP spid="87" grpId="0" animBg="1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81800" cy="1143000"/>
          </a:xfr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Role of the Regions </a:t>
            </a:r>
            <a:br>
              <a:rPr lang="en-US" dirty="0" smtClean="0"/>
            </a:br>
            <a:r>
              <a:rPr lang="en-US" dirty="0" smtClean="0"/>
              <a:t>(Service Delivery)</a:t>
            </a:r>
            <a:endParaRPr lang="en-US" dirty="0"/>
          </a:p>
        </p:txBody>
      </p:sp>
      <p:sp>
        <p:nvSpPr>
          <p:cNvPr id="40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96C49-FA53-452C-A398-1AF3A8346E04}" type="slidenum">
              <a:rPr lang="en-US" smtClean="0">
                <a:latin typeface="Calibri" charset="0"/>
                <a:ea typeface="ヒラギノ角ゴ Pro W3" pitchFamily="-123" charset="-128"/>
                <a:cs typeface="ヒラギノ角ゴ Pro W3" pitchFamily="-12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latin typeface="Calibri" charset="0"/>
              <a:ea typeface="ヒラギノ角ゴ Pro W3" pitchFamily="-123" charset="-128"/>
              <a:cs typeface="ヒラギノ角ゴ Pro W3" pitchFamily="-123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150718"/>
            <a:ext cx="4297680" cy="3885928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>
            <a:innerShdw blurRad="63500" dist="50800" dir="8100000">
              <a:schemeClr val="accent2">
                <a:alpha val="50000"/>
              </a:schemeClr>
            </a:innerShdw>
          </a:effectLst>
        </p:spPr>
        <p:txBody>
          <a:bodyPr wrap="square" lIns="62728" tIns="31365" rIns="62728" bIns="31365">
            <a:prstTxWarp prst="textNoShape">
              <a:avLst/>
            </a:prstTxWarp>
            <a:spAutoFit/>
          </a:bodyPr>
          <a:lstStyle/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Meet  delivery targets  </a:t>
            </a:r>
          </a:p>
          <a:p>
            <a:pPr marL="628650" lvl="1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Deliver permitting</a:t>
            </a:r>
            <a:endParaRPr lang="en-US" dirty="0" smtClean="0">
              <a:ea typeface="Times New Roman"/>
              <a:cs typeface="Times New Roman"/>
            </a:endParaRPr>
          </a:p>
          <a:p>
            <a:pPr marL="628650" lvl="1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Deliver inspections</a:t>
            </a:r>
            <a:endParaRPr lang="en-US" dirty="0" smtClean="0">
              <a:ea typeface="Times New Roman"/>
              <a:cs typeface="Times New Roman"/>
            </a:endParaRPr>
          </a:p>
          <a:p>
            <a:pPr marL="628650" lvl="1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Deliver technical assistance</a:t>
            </a:r>
          </a:p>
          <a:p>
            <a:pPr marL="628650" lvl="1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Times New Roman"/>
                <a:cs typeface="Times New Roman"/>
              </a:rPr>
              <a:t>Deliver cleanup oversight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Standard </a:t>
            </a:r>
            <a:r>
              <a:rPr lang="en-US" dirty="0"/>
              <a:t>solutions to meet regional needs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Own regional </a:t>
            </a:r>
            <a:r>
              <a:rPr lang="en-US" dirty="0"/>
              <a:t>stakeholder and legislator relationships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Execute </a:t>
            </a:r>
            <a:r>
              <a:rPr lang="en-US" dirty="0"/>
              <a:t>rule implementation </a:t>
            </a:r>
            <a:endParaRPr lang="en-US" dirty="0">
              <a:ea typeface="Times New Roman"/>
              <a:cs typeface="Times New Roman"/>
            </a:endParaRP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Ensure rules DEQ develops and the commission approve can be implemented </a:t>
            </a:r>
          </a:p>
          <a:p>
            <a:pPr marL="171450" lvl="0" indent="-1714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Implement </a:t>
            </a:r>
            <a:r>
              <a:rPr lang="en-US" dirty="0"/>
              <a:t>regional process </a:t>
            </a:r>
            <a:r>
              <a:rPr lang="en-US" dirty="0" smtClean="0"/>
              <a:t>improvements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517893785"/>
              </p:ext>
            </p:extLst>
          </p:nvPr>
        </p:nvGraphicFramePr>
        <p:xfrm>
          <a:off x="0" y="1844040"/>
          <a:ext cx="448056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961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14504</TotalTime>
  <Words>1484</Words>
  <Application>Microsoft Office PowerPoint</Application>
  <PresentationFormat>On-screen Show (4:3)</PresentationFormat>
  <Paragraphs>347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Road Ahead: A Shared Vision of DEQ’s Future 44 years of outcomes for Oregon</vt:lpstr>
      <vt:lpstr>Organize to Deliver on Outcomes</vt:lpstr>
      <vt:lpstr>Organization Design Basics</vt:lpstr>
      <vt:lpstr>Organization Design </vt:lpstr>
      <vt:lpstr>Slide 5</vt:lpstr>
      <vt:lpstr>Organization Design Principles</vt:lpstr>
      <vt:lpstr>Benefits</vt:lpstr>
      <vt:lpstr>DEQ Organization Structure</vt:lpstr>
      <vt:lpstr>Role of the Regions  (Service Delivery)</vt:lpstr>
      <vt:lpstr>Role of Operations  (Process Excellence)</vt:lpstr>
      <vt:lpstr>Role of Environmental Solutions  (Environmental Strategies)</vt:lpstr>
      <vt:lpstr>Role of Central Services  (Agency-wide support) </vt:lpstr>
      <vt:lpstr>Role of Government Relations </vt:lpstr>
      <vt:lpstr>Implementation Plan: Steps</vt:lpstr>
      <vt:lpstr>Implementation Plan: What’s Next</vt:lpstr>
      <vt:lpstr>The Road Ahead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Doolittle</dc:creator>
  <cp:lastModifiedBy>kogrodnik</cp:lastModifiedBy>
  <cp:revision>437</cp:revision>
  <cp:lastPrinted>2013-09-26T01:36:14Z</cp:lastPrinted>
  <dcterms:created xsi:type="dcterms:W3CDTF">2013-10-31T11:12:39Z</dcterms:created>
  <dcterms:modified xsi:type="dcterms:W3CDTF">2013-12-12T16:17:21Z</dcterms:modified>
</cp:coreProperties>
</file>