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8"/>
  </p:notesMasterIdLst>
  <p:handoutMasterIdLst>
    <p:handoutMasterId r:id="rId19"/>
  </p:handoutMasterIdLst>
  <p:sldIdLst>
    <p:sldId id="279" r:id="rId5"/>
    <p:sldId id="308" r:id="rId6"/>
    <p:sldId id="281" r:id="rId7"/>
    <p:sldId id="282" r:id="rId8"/>
    <p:sldId id="298" r:id="rId9"/>
    <p:sldId id="297" r:id="rId10"/>
    <p:sldId id="311" r:id="rId11"/>
    <p:sldId id="301" r:id="rId12"/>
    <p:sldId id="302" r:id="rId13"/>
    <p:sldId id="303" r:id="rId14"/>
    <p:sldId id="304" r:id="rId15"/>
    <p:sldId id="291" r:id="rId16"/>
    <p:sldId id="313" r:id="rId17"/>
  </p:sldIdLst>
  <p:sldSz cx="9144000" cy="6858000" type="screen4x3"/>
  <p:notesSz cx="7010400" cy="9296400"/>
  <p:custDataLst>
    <p:tags r:id="rId20"/>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43" autoAdjust="0"/>
  </p:normalViewPr>
  <p:slideViewPr>
    <p:cSldViewPr>
      <p:cViewPr varScale="1">
        <p:scale>
          <a:sx n="80" d="100"/>
          <a:sy n="80" d="100"/>
        </p:scale>
        <p:origin x="-18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4F470-F9AB-4052-BCC9-D95472D7A630}" type="doc">
      <dgm:prSet loTypeId="urn:microsoft.com/office/officeart/2005/8/layout/venn1" loCatId="relationship" qsTypeId="urn:microsoft.com/office/officeart/2005/8/quickstyle/simple1" qsCatId="simple" csTypeId="urn:microsoft.com/office/officeart/2005/8/colors/accent1_2" csCatId="accent1" phldr="1"/>
      <dgm:spPr/>
    </dgm:pt>
    <dgm:pt modelId="{E25DF904-5D3C-488E-9E83-3D17D816E970}">
      <dgm:prSet phldrT="[Text]" custT="1"/>
      <dgm:spPr>
        <a:solidFill>
          <a:srgbClr val="FF9933">
            <a:alpha val="50000"/>
          </a:srgbClr>
        </a:solidFill>
      </dgm:spPr>
      <dgm:t>
        <a:bodyPr/>
        <a:lstStyle/>
        <a:p>
          <a:r>
            <a:rPr lang="en-US" sz="3300" b="1" dirty="0" smtClean="0">
              <a:solidFill>
                <a:schemeClr val="bg1"/>
              </a:solidFill>
            </a:rPr>
            <a:t>Magnitude</a:t>
          </a:r>
        </a:p>
        <a:p>
          <a:r>
            <a:rPr lang="en-US" sz="2000" i="1" dirty="0" smtClean="0">
              <a:solidFill>
                <a:schemeClr val="bg1"/>
              </a:solidFill>
              <a:latin typeface="+mn-lt"/>
              <a:cs typeface="Arial"/>
            </a:rPr>
            <a:t>(µg/L)</a:t>
          </a:r>
          <a:endParaRPr lang="en-US" sz="2000" i="1" dirty="0">
            <a:solidFill>
              <a:schemeClr val="bg1"/>
            </a:solidFill>
            <a:latin typeface="+mn-lt"/>
          </a:endParaRPr>
        </a:p>
      </dgm:t>
    </dgm:pt>
    <dgm:pt modelId="{81A24268-3A72-4E0D-9C36-A69F9DD823D3}" type="parTrans" cxnId="{14036F66-E1A1-463A-AFFC-AD01E5F00FE2}">
      <dgm:prSet/>
      <dgm:spPr/>
      <dgm:t>
        <a:bodyPr/>
        <a:lstStyle/>
        <a:p>
          <a:endParaRPr lang="en-US"/>
        </a:p>
      </dgm:t>
    </dgm:pt>
    <dgm:pt modelId="{52BECDAA-6016-4EFE-8F7F-4C8FA9254D5A}" type="sibTrans" cxnId="{14036F66-E1A1-463A-AFFC-AD01E5F00FE2}">
      <dgm:prSet/>
      <dgm:spPr/>
      <dgm:t>
        <a:bodyPr/>
        <a:lstStyle/>
        <a:p>
          <a:endParaRPr lang="en-US"/>
        </a:p>
      </dgm:t>
    </dgm:pt>
    <dgm:pt modelId="{439908E7-F70F-4121-8CB5-33FF7FD5CC2B}">
      <dgm:prSet phldrT="[Text]" custT="1"/>
      <dgm:spPr>
        <a:solidFill>
          <a:srgbClr val="00CC99">
            <a:alpha val="49804"/>
          </a:srgbClr>
        </a:solidFill>
      </dgm:spPr>
      <dgm:t>
        <a:bodyPr/>
        <a:lstStyle/>
        <a:p>
          <a:r>
            <a:rPr lang="en-US" sz="3300" b="1" dirty="0" smtClean="0">
              <a:solidFill>
                <a:schemeClr val="bg1"/>
              </a:solidFill>
            </a:rPr>
            <a:t>Frequency</a:t>
          </a:r>
        </a:p>
        <a:p>
          <a:r>
            <a:rPr lang="en-US" sz="2000" b="0" i="1" dirty="0" smtClean="0">
              <a:solidFill>
                <a:schemeClr val="bg1"/>
              </a:solidFill>
            </a:rPr>
            <a:t>(not to exceed more than once every 3 years)</a:t>
          </a:r>
          <a:endParaRPr lang="en-US" sz="2000" b="0" i="1" dirty="0">
            <a:solidFill>
              <a:schemeClr val="bg1"/>
            </a:solidFill>
          </a:endParaRPr>
        </a:p>
      </dgm:t>
    </dgm:pt>
    <dgm:pt modelId="{23B6C01C-D540-4B89-B8D8-232C67F2A75C}" type="parTrans" cxnId="{5E4B1413-4249-4324-A340-6290F3610905}">
      <dgm:prSet/>
      <dgm:spPr/>
      <dgm:t>
        <a:bodyPr/>
        <a:lstStyle/>
        <a:p>
          <a:endParaRPr lang="en-US"/>
        </a:p>
      </dgm:t>
    </dgm:pt>
    <dgm:pt modelId="{8CAC9641-A67A-4D5E-87B4-BB6DB4CF0D33}" type="sibTrans" cxnId="{5E4B1413-4249-4324-A340-6290F3610905}">
      <dgm:prSet/>
      <dgm:spPr/>
      <dgm:t>
        <a:bodyPr/>
        <a:lstStyle/>
        <a:p>
          <a:endParaRPr lang="en-US"/>
        </a:p>
      </dgm:t>
    </dgm:pt>
    <dgm:pt modelId="{44DC0212-DE29-452D-BC06-CD8894C5BEE0}">
      <dgm:prSet phldrT="[Text]" custT="1"/>
      <dgm:spPr/>
      <dgm:t>
        <a:bodyPr/>
        <a:lstStyle/>
        <a:p>
          <a:r>
            <a:rPr lang="en-US" sz="3300" b="1" dirty="0" smtClean="0">
              <a:solidFill>
                <a:schemeClr val="bg1"/>
              </a:solidFill>
            </a:rPr>
            <a:t>Duration</a:t>
          </a:r>
        </a:p>
        <a:p>
          <a:r>
            <a:rPr lang="en-US" sz="2000" i="1" dirty="0" smtClean="0">
              <a:solidFill>
                <a:schemeClr val="bg1"/>
              </a:solidFill>
            </a:rPr>
            <a:t>(short and long term)</a:t>
          </a:r>
          <a:endParaRPr lang="en-US" sz="2000" i="1" dirty="0">
            <a:solidFill>
              <a:schemeClr val="bg1"/>
            </a:solidFill>
          </a:endParaRPr>
        </a:p>
      </dgm:t>
    </dgm:pt>
    <dgm:pt modelId="{AEC57BEC-0A2E-4060-A338-4FB05E1A65F8}" type="parTrans" cxnId="{6CA7EBD0-3F09-494A-9AD0-37FFF3DF6E85}">
      <dgm:prSet/>
      <dgm:spPr/>
      <dgm:t>
        <a:bodyPr/>
        <a:lstStyle/>
        <a:p>
          <a:endParaRPr lang="en-US"/>
        </a:p>
      </dgm:t>
    </dgm:pt>
    <dgm:pt modelId="{D1731B0B-4EE3-44E8-808F-222E3DC07364}" type="sibTrans" cxnId="{6CA7EBD0-3F09-494A-9AD0-37FFF3DF6E85}">
      <dgm:prSet/>
      <dgm:spPr/>
      <dgm:t>
        <a:bodyPr/>
        <a:lstStyle/>
        <a:p>
          <a:endParaRPr lang="en-US"/>
        </a:p>
      </dgm:t>
    </dgm:pt>
    <dgm:pt modelId="{1D3FB4E1-7BAF-4234-B50F-45701320C89D}" type="pres">
      <dgm:prSet presAssocID="{F4D4F470-F9AB-4052-BCC9-D95472D7A630}" presName="compositeShape" presStyleCnt="0">
        <dgm:presLayoutVars>
          <dgm:chMax val="7"/>
          <dgm:dir/>
          <dgm:resizeHandles val="exact"/>
        </dgm:presLayoutVars>
      </dgm:prSet>
      <dgm:spPr/>
    </dgm:pt>
    <dgm:pt modelId="{14054E63-D212-459B-99C8-197733DB58CC}" type="pres">
      <dgm:prSet presAssocID="{E25DF904-5D3C-488E-9E83-3D17D816E970}" presName="circ1" presStyleLbl="vennNode1" presStyleIdx="0" presStyleCnt="3"/>
      <dgm:spPr/>
      <dgm:t>
        <a:bodyPr/>
        <a:lstStyle/>
        <a:p>
          <a:endParaRPr lang="en-US"/>
        </a:p>
      </dgm:t>
    </dgm:pt>
    <dgm:pt modelId="{0B12C657-9B10-4F55-9D32-A22D2950D687}" type="pres">
      <dgm:prSet presAssocID="{E25DF904-5D3C-488E-9E83-3D17D816E970}" presName="circ1Tx" presStyleLbl="revTx" presStyleIdx="0" presStyleCnt="0">
        <dgm:presLayoutVars>
          <dgm:chMax val="0"/>
          <dgm:chPref val="0"/>
          <dgm:bulletEnabled val="1"/>
        </dgm:presLayoutVars>
      </dgm:prSet>
      <dgm:spPr/>
      <dgm:t>
        <a:bodyPr/>
        <a:lstStyle/>
        <a:p>
          <a:endParaRPr lang="en-US"/>
        </a:p>
      </dgm:t>
    </dgm:pt>
    <dgm:pt modelId="{BB85E364-083C-4E5B-BC1D-3A4CF820FB92}" type="pres">
      <dgm:prSet presAssocID="{439908E7-F70F-4121-8CB5-33FF7FD5CC2B}" presName="circ2" presStyleLbl="vennNode1" presStyleIdx="1" presStyleCnt="3" custLinFactNeighborX="-128" custLinFactNeighborY="23"/>
      <dgm:spPr/>
      <dgm:t>
        <a:bodyPr/>
        <a:lstStyle/>
        <a:p>
          <a:endParaRPr lang="en-US"/>
        </a:p>
      </dgm:t>
    </dgm:pt>
    <dgm:pt modelId="{56FCDD66-C090-494C-B695-7BFE19571501}" type="pres">
      <dgm:prSet presAssocID="{439908E7-F70F-4121-8CB5-33FF7FD5CC2B}" presName="circ2Tx" presStyleLbl="revTx" presStyleIdx="0" presStyleCnt="0">
        <dgm:presLayoutVars>
          <dgm:chMax val="0"/>
          <dgm:chPref val="0"/>
          <dgm:bulletEnabled val="1"/>
        </dgm:presLayoutVars>
      </dgm:prSet>
      <dgm:spPr/>
      <dgm:t>
        <a:bodyPr/>
        <a:lstStyle/>
        <a:p>
          <a:endParaRPr lang="en-US"/>
        </a:p>
      </dgm:t>
    </dgm:pt>
    <dgm:pt modelId="{1C16033E-29B2-4CDC-AAD9-3DFE1DF1C5F7}" type="pres">
      <dgm:prSet presAssocID="{44DC0212-DE29-452D-BC06-CD8894C5BEE0}" presName="circ3" presStyleLbl="vennNode1" presStyleIdx="2" presStyleCnt="3"/>
      <dgm:spPr/>
      <dgm:t>
        <a:bodyPr/>
        <a:lstStyle/>
        <a:p>
          <a:endParaRPr lang="en-US"/>
        </a:p>
      </dgm:t>
    </dgm:pt>
    <dgm:pt modelId="{A40AF4A3-2176-4510-ADEA-4D03A06B7A01}" type="pres">
      <dgm:prSet presAssocID="{44DC0212-DE29-452D-BC06-CD8894C5BEE0}" presName="circ3Tx" presStyleLbl="revTx" presStyleIdx="0" presStyleCnt="0">
        <dgm:presLayoutVars>
          <dgm:chMax val="0"/>
          <dgm:chPref val="0"/>
          <dgm:bulletEnabled val="1"/>
        </dgm:presLayoutVars>
      </dgm:prSet>
      <dgm:spPr/>
      <dgm:t>
        <a:bodyPr/>
        <a:lstStyle/>
        <a:p>
          <a:endParaRPr lang="en-US"/>
        </a:p>
      </dgm:t>
    </dgm:pt>
  </dgm:ptLst>
  <dgm:cxnLst>
    <dgm:cxn modelId="{9E81C36A-ACF3-4EB2-9F18-FD9606CA0310}" type="presOf" srcId="{E25DF904-5D3C-488E-9E83-3D17D816E970}" destId="{0B12C657-9B10-4F55-9D32-A22D2950D687}" srcOrd="1" destOrd="0" presId="urn:microsoft.com/office/officeart/2005/8/layout/venn1"/>
    <dgm:cxn modelId="{FF7C4B1F-F671-44C5-A018-00E32DCA80DD}" type="presOf" srcId="{439908E7-F70F-4121-8CB5-33FF7FD5CC2B}" destId="{56FCDD66-C090-494C-B695-7BFE19571501}" srcOrd="1" destOrd="0" presId="urn:microsoft.com/office/officeart/2005/8/layout/venn1"/>
    <dgm:cxn modelId="{5E4B1413-4249-4324-A340-6290F3610905}" srcId="{F4D4F470-F9AB-4052-BCC9-D95472D7A630}" destId="{439908E7-F70F-4121-8CB5-33FF7FD5CC2B}" srcOrd="1" destOrd="0" parTransId="{23B6C01C-D540-4B89-B8D8-232C67F2A75C}" sibTransId="{8CAC9641-A67A-4D5E-87B4-BB6DB4CF0D33}"/>
    <dgm:cxn modelId="{0C89C5F8-9B8C-4819-98E1-326B4E906FCA}" type="presOf" srcId="{44DC0212-DE29-452D-BC06-CD8894C5BEE0}" destId="{A40AF4A3-2176-4510-ADEA-4D03A06B7A01}" srcOrd="1" destOrd="0" presId="urn:microsoft.com/office/officeart/2005/8/layout/venn1"/>
    <dgm:cxn modelId="{01D5DB07-F453-45D0-8EFC-CE99B727B76E}" type="presOf" srcId="{E25DF904-5D3C-488E-9E83-3D17D816E970}" destId="{14054E63-D212-459B-99C8-197733DB58CC}" srcOrd="0" destOrd="0" presId="urn:microsoft.com/office/officeart/2005/8/layout/venn1"/>
    <dgm:cxn modelId="{E9631F04-7ADC-46C8-AEAE-A3CF019EDEED}" type="presOf" srcId="{44DC0212-DE29-452D-BC06-CD8894C5BEE0}" destId="{1C16033E-29B2-4CDC-AAD9-3DFE1DF1C5F7}" srcOrd="0" destOrd="0" presId="urn:microsoft.com/office/officeart/2005/8/layout/venn1"/>
    <dgm:cxn modelId="{14036F66-E1A1-463A-AFFC-AD01E5F00FE2}" srcId="{F4D4F470-F9AB-4052-BCC9-D95472D7A630}" destId="{E25DF904-5D3C-488E-9E83-3D17D816E970}" srcOrd="0" destOrd="0" parTransId="{81A24268-3A72-4E0D-9C36-A69F9DD823D3}" sibTransId="{52BECDAA-6016-4EFE-8F7F-4C8FA9254D5A}"/>
    <dgm:cxn modelId="{6CA7EBD0-3F09-494A-9AD0-37FFF3DF6E85}" srcId="{F4D4F470-F9AB-4052-BCC9-D95472D7A630}" destId="{44DC0212-DE29-452D-BC06-CD8894C5BEE0}" srcOrd="2" destOrd="0" parTransId="{AEC57BEC-0A2E-4060-A338-4FB05E1A65F8}" sibTransId="{D1731B0B-4EE3-44E8-808F-222E3DC07364}"/>
    <dgm:cxn modelId="{13A3AA0E-4E91-4A61-B682-5FDADCE42EAB}" type="presOf" srcId="{439908E7-F70F-4121-8CB5-33FF7FD5CC2B}" destId="{BB85E364-083C-4E5B-BC1D-3A4CF820FB92}" srcOrd="0" destOrd="0" presId="urn:microsoft.com/office/officeart/2005/8/layout/venn1"/>
    <dgm:cxn modelId="{24E62541-8008-4095-A7D9-01FB0EE32A19}" type="presOf" srcId="{F4D4F470-F9AB-4052-BCC9-D95472D7A630}" destId="{1D3FB4E1-7BAF-4234-B50F-45701320C89D}" srcOrd="0" destOrd="0" presId="urn:microsoft.com/office/officeart/2005/8/layout/venn1"/>
    <dgm:cxn modelId="{BB18636E-068F-423D-AC59-58B9E81E061B}" type="presParOf" srcId="{1D3FB4E1-7BAF-4234-B50F-45701320C89D}" destId="{14054E63-D212-459B-99C8-197733DB58CC}" srcOrd="0" destOrd="0" presId="urn:microsoft.com/office/officeart/2005/8/layout/venn1"/>
    <dgm:cxn modelId="{D0355086-F8BF-4BE8-9607-0EAD0CAB488E}" type="presParOf" srcId="{1D3FB4E1-7BAF-4234-B50F-45701320C89D}" destId="{0B12C657-9B10-4F55-9D32-A22D2950D687}" srcOrd="1" destOrd="0" presId="urn:microsoft.com/office/officeart/2005/8/layout/venn1"/>
    <dgm:cxn modelId="{44BFC59F-DD57-40DA-BB62-E2C92CB78C0C}" type="presParOf" srcId="{1D3FB4E1-7BAF-4234-B50F-45701320C89D}" destId="{BB85E364-083C-4E5B-BC1D-3A4CF820FB92}" srcOrd="2" destOrd="0" presId="urn:microsoft.com/office/officeart/2005/8/layout/venn1"/>
    <dgm:cxn modelId="{D3820EE3-5E94-461D-97BE-3009B545CFA9}" type="presParOf" srcId="{1D3FB4E1-7BAF-4234-B50F-45701320C89D}" destId="{56FCDD66-C090-494C-B695-7BFE19571501}" srcOrd="3" destOrd="0" presId="urn:microsoft.com/office/officeart/2005/8/layout/venn1"/>
    <dgm:cxn modelId="{62DED298-E28E-46EC-9A0B-3F0BAB078A7F}" type="presParOf" srcId="{1D3FB4E1-7BAF-4234-B50F-45701320C89D}" destId="{1C16033E-29B2-4CDC-AAD9-3DFE1DF1C5F7}" srcOrd="4" destOrd="0" presId="urn:microsoft.com/office/officeart/2005/8/layout/venn1"/>
    <dgm:cxn modelId="{8BE82EC1-9122-4F9F-98BC-C1B022C96F89}" type="presParOf" srcId="{1D3FB4E1-7BAF-4234-B50F-45701320C89D}" destId="{A40AF4A3-2176-4510-ADEA-4D03A06B7A01}"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054E63-D212-459B-99C8-197733DB58CC}">
      <dsp:nvSpPr>
        <dsp:cNvPr id="0" name=""/>
        <dsp:cNvSpPr/>
      </dsp:nvSpPr>
      <dsp:spPr>
        <a:xfrm>
          <a:off x="2598419" y="63182"/>
          <a:ext cx="3032760" cy="3032760"/>
        </a:xfrm>
        <a:prstGeom prst="ellipse">
          <a:avLst/>
        </a:prstGeom>
        <a:solidFill>
          <a:srgbClr val="FF99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Magnitude</a:t>
          </a:r>
        </a:p>
        <a:p>
          <a:pPr lvl="0" algn="ctr" defTabSz="1466850">
            <a:lnSpc>
              <a:spcPct val="90000"/>
            </a:lnSpc>
            <a:spcBef>
              <a:spcPct val="0"/>
            </a:spcBef>
            <a:spcAft>
              <a:spcPct val="35000"/>
            </a:spcAft>
          </a:pPr>
          <a:r>
            <a:rPr lang="en-US" sz="2000" i="1" kern="1200" dirty="0" smtClean="0">
              <a:solidFill>
                <a:schemeClr val="bg1"/>
              </a:solidFill>
              <a:latin typeface="+mn-lt"/>
              <a:cs typeface="Arial"/>
            </a:rPr>
            <a:t>(µg/L)</a:t>
          </a:r>
          <a:endParaRPr lang="en-US" sz="2000" i="1" kern="1200" dirty="0">
            <a:solidFill>
              <a:schemeClr val="bg1"/>
            </a:solidFill>
            <a:latin typeface="+mn-lt"/>
          </a:endParaRPr>
        </a:p>
      </dsp:txBody>
      <dsp:txXfrm>
        <a:off x="3002788" y="593915"/>
        <a:ext cx="2224024" cy="1364742"/>
      </dsp:txXfrm>
    </dsp:sp>
    <dsp:sp modelId="{BB85E364-083C-4E5B-BC1D-3A4CF820FB92}">
      <dsp:nvSpPr>
        <dsp:cNvPr id="0" name=""/>
        <dsp:cNvSpPr/>
      </dsp:nvSpPr>
      <dsp:spPr>
        <a:xfrm>
          <a:off x="3688858" y="1959355"/>
          <a:ext cx="3032760" cy="3032760"/>
        </a:xfrm>
        <a:prstGeom prst="ellipse">
          <a:avLst/>
        </a:prstGeom>
        <a:solidFill>
          <a:srgbClr val="00CC99">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Frequency</a:t>
          </a:r>
        </a:p>
        <a:p>
          <a:pPr lvl="0" algn="ctr" defTabSz="1466850">
            <a:lnSpc>
              <a:spcPct val="90000"/>
            </a:lnSpc>
            <a:spcBef>
              <a:spcPct val="0"/>
            </a:spcBef>
            <a:spcAft>
              <a:spcPct val="35000"/>
            </a:spcAft>
          </a:pPr>
          <a:r>
            <a:rPr lang="en-US" sz="2000" b="0" i="1" kern="1200" dirty="0" smtClean="0">
              <a:solidFill>
                <a:schemeClr val="bg1"/>
              </a:solidFill>
            </a:rPr>
            <a:t>(not to exceed more than once every 3 years)</a:t>
          </a:r>
          <a:endParaRPr lang="en-US" sz="2000" b="0" i="1" kern="1200" dirty="0">
            <a:solidFill>
              <a:schemeClr val="bg1"/>
            </a:solidFill>
          </a:endParaRPr>
        </a:p>
      </dsp:txBody>
      <dsp:txXfrm>
        <a:off x="4616378" y="2742818"/>
        <a:ext cx="1819656" cy="1668018"/>
      </dsp:txXfrm>
    </dsp:sp>
    <dsp:sp modelId="{1C16033E-29B2-4CDC-AAD9-3DFE1DF1C5F7}">
      <dsp:nvSpPr>
        <dsp:cNvPr id="0" name=""/>
        <dsp:cNvSpPr/>
      </dsp:nvSpPr>
      <dsp:spPr>
        <a:xfrm>
          <a:off x="1504099" y="1958657"/>
          <a:ext cx="3032760" cy="3032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Duration</a:t>
          </a:r>
        </a:p>
        <a:p>
          <a:pPr lvl="0" algn="ctr" defTabSz="1466850">
            <a:lnSpc>
              <a:spcPct val="90000"/>
            </a:lnSpc>
            <a:spcBef>
              <a:spcPct val="0"/>
            </a:spcBef>
            <a:spcAft>
              <a:spcPct val="35000"/>
            </a:spcAft>
          </a:pPr>
          <a:r>
            <a:rPr lang="en-US" sz="2000" i="1" kern="1200" dirty="0" smtClean="0">
              <a:solidFill>
                <a:schemeClr val="bg1"/>
              </a:solidFill>
            </a:rPr>
            <a:t>(short and long term)</a:t>
          </a:r>
          <a:endParaRPr lang="en-US" sz="2000" i="1" kern="1200" dirty="0">
            <a:solidFill>
              <a:schemeClr val="bg1"/>
            </a:solidFill>
          </a:endParaRPr>
        </a:p>
      </dsp:txBody>
      <dsp:txXfrm>
        <a:off x="1789683" y="2742120"/>
        <a:ext cx="1819656" cy="16680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12/10/2013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 will introduce herself and then Andrea</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this rulemaking’s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potential fiscal impacts and benefits. The rulemaking was delayed and then re-initiated in May 2013. DEQ met with the advisory committee on June 25 and July 11, 2013. The committee included eight members representing industrial, municipal, tribal and environmental organizations with an interest in actions related to developing or revising water quality standards for toxic pollutants.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-EPA’s action on non-substantive changes to previously approved WQS would not constitute an action on the underlying previously approved WQS.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-EPA will review all proposed changes, but not all revisions are considered WQS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EPA Disapproval:</a:t>
            </a:r>
            <a:r>
              <a:rPr lang="en-US" b="1" baseline="0" dirty="0" smtClean="0"/>
              <a:t> </a:t>
            </a:r>
            <a:r>
              <a:rPr lang="en-US" baseline="0" dirty="0" smtClean="0"/>
              <a:t>C</a:t>
            </a:r>
            <a:r>
              <a:rPr lang="en-US" dirty="0" smtClean="0"/>
              <a:t>orrect several aquatic life toxics criteria that EQC adopted in 2004 but disapproved on Jan. 31, 2013 </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Endangered Species Act requires</a:t>
            </a:r>
            <a:r>
              <a:rPr lang="en-US" sz="1200" kern="1200" baseline="0" dirty="0" smtClean="0">
                <a:solidFill>
                  <a:schemeClr val="tx1"/>
                </a:solidFill>
                <a:latin typeface="+mn-lt"/>
                <a:ea typeface="+mn-ea"/>
                <a:cs typeface="+mn-cs"/>
              </a:rPr>
              <a:t> EPA to consult with</a:t>
            </a:r>
            <a:r>
              <a:rPr lang="en-US" sz="1200" kern="1200" dirty="0" smtClean="0">
                <a:solidFill>
                  <a:schemeClr val="tx1"/>
                </a:solidFill>
                <a:latin typeface="+mn-lt"/>
                <a:ea typeface="+mn-ea"/>
                <a:cs typeface="+mn-cs"/>
              </a:rPr>
              <a:t> the U.S. Fish and Wildlife Service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 National Marine Fisheries Service </a:t>
            </a:r>
            <a:r>
              <a:rPr lang="en-US" sz="1200" kern="1200" baseline="0" dirty="0" smtClean="0">
                <a:solidFill>
                  <a:schemeClr val="tx1"/>
                </a:solidFill>
                <a:latin typeface="+mn-lt"/>
                <a:ea typeface="+mn-ea"/>
                <a:cs typeface="+mn-cs"/>
              </a:rPr>
              <a:t>before taking action on state WQS to ensure that the criteria OR proposed do not harm threatened &amp; endangered species or </a:t>
            </a:r>
            <a:r>
              <a:rPr lang="en-US" sz="1200" kern="1200" dirty="0" smtClean="0">
                <a:solidFill>
                  <a:schemeClr val="tx1"/>
                </a:solidFill>
                <a:latin typeface="+mn-lt"/>
                <a:ea typeface="+mn-ea"/>
                <a:cs typeface="+mn-cs"/>
              </a:rPr>
              <a:t>their critical habitats. </a:t>
            </a:r>
            <a:endParaRPr lang="en-US" baseline="0" dirty="0" smtClean="0"/>
          </a:p>
          <a:p>
            <a:endParaRPr lang="en-US" baseline="0" dirty="0" smtClean="0"/>
          </a:p>
          <a:p>
            <a:r>
              <a:rPr lang="en-US" baseline="0" dirty="0" smtClean="0"/>
              <a:t>-Consultation was very long—9 yrs!: Lengthy discussions between NMFS, USFWS, and EPA about the technical aspects of the consultation and reasonable and prudent alternative</a:t>
            </a:r>
          </a:p>
          <a:p>
            <a:endParaRPr lang="en-US" baseline="0" dirty="0" smtClean="0"/>
          </a:p>
          <a:p>
            <a:r>
              <a:rPr lang="en-US" b="1" baseline="0" dirty="0" smtClean="0"/>
              <a:t>Typos, Errors, Clarifications:  </a:t>
            </a:r>
            <a:r>
              <a:rPr lang="en-US" dirty="0" smtClean="0"/>
              <a:t>correct typos and errors from past toxics rulemakings and to propose additional clarifications</a:t>
            </a:r>
          </a:p>
          <a:p>
            <a:endParaRPr lang="en-US" baseline="0" dirty="0" smtClean="0"/>
          </a:p>
          <a:p>
            <a:r>
              <a:rPr lang="en-US" b="1" baseline="0" dirty="0" smtClean="0"/>
              <a:t>Consolidate Tables: </a:t>
            </a:r>
            <a:r>
              <a:rPr lang="en-US" dirty="0" smtClean="0"/>
              <a:t>To consolidate </a:t>
            </a:r>
            <a:r>
              <a:rPr lang="en-US" b="1" u="dbl" dirty="0" smtClean="0">
                <a:solidFill>
                  <a:srgbClr val="008272"/>
                </a:solidFill>
                <a:uFill>
                  <a:solidFill>
                    <a:srgbClr val="00817E"/>
                  </a:solidFill>
                </a:uFill>
              </a:rPr>
              <a:t>three</a:t>
            </a:r>
            <a:r>
              <a:rPr lang="en-US" dirty="0" smtClean="0"/>
              <a:t> aquatic life toxics tables into </a:t>
            </a:r>
            <a:r>
              <a:rPr lang="en-US" b="1" u="dbl" dirty="0" smtClean="0">
                <a:solidFill>
                  <a:srgbClr val="00817E"/>
                </a:solidFill>
                <a:uFill>
                  <a:solidFill>
                    <a:srgbClr val="008272"/>
                  </a:solidFill>
                </a:uFill>
              </a:rPr>
              <a:t>one</a:t>
            </a:r>
            <a:r>
              <a:rPr lang="en-US" b="1" dirty="0" smtClean="0">
                <a:solidFill>
                  <a:srgbClr val="00817E"/>
                </a:solidFill>
                <a:uFill>
                  <a:solidFill>
                    <a:srgbClr val="008272"/>
                  </a:solidFill>
                </a:uFill>
              </a:rPr>
              <a:t> </a:t>
            </a:r>
            <a:r>
              <a:rPr lang="en-US" dirty="0" smtClean="0"/>
              <a:t>table. There is no longer any need to have separate tables.</a:t>
            </a:r>
            <a:endParaRPr lang="en-US" baseline="0" dirty="0" smtClean="0"/>
          </a:p>
          <a:p>
            <a:endParaRPr lang="en-US" baseline="0" dirty="0" smtClean="0"/>
          </a:p>
          <a:p>
            <a:endParaRPr lang="en-US" baseline="0" dirty="0" smtClean="0"/>
          </a:p>
          <a:p>
            <a:r>
              <a:rPr lang="en-US" baseline="0" dirty="0" smtClean="0"/>
              <a:t>**more details on these actions in the following slides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review of ALC</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Magnitude</a:t>
            </a:r>
            <a:r>
              <a:rPr lang="en-US" u="none" dirty="0" smtClean="0"/>
              <a:t> = concentration of the pollutant</a:t>
            </a:r>
          </a:p>
          <a:p>
            <a:endParaRPr lang="en-US" u="none" dirty="0" smtClean="0"/>
          </a:p>
          <a:p>
            <a:r>
              <a:rPr lang="en-US" b="1" u="none" dirty="0" smtClean="0"/>
              <a:t>Duration</a:t>
            </a:r>
            <a:r>
              <a:rPr lang="en-US" u="none" dirty="0" smtClean="0"/>
              <a:t> = the time period over which the concentration value is calculated (averaged) to protect against </a:t>
            </a:r>
            <a:r>
              <a:rPr lang="en-US" u="none" baseline="0" dirty="0" smtClean="0"/>
              <a:t>short term (acute) </a:t>
            </a:r>
            <a:r>
              <a:rPr lang="en-US" u="none" dirty="0" smtClean="0"/>
              <a:t>and long term (chronic) impacts to aquatic life</a:t>
            </a:r>
          </a:p>
          <a:p>
            <a:endParaRPr lang="en-US" u="none" dirty="0" smtClean="0"/>
          </a:p>
          <a:p>
            <a:r>
              <a:rPr lang="en-US" b="1" u="none" dirty="0" smtClean="0"/>
              <a:t>Frequency</a:t>
            </a:r>
            <a:r>
              <a:rPr lang="en-US" u="none" dirty="0" smtClean="0"/>
              <a:t> =</a:t>
            </a:r>
            <a:r>
              <a:rPr lang="en-US" u="none" baseline="0" dirty="0" smtClean="0"/>
              <a:t> how often the concentration value can be exceeded</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1200" baseline="0" dirty="0" smtClean="0">
                <a:latin typeface="+mn-lt"/>
              </a:rPr>
              <a:t>-For this rulemaking, DEQ decided to address the straight-forward corrections first and combine the rulemaking with other corrections and clarifications that were needed. The other pollutants will be addressed in subsequent rulemakings given the complexities associated with developing revised criteria (e.g. NMFS jeopardy decisions). It is likely that DEQ will begin a review of Cu and NH3 criteria next year</a:t>
            </a:r>
            <a:r>
              <a:rPr lang="en-US" sz="1200" b="0" baseline="0" dirty="0" smtClean="0">
                <a:latin typeface="+mn-lt"/>
              </a:rPr>
              <a:t>. </a:t>
            </a:r>
            <a:r>
              <a:rPr lang="en-US" sz="1200" b="0" dirty="0" smtClean="0">
                <a:solidFill>
                  <a:srgbClr val="00817E"/>
                </a:solidFill>
                <a:latin typeface="+mn-lt"/>
                <a:cs typeface="Arial" pitchFamily="34" charset="0"/>
              </a:rPr>
              <a:t>If any criterion</a:t>
            </a:r>
            <a:r>
              <a:rPr lang="en-US" sz="1200" b="0" baseline="0" dirty="0" smtClean="0">
                <a:solidFill>
                  <a:srgbClr val="00817E"/>
                </a:solidFill>
                <a:latin typeface="+mn-lt"/>
                <a:cs typeface="Arial" pitchFamily="34" charset="0"/>
              </a:rPr>
              <a:t> is </a:t>
            </a:r>
            <a:r>
              <a:rPr lang="en-US" sz="1200" b="0" dirty="0" smtClean="0">
                <a:solidFill>
                  <a:srgbClr val="00817E"/>
                </a:solidFill>
                <a:latin typeface="+mn-lt"/>
                <a:cs typeface="Arial" pitchFamily="34" charset="0"/>
              </a:rPr>
              <a:t>disapproved, the</a:t>
            </a:r>
            <a:r>
              <a:rPr lang="en-US" sz="1200" b="0" baseline="0" dirty="0" smtClean="0">
                <a:solidFill>
                  <a:srgbClr val="00817E"/>
                </a:solidFill>
                <a:latin typeface="+mn-lt"/>
                <a:cs typeface="Arial" pitchFamily="34" charset="0"/>
              </a:rPr>
              <a:t> criterion</a:t>
            </a:r>
            <a:r>
              <a:rPr lang="en-US" sz="1200" b="0" dirty="0" smtClean="0">
                <a:solidFill>
                  <a:srgbClr val="00817E"/>
                </a:solidFill>
                <a:latin typeface="+mn-lt"/>
                <a:cs typeface="Arial" pitchFamily="34" charset="0"/>
              </a:rPr>
              <a:t> reverts back to the</a:t>
            </a:r>
            <a:r>
              <a:rPr lang="en-US" sz="1200" b="0" baseline="0" dirty="0" smtClean="0">
                <a:solidFill>
                  <a:srgbClr val="00817E"/>
                </a:solidFill>
                <a:latin typeface="+mn-lt"/>
                <a:cs typeface="Arial" pitchFamily="34" charset="0"/>
              </a:rPr>
              <a:t> </a:t>
            </a:r>
            <a:r>
              <a:rPr lang="en-US" sz="1200" b="0" dirty="0" smtClean="0">
                <a:solidFill>
                  <a:srgbClr val="00817E"/>
                </a:solidFill>
                <a:latin typeface="+mn-lt"/>
                <a:cs typeface="Arial" pitchFamily="34" charset="0"/>
              </a:rPr>
              <a:t>criterion last approved by EPA (i.e. Table 20). </a:t>
            </a:r>
            <a:r>
              <a:rPr lang="en-US" sz="1200" b="1" dirty="0" smtClean="0">
                <a:latin typeface="+mn-lt"/>
              </a:rPr>
              <a:t>Clean Water Act requires OR to fix the disapprovals or EPA is required to set criteria for Oregon</a:t>
            </a: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1" dirty="0" smtClean="0">
                <a:latin typeface="+mn-lt"/>
              </a:rPr>
              <a:t>Incorrect footnotes and other errors: </a:t>
            </a:r>
            <a:r>
              <a:rPr lang="en-US" sz="1200" dirty="0" smtClean="0">
                <a:latin typeface="+mn-lt"/>
              </a:rPr>
              <a:t>A few of the pollutants</a:t>
            </a:r>
            <a:r>
              <a:rPr lang="en-US" sz="1200" baseline="0" dirty="0" smtClean="0">
                <a:latin typeface="+mn-lt"/>
              </a:rPr>
              <a:t> were footnoted incorrectly</a:t>
            </a:r>
            <a:endParaRPr lang="en-US" sz="120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aseline="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aseline="0" dirty="0" smtClean="0">
                <a:latin typeface="+mn-lt"/>
              </a:rPr>
              <a:t>[On Aug. 15, 2012, NMFS found jeopardy to T&amp;E species from  </a:t>
            </a:r>
            <a:r>
              <a:rPr lang="en-US" sz="1200" baseline="0" dirty="0" err="1" smtClean="0">
                <a:latin typeface="+mn-lt"/>
              </a:rPr>
              <a:t>Cd</a:t>
            </a:r>
            <a:r>
              <a:rPr lang="en-US" sz="1200" baseline="0" dirty="0" smtClean="0">
                <a:latin typeface="+mn-lt"/>
              </a:rPr>
              <a:t>, Cu, and NH3. </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1200"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find jeopardy with OR’s toxics criteria.]  </a:t>
            </a:r>
          </a:p>
          <a:p>
            <a:pPr>
              <a:lnSpc>
                <a:spcPct val="120000"/>
              </a:lnSpc>
              <a:buClr>
                <a:srgbClr val="008272"/>
              </a:buClr>
              <a:buFont typeface="Wingdings" pitchFamily="2" charset="2"/>
              <a:buChar char="§"/>
            </a:pPr>
            <a:endParaRPr lang="en-US" sz="35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1" baseline="0" dirty="0" smtClean="0"/>
          </a:p>
          <a:p>
            <a:endParaRPr lang="en-US" b="1" baseline="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baseline="0" dirty="0" smtClean="0"/>
              <a:t>Pesticides:</a:t>
            </a:r>
            <a:r>
              <a:rPr lang="en-US" sz="1200" baseline="0" dirty="0" smtClean="0"/>
              <a:t> </a:t>
            </a:r>
            <a:r>
              <a:rPr lang="en-US" sz="1200" dirty="0" smtClean="0"/>
              <a:t>Frequency and duration components of most of the pesticide criteria are different than the other aquatic pollutants (</a:t>
            </a:r>
            <a:r>
              <a:rPr lang="en-US" sz="1200" i="1" dirty="0" smtClean="0"/>
              <a:t>i.e. acute can’t be exceeded any time and the chronic can’t be exceeded based on a 24 hr. average</a:t>
            </a:r>
            <a:r>
              <a:rPr lang="en-US" sz="1200" dirty="0" smtClean="0"/>
              <a:t>). DEQ correctly footnoted these pesticides, but by adding the general frequency and duration to the intro paragraph of the toxic tables, EPA determined that this addition effectively changed the frequency and duration of the pesticides despite the existing footnote. DEQ proposes to clarify language in the intro paragraph noting the pesticide frequency and duration exception.</a:t>
            </a:r>
            <a:r>
              <a:rPr lang="en-US" sz="1200" baseline="0" dirty="0" smtClean="0"/>
              <a:t> Will also r</a:t>
            </a:r>
            <a:r>
              <a:rPr lang="en-US" sz="1200" dirty="0" smtClean="0"/>
              <a:t>evise the pesticide footnote to read more clearly. </a:t>
            </a:r>
            <a:r>
              <a:rPr lang="en-US" sz="1200" u="sng" strike="noStrike" dirty="0" smtClean="0"/>
              <a:t>This is</a:t>
            </a:r>
            <a:r>
              <a:rPr lang="en-US" sz="1200" u="sng" strike="noStrike" baseline="0" dirty="0" smtClean="0"/>
              <a:t> not change from how we have interpreted the criteria, but it will now be more clear to the reader.</a:t>
            </a:r>
            <a:endParaRPr lang="en-US" sz="1200" dirty="0" smtClean="0"/>
          </a:p>
          <a:p>
            <a:endParaRPr lang="en-US" sz="1200" dirty="0" smtClean="0"/>
          </a:p>
          <a:p>
            <a:r>
              <a:rPr lang="en-US" sz="1200" b="1" dirty="0" smtClean="0"/>
              <a:t>Selenium: </a:t>
            </a:r>
            <a:r>
              <a:rPr lang="en-US" sz="1200" b="0" dirty="0" smtClean="0"/>
              <a:t>In</a:t>
            </a:r>
            <a:r>
              <a:rPr lang="en-US" sz="1200" b="0" baseline="0" dirty="0" smtClean="0"/>
              <a:t> 2004, </a:t>
            </a:r>
            <a:r>
              <a:rPr lang="en-US" sz="1200" dirty="0" smtClean="0"/>
              <a:t>DEQ erred in calculating the FW</a:t>
            </a:r>
            <a:r>
              <a:rPr lang="en-US" sz="1200" baseline="0" dirty="0" smtClean="0"/>
              <a:t> criteria by </a:t>
            </a:r>
            <a:r>
              <a:rPr lang="en-US" sz="1200" dirty="0" smtClean="0"/>
              <a:t>omitting</a:t>
            </a:r>
            <a:r>
              <a:rPr lang="en-US" sz="1200" baseline="0" dirty="0" smtClean="0"/>
              <a:t> the </a:t>
            </a:r>
            <a:r>
              <a:rPr lang="en-US" sz="1200" dirty="0" smtClean="0"/>
              <a:t>conversion factors that express the freshwater criteria as dissolved. The conversion factors convert a total recoverable result to a dissolved expression as intended in 2004.</a:t>
            </a:r>
            <a:r>
              <a:rPr lang="en-US" sz="1200" baseline="0" dirty="0" smtClean="0"/>
              <a:t> The proposed Se criteria now correctly reflect dissolved criteria (filtered sample). [CMC CF=0.996 and CCC CF=0.922]</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Consolidate Toxics Criteria Tables</a:t>
            </a:r>
            <a:r>
              <a:rPr lang="en-US" sz="1200" dirty="0" smtClean="0"/>
              <a:t>: Consolidate 3 aquatic life toxics criteria tables into 1 table (Table 30) and delete references to Tables</a:t>
            </a:r>
            <a:r>
              <a:rPr lang="en-US" sz="1200" baseline="0" dirty="0" smtClean="0"/>
              <a:t> 20, 33A, and 33B</a:t>
            </a:r>
            <a:r>
              <a:rPr lang="en-US" sz="1200" dirty="0" smtClean="0"/>
              <a:t> in DEQ toxics, bacteria and groundwater rules.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dirty="0" smtClean="0"/>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endParaRPr lang="en-US" sz="120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Arsenic and Chromium VI </a:t>
            </a:r>
            <a:r>
              <a:rPr lang="en-US" sz="1200" dirty="0" smtClean="0"/>
              <a:t>-FW and SW </a:t>
            </a:r>
            <a:r>
              <a:rPr lang="en-US" sz="1200" b="1" u="sng" dirty="0" smtClean="0"/>
              <a:t>As</a:t>
            </a:r>
            <a:r>
              <a:rPr lang="en-US" sz="1200" baseline="0" dirty="0" smtClean="0"/>
              <a:t> </a:t>
            </a:r>
            <a:r>
              <a:rPr lang="en-US" sz="1200" dirty="0" smtClean="0"/>
              <a:t>criteria and SW </a:t>
            </a:r>
            <a:r>
              <a:rPr lang="en-US" sz="1200" b="1" u="sng" dirty="0" smtClean="0"/>
              <a:t>Cr VI </a:t>
            </a:r>
            <a:r>
              <a:rPr lang="en-US" sz="1200" b="0" u="none" dirty="0" smtClean="0"/>
              <a:t>criteria</a:t>
            </a:r>
            <a:r>
              <a:rPr lang="en-US" sz="1200" b="0" u="none" baseline="0" dirty="0" smtClean="0"/>
              <a:t> were </a:t>
            </a:r>
            <a:r>
              <a:rPr lang="en-US" sz="1200" b="0" u="none" dirty="0" smtClean="0"/>
              <a:t>inadvertently</a:t>
            </a:r>
            <a:r>
              <a:rPr lang="en-US" sz="1200" b="0" u="none" baseline="0" dirty="0" smtClean="0"/>
              <a:t> </a:t>
            </a:r>
            <a:r>
              <a:rPr lang="en-US" sz="1200" dirty="0" smtClean="0"/>
              <a:t>left off Table 33B as part of a 2007 rulemaking. </a:t>
            </a:r>
            <a:r>
              <a:rPr lang="en-US" sz="1200" kern="1200" dirty="0" smtClean="0">
                <a:solidFill>
                  <a:schemeClr val="tx1"/>
                </a:solidFill>
                <a:latin typeface="+mn-lt"/>
                <a:ea typeface="+mn-ea"/>
                <a:cs typeface="+mn-cs"/>
              </a:rPr>
              <a:t>The As 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criteria</a:t>
            </a:r>
            <a:r>
              <a:rPr lang="en-US" sz="1200" kern="1200" baseline="0" dirty="0" smtClean="0">
                <a:solidFill>
                  <a:schemeClr val="tx1"/>
                </a:solidFill>
                <a:latin typeface="+mn-lt"/>
                <a:ea typeface="+mn-ea"/>
                <a:cs typeface="+mn-cs"/>
              </a:rPr>
              <a:t> reinstate</a:t>
            </a:r>
            <a:r>
              <a:rPr lang="en-US" sz="1200" kern="1200" dirty="0" smtClean="0">
                <a:solidFill>
                  <a:schemeClr val="tx1"/>
                </a:solidFill>
                <a:latin typeface="+mn-lt"/>
                <a:ea typeface="+mn-ea"/>
                <a:cs typeface="+mn-cs"/>
              </a:rPr>
              <a:t> the same criteria that the EQC adopted in 2004. 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kern="1200" dirty="0" smtClean="0">
                <a:solidFill>
                  <a:schemeClr val="tx1"/>
                </a:solidFill>
                <a:latin typeface="+mn-lt"/>
                <a:ea typeface="+mn-ea"/>
                <a:cs typeface="+mn-cs"/>
              </a:rPr>
              <a:t>HHC Rulemaking</a:t>
            </a:r>
            <a:r>
              <a:rPr lang="en-US" sz="1200" kern="1200" dirty="0" smtClean="0">
                <a:solidFill>
                  <a:schemeClr val="tx1"/>
                </a:solidFill>
                <a:latin typeface="+mn-lt"/>
                <a:ea typeface="+mn-ea"/>
                <a:cs typeface="+mn-cs"/>
              </a:rPr>
              <a:t>: </a:t>
            </a:r>
            <a:r>
              <a:rPr lang="en-US" sz="1200" dirty="0" smtClean="0"/>
              <a:t>Table 40: typos,</a:t>
            </a:r>
            <a:r>
              <a:rPr lang="en-US" sz="1200" baseline="0" dirty="0" smtClean="0"/>
              <a:t> </a:t>
            </a:r>
            <a:r>
              <a:rPr lang="en-US" sz="1200" dirty="0" smtClean="0"/>
              <a:t>clarified arsenic footnote,</a:t>
            </a:r>
            <a:r>
              <a:rPr lang="en-US" sz="1200" baseline="0" dirty="0" smtClean="0"/>
              <a:t> </a:t>
            </a:r>
            <a:r>
              <a:rPr lang="en-US" sz="1200" dirty="0" smtClean="0"/>
              <a:t>corrected a criterion to two significant digits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a:t>
            </a:r>
            <a:r>
              <a:rPr lang="en-US" sz="1200" dirty="0" smtClean="0"/>
              <a:t>. Also, corrected reference typos in Arsenic Reduction Policy</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dirty="0" smtClean="0"/>
              <a:t>Table 33C: </a:t>
            </a:r>
            <a:r>
              <a:rPr lang="en-US" sz="1200" dirty="0" smtClean="0"/>
              <a:t>renamed Table 33C to Table 31;</a:t>
            </a:r>
            <a:r>
              <a:rPr lang="en-US" sz="1200" baseline="0" dirty="0" smtClean="0"/>
              <a:t> </a:t>
            </a:r>
            <a:r>
              <a:rPr lang="en-US" sz="1200" dirty="0" smtClean="0"/>
              <a:t>corrected a reference in the intro language;</a:t>
            </a:r>
            <a:r>
              <a:rPr lang="en-US" sz="1200" baseline="0" dirty="0" smtClean="0"/>
              <a:t> and </a:t>
            </a:r>
            <a:r>
              <a:rPr lang="en-US" sz="1200" dirty="0" smtClean="0"/>
              <a:t>removed arsenic guidance values—regulatory aquatic life criteria already exist</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r>
              <a:rPr lang="en-US" sz="1200" dirty="0" smtClean="0"/>
              <a:t>-Al: Propose to delete Al </a:t>
            </a:r>
            <a:r>
              <a:rPr lang="en-US" sz="1200" kern="1200" dirty="0" smtClean="0">
                <a:solidFill>
                  <a:schemeClr val="tx1"/>
                </a:solidFill>
                <a:latin typeface="+mn-lt"/>
                <a:ea typeface="+mn-ea"/>
                <a:cs typeface="+mn-cs"/>
              </a:rPr>
              <a:t>because the disapproval renders the criteria ineffective</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there are no previous criteria for aluminum. </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Corrections and Clarifications to Toxics Water Quality Standards</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Portland</a:t>
            </a:r>
            <a:r>
              <a:rPr lang="en-US" dirty="0" smtClean="0"/>
              <a:t/>
            </a:r>
            <a:br>
              <a:rPr lang="en-US" dirty="0" smtClean="0"/>
            </a:br>
            <a:r>
              <a:rPr lang="en-US" sz="2800" dirty="0" smtClean="0"/>
              <a:t>Dec. 11-12, 2013</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Andrea Matzke,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308228"/>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Advisory Committee 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EPA,</a:t>
                      </a:r>
                      <a:r>
                        <a:rPr lang="en-US" sz="1800" kern="1200" baseline="0" dirty="0" smtClean="0">
                          <a:solidFill>
                            <a:schemeClr val="dk1"/>
                          </a:solidFill>
                          <a:latin typeface="+mn-lt"/>
                          <a:ea typeface="+mn-ea"/>
                          <a:cs typeface="+mn-cs"/>
                        </a:rPr>
                        <a:t> Region 10</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TextBox 3"/>
          <p:cNvSpPr txBox="1"/>
          <p:nvPr/>
        </p:nvSpPr>
        <p:spPr>
          <a:xfrm>
            <a:off x="914400" y="228600"/>
            <a:ext cx="8229600" cy="584775"/>
          </a:xfrm>
          <a:prstGeom prst="rect">
            <a:avLst/>
          </a:prstGeom>
          <a:noFill/>
        </p:spPr>
        <p:txBody>
          <a:bodyPr wrap="square" rtlCol="0">
            <a:spAutoFit/>
          </a:bodyPr>
          <a:lstStyle/>
          <a:p>
            <a:r>
              <a:rPr lang="en-US" sz="3200" dirty="0" smtClean="0">
                <a:latin typeface="Arial" pitchFamily="34" charset="0"/>
                <a:cs typeface="Arial" pitchFamily="34" charset="0"/>
              </a:rPr>
              <a:t>Who helped DEQ develop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public comment period (Sept. 1 – Sept. 30)</a:t>
            </a:r>
          </a:p>
          <a:p>
            <a:pPr>
              <a:buClr>
                <a:srgbClr val="008272"/>
              </a:buClr>
              <a:buFont typeface="Wingdings" pitchFamily="2" charset="2"/>
              <a:buChar char="§"/>
            </a:pPr>
            <a:r>
              <a:rPr lang="en-US" dirty="0" smtClean="0"/>
              <a:t>DEQ convened one hearing in Portland on Sept. 18</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pPr>
            <a:r>
              <a:rPr lang="en-US" dirty="0" smtClean="0"/>
              <a:t>EPA</a:t>
            </a:r>
          </a:p>
          <a:p>
            <a:pPr lvl="1">
              <a:buClr>
                <a:srgbClr val="008272"/>
              </a:buCl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fontScale="92500" lnSpcReduction="20000"/>
          </a:bodyPr>
          <a:lstStyle/>
          <a:p>
            <a:pPr>
              <a:buClr>
                <a:srgbClr val="008272"/>
              </a:buClr>
              <a:buFont typeface="Wingdings" pitchFamily="2" charset="2"/>
              <a:buChar char="§"/>
            </a:pPr>
            <a:endParaRPr lang="en-US" dirty="0" smtClean="0"/>
          </a:p>
          <a:p>
            <a:pPr>
              <a:buClr>
                <a:srgbClr val="008272"/>
              </a:buClr>
              <a:buFont typeface="Wingdings" pitchFamily="2" charset="2"/>
              <a:buChar char="§"/>
            </a:pPr>
            <a:endParaRPr lang="en-US" dirty="0" smtClean="0"/>
          </a:p>
          <a:p>
            <a:pPr>
              <a:buClr>
                <a:srgbClr val="008272"/>
              </a:buClr>
              <a:buFont typeface="Wingdings" pitchFamily="2" charset="2"/>
              <a:buChar char="§"/>
            </a:pPr>
            <a:r>
              <a:rPr lang="en-US" sz="2800" dirty="0" smtClean="0"/>
              <a:t>All proposed revisions to the Toxics Rule will become effective on </a:t>
            </a:r>
            <a:r>
              <a:rPr lang="en-US" sz="2800" b="1" u="sng" dirty="0" smtClean="0"/>
              <a:t>April 18, 2014 </a:t>
            </a:r>
            <a:r>
              <a:rPr lang="en-US" sz="2800" dirty="0" smtClean="0"/>
              <a:t>(and after EPA approval)</a:t>
            </a:r>
          </a:p>
          <a:p>
            <a:pPr>
              <a:buClr>
                <a:srgbClr val="008272"/>
              </a:buClr>
              <a:buNone/>
            </a:pPr>
            <a:endParaRPr lang="en-US" sz="2800" dirty="0" smtClean="0"/>
          </a:p>
          <a:p>
            <a:pPr>
              <a:buClr>
                <a:srgbClr val="008272"/>
              </a:buClr>
              <a:buFont typeface="Wingdings" pitchFamily="2" charset="2"/>
              <a:buChar char="§"/>
            </a:pPr>
            <a:r>
              <a:rPr lang="en-US" sz="2800" dirty="0" smtClean="0"/>
              <a:t>EPA anticipates reviewing and approving the adopted revisions before April 18.</a:t>
            </a:r>
          </a:p>
          <a:p>
            <a:pPr>
              <a:buClr>
                <a:srgbClr val="008272"/>
              </a:buClr>
              <a:buNone/>
            </a:pPr>
            <a:endParaRPr lang="en-US" sz="2800" dirty="0" smtClean="0"/>
          </a:p>
          <a:p>
            <a:pPr>
              <a:buClr>
                <a:srgbClr val="008272"/>
              </a:buClr>
              <a:buFont typeface="Wingdings" pitchFamily="2" charset="2"/>
              <a:buChar char="§"/>
            </a:pPr>
            <a:r>
              <a:rPr lang="en-US" sz="2800" dirty="0" smtClean="0"/>
              <a:t>Proposed cross-reference revisions to Oregon’s Bacteria and Groundwater Rules become effective upon EQC adoption and 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4191000"/>
          </a:xfrm>
        </p:spPr>
        <p:txBody>
          <a:bodyPr>
            <a:normAutofit/>
          </a:bodyPr>
          <a:lstStyle/>
          <a:p>
            <a:pPr>
              <a:buClr>
                <a:srgbClr val="00817E"/>
              </a:buClr>
              <a:buFont typeface="Wingdings" pitchFamily="2" charset="2"/>
              <a:buChar char="§"/>
            </a:pPr>
            <a:r>
              <a:rPr lang="en-US" sz="3200" dirty="0" smtClean="0"/>
              <a:t>DEQ recommends that the EQC adopt proposed amendments to OAR 340, Divisions 40 and 41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17E"/>
              </a:buClr>
              <a:buFont typeface="Wingdings" pitchFamily="2" charset="2"/>
              <a:buChar char="§"/>
            </a:pPr>
            <a:r>
              <a:rPr lang="en-US" dirty="0" smtClean="0"/>
              <a:t>DEQ recommends that the EQC adopt proposed amendments to OAR 340, Divisions 40 and 41 as shown in Attachment A.</a:t>
            </a:r>
          </a:p>
          <a:p>
            <a:endParaRPr lang="en-US" dirty="0" smtClean="0"/>
          </a:p>
          <a:p>
            <a:pPr>
              <a:buClr>
                <a:srgbClr val="00817E"/>
              </a:buClr>
              <a:buFont typeface="Wingdings" pitchFamily="2" charset="2"/>
              <a:buChar char="§"/>
            </a:pPr>
            <a:r>
              <a:rPr lang="en-US" dirty="0" smtClean="0"/>
              <a:t>These revisions are corrections and clarifications only</a:t>
            </a:r>
          </a:p>
          <a:p>
            <a:pPr lvl="1">
              <a:buClr>
                <a:srgbClr val="00817E"/>
              </a:buClr>
            </a:pPr>
            <a:r>
              <a:rPr lang="en-US" dirty="0" smtClean="0"/>
              <a:t>Do not represent significant criteria revisions</a:t>
            </a:r>
          </a:p>
          <a:p>
            <a:pPr lvl="1">
              <a:buClr>
                <a:srgbClr val="00817E"/>
              </a:buClr>
            </a:pPr>
            <a:r>
              <a:rPr lang="en-US" dirty="0" smtClean="0"/>
              <a:t>Do not represent a change in policy</a:t>
            </a:r>
          </a:p>
          <a:p>
            <a:pPr lvl="1">
              <a:buClr>
                <a:srgbClr val="00817E"/>
              </a:buClr>
            </a:pPr>
            <a:r>
              <a:rPr lang="en-US" dirty="0" smtClean="0"/>
              <a:t>Clarifies interpretation of toxics criteria</a:t>
            </a:r>
          </a:p>
          <a:p>
            <a:pPr lvl="1">
              <a:buNone/>
            </a:pPr>
            <a:r>
              <a:rPr lang="en-US" sz="2400" dirty="0" smtClean="0"/>
              <a:t>  </a:t>
            </a:r>
          </a:p>
          <a:p>
            <a:pPr>
              <a:buClr>
                <a:srgbClr val="00817E"/>
              </a:buClr>
              <a:buFont typeface="Wingdings" pitchFamily="2" charset="2"/>
              <a:buChar char="§"/>
            </a:pPr>
            <a:r>
              <a:rPr lang="en-US" dirty="0" smtClean="0"/>
              <a:t>DEQ does not anticipate any significant impacts to regulated parties or other stakeholders</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pPr>
              <a:buClr>
                <a:srgbClr val="008272"/>
              </a:buClr>
              <a:buFont typeface="Wingdings" pitchFamily="2" charset="2"/>
              <a:buChar char="§"/>
            </a:pPr>
            <a:r>
              <a:rPr lang="en-US" sz="2800" b="1" dirty="0" smtClean="0">
                <a:solidFill>
                  <a:srgbClr val="008272"/>
                </a:solidFill>
              </a:rPr>
              <a:t>EPA disapproval of several 2004 aquatic life criteria</a:t>
            </a:r>
            <a:endParaRPr lang="en-US" sz="2800" dirty="0" smtClean="0"/>
          </a:p>
          <a:p>
            <a:pPr lvl="1">
              <a:buClr>
                <a:srgbClr val="00817E"/>
              </a:buClr>
            </a:pPr>
            <a:r>
              <a:rPr lang="en-US" sz="2800" dirty="0" smtClean="0"/>
              <a:t>Focusing on the straight-forward corrections</a:t>
            </a:r>
          </a:p>
          <a:p>
            <a:pPr>
              <a:buClr>
                <a:srgbClr val="008272"/>
              </a:buClr>
              <a:buNone/>
            </a:pPr>
            <a:endParaRPr lang="en-US" dirty="0" smtClean="0"/>
          </a:p>
          <a:p>
            <a:pPr>
              <a:buClr>
                <a:srgbClr val="008272"/>
              </a:buClr>
              <a:buFont typeface="Wingdings" pitchFamily="2" charset="2"/>
              <a:buChar char="§"/>
            </a:pPr>
            <a:r>
              <a:rPr lang="en-US" sz="2800" b="1" dirty="0" smtClean="0">
                <a:solidFill>
                  <a:srgbClr val="008272"/>
                </a:solidFill>
              </a:rPr>
              <a:t>Typos, errors, and clarifications</a:t>
            </a:r>
            <a:endParaRPr lang="en-US" sz="2800" dirty="0" smtClean="0"/>
          </a:p>
          <a:p>
            <a:pPr>
              <a:buClr>
                <a:srgbClr val="008272"/>
              </a:buClr>
              <a:buNone/>
            </a:pPr>
            <a:endParaRPr lang="en-US" sz="2800" dirty="0" smtClean="0"/>
          </a:p>
          <a:p>
            <a:pPr>
              <a:buClr>
                <a:srgbClr val="008272"/>
              </a:buClr>
              <a:buFont typeface="Wingdings" pitchFamily="2" charset="2"/>
              <a:buChar char="§"/>
            </a:pPr>
            <a:r>
              <a:rPr lang="en-US" sz="2800" b="1" dirty="0" smtClean="0">
                <a:solidFill>
                  <a:srgbClr val="00817E"/>
                </a:solidFill>
              </a:rPr>
              <a:t>Consolidate toxics criteria tables</a:t>
            </a:r>
            <a:endParaRPr lang="en-US" sz="2800"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5638800" cy="4525963"/>
          </a:xfrm>
        </p:spPr>
        <p:txBody>
          <a:bodyPr>
            <a:normAutofit/>
          </a:bodyPr>
          <a:lstStyle/>
          <a:p>
            <a:pPr>
              <a:buClr>
                <a:srgbClr val="008272"/>
              </a:buClr>
              <a:buFont typeface="Wingdings" pitchFamily="2" charset="2"/>
              <a:buChar char="§"/>
            </a:pPr>
            <a:r>
              <a:rPr lang="en-US" dirty="0" smtClean="0"/>
              <a:t>Concentrations of a pollutant at which aquatic life (such as fish, shellfish and aquatic insects) are protected</a:t>
            </a:r>
          </a:p>
          <a:p>
            <a:pPr>
              <a:buClr>
                <a:srgbClr val="008272"/>
              </a:buClr>
              <a:buNone/>
            </a:pPr>
            <a:endParaRPr lang="en-US" dirty="0" smtClean="0"/>
          </a:p>
          <a:p>
            <a:pPr>
              <a:buClr>
                <a:srgbClr val="008272"/>
              </a:buClr>
              <a:buFont typeface="Wingdings" pitchFamily="2" charset="2"/>
              <a:buChar char="§"/>
            </a:pPr>
            <a:r>
              <a:rPr lang="en-US" dirty="0" smtClean="0"/>
              <a:t>Toxics criteria are used in wastewater discharge permits, water quality assessments (303(d) list), TMDLs, and the Cleanup Program</a:t>
            </a:r>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pic>
        <p:nvPicPr>
          <p:cNvPr id="5" name="Picture 4" descr="coho smolt.jpg"/>
          <p:cNvPicPr>
            <a:picLocks noChangeAspect="1"/>
          </p:cNvPicPr>
          <p:nvPr/>
        </p:nvPicPr>
        <p:blipFill>
          <a:blip r:embed="rId3" cstate="print"/>
          <a:stretch>
            <a:fillRect/>
          </a:stretch>
        </p:blipFill>
        <p:spPr>
          <a:xfrm>
            <a:off x="6273800" y="2895600"/>
            <a:ext cx="2641600"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2209800"/>
            <a:ext cx="2590800" cy="646331"/>
          </a:xfrm>
          <a:prstGeom prst="rect">
            <a:avLst/>
          </a:prstGeom>
          <a:noFill/>
        </p:spPr>
        <p:txBody>
          <a:bodyPr wrap="square" rtlCol="0">
            <a:spAutoFit/>
          </a:bodyPr>
          <a:lstStyle/>
          <a:p>
            <a:r>
              <a:rPr lang="en-US" dirty="0" smtClean="0"/>
              <a:t>Beneficial use protected: </a:t>
            </a:r>
            <a:r>
              <a:rPr lang="en-US" i="1" dirty="0" smtClean="0"/>
              <a:t>fish and aquatic life</a:t>
            </a:r>
            <a:endParaRPr lang="en-US" i="1" dirty="0"/>
          </a:p>
        </p:txBody>
      </p:sp>
      <p:pic>
        <p:nvPicPr>
          <p:cNvPr id="7" name="Picture 6" descr="stonefly.jpg"/>
          <p:cNvPicPr>
            <a:picLocks noChangeAspect="1"/>
          </p:cNvPicPr>
          <p:nvPr/>
        </p:nvPicPr>
        <p:blipFill>
          <a:blip r:embed="rId4" cstate="print"/>
          <a:stretch>
            <a:fillRect/>
          </a:stretch>
        </p:blipFill>
        <p:spPr>
          <a:xfrm>
            <a:off x="5943600" y="4572000"/>
            <a:ext cx="2390775"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5800" y="228600"/>
            <a:ext cx="7391400" cy="838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TextBox 3"/>
          <p:cNvSpPr txBox="1"/>
          <p:nvPr/>
        </p:nvSpPr>
        <p:spPr>
          <a:xfrm>
            <a:off x="685800" y="381000"/>
            <a:ext cx="7848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are aquatic life toxics criteria?</a:t>
            </a:r>
            <a:endParaRPr lang="en-US" sz="3200" b="1" dirty="0">
              <a:solidFill>
                <a:schemeClr val="bg1"/>
              </a:solidFill>
              <a:latin typeface="Arial" pitchFamily="34" charset="0"/>
              <a:cs typeface="Arial" pitchFamily="34" charset="0"/>
            </a:endParaRPr>
          </a:p>
        </p:txBody>
      </p:sp>
      <p:graphicFrame>
        <p:nvGraphicFramePr>
          <p:cNvPr id="5" name="Diagram 4"/>
          <p:cNvGraphicFramePr/>
          <p:nvPr/>
        </p:nvGraphicFramePr>
        <p:xfrm>
          <a:off x="381000" y="1295400"/>
          <a:ext cx="82296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200400" y="1600200"/>
            <a:ext cx="25908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1447800"/>
            <a:ext cx="19812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19" name="TextBox 18"/>
          <p:cNvSpPr txBox="1"/>
          <p:nvPr/>
        </p:nvSpPr>
        <p:spPr>
          <a:xfrm>
            <a:off x="6553200" y="2209800"/>
            <a:ext cx="20574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20" name="TextBox 19"/>
          <p:cNvSpPr txBox="1"/>
          <p:nvPr/>
        </p:nvSpPr>
        <p:spPr>
          <a:xfrm>
            <a:off x="7315200" y="5867400"/>
            <a:ext cx="18288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cxnSp>
        <p:nvCxnSpPr>
          <p:cNvPr id="21" name="Straight Connector 20"/>
          <p:cNvCxnSpPr/>
          <p:nvPr/>
        </p:nvCxnSpPr>
        <p:spPr>
          <a:xfrm>
            <a:off x="4800600" y="2438400"/>
            <a:ext cx="1600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3600" y="6096000"/>
            <a:ext cx="1219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543800" cy="4525963"/>
          </a:xfrm>
        </p:spPr>
        <p:txBody>
          <a:bodyPr/>
          <a:lstStyle/>
          <a:p>
            <a:pPr>
              <a:buClr>
                <a:srgbClr val="00817E"/>
              </a:buClr>
              <a:buFont typeface="Wingdings" pitchFamily="2" charset="2"/>
              <a:buChar char="§"/>
            </a:pPr>
            <a:r>
              <a:rPr lang="en-US" b="1" dirty="0" smtClean="0">
                <a:solidFill>
                  <a:srgbClr val="00817E"/>
                </a:solidFill>
              </a:rPr>
              <a:t>Pesticides</a:t>
            </a:r>
          </a:p>
          <a:p>
            <a:pPr lvl="1">
              <a:buClr>
                <a:srgbClr val="00817E"/>
              </a:buClr>
            </a:pPr>
            <a:r>
              <a:rPr lang="en-US" dirty="0" smtClean="0"/>
              <a:t>Revise language in Table 30 to clarify criteria duration and frequency for 11 pesticides</a:t>
            </a:r>
          </a:p>
          <a:p>
            <a:pPr lvl="1">
              <a:buNone/>
            </a:pPr>
            <a:r>
              <a:rPr lang="en-US" dirty="0" smtClean="0"/>
              <a:t> </a:t>
            </a:r>
          </a:p>
          <a:p>
            <a:pPr>
              <a:buClr>
                <a:srgbClr val="00817E"/>
              </a:buClr>
              <a:buFont typeface="Wingdings" pitchFamily="2" charset="2"/>
              <a:buChar char="§"/>
            </a:pPr>
            <a:r>
              <a:rPr lang="en-US" b="1" dirty="0" smtClean="0">
                <a:solidFill>
                  <a:srgbClr val="00817E"/>
                </a:solidFill>
              </a:rPr>
              <a:t>Selenium</a:t>
            </a:r>
          </a:p>
          <a:p>
            <a:pPr lvl="1">
              <a:buClr>
                <a:srgbClr val="00817E"/>
              </a:buClr>
            </a:pPr>
            <a:r>
              <a:rPr lang="en-US" dirty="0" smtClean="0"/>
              <a:t>Apply conversion factors to express the freshwater criteria as dissolved</a:t>
            </a:r>
          </a:p>
          <a:p>
            <a:pPr lvl="2">
              <a:buNone/>
            </a:pPr>
            <a:r>
              <a:rPr lang="en-US" dirty="0" smtClean="0"/>
              <a:t>                    </a:t>
            </a:r>
            <a:r>
              <a:rPr lang="en-US" sz="2200" dirty="0" smtClean="0"/>
              <a:t>The change in criteria is very small</a:t>
            </a:r>
          </a:p>
          <a:p>
            <a:pPr lvl="1">
              <a:buNone/>
            </a:pPr>
            <a:r>
              <a:rPr lang="en-US" dirty="0" smtClean="0"/>
              <a:t> </a:t>
            </a:r>
          </a:p>
          <a:p>
            <a:pPr lvl="1">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TextBox 3"/>
          <p:cNvSpPr txBox="1"/>
          <p:nvPr/>
        </p:nvSpPr>
        <p:spPr>
          <a:xfrm>
            <a:off x="990600" y="2286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Proposed revisions of disapproved criteria</a:t>
            </a:r>
            <a:endParaRPr lang="en-US" sz="3200" dirty="0">
              <a:latin typeface="Arial" pitchFamily="34" charset="0"/>
              <a:cs typeface="Arial" pitchFamily="34" charset="0"/>
            </a:endParaRPr>
          </a:p>
        </p:txBody>
      </p:sp>
      <p:sp>
        <p:nvSpPr>
          <p:cNvPr id="5" name="Right Arrow 4"/>
          <p:cNvSpPr/>
          <p:nvPr/>
        </p:nvSpPr>
        <p:spPr>
          <a:xfrm>
            <a:off x="1981200" y="4572000"/>
            <a:ext cx="762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272"/>
              </a:buClr>
              <a:buFont typeface="Wingdings" pitchFamily="2" charset="2"/>
              <a:buChar char="§"/>
            </a:pPr>
            <a:r>
              <a:rPr lang="en-US" sz="3000" dirty="0" smtClean="0">
                <a:solidFill>
                  <a:srgbClr val="00817E"/>
                </a:solidFill>
              </a:rPr>
              <a:t>Consolidate toxics criteria tables</a:t>
            </a:r>
          </a:p>
          <a:p>
            <a:pPr marL="342845" lvl="1" indent="-342845">
              <a:buClr>
                <a:srgbClr val="008272"/>
              </a:buClr>
              <a:buSzTx/>
              <a:buFont typeface="Wingdings" pitchFamily="2" charset="2"/>
              <a:buChar char="§"/>
            </a:pPr>
            <a:r>
              <a:rPr lang="en-US" sz="3000" dirty="0" smtClean="0">
                <a:solidFill>
                  <a:srgbClr val="00817E"/>
                </a:solidFill>
              </a:rPr>
              <a:t>Typos, errors, and clarifications</a:t>
            </a:r>
          </a:p>
          <a:p>
            <a:pPr marL="742831" lvl="2" indent="-342845">
              <a:buClr>
                <a:srgbClr val="00817E"/>
              </a:buClr>
              <a:buSzPct val="80000"/>
              <a:buFont typeface="Courier New" pitchFamily="49" charset="0"/>
              <a:buChar char="o"/>
            </a:pPr>
            <a:r>
              <a:rPr lang="en-US" sz="2800" dirty="0" smtClean="0"/>
              <a:t>Correct miscellaneous errors, clarifications, formatting changes to toxics tables, and minor corrections to the 2011 human health toxics rulemaking</a:t>
            </a:r>
          </a:p>
          <a:p>
            <a:pPr marL="742831" lvl="2" indent="-342845">
              <a:buClr>
                <a:srgbClr val="00817E"/>
              </a:buClr>
              <a:buSzPct val="80000"/>
              <a:buFont typeface="Courier New" pitchFamily="49" charset="0"/>
              <a:buChar char="o"/>
            </a:pPr>
            <a:r>
              <a:rPr lang="en-US" sz="2800" dirty="0" smtClean="0"/>
              <a:t>Re-adopt arsenic and chromium VI criteria</a:t>
            </a:r>
          </a:p>
          <a:p>
            <a:pPr marL="742831" lvl="2" indent="-342845">
              <a:buClr>
                <a:srgbClr val="008272"/>
              </a:buClr>
              <a:buSzPct val="80000"/>
              <a:buFont typeface="Courier New" pitchFamily="49" charset="0"/>
              <a:buChar char="o"/>
            </a:pPr>
            <a:r>
              <a:rPr lang="en-US" sz="2800" dirty="0" smtClean="0"/>
              <a:t>Delete aluminum from criteria table</a:t>
            </a:r>
          </a:p>
          <a:p>
            <a:pPr marL="1199957" lvl="3" indent="-342845">
              <a:buClr>
                <a:srgbClr val="008272"/>
              </a:buClr>
              <a:buSzPct val="80000"/>
              <a:buFont typeface="Wingdings" pitchFamily="2" charset="2"/>
              <a:buChar char="Ø"/>
            </a:pPr>
            <a:r>
              <a:rPr lang="en-US" sz="2600" dirty="0" smtClean="0"/>
              <a:t>No replacement criteria</a:t>
            </a:r>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Large dischargers required to monitor for toxics</a:t>
            </a:r>
          </a:p>
          <a:p>
            <a:pPr lvl="1">
              <a:buClr>
                <a:srgbClr val="008272"/>
              </a:buClr>
            </a:pPr>
            <a:r>
              <a:rPr lang="en-US" dirty="0" smtClean="0"/>
              <a:t>“Primary” industrial dischargers</a:t>
            </a:r>
          </a:p>
          <a:p>
            <a:pPr lvl="1">
              <a:buClr>
                <a:srgbClr val="008272"/>
              </a:buClr>
            </a:pPr>
            <a:r>
              <a:rPr lang="en-US" dirty="0" smtClean="0"/>
              <a:t>“Major” municipal dischargers</a:t>
            </a:r>
          </a:p>
          <a:p>
            <a:pPr>
              <a:buClr>
                <a:srgbClr val="008272"/>
              </a:buClr>
              <a:buFont typeface="Wingdings" pitchFamily="2" charset="2"/>
              <a:buChar char="§"/>
            </a:pPr>
            <a:r>
              <a:rPr lang="en-US" dirty="0" smtClean="0"/>
              <a:t>Generally, DEQ does not expect any significant fiscal or economic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2064</Words>
  <Application>Microsoft Office PowerPoint</Application>
  <PresentationFormat>On-screen Show (4:3)</PresentationFormat>
  <Paragraphs>209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Presentation1Nb</vt:lpstr>
      <vt:lpstr> Action Item: Corrections and Clarifications to Toxics Water Quality Standards  EQC Portland Dec. 11-12, 2013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2013-12-10T22:58:32Z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