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8" r:id="rId2"/>
    <p:sldId id="286" r:id="rId3"/>
    <p:sldId id="282" r:id="rId4"/>
    <p:sldId id="288" r:id="rId5"/>
    <p:sldId id="292" r:id="rId6"/>
    <p:sldId id="293" r:id="rId7"/>
    <p:sldId id="290" r:id="rId8"/>
    <p:sldId id="256" r:id="rId9"/>
    <p:sldId id="257" r:id="rId10"/>
    <p:sldId id="258" r:id="rId11"/>
    <p:sldId id="259" r:id="rId12"/>
    <p:sldId id="260" r:id="rId13"/>
    <p:sldId id="261" r:id="rId14"/>
    <p:sldId id="262" r:id="rId15"/>
    <p:sldId id="289" r:id="rId16"/>
    <p:sldId id="291" r:id="rId17"/>
    <p:sldId id="267" r:id="rId18"/>
    <p:sldId id="263" r:id="rId19"/>
    <p:sldId id="264" r:id="rId20"/>
    <p:sldId id="265" r:id="rId21"/>
    <p:sldId id="266" r:id="rId22"/>
    <p:sldId id="269" r:id="rId23"/>
    <p:sldId id="281" r:id="rId24"/>
    <p:sldId id="270" r:id="rId25"/>
    <p:sldId id="272" r:id="rId26"/>
    <p:sldId id="273" r:id="rId27"/>
    <p:sldId id="274" r:id="rId28"/>
    <p:sldId id="275" r:id="rId29"/>
    <p:sldId id="276" r:id="rId30"/>
    <p:sldId id="277" r:id="rId31"/>
    <p:sldId id="278" r:id="rId32"/>
    <p:sldId id="279" r:id="rId33"/>
    <p:sldId id="280" r:id="rId34"/>
    <p:sldId id="285" r:id="rId35"/>
    <p:sldId id="287" r:id="rId36"/>
    <p:sldId id="28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3"/>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501" autoAdjust="0"/>
  </p:normalViewPr>
  <p:slideViewPr>
    <p:cSldViewPr>
      <p:cViewPr varScale="1">
        <p:scale>
          <a:sx n="65" d="100"/>
          <a:sy n="65" d="100"/>
        </p:scale>
        <p:origin x="-1296" y="-68"/>
      </p:cViewPr>
      <p:guideLst>
        <p:guide orient="horz" pos="2160"/>
        <p:guide pos="2880"/>
      </p:guideLst>
    </p:cSldViewPr>
  </p:slideViewPr>
  <p:outlineViewPr>
    <p:cViewPr>
      <p:scale>
        <a:sx n="33" d="100"/>
        <a:sy n="33" d="100"/>
      </p:scale>
      <p:origin x="0" y="196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664" y="-7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DFD65F-95CF-4639-88F5-AB5D76AB14BC}" type="datetimeFigureOut">
              <a:rPr lang="en-US" smtClean="0"/>
              <a:pPr/>
              <a:t>12/11/2013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F4D416-1090-4DD5-94F5-6751B0ABE431}"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F4D416-1090-4DD5-94F5-6751B0ABE431}" type="slidenum">
              <a:rPr lang="en-US" smtClean="0"/>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D8F7A-767E-4583-8B24-991AFF751B7D}" type="datetimeFigureOut">
              <a:rPr lang="en-US" smtClean="0"/>
              <a:pPr/>
              <a:t>12/11/2013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EEA24F-D608-44D9-A827-0B92798C716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D8F7A-767E-4583-8B24-991AFF751B7D}" type="datetimeFigureOut">
              <a:rPr lang="en-US" smtClean="0"/>
              <a:pPr/>
              <a:t>12/11/2013</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EA24F-D608-44D9-A827-0B92798C716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Deqhq1\tmdl\Transfer\Don B\JUG Monitoring Summit\IMG_092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scene3d>
            <a:camera prst="orthographicFront"/>
            <a:lightRig rig="threePt" dir="t"/>
          </a:scene3d>
          <a:sp3d>
            <a:bevelT/>
          </a:sp3d>
        </p:spPr>
      </p:pic>
      <p:sp>
        <p:nvSpPr>
          <p:cNvPr id="5" name="Rectangle 4"/>
          <p:cNvSpPr/>
          <p:nvPr/>
        </p:nvSpPr>
        <p:spPr>
          <a:xfrm>
            <a:off x="6096000" y="3441680"/>
            <a:ext cx="3048000" cy="3416320"/>
          </a:xfrm>
          <a:prstGeom prst="rect">
            <a:avLst/>
          </a:prstGeom>
          <a:solidFill>
            <a:schemeClr val="accent1"/>
          </a:solidFill>
          <a:scene3d>
            <a:camera prst="orthographicFront"/>
            <a:lightRig rig="threePt" dir="t"/>
          </a:scene3d>
          <a:sp3d>
            <a:bevelT/>
          </a:sp3d>
        </p:spPr>
        <p:txBody>
          <a:bodyPr wrap="square">
            <a:spAutoFit/>
          </a:bodyPr>
          <a:lstStyle/>
          <a:p>
            <a:r>
              <a:rPr lang="en-US" sz="900" dirty="0" smtClean="0">
                <a:solidFill>
                  <a:schemeClr val="bg1"/>
                </a:solidFill>
              </a:rPr>
              <a:t>Oregon Department of Environmental Quality (ODEQ)</a:t>
            </a:r>
          </a:p>
          <a:p>
            <a:r>
              <a:rPr lang="en-US" sz="900" dirty="0" smtClean="0">
                <a:solidFill>
                  <a:schemeClr val="bg1"/>
                </a:solidFill>
              </a:rPr>
              <a:t>Oregon Department of Agriculture (ODA)</a:t>
            </a:r>
          </a:p>
          <a:p>
            <a:r>
              <a:rPr lang="en-US" sz="900" dirty="0" smtClean="0">
                <a:solidFill>
                  <a:schemeClr val="bg1"/>
                </a:solidFill>
              </a:rPr>
              <a:t>Oregon Department of Fish and Wildlife (ODFW)</a:t>
            </a:r>
          </a:p>
          <a:p>
            <a:r>
              <a:rPr lang="en-US" sz="900" dirty="0" smtClean="0">
                <a:solidFill>
                  <a:schemeClr val="bg1"/>
                </a:solidFill>
              </a:rPr>
              <a:t>Oregon Department of Forestry (ODF)</a:t>
            </a:r>
          </a:p>
          <a:p>
            <a:r>
              <a:rPr lang="en-US" sz="900" dirty="0" smtClean="0">
                <a:solidFill>
                  <a:schemeClr val="bg1"/>
                </a:solidFill>
              </a:rPr>
              <a:t>Oregon State University (OSU)</a:t>
            </a:r>
          </a:p>
          <a:p>
            <a:r>
              <a:rPr lang="en-US" sz="900" dirty="0" smtClean="0">
                <a:solidFill>
                  <a:schemeClr val="bg1"/>
                </a:solidFill>
              </a:rPr>
              <a:t>Oregon Institute of Natural Resources (INR)</a:t>
            </a:r>
          </a:p>
          <a:p>
            <a:r>
              <a:rPr lang="en-US" sz="900" dirty="0" smtClean="0">
                <a:solidFill>
                  <a:schemeClr val="bg1"/>
                </a:solidFill>
              </a:rPr>
              <a:t>Public Health Division </a:t>
            </a:r>
          </a:p>
          <a:p>
            <a:r>
              <a:rPr lang="en-US" sz="900" dirty="0" smtClean="0">
                <a:solidFill>
                  <a:schemeClr val="bg1"/>
                </a:solidFill>
              </a:rPr>
              <a:t>Oregon Watershed Enhancement Board (OWEB)</a:t>
            </a:r>
          </a:p>
          <a:p>
            <a:r>
              <a:rPr lang="en-US" sz="900" dirty="0" smtClean="0">
                <a:solidFill>
                  <a:schemeClr val="bg1"/>
                </a:solidFill>
              </a:rPr>
              <a:t>Oregon Water Resources Department (OWRD)</a:t>
            </a:r>
          </a:p>
          <a:p>
            <a:r>
              <a:rPr lang="en-US" sz="900" dirty="0" smtClean="0">
                <a:solidFill>
                  <a:schemeClr val="bg1"/>
                </a:solidFill>
              </a:rPr>
              <a:t>United States Geological Survey (USGS)</a:t>
            </a:r>
          </a:p>
          <a:p>
            <a:r>
              <a:rPr lang="en-US" sz="900" dirty="0" smtClean="0">
                <a:solidFill>
                  <a:schemeClr val="bg1"/>
                </a:solidFill>
              </a:rPr>
              <a:t>United States Environmental Protection Agency</a:t>
            </a:r>
          </a:p>
          <a:p>
            <a:r>
              <a:rPr lang="en-US" sz="900" dirty="0" smtClean="0">
                <a:solidFill>
                  <a:schemeClr val="bg1"/>
                </a:solidFill>
              </a:rPr>
              <a:t>United State Forest Service (USFS)</a:t>
            </a:r>
          </a:p>
          <a:p>
            <a:r>
              <a:rPr lang="en-US" sz="900" dirty="0" smtClean="0">
                <a:solidFill>
                  <a:schemeClr val="bg1"/>
                </a:solidFill>
              </a:rPr>
              <a:t>Bureau of Land Management (BLM)</a:t>
            </a:r>
          </a:p>
          <a:p>
            <a:r>
              <a:rPr lang="en-US" sz="900" dirty="0" smtClean="0">
                <a:solidFill>
                  <a:schemeClr val="bg1"/>
                </a:solidFill>
              </a:rPr>
              <a:t>Confederated Tribes of the Umatilla </a:t>
            </a:r>
          </a:p>
          <a:p>
            <a:r>
              <a:rPr lang="en-US" sz="900" dirty="0" smtClean="0">
                <a:solidFill>
                  <a:schemeClr val="bg1"/>
                </a:solidFill>
              </a:rPr>
              <a:t>Confederated Tribes of Warm Springs</a:t>
            </a:r>
          </a:p>
          <a:p>
            <a:r>
              <a:rPr lang="en-US" sz="900" dirty="0" smtClean="0">
                <a:solidFill>
                  <a:schemeClr val="bg1"/>
                </a:solidFill>
              </a:rPr>
              <a:t>Nez Perce Tribes</a:t>
            </a:r>
          </a:p>
          <a:p>
            <a:r>
              <a:rPr lang="en-US" sz="900" dirty="0" smtClean="0">
                <a:solidFill>
                  <a:schemeClr val="bg1"/>
                </a:solidFill>
              </a:rPr>
              <a:t>Wallowa Soil and Water Conservation District</a:t>
            </a:r>
          </a:p>
          <a:p>
            <a:r>
              <a:rPr lang="en-US" sz="900" dirty="0" smtClean="0">
                <a:solidFill>
                  <a:schemeClr val="bg1"/>
                </a:solidFill>
              </a:rPr>
              <a:t>Monument Soil and Water Conservation District</a:t>
            </a:r>
          </a:p>
          <a:p>
            <a:r>
              <a:rPr lang="en-US" sz="900" dirty="0" smtClean="0">
                <a:solidFill>
                  <a:schemeClr val="bg1"/>
                </a:solidFill>
              </a:rPr>
              <a:t>Oregon Cattlemen’s Association</a:t>
            </a:r>
          </a:p>
          <a:p>
            <a:r>
              <a:rPr lang="en-US" sz="900" dirty="0" smtClean="0">
                <a:solidFill>
                  <a:schemeClr val="bg1"/>
                </a:solidFill>
              </a:rPr>
              <a:t>Oregon Natural Desert Association</a:t>
            </a:r>
          </a:p>
          <a:p>
            <a:r>
              <a:rPr lang="en-US" sz="900" dirty="0" smtClean="0">
                <a:solidFill>
                  <a:schemeClr val="bg1"/>
                </a:solidFill>
              </a:rPr>
              <a:t>The Native Fish Society</a:t>
            </a:r>
          </a:p>
          <a:p>
            <a:r>
              <a:rPr lang="en-US" sz="900" dirty="0" smtClean="0">
                <a:solidFill>
                  <a:schemeClr val="bg1"/>
                </a:solidFill>
              </a:rPr>
              <a:t>North Fork John Day Watershed Council</a:t>
            </a:r>
          </a:p>
          <a:p>
            <a:r>
              <a:rPr lang="en-US" sz="900" dirty="0" smtClean="0">
                <a:solidFill>
                  <a:schemeClr val="bg1"/>
                </a:solidFill>
              </a:rPr>
              <a:t>Umatilla Watershed Council</a:t>
            </a:r>
          </a:p>
          <a:p>
            <a:r>
              <a:rPr lang="en-US" sz="900" dirty="0" smtClean="0">
                <a:solidFill>
                  <a:schemeClr val="bg1"/>
                </a:solidFill>
              </a:rPr>
              <a:t>Walla Walla Watershed Council</a:t>
            </a:r>
            <a:endParaRPr lang="en-US" sz="900" dirty="0">
              <a:solidFill>
                <a:schemeClr val="bg1"/>
              </a:solidFill>
            </a:endParaRPr>
          </a:p>
        </p:txBody>
      </p:sp>
      <p:sp>
        <p:nvSpPr>
          <p:cNvPr id="6" name="TextBox 5"/>
          <p:cNvSpPr txBox="1"/>
          <p:nvPr/>
        </p:nvSpPr>
        <p:spPr>
          <a:xfrm>
            <a:off x="1524000" y="152400"/>
            <a:ext cx="6905625" cy="923330"/>
          </a:xfrm>
          <a:prstGeom prst="rect">
            <a:avLst/>
          </a:prstGeom>
          <a:solidFill>
            <a:schemeClr val="bg1"/>
          </a:solidFill>
          <a:scene3d>
            <a:camera prst="orthographicFront"/>
            <a:lightRig rig="threePt" dir="t"/>
          </a:scene3d>
          <a:sp3d>
            <a:bevelT/>
          </a:sp3d>
        </p:spPr>
        <p:txBody>
          <a:bodyPr wrap="square" rtlCol="0">
            <a:spAutoFit/>
          </a:bodyPr>
          <a:lstStyle/>
          <a:p>
            <a:r>
              <a:rPr lang="en-US" b="1" dirty="0" smtClean="0"/>
              <a:t>John Day, Umatilla and Grande Ronde Monitoring Summit</a:t>
            </a:r>
          </a:p>
          <a:p>
            <a:r>
              <a:rPr lang="en-US" dirty="0" smtClean="0"/>
              <a:t>November 13</a:t>
            </a:r>
            <a:r>
              <a:rPr lang="en-US" sz="1400" dirty="0" smtClean="0"/>
              <a:t>:   </a:t>
            </a:r>
            <a:r>
              <a:rPr lang="en-US" sz="1600" b="1" dirty="0" smtClean="0"/>
              <a:t>Sharing what we know and defining what we don’t know?</a:t>
            </a:r>
            <a:endParaRPr lang="en-US" sz="1600" dirty="0" smtClean="0"/>
          </a:p>
          <a:p>
            <a:r>
              <a:rPr lang="en-US" dirty="0" smtClean="0"/>
              <a:t>November 14:  </a:t>
            </a:r>
            <a:r>
              <a:rPr lang="en-US" sz="1600" b="1" dirty="0" smtClean="0"/>
              <a:t>Working Together</a:t>
            </a:r>
            <a:endParaRPr lang="en-US" sz="1600" b="1" dirty="0"/>
          </a:p>
        </p:txBody>
      </p:sp>
      <p:pic>
        <p:nvPicPr>
          <p:cNvPr id="9" name="Picture 8" descr="DEQlogotc.gif"/>
          <p:cNvPicPr>
            <a:picLocks noChangeAspect="1"/>
          </p:cNvPicPr>
          <p:nvPr/>
        </p:nvPicPr>
        <p:blipFill>
          <a:blip r:embed="rId3" cstate="print"/>
          <a:stretch>
            <a:fillRect/>
          </a:stretch>
        </p:blipFill>
        <p:spPr>
          <a:xfrm>
            <a:off x="0" y="0"/>
            <a:ext cx="1003300" cy="2012950"/>
          </a:xfrm>
          <a:prstGeom prst="rect">
            <a:avLst/>
          </a:prstGeom>
        </p:spPr>
      </p:pic>
      <p:sp>
        <p:nvSpPr>
          <p:cNvPr id="10" name="TextBox 9"/>
          <p:cNvSpPr txBox="1"/>
          <p:nvPr/>
        </p:nvSpPr>
        <p:spPr>
          <a:xfrm>
            <a:off x="2438400" y="5948472"/>
            <a:ext cx="3383280" cy="822960"/>
          </a:xfrm>
          <a:prstGeom prst="rect">
            <a:avLst/>
          </a:prstGeom>
          <a:solidFill>
            <a:schemeClr val="bg1"/>
          </a:solidFill>
          <a:scene3d>
            <a:camera prst="orthographicFront"/>
            <a:lightRig rig="threePt" dir="t"/>
          </a:scene3d>
          <a:sp3d>
            <a:bevelT/>
          </a:sp3d>
        </p:spPr>
        <p:txBody>
          <a:bodyPr wrap="square" rtlCol="0">
            <a:spAutoFit/>
          </a:bodyPr>
          <a:lstStyle/>
          <a:p>
            <a:r>
              <a:rPr lang="en-US" sz="1400" b="1" dirty="0" smtClean="0"/>
              <a:t>Presented by: Aaron Borisenko</a:t>
            </a:r>
          </a:p>
          <a:p>
            <a:r>
              <a:rPr lang="en-US" sz="1400" b="1" dirty="0" smtClean="0"/>
              <a:t>Oregon Environmental Quality Commission</a:t>
            </a:r>
          </a:p>
          <a:p>
            <a:r>
              <a:rPr lang="en-US" sz="1400" b="1" dirty="0" smtClean="0"/>
              <a:t>Thursday December 12, 2013 </a:t>
            </a:r>
          </a:p>
          <a:p>
            <a:endParaRPr lang="en-US" sz="1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152400"/>
            <a:ext cx="8686800" cy="369332"/>
          </a:xfrm>
          <a:prstGeom prst="rect">
            <a:avLst/>
          </a:prstGeom>
        </p:spPr>
        <p:txBody>
          <a:bodyPr wrap="square">
            <a:spAutoFit/>
          </a:bodyPr>
          <a:lstStyle/>
          <a:p>
            <a:r>
              <a:rPr lang="en-US" dirty="0" smtClean="0"/>
              <a:t>3. What was the</a:t>
            </a:r>
            <a:r>
              <a:rPr lang="en-US" b="1" dirty="0" smtClean="0"/>
              <a:t> </a:t>
            </a:r>
            <a:r>
              <a:rPr lang="en-US" b="1" u="sng" dirty="0" smtClean="0"/>
              <a:t>value</a:t>
            </a:r>
            <a:r>
              <a:rPr lang="en-US" b="1" dirty="0" smtClean="0"/>
              <a:t> </a:t>
            </a:r>
            <a:r>
              <a:rPr lang="en-US" dirty="0" smtClean="0"/>
              <a:t>of the summit to you? </a:t>
            </a:r>
            <a:endParaRPr lang="en-US" dirty="0"/>
          </a:p>
        </p:txBody>
      </p:sp>
      <p:pic>
        <p:nvPicPr>
          <p:cNvPr id="3079" name="Picture 7"/>
          <p:cNvPicPr>
            <a:picLocks noChangeAspect="1" noChangeArrowheads="1"/>
          </p:cNvPicPr>
          <p:nvPr/>
        </p:nvPicPr>
        <p:blipFill>
          <a:blip r:embed="rId2" cstate="print"/>
          <a:srcRect/>
          <a:stretch>
            <a:fillRect/>
          </a:stretch>
        </p:blipFill>
        <p:spPr bwMode="auto">
          <a:xfrm>
            <a:off x="2289248" y="2344368"/>
            <a:ext cx="4479888" cy="2486466"/>
          </a:xfrm>
          <a:prstGeom prst="rect">
            <a:avLst/>
          </a:prstGeom>
          <a:noFill/>
          <a:ln w="9525">
            <a:noFill/>
            <a:miter lim="800000"/>
            <a:headEnd/>
            <a:tailEnd/>
          </a:ln>
        </p:spPr>
      </p:pic>
      <p:sp>
        <p:nvSpPr>
          <p:cNvPr id="10245" name="Rectangle 5"/>
          <p:cNvSpPr>
            <a:spLocks noChangeArrowheads="1"/>
          </p:cNvSpPr>
          <p:nvPr/>
        </p:nvSpPr>
        <p:spPr bwMode="auto">
          <a:xfrm>
            <a:off x="152400" y="762000"/>
            <a:ext cx="37338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“Making connections with experts other than my usual grantees. And, also connecting with grantees to talk about monitoring needs they are experiencing.”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“To meet many of the people we only see through the computer/email”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2">
                    <a:lumMod val="60000"/>
                    <a:lumOff val="40000"/>
                  </a:schemeClr>
                </a:solidFill>
                <a:effectLst/>
                <a:latin typeface="Calibri" pitchFamily="34" charset="0"/>
                <a:ea typeface="Calibri" pitchFamily="34" charset="0"/>
                <a:cs typeface="Times New Roman" pitchFamily="18" charset="0"/>
              </a:rPr>
              <a:t>“Very interesting to hear of the work on the USFS on PiBo. Was unaware of the extent of monitoring that is ongoing by the various state and federal agencies.”</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0246" name="Rectangle 6"/>
          <p:cNvSpPr>
            <a:spLocks noChangeArrowheads="1"/>
          </p:cNvSpPr>
          <p:nvPr/>
        </p:nvSpPr>
        <p:spPr bwMode="auto">
          <a:xfrm>
            <a:off x="3729616" y="750272"/>
            <a:ext cx="3276600" cy="18928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“Networking opportunities learning about what types of monitoring and where it is occurring. Learning about some of the issues in the JUG Basins Present information about what monitoring projects OWEB funds.”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“Helped clarify roles and responsibilities in these basins, and current activities.”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“Learned some interesting stuff.”</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“Networking.”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7" name="Rectangle 7"/>
          <p:cNvSpPr>
            <a:spLocks noChangeArrowheads="1"/>
          </p:cNvSpPr>
          <p:nvPr/>
        </p:nvSpPr>
        <p:spPr bwMode="auto">
          <a:xfrm>
            <a:off x="110528" y="2494504"/>
            <a:ext cx="2209800" cy="2323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“Hearing about various monitoring activities in the basins, networking with colleagues and meeting new folks.”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“Information sharing.”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“Learning new ideas for monitoring projects and processes.”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“Data sharing”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really appreciated networking with folks that I don't normally come across on a daily basis.”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8" name="Rectangle 8"/>
          <p:cNvSpPr>
            <a:spLocks noChangeArrowheads="1"/>
          </p:cNvSpPr>
          <p:nvPr/>
        </p:nvSpPr>
        <p:spPr bwMode="auto">
          <a:xfrm>
            <a:off x="38648" y="4744451"/>
            <a:ext cx="8686800" cy="1308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“Hearing what other agencies are doing”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learned of other agencies and organizations that have been obtaining monitoring information that I never knew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about. I now know if I need information that their information is available.”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“Meeting staff from other agencies that are collecting data and finding out what type of data is being collected.”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“Networking with peers’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9" name="Rectangle 9"/>
          <p:cNvSpPr>
            <a:spLocks noChangeArrowheads="1"/>
          </p:cNvSpPr>
          <p:nvPr/>
        </p:nvSpPr>
        <p:spPr bwMode="auto">
          <a:xfrm>
            <a:off x="6832040" y="680027"/>
            <a:ext cx="2362200"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“To better understand the scope and detail of the monitoring currently under way in the 3 basins and to discuss the details of different monitoring efforts.”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“It was very helpful to understand current activities in NE Oregon and to meet people responsible for these activities.”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“Meeting other people working on watershed issues in the region, hearing about some of the work that's being done, learning about new resources”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“Networking, descriptions of programs/resources at other agencies”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“Meet people, learn about different projects, and learn about available resources.”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“Learning what other monitoring occurs in my Basin. Collaborating with other and seeing that others have the same frustrations, concerns.”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was exposed to the world of water quality monitoring through this conference, something that I knew little about beforehand. For me, there was so much new information that I found myself struggling to follow some of the more technical presentations.”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Box 10"/>
          <p:cNvSpPr txBox="1"/>
          <p:nvPr/>
        </p:nvSpPr>
        <p:spPr>
          <a:xfrm>
            <a:off x="4698464" y="53496"/>
            <a:ext cx="4400144" cy="584775"/>
          </a:xfrm>
          <a:prstGeom prst="rect">
            <a:avLst/>
          </a:prstGeom>
          <a:noFill/>
          <a:ln>
            <a:solidFill>
              <a:schemeClr val="accent1"/>
            </a:solidFill>
          </a:ln>
        </p:spPr>
        <p:txBody>
          <a:bodyPr wrap="square" rtlCol="0">
            <a:spAutoFit/>
          </a:bodyPr>
          <a:lstStyle/>
          <a:p>
            <a:r>
              <a:rPr lang="en-US" sz="1600" b="1" dirty="0" smtClean="0"/>
              <a:t>Take home message: </a:t>
            </a:r>
          </a:p>
          <a:p>
            <a:r>
              <a:rPr lang="en-US" sz="1600" dirty="0" smtClean="0"/>
              <a:t>Participants really appreciated sharing information</a:t>
            </a:r>
            <a:endParaRPr lang="en-US" sz="1600" dirty="0"/>
          </a:p>
        </p:txBody>
      </p:sp>
      <p:sp>
        <p:nvSpPr>
          <p:cNvPr id="13" name="Rectangle 12"/>
          <p:cNvSpPr/>
          <p:nvPr/>
        </p:nvSpPr>
        <p:spPr>
          <a:xfrm>
            <a:off x="152400" y="2506496"/>
            <a:ext cx="2057400" cy="73152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887184" y="4372584"/>
            <a:ext cx="2194560" cy="73152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5664" y="5917306"/>
            <a:ext cx="6705600" cy="938719"/>
          </a:xfrm>
          <a:prstGeom prst="rect">
            <a:avLst/>
          </a:prstGeom>
        </p:spPr>
        <p:txBody>
          <a:bodyPr wrap="square">
            <a:spAutoFit/>
          </a:bodyPr>
          <a:lstStyle/>
          <a:p>
            <a:pPr fontAlgn="base">
              <a:spcBef>
                <a:spcPct val="0"/>
              </a:spcBef>
              <a:spcAft>
                <a:spcPct val="0"/>
              </a:spcAft>
            </a:pPr>
            <a:r>
              <a:rPr lang="en-US" sz="1100" i="1" dirty="0" smtClean="0">
                <a:solidFill>
                  <a:srgbClr val="548DD4"/>
                </a:solidFill>
                <a:latin typeface="Calibri" pitchFamily="34" charset="0"/>
                <a:ea typeface="Calibri" pitchFamily="34" charset="0"/>
                <a:cs typeface="Times New Roman" pitchFamily="18" charset="0"/>
              </a:rPr>
              <a:t>“I gained a very good perspective on all the WQ and water quantity monitoring activity in Oregon. I made some </a:t>
            </a:r>
          </a:p>
          <a:p>
            <a:pPr fontAlgn="base">
              <a:spcBef>
                <a:spcPct val="0"/>
              </a:spcBef>
              <a:spcAft>
                <a:spcPct val="0"/>
              </a:spcAft>
            </a:pPr>
            <a:r>
              <a:rPr lang="en-US" sz="1100" i="1" dirty="0" smtClean="0">
                <a:solidFill>
                  <a:srgbClr val="548DD4"/>
                </a:solidFill>
                <a:latin typeface="Calibri" pitchFamily="34" charset="0"/>
                <a:ea typeface="Calibri" pitchFamily="34" charset="0"/>
                <a:cs typeface="Times New Roman" pitchFamily="18" charset="0"/>
              </a:rPr>
              <a:t>wonderful contacts that will help me do my work. The conversations we had in breakout groups has lead to making</a:t>
            </a:r>
          </a:p>
          <a:p>
            <a:pPr fontAlgn="base">
              <a:spcBef>
                <a:spcPct val="0"/>
              </a:spcBef>
              <a:spcAft>
                <a:spcPct val="0"/>
              </a:spcAft>
            </a:pPr>
            <a:r>
              <a:rPr lang="en-US" sz="1100" i="1" dirty="0" smtClean="0">
                <a:solidFill>
                  <a:srgbClr val="548DD4"/>
                </a:solidFill>
                <a:latin typeface="Calibri" pitchFamily="34" charset="0"/>
                <a:ea typeface="Calibri" pitchFamily="34" charset="0"/>
                <a:cs typeface="Times New Roman" pitchFamily="18" charset="0"/>
              </a:rPr>
              <a:t> recommendations on some Federal policy that should result in better data management. That 1.5 day summit did more for opening communication between Federal, State, and Tribal entities than a year of emailing 'face less' names. Very good presentations and speakers. Very well run program.”</a:t>
            </a:r>
          </a:p>
        </p:txBody>
      </p:sp>
      <p:sp>
        <p:nvSpPr>
          <p:cNvPr id="17" name="Rectangle 16"/>
          <p:cNvSpPr/>
          <p:nvPr/>
        </p:nvSpPr>
        <p:spPr>
          <a:xfrm>
            <a:off x="19456" y="5914416"/>
            <a:ext cx="6629400" cy="9144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rcRect/>
          <a:stretch>
            <a:fillRect/>
          </a:stretch>
        </p:blipFill>
        <p:spPr bwMode="auto">
          <a:xfrm>
            <a:off x="5410200" y="990600"/>
            <a:ext cx="3496849" cy="2286000"/>
          </a:xfrm>
          <a:prstGeom prst="rect">
            <a:avLst/>
          </a:prstGeom>
          <a:noFill/>
          <a:ln w="9525">
            <a:solidFill>
              <a:schemeClr val="accent1"/>
            </a:solidFill>
            <a:miter lim="800000"/>
            <a:headEnd/>
            <a:tailEnd/>
          </a:ln>
        </p:spPr>
      </p:pic>
      <p:sp>
        <p:nvSpPr>
          <p:cNvPr id="6" name="Rectangle 5"/>
          <p:cNvSpPr/>
          <p:nvPr/>
        </p:nvSpPr>
        <p:spPr>
          <a:xfrm>
            <a:off x="452328" y="228600"/>
            <a:ext cx="8153400" cy="369332"/>
          </a:xfrm>
          <a:prstGeom prst="rect">
            <a:avLst/>
          </a:prstGeom>
        </p:spPr>
        <p:txBody>
          <a:bodyPr wrap="square">
            <a:spAutoFit/>
          </a:bodyPr>
          <a:lstStyle/>
          <a:p>
            <a:r>
              <a:rPr lang="en-US" dirty="0" smtClean="0"/>
              <a:t>4. What </a:t>
            </a:r>
            <a:r>
              <a:rPr lang="en-US" u="sng" dirty="0" smtClean="0"/>
              <a:t>didn't </a:t>
            </a:r>
            <a:r>
              <a:rPr lang="en-US" dirty="0" smtClean="0"/>
              <a:t>you like about the summit? </a:t>
            </a:r>
            <a:endParaRPr lang="en-US" dirty="0"/>
          </a:p>
        </p:txBody>
      </p:sp>
      <p:sp>
        <p:nvSpPr>
          <p:cNvPr id="9217" name="Rectangle 1"/>
          <p:cNvSpPr>
            <a:spLocks noChangeArrowheads="1"/>
          </p:cNvSpPr>
          <p:nvPr/>
        </p:nvSpPr>
        <p:spPr bwMode="auto">
          <a:xfrm>
            <a:off x="0" y="914400"/>
            <a:ext cx="5486400" cy="27699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am not sure I got much value from the breakout sessions, as intended. I did get value from my group's informal conversation tangents.”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“Some of the information was too much power point and not enough set question and answer.”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“Some presentations were extremely technical and somewhat difficult to comprehend. However, overall most of the speakers' presentations were easily understood.”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“Perhaps more emphasis on what needs to be done to meet basin wide objectives would have been helpful.”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“Not able to make 2nd day, busy time”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“Too much focus on State and Federal agencies and not enough on local Watershed Councils and SWCDs.”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“Macs.”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218" name="Rectangle 2"/>
          <p:cNvSpPr>
            <a:spLocks noChangeArrowheads="1"/>
          </p:cNvSpPr>
          <p:nvPr/>
        </p:nvSpPr>
        <p:spPr bwMode="auto">
          <a:xfrm>
            <a:off x="0" y="3572485"/>
            <a:ext cx="8991600" cy="32008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“Needed more breakout time. I felt to a certain point we were left hanging knowing information was out there, but not much closer to finding a way to put it all in one reachable location.”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“I think a few of the presentations maybe got a little too technical.”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“I'm still thinking ... can't really say.”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“I really liked it.”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summit was a great start to supporting regional scale collaboration. It was a little unclear as to what next steps might be.”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“To be honest, some of the presentations were dry and hard to follow - for example, there was jargon I wasn't familiar with in some of the groundwater talks”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didn't get much from the breakout sessions. Perhaps if our group (Grande Ronde 2) had a facilitator it would have helped. Also, the makeup of the group was a gathering of 'misfits' in that only I was the only one with any dedicated interest in the basin. The others were interested in statewide programs or developing resources for water quality professionals as a whole, not in the basin. So, there was nothing gained that wasn't covered in the presentations.”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“Enjoyed hearing of the progress made by all the various state and federal agencies in their efforts to consolidate data sets, and was pleasantly surprised at the advances that have been made.”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“It would have been nice to have do a site visit or spent some time outside instead of in chairs looking at a screen for most of the day.”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4821680" y="152400"/>
            <a:ext cx="4267200" cy="646331"/>
          </a:xfrm>
          <a:prstGeom prst="rect">
            <a:avLst/>
          </a:prstGeom>
          <a:noFill/>
          <a:ln>
            <a:solidFill>
              <a:schemeClr val="accent1"/>
            </a:solidFill>
          </a:ln>
        </p:spPr>
        <p:txBody>
          <a:bodyPr wrap="square" rtlCol="0">
            <a:spAutoFit/>
          </a:bodyPr>
          <a:lstStyle/>
          <a:p>
            <a:r>
              <a:rPr lang="en-US" dirty="0" smtClean="0"/>
              <a:t>Take home message: </a:t>
            </a:r>
          </a:p>
          <a:p>
            <a:r>
              <a:rPr lang="en-US" dirty="0" smtClean="0"/>
              <a:t>Rethink breakout sessions. More informal? </a:t>
            </a:r>
            <a:endParaRPr lang="en-US" dirty="0"/>
          </a:p>
        </p:txBody>
      </p:sp>
      <p:sp>
        <p:nvSpPr>
          <p:cNvPr id="9" name="Rectangle 8"/>
          <p:cNvSpPr/>
          <p:nvPr/>
        </p:nvSpPr>
        <p:spPr>
          <a:xfrm>
            <a:off x="38912" y="838200"/>
            <a:ext cx="5303520" cy="5334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9456" y="5486400"/>
            <a:ext cx="8839200" cy="5334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8912" y="3532760"/>
            <a:ext cx="8915400" cy="5334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cstate="print"/>
          <a:srcRect/>
          <a:stretch>
            <a:fillRect/>
          </a:stretch>
        </p:blipFill>
        <p:spPr bwMode="auto">
          <a:xfrm>
            <a:off x="77824" y="4173168"/>
            <a:ext cx="4800600" cy="2617263"/>
          </a:xfrm>
          <a:prstGeom prst="rect">
            <a:avLst/>
          </a:prstGeom>
          <a:noFill/>
          <a:ln w="9525">
            <a:solidFill>
              <a:schemeClr val="accent1"/>
            </a:solidFill>
            <a:miter lim="800000"/>
            <a:headEnd/>
            <a:tailEnd/>
          </a:ln>
        </p:spPr>
      </p:pic>
      <p:sp>
        <p:nvSpPr>
          <p:cNvPr id="8193" name="Rectangle 1"/>
          <p:cNvSpPr>
            <a:spLocks noChangeArrowheads="1"/>
          </p:cNvSpPr>
          <p:nvPr/>
        </p:nvSpPr>
        <p:spPr bwMode="auto">
          <a:xfrm>
            <a:off x="0" y="381000"/>
            <a:ext cx="4800600" cy="29392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“Happen more often.”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 need to have these more often once every couple of years to better align all agencies working on projects in the region”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“Maybe fewer presentations and allow more time for each presentation.”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“Have an introductory presentation on each watershed and identify land use, ownership, 303 (d) impairments. Can be a brief 10-15 presentation to introduce broad watershed information = what do we know about the basin, what are those issues and who are the entities doing monitoring.”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“Build on successes from the summit, including round up of basin work group findings in relation to monitoring programs, who what where when...”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“More time for breakout sessions; different groups if having multiple breakout sessions; more focus on next steps”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“More local involvement. (Watershed Councils, SWCDs)”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0" y="0"/>
            <a:ext cx="8839200" cy="369332"/>
          </a:xfrm>
          <a:prstGeom prst="rect">
            <a:avLst/>
          </a:prstGeom>
        </p:spPr>
        <p:txBody>
          <a:bodyPr wrap="square">
            <a:spAutoFit/>
          </a:bodyPr>
          <a:lstStyle/>
          <a:p>
            <a:r>
              <a:rPr lang="en-US" dirty="0" smtClean="0"/>
              <a:t>5. How do you think future summits could be </a:t>
            </a:r>
            <a:r>
              <a:rPr lang="en-US" u="sng" dirty="0" smtClean="0"/>
              <a:t>improved</a:t>
            </a:r>
            <a:r>
              <a:rPr lang="en-US" dirty="0" smtClean="0"/>
              <a:t>? </a:t>
            </a:r>
            <a:endParaRPr lang="en-US" dirty="0"/>
          </a:p>
        </p:txBody>
      </p:sp>
      <p:sp>
        <p:nvSpPr>
          <p:cNvPr id="8194" name="Rectangle 2"/>
          <p:cNvSpPr>
            <a:spLocks noChangeArrowheads="1"/>
          </p:cNvSpPr>
          <p:nvPr/>
        </p:nvSpPr>
        <p:spPr bwMode="auto">
          <a:xfrm>
            <a:off x="5029200" y="4724400"/>
            <a:ext cx="4114800"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“Don't have any ideas at this moment.”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“Host some example data entry workshops. Use a National data repository. Look at a variety of data, some that may not be a clean fit to the system. Discuss how to improve the system to accommodate such challenges.”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“Perhaps the addition of a poster session or another informal path to get additional discussions started. That said, the diversity of topics and information was well fit to the audience. I thought that a synopsis of the monitoring going on in each basin would have been another useful addition.”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95" name="Rectangle 3"/>
          <p:cNvSpPr>
            <a:spLocks noChangeArrowheads="1"/>
          </p:cNvSpPr>
          <p:nvPr/>
        </p:nvSpPr>
        <p:spPr bwMode="auto">
          <a:xfrm>
            <a:off x="5181600" y="533400"/>
            <a:ext cx="3352800" cy="28161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“It would be nice to know at the start of future summits what support might be available as follow up after the summit.”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“The small-group discussion (at least, the one the first day) was odd because only a few people at the table knew what the issues were for a particular georegion. The rest of us could only provide limited feedback. I don't know how the people were selected, but maybe have some region-specific questions and a more general question? Or maybe leave as-is. It was interesting learning what the specific issues were, but I couldn't make much in the way of a contribution.”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“Longer group time.”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1" u="none" strike="noStrike" cap="none" normalizeH="0" baseline="0" dirty="0" smtClean="0">
              <a:ln>
                <a:noFill/>
              </a:ln>
              <a:solidFill>
                <a:srgbClr val="548DD4"/>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Arial" pitchFamily="34" charset="0"/>
                <a:ea typeface="Calibri" pitchFamily="34" charset="0"/>
                <a:cs typeface="Times New Roman" pitchFamily="18" charset="0"/>
              </a:rPr>
              <a:t>“</a:t>
            </a:r>
            <a:r>
              <a:rPr lang="en-US" sz="1100" i="1" dirty="0" smtClean="0">
                <a:solidFill>
                  <a:srgbClr val="548DD4"/>
                </a:solidFill>
                <a:latin typeface="Calibri" pitchFamily="34" charset="0"/>
                <a:ea typeface="Calibri" pitchFamily="34" charset="0"/>
                <a:cs typeface="Times New Roman" pitchFamily="18" charset="0"/>
              </a:rPr>
              <a:t>Make them more interactive.” </a:t>
            </a:r>
          </a:p>
        </p:txBody>
      </p:sp>
      <p:sp>
        <p:nvSpPr>
          <p:cNvPr id="10" name="Rectangle 9"/>
          <p:cNvSpPr/>
          <p:nvPr/>
        </p:nvSpPr>
        <p:spPr>
          <a:xfrm>
            <a:off x="5105400" y="3276600"/>
            <a:ext cx="3200400" cy="1277273"/>
          </a:xfrm>
          <a:prstGeom prst="rect">
            <a:avLst/>
          </a:prstGeom>
        </p:spPr>
        <p:txBody>
          <a:bodyPr wrap="square">
            <a:spAutoFit/>
          </a:bodyPr>
          <a:lstStyle/>
          <a:p>
            <a:pPr eaLnBrk="0" fontAlgn="base" hangingPunct="0">
              <a:spcBef>
                <a:spcPct val="0"/>
              </a:spcBef>
              <a:spcAft>
                <a:spcPct val="0"/>
              </a:spcAft>
            </a:pPr>
            <a:endParaRPr lang="en-US" sz="1100" i="1" dirty="0" smtClean="0">
              <a:latin typeface="Calibri" pitchFamily="34" charset="0"/>
              <a:ea typeface="Calibri" pitchFamily="34" charset="0"/>
              <a:cs typeface="Times New Roman" pitchFamily="18" charset="0"/>
            </a:endParaRPr>
          </a:p>
          <a:p>
            <a:pPr eaLnBrk="0" fontAlgn="base" hangingPunct="0">
              <a:spcBef>
                <a:spcPct val="0"/>
              </a:spcBef>
              <a:spcAft>
                <a:spcPct val="0"/>
              </a:spcAft>
            </a:pPr>
            <a:r>
              <a:rPr lang="en-US" sz="1100" i="1" dirty="0" smtClean="0">
                <a:latin typeface="Calibri" pitchFamily="34" charset="0"/>
                <a:ea typeface="Calibri" pitchFamily="34" charset="0"/>
                <a:cs typeface="Times New Roman" pitchFamily="18" charset="0"/>
              </a:rPr>
              <a:t>“More breakouts. Have a list or something of who is there and what monitoring they have available with a general location, like watershed, preferably smaller than John Day, Umatilla, or Grande Ronde. That would help in the future if I'm looking for information. It would be a small step forward.”</a:t>
            </a:r>
          </a:p>
        </p:txBody>
      </p:sp>
      <p:sp>
        <p:nvSpPr>
          <p:cNvPr id="11" name="Rectangle 10"/>
          <p:cNvSpPr/>
          <p:nvPr/>
        </p:nvSpPr>
        <p:spPr>
          <a:xfrm>
            <a:off x="0" y="3250664"/>
            <a:ext cx="4572000" cy="938719"/>
          </a:xfrm>
          <a:prstGeom prst="rect">
            <a:avLst/>
          </a:prstGeom>
        </p:spPr>
        <p:txBody>
          <a:bodyPr>
            <a:spAutoFit/>
          </a:bodyPr>
          <a:lstStyle/>
          <a:p>
            <a:pPr eaLnBrk="0" fontAlgn="base" hangingPunct="0">
              <a:spcBef>
                <a:spcPct val="0"/>
              </a:spcBef>
              <a:spcAft>
                <a:spcPct val="0"/>
              </a:spcAft>
            </a:pPr>
            <a:r>
              <a:rPr lang="en-US" sz="1100" i="1" dirty="0" smtClean="0">
                <a:latin typeface="Calibri" pitchFamily="34" charset="0"/>
                <a:ea typeface="Calibri" pitchFamily="34" charset="0"/>
                <a:cs typeface="Times New Roman" pitchFamily="18" charset="0"/>
              </a:rPr>
              <a:t>“Eliminate break out groups and add more presentations on current findings.”</a:t>
            </a:r>
          </a:p>
          <a:p>
            <a:pPr eaLnBrk="0" fontAlgn="base" hangingPunct="0">
              <a:spcBef>
                <a:spcPct val="0"/>
              </a:spcBef>
              <a:spcAft>
                <a:spcPct val="0"/>
              </a:spcAft>
            </a:pPr>
            <a:endParaRPr lang="en-US" sz="1100" i="1" dirty="0" smtClean="0">
              <a:latin typeface="Calibri" pitchFamily="34" charset="0"/>
              <a:ea typeface="Calibri" pitchFamily="34" charset="0"/>
              <a:cs typeface="Times New Roman" pitchFamily="18" charset="0"/>
            </a:endParaRPr>
          </a:p>
          <a:p>
            <a:pPr eaLnBrk="0" fontAlgn="base" hangingPunct="0">
              <a:spcBef>
                <a:spcPct val="0"/>
              </a:spcBef>
              <a:spcAft>
                <a:spcPct val="0"/>
              </a:spcAft>
            </a:pPr>
            <a:r>
              <a:rPr lang="en-US" sz="1100" i="1" dirty="0" smtClean="0">
                <a:solidFill>
                  <a:schemeClr val="accent1"/>
                </a:solidFill>
                <a:latin typeface="Calibri" pitchFamily="34" charset="0"/>
                <a:ea typeface="Calibri" pitchFamily="34" charset="0"/>
                <a:cs typeface="Times New Roman" pitchFamily="18" charset="0"/>
              </a:rPr>
              <a:t>“Perhaps we could ask what the participants would find most useful and cater to the responses.”</a:t>
            </a:r>
          </a:p>
        </p:txBody>
      </p:sp>
      <p:sp>
        <p:nvSpPr>
          <p:cNvPr id="9" name="TextBox 8"/>
          <p:cNvSpPr txBox="1"/>
          <p:nvPr/>
        </p:nvSpPr>
        <p:spPr>
          <a:xfrm>
            <a:off x="5381016" y="29184"/>
            <a:ext cx="3733800" cy="523220"/>
          </a:xfrm>
          <a:prstGeom prst="rect">
            <a:avLst/>
          </a:prstGeom>
          <a:noFill/>
          <a:ln>
            <a:solidFill>
              <a:schemeClr val="accent1"/>
            </a:solidFill>
          </a:ln>
        </p:spPr>
        <p:txBody>
          <a:bodyPr wrap="square" rtlCol="0">
            <a:spAutoFit/>
          </a:bodyPr>
          <a:lstStyle/>
          <a:p>
            <a:r>
              <a:rPr lang="en-US" sz="1400" b="1" dirty="0" smtClean="0"/>
              <a:t>Take home message:</a:t>
            </a:r>
          </a:p>
          <a:p>
            <a:r>
              <a:rPr lang="en-US" sz="1400" b="1" dirty="0" smtClean="0"/>
              <a:t>A variety of communication methods work best</a:t>
            </a:r>
            <a:r>
              <a:rPr lang="en-US" sz="1400" dirty="0" smtClean="0"/>
              <a:t>.</a:t>
            </a:r>
            <a:endParaRPr lang="en-US" sz="1400" dirty="0"/>
          </a:p>
        </p:txBody>
      </p:sp>
      <p:sp>
        <p:nvSpPr>
          <p:cNvPr id="12" name="Rectangle 11"/>
          <p:cNvSpPr/>
          <p:nvPr/>
        </p:nvSpPr>
        <p:spPr>
          <a:xfrm>
            <a:off x="29184" y="667968"/>
            <a:ext cx="4663440" cy="3657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8912" y="2514600"/>
            <a:ext cx="4480560" cy="4572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029200" y="5000016"/>
            <a:ext cx="4023360" cy="7620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03188" y="76200"/>
            <a:ext cx="8937625" cy="6708775"/>
          </a:xfrm>
          <a:prstGeom prst="rect">
            <a:avLst/>
          </a:prstGeom>
          <a:noFill/>
          <a:ln w="9525">
            <a:noFill/>
            <a:miter lim="800000"/>
            <a:headEnd/>
            <a:tailEnd/>
          </a:ln>
        </p:spPr>
      </p:pic>
      <p:sp>
        <p:nvSpPr>
          <p:cNvPr id="3" name="TextBox 2"/>
          <p:cNvSpPr txBox="1"/>
          <p:nvPr/>
        </p:nvSpPr>
        <p:spPr>
          <a:xfrm>
            <a:off x="1524000" y="152400"/>
            <a:ext cx="457200" cy="381000"/>
          </a:xfrm>
          <a:prstGeom prst="rect">
            <a:avLst/>
          </a:prstGeom>
          <a:noFill/>
        </p:spPr>
        <p:txBody>
          <a:bodyPr wrap="square" rtlCol="0">
            <a:spAutoFit/>
          </a:bodyPr>
          <a:lstStyle/>
          <a:p>
            <a:r>
              <a:rPr lang="en-US" dirty="0" smtClean="0"/>
              <a:t>6.</a:t>
            </a:r>
            <a:endParaRPr lang="en-US" dirty="0"/>
          </a:p>
        </p:txBody>
      </p:sp>
      <p:pic>
        <p:nvPicPr>
          <p:cNvPr id="5" name="Picture 2" descr="http://www.nps.gov/mora/naturescience/images/slimy_sculpin_CopyrightLapsed_sml.jpg"/>
          <p:cNvPicPr>
            <a:picLocks noChangeAspect="1" noChangeArrowheads="1"/>
          </p:cNvPicPr>
          <p:nvPr/>
        </p:nvPicPr>
        <p:blipFill>
          <a:blip r:embed="rId3" cstate="print"/>
          <a:srcRect/>
          <a:stretch>
            <a:fillRect/>
          </a:stretch>
        </p:blipFill>
        <p:spPr bwMode="auto">
          <a:xfrm>
            <a:off x="7391400" y="0"/>
            <a:ext cx="1752600" cy="69422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09600" y="381000"/>
            <a:ext cx="8050267" cy="6032500"/>
          </a:xfrm>
          <a:prstGeom prst="rect">
            <a:avLst/>
          </a:prstGeom>
          <a:noFill/>
          <a:ln w="9525">
            <a:noFill/>
            <a:miter lim="800000"/>
            <a:headEnd/>
            <a:tailEnd/>
          </a:ln>
        </p:spPr>
      </p:pic>
      <p:sp>
        <p:nvSpPr>
          <p:cNvPr id="5" name="TextBox 4"/>
          <p:cNvSpPr txBox="1"/>
          <p:nvPr/>
        </p:nvSpPr>
        <p:spPr>
          <a:xfrm>
            <a:off x="3733800" y="5105400"/>
            <a:ext cx="4495800" cy="430887"/>
          </a:xfrm>
          <a:prstGeom prst="rect">
            <a:avLst/>
          </a:prstGeom>
          <a:solidFill>
            <a:schemeClr val="bg1"/>
          </a:solidFill>
          <a:ln>
            <a:solidFill>
              <a:schemeClr val="tx1"/>
            </a:solidFill>
          </a:ln>
        </p:spPr>
        <p:txBody>
          <a:bodyPr wrap="square" rtlCol="0">
            <a:spAutoFit/>
          </a:bodyPr>
          <a:lstStyle/>
          <a:p>
            <a:r>
              <a:rPr lang="en-US" sz="1100" i="1" dirty="0" smtClean="0"/>
              <a:t>“I would like to have had more time but I don't know if it was the right amount or not.”</a:t>
            </a:r>
            <a:endParaRPr lang="en-US" sz="1100" i="1" dirty="0"/>
          </a:p>
        </p:txBody>
      </p:sp>
      <p:sp>
        <p:nvSpPr>
          <p:cNvPr id="6" name="TextBox 5"/>
          <p:cNvSpPr txBox="1"/>
          <p:nvPr/>
        </p:nvSpPr>
        <p:spPr>
          <a:xfrm>
            <a:off x="3733800" y="5638800"/>
            <a:ext cx="3810000" cy="261610"/>
          </a:xfrm>
          <a:prstGeom prst="rect">
            <a:avLst/>
          </a:prstGeom>
          <a:solidFill>
            <a:schemeClr val="bg1"/>
          </a:solidFill>
          <a:ln>
            <a:solidFill>
              <a:schemeClr val="tx1"/>
            </a:solidFill>
          </a:ln>
        </p:spPr>
        <p:txBody>
          <a:bodyPr wrap="square" rtlCol="0">
            <a:spAutoFit/>
          </a:bodyPr>
          <a:lstStyle/>
          <a:p>
            <a:r>
              <a:rPr lang="en-US" sz="1100" i="1" dirty="0" smtClean="0"/>
              <a:t>“There could have been more time for networking set aside.”</a:t>
            </a:r>
            <a:endParaRPr lang="en-US" sz="1100" i="1" dirty="0"/>
          </a:p>
        </p:txBody>
      </p:sp>
      <p:sp>
        <p:nvSpPr>
          <p:cNvPr id="7" name="TextBox 6"/>
          <p:cNvSpPr txBox="1"/>
          <p:nvPr/>
        </p:nvSpPr>
        <p:spPr>
          <a:xfrm>
            <a:off x="1371600" y="381000"/>
            <a:ext cx="457200" cy="369332"/>
          </a:xfrm>
          <a:prstGeom prst="rect">
            <a:avLst/>
          </a:prstGeom>
          <a:noFill/>
        </p:spPr>
        <p:txBody>
          <a:bodyPr wrap="square" rtlCol="0">
            <a:spAutoFit/>
          </a:bodyPr>
          <a:lstStyle/>
          <a:p>
            <a:r>
              <a:rPr lang="en-US" dirty="0" smtClean="0"/>
              <a:t>7.</a:t>
            </a:r>
            <a:endParaRPr lang="en-US" dirty="0"/>
          </a:p>
        </p:txBody>
      </p:sp>
      <p:pic>
        <p:nvPicPr>
          <p:cNvPr id="8" name="Picture 2" descr="http://www.nps.gov/mora/naturescience/images/slimy_sculpin_CopyrightLapsed_sml.jpg"/>
          <p:cNvPicPr>
            <a:picLocks noChangeAspect="1" noChangeArrowheads="1"/>
          </p:cNvPicPr>
          <p:nvPr/>
        </p:nvPicPr>
        <p:blipFill>
          <a:blip r:embed="rId3" cstate="print"/>
          <a:srcRect/>
          <a:stretch>
            <a:fillRect/>
          </a:stretch>
        </p:blipFill>
        <p:spPr bwMode="auto">
          <a:xfrm>
            <a:off x="7391400" y="0"/>
            <a:ext cx="1752600" cy="6942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81000" y="437744"/>
            <a:ext cx="7162800" cy="5614867"/>
          </a:xfrm>
          <a:prstGeom prst="rect">
            <a:avLst/>
          </a:prstGeom>
          <a:noFill/>
          <a:ln w="9525">
            <a:noFill/>
            <a:miter lim="800000"/>
            <a:headEnd/>
            <a:tailEnd/>
          </a:ln>
        </p:spPr>
      </p:pic>
      <p:pic>
        <p:nvPicPr>
          <p:cNvPr id="6148" name="Picture 4"/>
          <p:cNvPicPr>
            <a:picLocks noChangeArrowheads="1"/>
          </p:cNvPicPr>
          <p:nvPr/>
        </p:nvPicPr>
        <p:blipFill>
          <a:blip r:embed="rId3" cstate="print"/>
          <a:srcRect l="-1538"/>
          <a:stretch>
            <a:fillRect/>
          </a:stretch>
        </p:blipFill>
        <p:spPr bwMode="auto">
          <a:xfrm>
            <a:off x="3886201" y="762000"/>
            <a:ext cx="5271086" cy="1645920"/>
          </a:xfrm>
          <a:prstGeom prst="rect">
            <a:avLst/>
          </a:prstGeom>
          <a:solidFill>
            <a:schemeClr val="bg1"/>
          </a:solidFill>
          <a:ln w="9525">
            <a:solidFill>
              <a:schemeClr val="accent1"/>
            </a:solidFill>
            <a:miter lim="800000"/>
            <a:headEnd/>
            <a:tailEnd/>
          </a:ln>
          <a:effectLst/>
        </p:spPr>
      </p:pic>
      <p:sp>
        <p:nvSpPr>
          <p:cNvPr id="8" name="Right Brace 7"/>
          <p:cNvSpPr/>
          <p:nvPr/>
        </p:nvSpPr>
        <p:spPr>
          <a:xfrm>
            <a:off x="3581400" y="1905000"/>
            <a:ext cx="304800" cy="533400"/>
          </a:xfrm>
          <a:prstGeom prst="rightBrace">
            <a:avLst>
              <a:gd name="adj1" fmla="val 8333"/>
              <a:gd name="adj2" fmla="val 5364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srcRect/>
          <a:stretch>
            <a:fillRect/>
          </a:stretch>
        </p:blipFill>
        <p:spPr bwMode="auto">
          <a:xfrm>
            <a:off x="7848600" y="5638800"/>
            <a:ext cx="1148749" cy="1039240"/>
          </a:xfrm>
          <a:prstGeom prst="rect">
            <a:avLst/>
          </a:prstGeom>
          <a:noFill/>
          <a:ln w="9525">
            <a:noFill/>
            <a:miter lim="800000"/>
            <a:headEnd/>
            <a:tailEnd/>
          </a:ln>
          <a:scene3d>
            <a:camera prst="orthographicFront"/>
            <a:lightRig rig="threePt" dir="t"/>
          </a:scene3d>
          <a:sp3d>
            <a:bevelT/>
          </a:sp3d>
        </p:spPr>
      </p:pic>
      <p:sp>
        <p:nvSpPr>
          <p:cNvPr id="7" name="TextBox 6"/>
          <p:cNvSpPr txBox="1"/>
          <p:nvPr/>
        </p:nvSpPr>
        <p:spPr>
          <a:xfrm>
            <a:off x="0" y="0"/>
            <a:ext cx="2743200" cy="369332"/>
          </a:xfrm>
          <a:prstGeom prst="rect">
            <a:avLst/>
          </a:prstGeom>
          <a:noFill/>
        </p:spPr>
        <p:txBody>
          <a:bodyPr wrap="square" rtlCol="0">
            <a:spAutoFit/>
          </a:bodyPr>
          <a:lstStyle/>
          <a:p>
            <a:r>
              <a:rPr lang="en-US" b="1" u="sng" dirty="0" smtClean="0">
                <a:solidFill>
                  <a:srgbClr val="FF0000"/>
                </a:solidFill>
              </a:rPr>
              <a:t>From pre-summit survey</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8315" y="2081251"/>
            <a:ext cx="9144000" cy="2950723"/>
          </a:xfrm>
          <a:prstGeom prst="rect">
            <a:avLst/>
          </a:prstGeom>
          <a:noFill/>
          <a:ln w="9525">
            <a:noFill/>
            <a:miter lim="800000"/>
            <a:headEnd/>
            <a:tailEnd/>
          </a:ln>
        </p:spPr>
      </p:pic>
      <p:sp>
        <p:nvSpPr>
          <p:cNvPr id="6" name="TextBox 5"/>
          <p:cNvSpPr txBox="1"/>
          <p:nvPr/>
        </p:nvSpPr>
        <p:spPr>
          <a:xfrm>
            <a:off x="152400" y="685800"/>
            <a:ext cx="8077200" cy="338554"/>
          </a:xfrm>
          <a:prstGeom prst="rect">
            <a:avLst/>
          </a:prstGeom>
          <a:noFill/>
        </p:spPr>
        <p:txBody>
          <a:bodyPr wrap="square" rtlCol="0">
            <a:spAutoFit/>
          </a:bodyPr>
          <a:lstStyle/>
          <a:p>
            <a:r>
              <a:rPr lang="en-US" sz="1600" dirty="0" smtClean="0"/>
              <a:t>What do consider the three most important water quality issues in your geographic area?</a:t>
            </a:r>
            <a:endParaRPr lang="en-US" sz="1600" dirty="0"/>
          </a:p>
        </p:txBody>
      </p:sp>
      <p:pic>
        <p:nvPicPr>
          <p:cNvPr id="8" name="Picture 1"/>
          <p:cNvPicPr>
            <a:picLocks noChangeAspect="1" noChangeArrowheads="1"/>
          </p:cNvPicPr>
          <p:nvPr/>
        </p:nvPicPr>
        <p:blipFill>
          <a:blip r:embed="rId3" cstate="print"/>
          <a:srcRect/>
          <a:stretch>
            <a:fillRect/>
          </a:stretch>
        </p:blipFill>
        <p:spPr bwMode="auto">
          <a:xfrm>
            <a:off x="7921946" y="84304"/>
            <a:ext cx="1134502" cy="1143000"/>
          </a:xfrm>
          <a:prstGeom prst="rect">
            <a:avLst/>
          </a:prstGeom>
          <a:noFill/>
          <a:ln w="9525">
            <a:noFill/>
            <a:miter lim="800000"/>
            <a:headEnd/>
            <a:tailEnd/>
          </a:ln>
          <a:scene3d>
            <a:camera prst="orthographicFront"/>
            <a:lightRig rig="threePt" dir="t"/>
          </a:scene3d>
          <a:sp3d>
            <a:bevelT/>
          </a:sp3d>
        </p:spPr>
      </p:pic>
      <p:sp>
        <p:nvSpPr>
          <p:cNvPr id="5" name="Rectangle 4"/>
          <p:cNvSpPr/>
          <p:nvPr/>
        </p:nvSpPr>
        <p:spPr>
          <a:xfrm>
            <a:off x="152400" y="152400"/>
            <a:ext cx="2528706" cy="369332"/>
          </a:xfrm>
          <a:prstGeom prst="rect">
            <a:avLst/>
          </a:prstGeom>
        </p:spPr>
        <p:txBody>
          <a:bodyPr wrap="none">
            <a:spAutoFit/>
          </a:bodyPr>
          <a:lstStyle/>
          <a:p>
            <a:r>
              <a:rPr lang="en-US" b="1" u="sng" dirty="0" smtClean="0">
                <a:solidFill>
                  <a:srgbClr val="FF0000"/>
                </a:solidFill>
              </a:rPr>
              <a:t>From pre-summit survey</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685800" y="381000"/>
            <a:ext cx="7848600" cy="5826076"/>
          </a:xfrm>
          <a:prstGeom prst="rect">
            <a:avLst/>
          </a:prstGeom>
          <a:noFill/>
          <a:ln w="9525">
            <a:noFill/>
            <a:miter lim="800000"/>
            <a:headEnd/>
            <a:tailEnd/>
          </a:ln>
        </p:spPr>
      </p:pic>
      <p:pic>
        <p:nvPicPr>
          <p:cNvPr id="3" name="Picture 2" descr="\\Deqhq1\tmdl\Transfer\Don B\JUG Monitoring Summit\IMG_096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scene3d>
            <a:camera prst="orthographicFront"/>
            <a:lightRig rig="threePt" dir="t"/>
          </a:scene3d>
          <a:sp3d>
            <a:bevelT/>
          </a:sp3d>
        </p:spPr>
      </p:pic>
      <p:sp>
        <p:nvSpPr>
          <p:cNvPr id="4" name="Rectangle 3"/>
          <p:cNvSpPr/>
          <p:nvPr/>
        </p:nvSpPr>
        <p:spPr>
          <a:xfrm>
            <a:off x="762000" y="381000"/>
            <a:ext cx="7391400" cy="830997"/>
          </a:xfrm>
          <a:prstGeom prst="rect">
            <a:avLst/>
          </a:prstGeom>
          <a:solidFill>
            <a:schemeClr val="bg1"/>
          </a:solidFill>
          <a:ln>
            <a:solidFill>
              <a:schemeClr val="tx1"/>
            </a:solidFill>
          </a:ln>
        </p:spPr>
        <p:txBody>
          <a:bodyPr wrap="square">
            <a:spAutoFit/>
          </a:bodyPr>
          <a:lstStyle/>
          <a:p>
            <a:r>
              <a:rPr lang="en-US" sz="1600" b="1" dirty="0" smtClean="0"/>
              <a:t>Break-out Session # 1: </a:t>
            </a:r>
            <a:r>
              <a:rPr lang="en-US" sz="1600" b="1" u="sng" dirty="0" smtClean="0"/>
              <a:t>Break-out Session # 1</a:t>
            </a:r>
            <a:r>
              <a:rPr lang="en-US" sz="1600" b="1" dirty="0" smtClean="0"/>
              <a:t> – </a:t>
            </a:r>
            <a:r>
              <a:rPr lang="en-US" sz="1600" dirty="0" smtClean="0"/>
              <a:t>What are the key issues in your basin and are they being adequately addressed through current or future monitoring activities? What type of information would most useful to address your needs? </a:t>
            </a:r>
            <a:endParaRPr lang="en-US" sz="1600" b="1"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161904" y="136525"/>
            <a:ext cx="8709025" cy="6583363"/>
          </a:xfrm>
          <a:prstGeom prst="rect">
            <a:avLst/>
          </a:prstGeom>
          <a:noFill/>
          <a:ln w="9525">
            <a:noFill/>
            <a:miter lim="800000"/>
            <a:headEnd/>
            <a:tailEnd/>
          </a:ln>
        </p:spPr>
      </p:pic>
      <p:sp>
        <p:nvSpPr>
          <p:cNvPr id="5" name="TextBox 4"/>
          <p:cNvSpPr txBox="1"/>
          <p:nvPr/>
        </p:nvSpPr>
        <p:spPr>
          <a:xfrm>
            <a:off x="877112" y="181584"/>
            <a:ext cx="533400" cy="381000"/>
          </a:xfrm>
          <a:prstGeom prst="rect">
            <a:avLst/>
          </a:prstGeom>
          <a:noFill/>
        </p:spPr>
        <p:txBody>
          <a:bodyPr wrap="square" rtlCol="0">
            <a:spAutoFit/>
          </a:bodyPr>
          <a:lstStyle/>
          <a:p>
            <a:r>
              <a:rPr lang="en-US" dirty="0" smtClean="0"/>
              <a:t>8.</a:t>
            </a:r>
            <a:endParaRPr lang="en-US" dirty="0"/>
          </a:p>
        </p:txBody>
      </p:sp>
      <p:pic>
        <p:nvPicPr>
          <p:cNvPr id="7" name="Picture 1"/>
          <p:cNvPicPr>
            <a:picLocks noChangeAspect="1" noChangeArrowheads="1"/>
          </p:cNvPicPr>
          <p:nvPr/>
        </p:nvPicPr>
        <p:blipFill>
          <a:blip r:embed="rId3" cstate="print"/>
          <a:srcRect/>
          <a:stretch>
            <a:fillRect/>
          </a:stretch>
        </p:blipFill>
        <p:spPr bwMode="auto">
          <a:xfrm>
            <a:off x="7510832" y="38100"/>
            <a:ext cx="1574800" cy="1181100"/>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28600"/>
            <a:ext cx="8686800" cy="1143000"/>
          </a:xfrm>
        </p:spPr>
        <p:txBody>
          <a:bodyPr>
            <a:normAutofit/>
          </a:bodyPr>
          <a:lstStyle/>
          <a:p>
            <a:r>
              <a:rPr lang="en-US" sz="3600" dirty="0" smtClean="0"/>
              <a:t>John Day</a:t>
            </a:r>
            <a:endParaRPr lang="en-US" sz="3600" dirty="0"/>
          </a:p>
        </p:txBody>
      </p:sp>
      <p:pic>
        <p:nvPicPr>
          <p:cNvPr id="4098" name="Picture 2"/>
          <p:cNvPicPr>
            <a:picLocks noChangeAspect="1" noChangeArrowheads="1"/>
          </p:cNvPicPr>
          <p:nvPr/>
        </p:nvPicPr>
        <p:blipFill>
          <a:blip r:embed="rId2" cstate="print"/>
          <a:srcRect/>
          <a:stretch>
            <a:fillRect/>
          </a:stretch>
        </p:blipFill>
        <p:spPr bwMode="auto">
          <a:xfrm>
            <a:off x="4085241" y="457200"/>
            <a:ext cx="5058759" cy="3892107"/>
          </a:xfrm>
          <a:prstGeom prst="rect">
            <a:avLst/>
          </a:prstGeom>
          <a:noFill/>
          <a:ln w="9525">
            <a:noFill/>
            <a:miter lim="800000"/>
            <a:headEnd/>
            <a:tailEnd/>
          </a:ln>
        </p:spPr>
      </p:pic>
      <p:sp>
        <p:nvSpPr>
          <p:cNvPr id="6" name="TextBox 5"/>
          <p:cNvSpPr txBox="1">
            <a:spLocks/>
          </p:cNvSpPr>
          <p:nvPr/>
        </p:nvSpPr>
        <p:spPr>
          <a:xfrm>
            <a:off x="228600" y="609600"/>
            <a:ext cx="3200398" cy="1280160"/>
          </a:xfrm>
          <a:prstGeom prst="rect">
            <a:avLst/>
          </a:prstGeom>
          <a:noFill/>
          <a:ln>
            <a:solidFill>
              <a:schemeClr val="accent1"/>
            </a:solidFill>
          </a:ln>
        </p:spPr>
        <p:txBody>
          <a:bodyPr wrap="square" rtlCol="0">
            <a:spAutoFit/>
          </a:bodyPr>
          <a:lstStyle/>
          <a:p>
            <a:pPr marL="342900" indent="-342900"/>
            <a:r>
              <a:rPr lang="en-US" b="1" dirty="0" smtClean="0"/>
              <a:t>Take home themes:</a:t>
            </a:r>
          </a:p>
          <a:p>
            <a:pPr marL="342900" indent="-342900">
              <a:buAutoNum type="arabicPeriod"/>
            </a:pPr>
            <a:r>
              <a:rPr lang="en-US" sz="1600" dirty="0" smtClean="0"/>
              <a:t>Better coordination.</a:t>
            </a:r>
          </a:p>
          <a:p>
            <a:pPr marL="342900" indent="-342900">
              <a:buAutoNum type="arabicPeriod"/>
            </a:pPr>
            <a:r>
              <a:rPr lang="en-US" sz="1600" dirty="0" smtClean="0"/>
              <a:t>More water temperature data.</a:t>
            </a:r>
          </a:p>
          <a:p>
            <a:pPr marL="342900" indent="-342900">
              <a:buAutoNum type="arabicPeriod"/>
            </a:pPr>
            <a:r>
              <a:rPr lang="en-US" sz="1600" dirty="0" smtClean="0"/>
              <a:t>Data management systems.</a:t>
            </a:r>
          </a:p>
          <a:p>
            <a:pPr marL="342900" indent="-342900">
              <a:buAutoNum type="arabicPeriod"/>
            </a:pPr>
            <a:r>
              <a:rPr lang="en-US" sz="1600" dirty="0" smtClean="0"/>
              <a:t>Flow.</a:t>
            </a:r>
          </a:p>
          <a:p>
            <a:pPr marL="342900" indent="-342900">
              <a:buFontTx/>
              <a:buAutoNum type="arabicPeriod"/>
            </a:pPr>
            <a:endParaRPr lang="en-US" sz="1600" dirty="0" smtClean="0"/>
          </a:p>
          <a:p>
            <a:pPr marL="342900" indent="-342900"/>
            <a:endParaRPr lang="en-US" dirty="0" smtClean="0"/>
          </a:p>
          <a:p>
            <a:pPr marL="342900" indent="-342900">
              <a:buAutoNum type="arabicPeriod"/>
            </a:pPr>
            <a:endParaRPr lang="en-US" dirty="0"/>
          </a:p>
        </p:txBody>
      </p:sp>
      <p:sp>
        <p:nvSpPr>
          <p:cNvPr id="7" name="Rectangle 6"/>
          <p:cNvSpPr/>
          <p:nvPr/>
        </p:nvSpPr>
        <p:spPr>
          <a:xfrm>
            <a:off x="2819400" y="76200"/>
            <a:ext cx="6172200" cy="369332"/>
          </a:xfrm>
          <a:prstGeom prst="rect">
            <a:avLst/>
          </a:prstGeom>
        </p:spPr>
        <p:txBody>
          <a:bodyPr wrap="square">
            <a:spAutoFit/>
          </a:bodyPr>
          <a:lstStyle/>
          <a:p>
            <a:r>
              <a:rPr lang="en-US" dirty="0" smtClean="0">
                <a:sym typeface="Wingdings"/>
              </a:rPr>
              <a:t></a:t>
            </a:r>
            <a:r>
              <a:rPr lang="en-US" dirty="0" smtClean="0"/>
              <a:t>What do you see as the biggest information gap in the basin?</a:t>
            </a:r>
            <a:endParaRPr lang="en-US" dirty="0"/>
          </a:p>
        </p:txBody>
      </p:sp>
      <p:sp>
        <p:nvSpPr>
          <p:cNvPr id="18433" name="Rectangle 1"/>
          <p:cNvSpPr>
            <a:spLocks noChangeArrowheads="1"/>
          </p:cNvSpPr>
          <p:nvPr/>
        </p:nvSpPr>
        <p:spPr bwMode="auto">
          <a:xfrm>
            <a:off x="29184" y="1905000"/>
            <a:ext cx="3962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“Biggest gap was trying to coordinate across the different monitoring entities due to values and size of watershed. We didn't seem to dig into identifying specific data gaps that I can recall.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“Lack of widespread </a:t>
            </a:r>
            <a:r>
              <a:rPr kumimoji="0" lang="en-US" b="0" i="1"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flow monitoring </a:t>
            </a:r>
            <a:r>
              <a:rPr kumimoji="0" lang="en-US"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the John Day River tributaries.”</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8434" name="Rectangle 2"/>
          <p:cNvSpPr>
            <a:spLocks noChangeArrowheads="1"/>
          </p:cNvSpPr>
          <p:nvPr/>
        </p:nvSpPr>
        <p:spPr bwMode="auto">
          <a:xfrm>
            <a:off x="0" y="4288280"/>
            <a:ext cx="9296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“GIS type overview of who is doing what monitoring in the basin.”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“Water temperature </a:t>
            </a:r>
            <a:r>
              <a:rPr kumimoji="0" lang="en-US"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was identified as a key limiting factor for ESA listed fish and that there was insufficient information on temperature.”</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8435" name="Rectangle 3"/>
          <p:cNvSpPr>
            <a:spLocks noChangeArrowheads="1"/>
          </p:cNvSpPr>
          <p:nvPr/>
        </p:nvSpPr>
        <p:spPr bwMode="auto">
          <a:xfrm>
            <a:off x="4857" y="5594741"/>
            <a:ext cx="8763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“Collaboration. I believe there is plenty of data collected in the John Day, but that data sits on too many computers.”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“Need for a central repository for data collected to avoid redundant monitoring.”</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29184" y="1961744"/>
            <a:ext cx="4038600" cy="14478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9456" y="4800600"/>
            <a:ext cx="8991600" cy="6858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8812" y="-204288"/>
            <a:ext cx="9401624" cy="7062288"/>
          </a:xfrm>
          <a:prstGeom prst="rect">
            <a:avLst/>
          </a:prstGeom>
          <a:noFill/>
          <a:ln w="9525">
            <a:noFill/>
            <a:miter lim="800000"/>
            <a:headEnd/>
            <a:tailEnd/>
          </a:ln>
          <a:scene3d>
            <a:camera prst="orthographicFront"/>
            <a:lightRig rig="threePt" dir="t"/>
          </a:scene3d>
          <a:sp3d>
            <a:bevelT/>
          </a:sp3d>
        </p:spPr>
      </p:pic>
      <p:sp>
        <p:nvSpPr>
          <p:cNvPr id="2" name="Title 1"/>
          <p:cNvSpPr>
            <a:spLocks noGrp="1"/>
          </p:cNvSpPr>
          <p:nvPr>
            <p:ph type="title"/>
          </p:nvPr>
        </p:nvSpPr>
        <p:spPr>
          <a:xfrm>
            <a:off x="457200" y="152400"/>
            <a:ext cx="8229600" cy="1143000"/>
          </a:xfrm>
        </p:spPr>
        <p:txBody>
          <a:bodyPr/>
          <a:lstStyle/>
          <a:p>
            <a:r>
              <a:rPr lang="en-US" dirty="0" smtClean="0"/>
              <a:t>Why did we hold the summit ?</a:t>
            </a:r>
            <a:endParaRPr lang="en-US" dirty="0"/>
          </a:p>
        </p:txBody>
      </p:sp>
      <p:sp>
        <p:nvSpPr>
          <p:cNvPr id="3" name="Content Placeholder 2"/>
          <p:cNvSpPr>
            <a:spLocks noGrp="1"/>
          </p:cNvSpPr>
          <p:nvPr>
            <p:ph idx="1"/>
          </p:nvPr>
        </p:nvSpPr>
        <p:spPr>
          <a:xfrm>
            <a:off x="609600" y="1295400"/>
            <a:ext cx="8229600" cy="4800600"/>
          </a:xfrm>
          <a:solidFill>
            <a:srgbClr val="DDD9C3">
              <a:alpha val="50196"/>
            </a:srgbClr>
          </a:solidFill>
        </p:spPr>
        <p:txBody>
          <a:bodyPr vert="horz" lIns="91440" tIns="45720" rIns="91440" bIns="45720" rtlCol="0">
            <a:normAutofit/>
          </a:bodyPr>
          <a:lstStyle/>
          <a:p>
            <a:pPr>
              <a:lnSpc>
                <a:spcPct val="90000"/>
              </a:lnSpc>
            </a:pPr>
            <a:r>
              <a:rPr lang="en-US" sz="2700" dirty="0" smtClean="0"/>
              <a:t>This summit was a direct outcome of the Statewide Summit we held in February of 2012</a:t>
            </a:r>
          </a:p>
          <a:p>
            <a:pPr marL="742950" lvl="2" indent="-342900">
              <a:lnSpc>
                <a:spcPct val="90000"/>
              </a:lnSpc>
            </a:pPr>
            <a:r>
              <a:rPr lang="en-US" sz="2300" dirty="0" smtClean="0"/>
              <a:t>People were interested in data and information at a the Basin or Watershed scale</a:t>
            </a:r>
          </a:p>
          <a:p>
            <a:pPr marL="742950" lvl="2" indent="-342900">
              <a:lnSpc>
                <a:spcPct val="90000"/>
              </a:lnSpc>
            </a:pPr>
            <a:r>
              <a:rPr lang="en-US" sz="2300" dirty="0" smtClean="0"/>
              <a:t>DEQ was suggested to lead future collaborative monitoring discussions</a:t>
            </a:r>
          </a:p>
          <a:p>
            <a:pPr>
              <a:lnSpc>
                <a:spcPct val="90000"/>
              </a:lnSpc>
            </a:pPr>
            <a:r>
              <a:rPr lang="en-US" sz="2700" dirty="0" smtClean="0"/>
              <a:t>To share and describe DEQ’s efforts on Basin Assessments</a:t>
            </a:r>
          </a:p>
          <a:p>
            <a:pPr>
              <a:lnSpc>
                <a:spcPct val="90000"/>
              </a:lnSpc>
            </a:pPr>
            <a:r>
              <a:rPr lang="en-US" sz="2700" dirty="0" smtClean="0"/>
              <a:t>To nurture the “Enterprise Approach” to monitoring </a:t>
            </a:r>
          </a:p>
          <a:p>
            <a:pPr>
              <a:lnSpc>
                <a:spcPct val="90000"/>
              </a:lnSpc>
            </a:pPr>
            <a:r>
              <a:rPr lang="en-US" sz="2700" dirty="0" smtClean="0"/>
              <a:t>To see how well a regional gathering to discuss water monitoring would work</a:t>
            </a:r>
          </a:p>
          <a:p>
            <a:pPr>
              <a:lnSpc>
                <a:spcPct val="90000"/>
              </a:lnSpc>
              <a:buFont typeface="Arial" pitchFamily="34" charset="0"/>
              <a:buNone/>
            </a:pPr>
            <a:endParaRPr lang="en-US" sz="27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0224"/>
            <a:ext cx="3124200" cy="914400"/>
          </a:xfrm>
        </p:spPr>
        <p:txBody>
          <a:bodyPr>
            <a:normAutofit/>
          </a:bodyPr>
          <a:lstStyle/>
          <a:p>
            <a:r>
              <a:rPr lang="en-US" sz="3600" dirty="0" smtClean="0"/>
              <a:t>Umatilla</a:t>
            </a:r>
            <a:endParaRPr lang="en-US" sz="3600" dirty="0"/>
          </a:p>
        </p:txBody>
      </p:sp>
      <p:pic>
        <p:nvPicPr>
          <p:cNvPr id="1026" name="Picture 2"/>
          <p:cNvPicPr>
            <a:picLocks noChangeAspect="1" noChangeArrowheads="1"/>
          </p:cNvPicPr>
          <p:nvPr/>
        </p:nvPicPr>
        <p:blipFill>
          <a:blip r:embed="rId3" cstate="print"/>
          <a:srcRect/>
          <a:stretch>
            <a:fillRect/>
          </a:stretch>
        </p:blipFill>
        <p:spPr bwMode="auto">
          <a:xfrm>
            <a:off x="4938893" y="470176"/>
            <a:ext cx="4205107" cy="3276600"/>
          </a:xfrm>
          <a:prstGeom prst="rect">
            <a:avLst/>
          </a:prstGeom>
          <a:noFill/>
          <a:ln w="9525">
            <a:noFill/>
            <a:miter lim="800000"/>
            <a:headEnd/>
            <a:tailEnd/>
          </a:ln>
        </p:spPr>
      </p:pic>
      <p:sp>
        <p:nvSpPr>
          <p:cNvPr id="1027" name="Rectangle 3"/>
          <p:cNvSpPr>
            <a:spLocks noChangeArrowheads="1"/>
          </p:cNvSpPr>
          <p:nvPr/>
        </p:nvSpPr>
        <p:spPr bwMode="auto">
          <a:xfrm>
            <a:off x="152400" y="2912507"/>
            <a:ext cx="476168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i="1" dirty="0" smtClean="0">
              <a:solidFill>
                <a:srgbClr val="548DD4"/>
              </a:solidFill>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i="1" dirty="0" smtClean="0">
                <a:latin typeface="Calibri" pitchFamily="34" charset="0"/>
                <a:ea typeface="Calibri" pitchFamily="34" charset="0"/>
                <a:cs typeface="Times New Roman" pitchFamily="18" charset="0"/>
              </a:rPr>
              <a:t>“Still an information data collection central. That we can all understand”</a:t>
            </a:r>
          </a:p>
          <a:p>
            <a:pPr marL="0" marR="0" lvl="0" indent="0" algn="l" defTabSz="914400" rtl="0" eaLnBrk="0" fontAlgn="base" latinLnBrk="0" hangingPunct="0">
              <a:lnSpc>
                <a:spcPct val="100000"/>
              </a:lnSpc>
              <a:spcBef>
                <a:spcPct val="0"/>
              </a:spcBef>
              <a:spcAft>
                <a:spcPct val="0"/>
              </a:spcAft>
              <a:buClrTx/>
              <a:buSzTx/>
              <a:buFontTx/>
              <a:buNone/>
              <a:tabLst/>
            </a:pPr>
            <a:endParaRPr lang="en-US" i="1" dirty="0" smtClean="0">
              <a:solidFill>
                <a:srgbClr val="548DD4"/>
              </a:solidFill>
              <a:latin typeface="Calibri" pitchFamily="34" charset="0"/>
              <a:ea typeface="Calibri" pitchFamily="34" charset="0"/>
              <a:cs typeface="Times New Roman" pitchFamily="18" charset="0"/>
            </a:endParaRPr>
          </a:p>
        </p:txBody>
      </p:sp>
      <p:sp>
        <p:nvSpPr>
          <p:cNvPr id="1028" name="Rectangle 4"/>
          <p:cNvSpPr>
            <a:spLocks noChangeArrowheads="1"/>
          </p:cNvSpPr>
          <p:nvPr/>
        </p:nvSpPr>
        <p:spPr bwMode="auto">
          <a:xfrm>
            <a:off x="68096" y="4272677"/>
            <a:ext cx="89154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fontAlgn="base" hangingPunct="1">
              <a:spcBef>
                <a:spcPct val="0"/>
              </a:spcBef>
              <a:spcAft>
                <a:spcPct val="0"/>
              </a:spcAft>
            </a:pPr>
            <a:r>
              <a:rPr lang="en-US" i="1" dirty="0" smtClean="0">
                <a:latin typeface="Calibri" pitchFamily="34" charset="0"/>
                <a:ea typeface="Calibri" pitchFamily="34" charset="0"/>
                <a:cs typeface="Times New Roman" pitchFamily="18" charset="0"/>
              </a:rPr>
              <a:t>“I believe riparian/fish habitat data is the biggest information gap in the basin.”</a:t>
            </a:r>
          </a:p>
          <a:p>
            <a:pPr eaLnBrk="1" fontAlgn="base" hangingPunct="1">
              <a:spcBef>
                <a:spcPct val="0"/>
              </a:spcBef>
              <a:spcAft>
                <a:spcPct val="0"/>
              </a:spcAft>
            </a:pPr>
            <a:endParaRPr lang="en-US" i="1" dirty="0" smtClean="0">
              <a:solidFill>
                <a:srgbClr val="548DD4"/>
              </a:solidFill>
              <a:latin typeface="Calibri" pitchFamily="34" charset="0"/>
              <a:ea typeface="Calibri" pitchFamily="34" charset="0"/>
              <a:cs typeface="Times New Roman" pitchFamily="18" charset="0"/>
            </a:endParaRPr>
          </a:p>
          <a:p>
            <a:pPr eaLnBrk="0" fontAlgn="base" hangingPunct="0">
              <a:spcBef>
                <a:spcPct val="0"/>
              </a:spcBef>
              <a:spcAft>
                <a:spcPct val="0"/>
              </a:spcAft>
            </a:pPr>
            <a:r>
              <a:rPr lang="en-US" i="1" dirty="0" smtClean="0">
                <a:solidFill>
                  <a:srgbClr val="548DD4"/>
                </a:solidFill>
                <a:latin typeface="Calibri" pitchFamily="34" charset="0"/>
                <a:ea typeface="Calibri" pitchFamily="34" charset="0"/>
                <a:cs typeface="Times New Roman" pitchFamily="18" charset="0"/>
              </a:rPr>
              <a:t>“Lots of information, needs </a:t>
            </a:r>
            <a:r>
              <a:rPr lang="en-US" i="1" u="sng" dirty="0" smtClean="0">
                <a:solidFill>
                  <a:srgbClr val="548DD4"/>
                </a:solidFill>
                <a:latin typeface="Calibri" pitchFamily="34" charset="0"/>
                <a:ea typeface="Calibri" pitchFamily="34" charset="0"/>
                <a:cs typeface="Times New Roman" pitchFamily="18" charset="0"/>
              </a:rPr>
              <a:t>platforms for sharing </a:t>
            </a:r>
            <a:r>
              <a:rPr lang="en-US" i="1" dirty="0" smtClean="0">
                <a:solidFill>
                  <a:srgbClr val="548DD4"/>
                </a:solidFill>
                <a:latin typeface="Calibri" pitchFamily="34" charset="0"/>
                <a:ea typeface="Calibri" pitchFamily="34" charset="0"/>
                <a:cs typeface="Times New Roman" pitchFamily="18" charset="0"/>
              </a:rPr>
              <a:t>different agency efforts and findings. Emerging knowledge on toxins seems to be a gap difficult and expensive to fill, and trends in land use still somewhat of an unknown and/or an after-thought.”</a:t>
            </a:r>
          </a:p>
          <a:p>
            <a:pPr eaLnBrk="0" fontAlgn="base" hangingPunct="0">
              <a:spcBef>
                <a:spcPct val="0"/>
              </a:spcBef>
              <a:spcAft>
                <a:spcPct val="0"/>
              </a:spcAft>
            </a:pPr>
            <a:endParaRPr lang="en-US" i="1" dirty="0" smtClean="0">
              <a:latin typeface="Calibri" pitchFamily="34" charset="0"/>
              <a:ea typeface="Calibri" pitchFamily="34" charset="0"/>
              <a:cs typeface="Times New Roman" pitchFamily="18" charset="0"/>
            </a:endParaRPr>
          </a:p>
          <a:p>
            <a:pPr eaLnBrk="0" fontAlgn="base" hangingPunct="0">
              <a:spcBef>
                <a:spcPct val="0"/>
              </a:spcBef>
              <a:spcAft>
                <a:spcPct val="0"/>
              </a:spcAft>
            </a:pPr>
            <a:r>
              <a:rPr lang="en-US" i="1" dirty="0" smtClean="0">
                <a:latin typeface="Calibri" pitchFamily="34" charset="0"/>
                <a:ea typeface="Calibri" pitchFamily="34" charset="0"/>
                <a:cs typeface="Times New Roman" pitchFamily="18" charset="0"/>
              </a:rPr>
              <a:t>“The biggest 'information gap' results from none of the agencies or tribes having persons dedicated solely to working at keeping their efforts integrated with everybody else. Balkanization is inevitable, although I'm impressed with how far we have come.”</a:t>
            </a:r>
          </a:p>
        </p:txBody>
      </p:sp>
      <p:sp>
        <p:nvSpPr>
          <p:cNvPr id="8" name="TextBox 7"/>
          <p:cNvSpPr txBox="1">
            <a:spLocks/>
          </p:cNvSpPr>
          <p:nvPr/>
        </p:nvSpPr>
        <p:spPr>
          <a:xfrm>
            <a:off x="304800" y="436118"/>
            <a:ext cx="3291840" cy="1600438"/>
          </a:xfrm>
          <a:prstGeom prst="rect">
            <a:avLst/>
          </a:prstGeom>
          <a:noFill/>
          <a:ln>
            <a:solidFill>
              <a:schemeClr val="accent1"/>
            </a:solidFill>
          </a:ln>
        </p:spPr>
        <p:txBody>
          <a:bodyPr wrap="square" rtlCol="0">
            <a:spAutoFit/>
          </a:bodyPr>
          <a:lstStyle/>
          <a:p>
            <a:pPr marL="342900" indent="-342900"/>
            <a:r>
              <a:rPr lang="en-US" sz="1600" b="1" dirty="0" smtClean="0"/>
              <a:t>Take home themes:</a:t>
            </a:r>
          </a:p>
          <a:p>
            <a:pPr marL="342900" indent="-342900">
              <a:buAutoNum type="arabicPeriod"/>
            </a:pPr>
            <a:r>
              <a:rPr lang="en-US" sz="1600" dirty="0" smtClean="0"/>
              <a:t>Better collaboration.</a:t>
            </a:r>
          </a:p>
          <a:p>
            <a:pPr marL="342900" indent="-342900">
              <a:buAutoNum type="arabicPeriod"/>
            </a:pPr>
            <a:r>
              <a:rPr lang="en-US" sz="1600" dirty="0" smtClean="0"/>
              <a:t>Data management systems.</a:t>
            </a:r>
          </a:p>
          <a:p>
            <a:pPr marL="342900" indent="-342900">
              <a:buAutoNum type="arabicPeriod"/>
            </a:pPr>
            <a:r>
              <a:rPr lang="en-US" sz="1600" dirty="0" smtClean="0"/>
              <a:t>Land use and climate information. </a:t>
            </a:r>
          </a:p>
          <a:p>
            <a:pPr marL="342900" indent="-342900">
              <a:buAutoNum type="arabicPeriod"/>
            </a:pPr>
            <a:endParaRPr lang="en-US" dirty="0"/>
          </a:p>
        </p:txBody>
      </p:sp>
      <p:sp>
        <p:nvSpPr>
          <p:cNvPr id="7" name="Rectangle 6"/>
          <p:cNvSpPr/>
          <p:nvPr/>
        </p:nvSpPr>
        <p:spPr>
          <a:xfrm>
            <a:off x="152400" y="1631008"/>
            <a:ext cx="4572000" cy="1477328"/>
          </a:xfrm>
          <a:prstGeom prst="rect">
            <a:avLst/>
          </a:prstGeom>
          <a:ln>
            <a:solidFill>
              <a:srgbClr val="FF0000"/>
            </a:solidFill>
          </a:ln>
        </p:spPr>
        <p:txBody>
          <a:bodyPr>
            <a:spAutoFit/>
          </a:bodyPr>
          <a:lstStyle/>
          <a:p>
            <a:pPr lvl="0" fontAlgn="base">
              <a:spcBef>
                <a:spcPct val="0"/>
              </a:spcBef>
              <a:spcAft>
                <a:spcPct val="0"/>
              </a:spcAft>
            </a:pPr>
            <a:r>
              <a:rPr lang="en-US" i="1" dirty="0" smtClean="0">
                <a:solidFill>
                  <a:srgbClr val="548DD4"/>
                </a:solidFill>
                <a:latin typeface="Calibri" pitchFamily="34" charset="0"/>
                <a:ea typeface="Calibri" pitchFamily="34" charset="0"/>
                <a:cs typeface="Times New Roman" pitchFamily="18" charset="0"/>
              </a:rPr>
              <a:t>“Collaboration across the region - although Umatilla is doing a far better job at that than John Day. But still there were areas and entities that weren't aware of what was happening in other parts of the region.”</a:t>
            </a:r>
          </a:p>
        </p:txBody>
      </p:sp>
      <p:sp>
        <p:nvSpPr>
          <p:cNvPr id="9" name="Rectangle 8"/>
          <p:cNvSpPr/>
          <p:nvPr/>
        </p:nvSpPr>
        <p:spPr>
          <a:xfrm>
            <a:off x="228600" y="3886200"/>
            <a:ext cx="3633495" cy="369332"/>
          </a:xfrm>
          <a:prstGeom prst="rect">
            <a:avLst/>
          </a:prstGeom>
          <a:ln>
            <a:solidFill>
              <a:srgbClr val="FF0000"/>
            </a:solidFill>
          </a:ln>
        </p:spPr>
        <p:txBody>
          <a:bodyPr wrap="none">
            <a:spAutoFit/>
          </a:bodyPr>
          <a:lstStyle/>
          <a:p>
            <a:pPr lvl="0" eaLnBrk="0" fontAlgn="base" hangingPunct="0">
              <a:spcBef>
                <a:spcPct val="0"/>
              </a:spcBef>
              <a:spcAft>
                <a:spcPct val="0"/>
              </a:spcAft>
            </a:pPr>
            <a:r>
              <a:rPr lang="en-US" i="1" dirty="0" smtClean="0">
                <a:solidFill>
                  <a:srgbClr val="548DD4"/>
                </a:solidFill>
                <a:latin typeface="Calibri" pitchFamily="34" charset="0"/>
                <a:ea typeface="Calibri" pitchFamily="34" charset="0"/>
                <a:cs typeface="Times New Roman" pitchFamily="18" charset="0"/>
              </a:rPr>
              <a:t>“Lack of land use and weather data.”</a:t>
            </a:r>
          </a:p>
        </p:txBody>
      </p:sp>
      <p:sp>
        <p:nvSpPr>
          <p:cNvPr id="11" name="Rectangle 10"/>
          <p:cNvSpPr/>
          <p:nvPr/>
        </p:nvSpPr>
        <p:spPr>
          <a:xfrm>
            <a:off x="64848" y="4800600"/>
            <a:ext cx="8686800" cy="990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819400" y="6480"/>
            <a:ext cx="6172200" cy="369332"/>
          </a:xfrm>
          <a:prstGeom prst="rect">
            <a:avLst/>
          </a:prstGeom>
        </p:spPr>
        <p:txBody>
          <a:bodyPr wrap="square">
            <a:spAutoFit/>
          </a:bodyPr>
          <a:lstStyle/>
          <a:p>
            <a:r>
              <a:rPr lang="en-US" dirty="0" smtClean="0">
                <a:sym typeface="Wingdings"/>
              </a:rPr>
              <a:t></a:t>
            </a:r>
            <a:r>
              <a:rPr lang="en-US" dirty="0" smtClean="0"/>
              <a:t>What do you see as the biggest information gap in the basin?</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8368"/>
            <a:ext cx="3429000" cy="1143000"/>
          </a:xfrm>
        </p:spPr>
        <p:txBody>
          <a:bodyPr>
            <a:normAutofit fontScale="90000"/>
          </a:bodyPr>
          <a:lstStyle/>
          <a:p>
            <a:r>
              <a:rPr lang="en-US" dirty="0" smtClean="0"/>
              <a:t>Grande Ronde</a:t>
            </a:r>
            <a:endParaRPr lang="en-US" dirty="0"/>
          </a:p>
        </p:txBody>
      </p:sp>
      <p:pic>
        <p:nvPicPr>
          <p:cNvPr id="3073" name="Picture 1"/>
          <p:cNvPicPr>
            <a:picLocks noChangeAspect="1" noChangeArrowheads="1"/>
          </p:cNvPicPr>
          <p:nvPr/>
        </p:nvPicPr>
        <p:blipFill>
          <a:blip r:embed="rId2" cstate="print"/>
          <a:srcRect/>
          <a:stretch>
            <a:fillRect/>
          </a:stretch>
        </p:blipFill>
        <p:spPr bwMode="auto">
          <a:xfrm>
            <a:off x="4803185" y="471800"/>
            <a:ext cx="4340815" cy="3368675"/>
          </a:xfrm>
          <a:prstGeom prst="rect">
            <a:avLst/>
          </a:prstGeom>
          <a:noFill/>
          <a:ln w="9525">
            <a:noFill/>
            <a:miter lim="800000"/>
            <a:headEnd/>
            <a:tailEnd/>
          </a:ln>
        </p:spPr>
      </p:pic>
      <p:sp>
        <p:nvSpPr>
          <p:cNvPr id="3074" name="Rectangle 2"/>
          <p:cNvSpPr>
            <a:spLocks noChangeArrowheads="1"/>
          </p:cNvSpPr>
          <p:nvPr/>
        </p:nvSpPr>
        <p:spPr bwMode="auto">
          <a:xfrm>
            <a:off x="38912" y="4884904"/>
            <a:ext cx="48006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eaLnBrk="1" fontAlgn="base" hangingPunct="1">
              <a:lnSpc>
                <a:spcPct val="100000"/>
              </a:lnSpc>
              <a:spcBef>
                <a:spcPct val="0"/>
              </a:spcBef>
              <a:spcAft>
                <a:spcPct val="0"/>
              </a:spcAft>
              <a:buClrTx/>
              <a:buSzTx/>
              <a:buFontTx/>
              <a:buNone/>
              <a:tabLst/>
            </a:pPr>
            <a:endParaRPr lang="en-US" i="1" dirty="0" smtClean="0">
              <a:latin typeface="Calibri" pitchFamily="34" charset="0"/>
              <a:ea typeface="Calibri" pitchFamily="34" charset="0"/>
              <a:cs typeface="Times New Roman" pitchFamily="18" charset="0"/>
            </a:endParaRPr>
          </a:p>
          <a:p>
            <a:pPr marR="0" lvl="0" indent="0" eaLnBrk="0" fontAlgn="base" hangingPunct="0">
              <a:lnSpc>
                <a:spcPct val="100000"/>
              </a:lnSpc>
              <a:spcBef>
                <a:spcPct val="0"/>
              </a:spcBef>
              <a:spcAft>
                <a:spcPct val="0"/>
              </a:spcAft>
              <a:buClrTx/>
              <a:buSzTx/>
              <a:buFontTx/>
              <a:buNone/>
              <a:tabLst/>
            </a:pPr>
            <a:endParaRPr lang="en-US" i="1" dirty="0" smtClean="0">
              <a:latin typeface="Calibri" pitchFamily="34" charset="0"/>
              <a:ea typeface="Calibri" pitchFamily="34" charset="0"/>
              <a:cs typeface="Times New Roman" pitchFamily="18" charset="0"/>
            </a:endParaRPr>
          </a:p>
          <a:p>
            <a:pPr marR="0" lvl="0" indent="0" eaLnBrk="0" fontAlgn="base" hangingPunct="0">
              <a:lnSpc>
                <a:spcPct val="100000"/>
              </a:lnSpc>
              <a:spcBef>
                <a:spcPct val="0"/>
              </a:spcBef>
              <a:spcAft>
                <a:spcPct val="0"/>
              </a:spcAft>
              <a:buClrTx/>
              <a:buSzTx/>
              <a:buFontTx/>
              <a:buNone/>
              <a:tabLst/>
            </a:pPr>
            <a:r>
              <a:rPr lang="en-US" i="1" dirty="0" smtClean="0">
                <a:latin typeface="Calibri" pitchFamily="34" charset="0"/>
                <a:ea typeface="Calibri" pitchFamily="34" charset="0"/>
                <a:cs typeface="Times New Roman" pitchFamily="18" charset="0"/>
              </a:rPr>
              <a:t>“We have lots of temperature and flow data but we need water quality data on pesticides, pharmaceuticals, hormones, etc.”</a:t>
            </a:r>
          </a:p>
          <a:p>
            <a:pPr marR="0" lvl="0" indent="0" eaLnBrk="0" fontAlgn="base" hangingPunct="0">
              <a:lnSpc>
                <a:spcPct val="100000"/>
              </a:lnSpc>
              <a:spcBef>
                <a:spcPct val="0"/>
              </a:spcBef>
              <a:spcAft>
                <a:spcPct val="0"/>
              </a:spcAft>
              <a:buClrTx/>
              <a:buSzTx/>
              <a:buFontTx/>
              <a:buNone/>
              <a:tabLst/>
            </a:pPr>
            <a:endParaRPr lang="en-US" i="1" dirty="0" smtClean="0">
              <a:solidFill>
                <a:schemeClr val="accent1"/>
              </a:solidFill>
              <a:latin typeface="Calibri" pitchFamily="34" charset="0"/>
              <a:ea typeface="Calibri" pitchFamily="34" charset="0"/>
              <a:cs typeface="Times New Roman" pitchFamily="18" charset="0"/>
            </a:endParaRPr>
          </a:p>
        </p:txBody>
      </p:sp>
      <p:sp>
        <p:nvSpPr>
          <p:cNvPr id="6" name="Rectangle 5"/>
          <p:cNvSpPr/>
          <p:nvPr/>
        </p:nvSpPr>
        <p:spPr>
          <a:xfrm>
            <a:off x="4847616" y="3866744"/>
            <a:ext cx="4572000" cy="2585323"/>
          </a:xfrm>
          <a:prstGeom prst="rect">
            <a:avLst/>
          </a:prstGeom>
        </p:spPr>
        <p:txBody>
          <a:bodyPr>
            <a:spAutoFit/>
          </a:bodyPr>
          <a:lstStyle/>
          <a:p>
            <a:pPr marR="0" lvl="0" indent="0" eaLnBrk="0" fontAlgn="base" hangingPunct="0">
              <a:lnSpc>
                <a:spcPct val="100000"/>
              </a:lnSpc>
              <a:spcBef>
                <a:spcPct val="0"/>
              </a:spcBef>
              <a:spcAft>
                <a:spcPct val="0"/>
              </a:spcAft>
              <a:buClrTx/>
              <a:buSzTx/>
              <a:buFontTx/>
              <a:buNone/>
              <a:tabLst/>
            </a:pPr>
            <a:r>
              <a:rPr lang="en-US" i="1" dirty="0" smtClean="0">
                <a:solidFill>
                  <a:schemeClr val="accent1"/>
                </a:solidFill>
                <a:latin typeface="Calibri" pitchFamily="34" charset="0"/>
                <a:ea typeface="Calibri" pitchFamily="34" charset="0"/>
                <a:cs typeface="Times New Roman" pitchFamily="18" charset="0"/>
              </a:rPr>
              <a:t>“There were people there that were saying they have been monitoring in our basin and even after coming back I have yet to talk to anyone that heard of them, let alone knew they had data. So, our issues start as basic as not even knowing all the entities that collect some type of data and that is a huge issue.”</a:t>
            </a:r>
          </a:p>
          <a:p>
            <a:pPr marR="0" lvl="0" indent="0" eaLnBrk="0" fontAlgn="base" hangingPunct="0">
              <a:lnSpc>
                <a:spcPct val="100000"/>
              </a:lnSpc>
              <a:spcBef>
                <a:spcPct val="0"/>
              </a:spcBef>
              <a:spcAft>
                <a:spcPct val="0"/>
              </a:spcAft>
              <a:buClrTx/>
              <a:buSzTx/>
              <a:buFontTx/>
              <a:buNone/>
              <a:tabLst/>
            </a:pPr>
            <a:endParaRPr lang="en-US" i="1" dirty="0" smtClean="0">
              <a:latin typeface="Calibri" pitchFamily="34" charset="0"/>
              <a:ea typeface="Calibri" pitchFamily="34" charset="0"/>
              <a:cs typeface="Times New Roman" pitchFamily="18" charset="0"/>
            </a:endParaRPr>
          </a:p>
          <a:p>
            <a:pPr marR="0" lvl="0" indent="0" eaLnBrk="0" fontAlgn="base" hangingPunct="0">
              <a:lnSpc>
                <a:spcPct val="100000"/>
              </a:lnSpc>
              <a:spcBef>
                <a:spcPct val="0"/>
              </a:spcBef>
              <a:spcAft>
                <a:spcPct val="0"/>
              </a:spcAft>
              <a:buClrTx/>
              <a:buSzTx/>
              <a:buFontTx/>
              <a:buNone/>
              <a:tabLst/>
            </a:pPr>
            <a:r>
              <a:rPr lang="en-US" i="1" dirty="0" smtClean="0">
                <a:latin typeface="Calibri" pitchFamily="34" charset="0"/>
                <a:ea typeface="Calibri" pitchFamily="34" charset="0"/>
                <a:cs typeface="Times New Roman" pitchFamily="18" charset="0"/>
              </a:rPr>
              <a:t>“The lack of suspended sediment data.”</a:t>
            </a:r>
          </a:p>
        </p:txBody>
      </p:sp>
      <p:sp>
        <p:nvSpPr>
          <p:cNvPr id="7" name="TextBox 6"/>
          <p:cNvSpPr txBox="1">
            <a:spLocks noChangeAspect="1"/>
          </p:cNvSpPr>
          <p:nvPr/>
        </p:nvSpPr>
        <p:spPr>
          <a:xfrm>
            <a:off x="381002" y="914400"/>
            <a:ext cx="3169447" cy="1280160"/>
          </a:xfrm>
          <a:prstGeom prst="rect">
            <a:avLst/>
          </a:prstGeom>
          <a:noFill/>
          <a:ln>
            <a:solidFill>
              <a:schemeClr val="accent1"/>
            </a:solidFill>
          </a:ln>
        </p:spPr>
        <p:txBody>
          <a:bodyPr wrap="square" rtlCol="0">
            <a:spAutoFit/>
          </a:bodyPr>
          <a:lstStyle/>
          <a:p>
            <a:pPr marL="342900" indent="-342900"/>
            <a:r>
              <a:rPr lang="en-US" b="1" dirty="0" smtClean="0"/>
              <a:t>Take home themes:</a:t>
            </a:r>
          </a:p>
          <a:p>
            <a:pPr marL="342900" indent="-342900">
              <a:buAutoNum type="arabicPeriod"/>
            </a:pPr>
            <a:r>
              <a:rPr lang="en-US" dirty="0" smtClean="0"/>
              <a:t>Better coordination.</a:t>
            </a:r>
          </a:p>
          <a:p>
            <a:pPr marL="342900" indent="-342900">
              <a:buAutoNum type="arabicPeriod"/>
            </a:pPr>
            <a:r>
              <a:rPr lang="en-US" dirty="0" smtClean="0"/>
              <a:t>Data management systems.</a:t>
            </a:r>
          </a:p>
          <a:p>
            <a:pPr marL="342900" indent="-342900">
              <a:buAutoNum type="arabicPeriod"/>
            </a:pPr>
            <a:r>
              <a:rPr lang="en-US" dirty="0" smtClean="0"/>
              <a:t>Toxics .</a:t>
            </a:r>
          </a:p>
          <a:p>
            <a:pPr marL="342900" indent="-342900">
              <a:buAutoNum type="arabicPeriod"/>
            </a:pPr>
            <a:endParaRPr lang="en-US" dirty="0"/>
          </a:p>
        </p:txBody>
      </p:sp>
      <p:sp>
        <p:nvSpPr>
          <p:cNvPr id="8" name="Rectangle 7"/>
          <p:cNvSpPr/>
          <p:nvPr/>
        </p:nvSpPr>
        <p:spPr>
          <a:xfrm>
            <a:off x="141048" y="2329768"/>
            <a:ext cx="4572000" cy="1477328"/>
          </a:xfrm>
          <a:prstGeom prst="rect">
            <a:avLst/>
          </a:prstGeom>
          <a:ln>
            <a:solidFill>
              <a:srgbClr val="FF0000"/>
            </a:solidFill>
          </a:ln>
        </p:spPr>
        <p:txBody>
          <a:bodyPr>
            <a:spAutoFit/>
          </a:bodyPr>
          <a:lstStyle/>
          <a:p>
            <a:pPr lvl="0" fontAlgn="base">
              <a:spcBef>
                <a:spcPct val="0"/>
              </a:spcBef>
              <a:spcAft>
                <a:spcPct val="0"/>
              </a:spcAft>
            </a:pPr>
            <a:r>
              <a:rPr lang="en-US" i="1" dirty="0" smtClean="0">
                <a:latin typeface="Calibri" pitchFamily="34" charset="0"/>
                <a:ea typeface="Calibri" pitchFamily="34" charset="0"/>
                <a:cs typeface="Times New Roman" pitchFamily="18" charset="0"/>
              </a:rPr>
              <a:t>“There is not a lot of coordination between the various entities collecting water quality data. An umbrella group which would help to better coordinate the efforts and meet periodically may be beneficial.”</a:t>
            </a:r>
          </a:p>
        </p:txBody>
      </p:sp>
      <p:sp>
        <p:nvSpPr>
          <p:cNvPr id="9" name="Rectangle 8"/>
          <p:cNvSpPr/>
          <p:nvPr/>
        </p:nvSpPr>
        <p:spPr>
          <a:xfrm>
            <a:off x="152400" y="4038600"/>
            <a:ext cx="4572000" cy="1200329"/>
          </a:xfrm>
          <a:prstGeom prst="rect">
            <a:avLst/>
          </a:prstGeom>
          <a:ln>
            <a:solidFill>
              <a:srgbClr val="FF0000"/>
            </a:solidFill>
          </a:ln>
        </p:spPr>
        <p:txBody>
          <a:bodyPr>
            <a:spAutoFit/>
          </a:bodyPr>
          <a:lstStyle/>
          <a:p>
            <a:pPr marR="0" lvl="0" indent="0" eaLnBrk="0" fontAlgn="base" hangingPunct="0">
              <a:lnSpc>
                <a:spcPct val="100000"/>
              </a:lnSpc>
              <a:spcBef>
                <a:spcPct val="0"/>
              </a:spcBef>
              <a:spcAft>
                <a:spcPct val="0"/>
              </a:spcAft>
              <a:buClrTx/>
              <a:buSzTx/>
              <a:buFontTx/>
              <a:buNone/>
              <a:tabLst/>
            </a:pPr>
            <a:r>
              <a:rPr lang="en-US" i="1" dirty="0" smtClean="0">
                <a:solidFill>
                  <a:schemeClr val="accent1"/>
                </a:solidFill>
                <a:latin typeface="Calibri" pitchFamily="34" charset="0"/>
                <a:ea typeface="Calibri" pitchFamily="34" charset="0"/>
                <a:cs typeface="Times New Roman" pitchFamily="18" charset="0"/>
              </a:rPr>
              <a:t>“Documentation of what is happening in basin (or what should be happening - i.e., recommendations) and sharing of that information.”</a:t>
            </a:r>
          </a:p>
        </p:txBody>
      </p:sp>
      <p:sp>
        <p:nvSpPr>
          <p:cNvPr id="10" name="Rectangle 9"/>
          <p:cNvSpPr/>
          <p:nvPr/>
        </p:nvSpPr>
        <p:spPr>
          <a:xfrm>
            <a:off x="3082056" y="55120"/>
            <a:ext cx="6172200" cy="369332"/>
          </a:xfrm>
          <a:prstGeom prst="rect">
            <a:avLst/>
          </a:prstGeom>
        </p:spPr>
        <p:txBody>
          <a:bodyPr wrap="square">
            <a:spAutoFit/>
          </a:bodyPr>
          <a:lstStyle/>
          <a:p>
            <a:r>
              <a:rPr lang="en-US" dirty="0" smtClean="0">
                <a:sym typeface="Wingdings"/>
              </a:rPr>
              <a:t></a:t>
            </a:r>
            <a:r>
              <a:rPr lang="en-US" dirty="0" smtClean="0"/>
              <a:t>What do you see as the biggest information gap in the basin?</a:t>
            </a:r>
            <a:endParaRPr lang="en-US" dirty="0"/>
          </a:p>
        </p:txBody>
      </p:sp>
      <p:sp>
        <p:nvSpPr>
          <p:cNvPr id="13" name="Rectangle 12"/>
          <p:cNvSpPr/>
          <p:nvPr/>
        </p:nvSpPr>
        <p:spPr>
          <a:xfrm>
            <a:off x="4904360" y="3886200"/>
            <a:ext cx="4191000" cy="19812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descr="\\Deqhq1\tmdl\Transfer\Don B\JUG Monitoring Summit\IMG_09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scene3d>
            <a:camera prst="orthographicFront"/>
            <a:lightRig rig="threePt" dir="t"/>
          </a:scene3d>
          <a:sp3d>
            <a:bevelT/>
          </a:sp3d>
        </p:spPr>
      </p:pic>
      <p:pic>
        <p:nvPicPr>
          <p:cNvPr id="5" name="Picture 3"/>
          <p:cNvPicPr>
            <a:picLocks noChangeAspect="1" noChangeArrowheads="1"/>
          </p:cNvPicPr>
          <p:nvPr/>
        </p:nvPicPr>
        <p:blipFill>
          <a:blip r:embed="rId3" cstate="print"/>
          <a:srcRect/>
          <a:stretch>
            <a:fillRect/>
          </a:stretch>
        </p:blipFill>
        <p:spPr bwMode="auto">
          <a:xfrm>
            <a:off x="5780254" y="3172840"/>
            <a:ext cx="3295650" cy="3634456"/>
          </a:xfrm>
          <a:prstGeom prst="rect">
            <a:avLst/>
          </a:prstGeom>
          <a:noFill/>
          <a:ln w="9525">
            <a:noFill/>
            <a:miter lim="800000"/>
            <a:headEnd/>
            <a:tailEnd/>
          </a:ln>
        </p:spPr>
      </p:pic>
      <p:sp>
        <p:nvSpPr>
          <p:cNvPr id="6" name="TextBox 5"/>
          <p:cNvSpPr txBox="1"/>
          <p:nvPr/>
        </p:nvSpPr>
        <p:spPr>
          <a:xfrm>
            <a:off x="152400" y="152400"/>
            <a:ext cx="3931920" cy="369332"/>
          </a:xfrm>
          <a:prstGeom prst="rect">
            <a:avLst/>
          </a:prstGeom>
          <a:solidFill>
            <a:schemeClr val="bg1"/>
          </a:solidFill>
        </p:spPr>
        <p:txBody>
          <a:bodyPr wrap="square" rtlCol="0">
            <a:spAutoFit/>
          </a:bodyPr>
          <a:lstStyle/>
          <a:p>
            <a:r>
              <a:rPr lang="en-US" dirty="0" smtClean="0"/>
              <a:t>The way to a participants heart is food!</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0" y="-57388"/>
            <a:ext cx="9216256" cy="6915388"/>
          </a:xfrm>
          <a:prstGeom prst="rect">
            <a:avLst/>
          </a:prstGeom>
          <a:noFill/>
          <a:ln w="9525">
            <a:noFill/>
            <a:miter lim="800000"/>
            <a:headEnd/>
            <a:tailEnd/>
          </a:ln>
          <a:effectLst/>
          <a:scene3d>
            <a:camera prst="orthographicFront"/>
            <a:lightRig rig="threePt" dir="t"/>
          </a:scene3d>
          <a:sp3d>
            <a:bevelT/>
          </a:sp3d>
        </p:spPr>
      </p:pic>
      <p:sp>
        <p:nvSpPr>
          <p:cNvPr id="5" name="Rectangle 4"/>
          <p:cNvSpPr/>
          <p:nvPr/>
        </p:nvSpPr>
        <p:spPr>
          <a:xfrm>
            <a:off x="719840" y="244808"/>
            <a:ext cx="7315200" cy="923330"/>
          </a:xfrm>
          <a:prstGeom prst="rect">
            <a:avLst/>
          </a:prstGeom>
        </p:spPr>
        <p:txBody>
          <a:bodyPr wrap="square">
            <a:spAutoFit/>
          </a:bodyPr>
          <a:lstStyle/>
          <a:p>
            <a:r>
              <a:rPr lang="en-US" b="1" dirty="0" smtClean="0"/>
              <a:t>Break-out Session 2:</a:t>
            </a:r>
            <a:r>
              <a:rPr lang="en-US" dirty="0" smtClean="0"/>
              <a:t> How do we find the resources to do what we want to do</a:t>
            </a:r>
            <a:r>
              <a:rPr lang="en-US" dirty="0" smtClean="0"/>
              <a:t>?  </a:t>
            </a:r>
            <a:r>
              <a:rPr lang="en-US" dirty="0" smtClean="0"/>
              <a:t>Or how do we collaborate on monitoring design to get the answers we want? Data management tools?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533400" y="228600"/>
            <a:ext cx="7448550" cy="5664408"/>
          </a:xfrm>
          <a:prstGeom prst="rect">
            <a:avLst/>
          </a:prstGeom>
          <a:noFill/>
          <a:ln w="9525">
            <a:noFill/>
            <a:miter lim="800000"/>
            <a:headEnd/>
            <a:tailEnd/>
          </a:ln>
        </p:spPr>
      </p:pic>
      <p:sp>
        <p:nvSpPr>
          <p:cNvPr id="5" name="TextBox 4"/>
          <p:cNvSpPr txBox="1"/>
          <p:nvPr/>
        </p:nvSpPr>
        <p:spPr>
          <a:xfrm>
            <a:off x="1219200" y="228600"/>
            <a:ext cx="381000" cy="369332"/>
          </a:xfrm>
          <a:prstGeom prst="rect">
            <a:avLst/>
          </a:prstGeom>
          <a:noFill/>
        </p:spPr>
        <p:txBody>
          <a:bodyPr wrap="square" rtlCol="0">
            <a:spAutoFit/>
          </a:bodyPr>
          <a:lstStyle/>
          <a:p>
            <a:r>
              <a:rPr lang="en-US" dirty="0" smtClean="0"/>
              <a:t>9.</a:t>
            </a:r>
            <a:endParaRPr lang="en-US" dirty="0"/>
          </a:p>
        </p:txBody>
      </p:sp>
      <p:pic>
        <p:nvPicPr>
          <p:cNvPr id="6" name="Picture 1"/>
          <p:cNvPicPr>
            <a:picLocks noChangeAspect="1" noChangeArrowheads="1"/>
          </p:cNvPicPr>
          <p:nvPr/>
        </p:nvPicPr>
        <p:blipFill>
          <a:blip r:embed="rId3" cstate="print"/>
          <a:srcRect/>
          <a:stretch>
            <a:fillRect/>
          </a:stretch>
        </p:blipFill>
        <p:spPr bwMode="auto">
          <a:xfrm>
            <a:off x="8057745" y="19455"/>
            <a:ext cx="1066800" cy="1074791"/>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04800"/>
            <a:ext cx="8686800" cy="1143000"/>
          </a:xfrm>
        </p:spPr>
        <p:txBody>
          <a:bodyPr>
            <a:normAutofit/>
          </a:bodyPr>
          <a:lstStyle/>
          <a:p>
            <a:r>
              <a:rPr lang="en-US" sz="3600" dirty="0" smtClean="0"/>
              <a:t>John Day</a:t>
            </a:r>
            <a:endParaRPr lang="en-US" sz="3600" dirty="0"/>
          </a:p>
        </p:txBody>
      </p:sp>
      <p:pic>
        <p:nvPicPr>
          <p:cNvPr id="4098" name="Picture 2"/>
          <p:cNvPicPr>
            <a:picLocks noChangeAspect="1" noChangeArrowheads="1"/>
          </p:cNvPicPr>
          <p:nvPr/>
        </p:nvPicPr>
        <p:blipFill>
          <a:blip r:embed="rId2" cstate="print"/>
          <a:srcRect/>
          <a:stretch>
            <a:fillRect/>
          </a:stretch>
        </p:blipFill>
        <p:spPr bwMode="auto">
          <a:xfrm>
            <a:off x="4085241" y="457200"/>
            <a:ext cx="5058759" cy="3892107"/>
          </a:xfrm>
          <a:prstGeom prst="rect">
            <a:avLst/>
          </a:prstGeom>
          <a:noFill/>
          <a:ln w="9525">
            <a:noFill/>
            <a:miter lim="800000"/>
            <a:headEnd/>
            <a:tailEnd/>
          </a:ln>
        </p:spPr>
      </p:pic>
      <p:sp>
        <p:nvSpPr>
          <p:cNvPr id="6" name="TextBox 5"/>
          <p:cNvSpPr txBox="1">
            <a:spLocks/>
          </p:cNvSpPr>
          <p:nvPr/>
        </p:nvSpPr>
        <p:spPr>
          <a:xfrm>
            <a:off x="152400" y="533400"/>
            <a:ext cx="3749040" cy="914400"/>
          </a:xfrm>
          <a:prstGeom prst="rect">
            <a:avLst/>
          </a:prstGeom>
          <a:noFill/>
          <a:ln>
            <a:solidFill>
              <a:schemeClr val="accent1"/>
            </a:solidFill>
          </a:ln>
        </p:spPr>
        <p:txBody>
          <a:bodyPr wrap="square" rtlCol="0">
            <a:spAutoFit/>
          </a:bodyPr>
          <a:lstStyle/>
          <a:p>
            <a:pPr marL="342900" indent="-342900"/>
            <a:r>
              <a:rPr lang="en-US" b="1" dirty="0" smtClean="0"/>
              <a:t>Take home themes:</a:t>
            </a:r>
          </a:p>
          <a:p>
            <a:pPr marL="342900" indent="-342900">
              <a:buAutoNum type="arabicPeriod"/>
            </a:pPr>
            <a:r>
              <a:rPr lang="en-US" sz="1600" dirty="0" smtClean="0"/>
              <a:t>Develop interagency work groups.</a:t>
            </a:r>
          </a:p>
          <a:p>
            <a:pPr marL="342900" indent="-342900"/>
            <a:r>
              <a:rPr lang="en-US" sz="1600" dirty="0" smtClean="0"/>
              <a:t>2.    Establish a lead role for collaboration.</a:t>
            </a:r>
          </a:p>
          <a:p>
            <a:pPr marL="342900" indent="-342900"/>
            <a:endParaRPr lang="en-US" dirty="0" smtClean="0"/>
          </a:p>
          <a:p>
            <a:pPr marL="342900" indent="-342900">
              <a:buAutoNum type="arabicPeriod"/>
            </a:pPr>
            <a:endParaRPr lang="en-US" dirty="0"/>
          </a:p>
        </p:txBody>
      </p:sp>
      <p:sp>
        <p:nvSpPr>
          <p:cNvPr id="7" name="Rectangle 6"/>
          <p:cNvSpPr/>
          <p:nvPr/>
        </p:nvSpPr>
        <p:spPr>
          <a:xfrm>
            <a:off x="2667000" y="0"/>
            <a:ext cx="7162800" cy="369332"/>
          </a:xfrm>
          <a:prstGeom prst="rect">
            <a:avLst/>
          </a:prstGeom>
        </p:spPr>
        <p:txBody>
          <a:bodyPr wrap="square">
            <a:spAutoFit/>
          </a:bodyPr>
          <a:lstStyle/>
          <a:p>
            <a:r>
              <a:rPr lang="en-US" dirty="0" smtClean="0">
                <a:sym typeface="Wingdings"/>
              </a:rPr>
              <a:t></a:t>
            </a:r>
            <a:r>
              <a:rPr lang="en-US" dirty="0" smtClean="0"/>
              <a:t>What do you think were best ideas for increasing collaboration? </a:t>
            </a:r>
            <a:endParaRPr lang="en-US" dirty="0"/>
          </a:p>
        </p:txBody>
      </p:sp>
      <p:sp>
        <p:nvSpPr>
          <p:cNvPr id="1025" name="Rectangle 1"/>
          <p:cNvSpPr>
            <a:spLocks noChangeArrowheads="1"/>
          </p:cNvSpPr>
          <p:nvPr/>
        </p:nvSpPr>
        <p:spPr bwMode="auto">
          <a:xfrm>
            <a:off x="0" y="1626321"/>
            <a:ext cx="40386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fontAlgn="base" hangingPunct="1">
              <a:spcBef>
                <a:spcPct val="0"/>
              </a:spcBef>
              <a:spcAft>
                <a:spcPct val="0"/>
              </a:spcAft>
            </a:pPr>
            <a:r>
              <a:rPr lang="en-US" i="1" dirty="0" smtClean="0">
                <a:latin typeface="Calibri" pitchFamily="34" charset="0"/>
                <a:ea typeface="Calibri" pitchFamily="34" charset="0"/>
                <a:cs typeface="Times New Roman" pitchFamily="18" charset="0"/>
              </a:rPr>
              <a:t>“State and Federal agencies should fund local groups (Watershed Councils, SWCDs) to conduct monitoring rather than maintaining large agency staffs. Utilize the local on-the-ground people who have access to private ground.”</a:t>
            </a:r>
          </a:p>
          <a:p>
            <a:pPr eaLnBrk="1" fontAlgn="base" hangingPunct="1">
              <a:spcBef>
                <a:spcPct val="0"/>
              </a:spcBef>
              <a:spcAft>
                <a:spcPct val="0"/>
              </a:spcAft>
            </a:pPr>
            <a:endParaRPr lang="en-US" i="1" dirty="0" smtClean="0">
              <a:latin typeface="Calibri" pitchFamily="34" charset="0"/>
              <a:ea typeface="Calibri" pitchFamily="34" charset="0"/>
              <a:cs typeface="Times New Roman" pitchFamily="18" charset="0"/>
            </a:endParaRPr>
          </a:p>
        </p:txBody>
      </p:sp>
      <p:sp>
        <p:nvSpPr>
          <p:cNvPr id="1026" name="Rectangle 2"/>
          <p:cNvSpPr>
            <a:spLocks noChangeArrowheads="1"/>
          </p:cNvSpPr>
          <p:nvPr/>
        </p:nvSpPr>
        <p:spPr bwMode="auto">
          <a:xfrm>
            <a:off x="4038600" y="4419600"/>
            <a:ext cx="5257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eaLnBrk="0" fontAlgn="base" hangingPunct="0">
              <a:lnSpc>
                <a:spcPct val="100000"/>
              </a:lnSpc>
              <a:spcBef>
                <a:spcPct val="0"/>
              </a:spcBef>
              <a:spcAft>
                <a:spcPct val="0"/>
              </a:spcAft>
              <a:buClrTx/>
              <a:buSzTx/>
              <a:buFontTx/>
              <a:buNone/>
              <a:tabLst/>
            </a:pPr>
            <a:r>
              <a:rPr lang="en-US" i="1" dirty="0" smtClean="0">
                <a:solidFill>
                  <a:schemeClr val="tx2">
                    <a:lumMod val="60000"/>
                    <a:lumOff val="40000"/>
                  </a:schemeClr>
                </a:solidFill>
                <a:latin typeface="Calibri" pitchFamily="34" charset="0"/>
                <a:ea typeface="Calibri" pitchFamily="34" charset="0"/>
                <a:cs typeface="Times New Roman" pitchFamily="18" charset="0"/>
              </a:rPr>
              <a:t>“The group felt that support for sub-basin scale interagency work groups would be very helpful (4 or 5 would be needed for the JD basin).”</a:t>
            </a:r>
          </a:p>
          <a:p>
            <a:pPr marR="0" lvl="0" indent="0" eaLnBrk="0" fontAlgn="base" hangingPunct="0">
              <a:lnSpc>
                <a:spcPct val="100000"/>
              </a:lnSpc>
              <a:spcBef>
                <a:spcPct val="0"/>
              </a:spcBef>
              <a:spcAft>
                <a:spcPct val="0"/>
              </a:spcAft>
              <a:buClrTx/>
              <a:buSzTx/>
              <a:buFontTx/>
              <a:buNone/>
              <a:tabLst/>
            </a:pPr>
            <a:endParaRPr lang="en-US" i="1" dirty="0" smtClean="0">
              <a:solidFill>
                <a:schemeClr val="tx2">
                  <a:lumMod val="60000"/>
                  <a:lumOff val="40000"/>
                </a:schemeClr>
              </a:solidFill>
              <a:latin typeface="Calibri" pitchFamily="34" charset="0"/>
              <a:ea typeface="Calibri" pitchFamily="34" charset="0"/>
              <a:cs typeface="Times New Roman" pitchFamily="18" charset="0"/>
            </a:endParaRPr>
          </a:p>
          <a:p>
            <a:pPr marR="0" lvl="0" indent="0" eaLnBrk="0" fontAlgn="base" hangingPunct="0">
              <a:lnSpc>
                <a:spcPct val="100000"/>
              </a:lnSpc>
              <a:spcBef>
                <a:spcPct val="0"/>
              </a:spcBef>
              <a:spcAft>
                <a:spcPct val="0"/>
              </a:spcAft>
              <a:buClrTx/>
              <a:buSzTx/>
              <a:buFontTx/>
              <a:buNone/>
              <a:tabLst/>
            </a:pPr>
            <a:r>
              <a:rPr lang="en-US" i="1" dirty="0" smtClean="0">
                <a:latin typeface="Calibri" pitchFamily="34" charset="0"/>
                <a:ea typeface="Calibri" pitchFamily="34" charset="0"/>
                <a:cs typeface="Times New Roman" pitchFamily="18" charset="0"/>
              </a:rPr>
              <a:t>“Reinvigorate regional efforts to pull stakeholders together more regularly so that everyone can be on the same page with regards to greatest needs for the basin.”</a:t>
            </a:r>
          </a:p>
        </p:txBody>
      </p:sp>
      <p:sp>
        <p:nvSpPr>
          <p:cNvPr id="10" name="Rectangle 9"/>
          <p:cNvSpPr/>
          <p:nvPr/>
        </p:nvSpPr>
        <p:spPr>
          <a:xfrm>
            <a:off x="0" y="4878408"/>
            <a:ext cx="3962400" cy="2031325"/>
          </a:xfrm>
          <a:prstGeom prst="rect">
            <a:avLst/>
          </a:prstGeom>
        </p:spPr>
        <p:txBody>
          <a:bodyPr wrap="square">
            <a:spAutoFit/>
          </a:bodyPr>
          <a:lstStyle/>
          <a:p>
            <a:pPr lvl="0" fontAlgn="base">
              <a:spcBef>
                <a:spcPct val="0"/>
              </a:spcBef>
              <a:spcAft>
                <a:spcPct val="0"/>
              </a:spcAft>
            </a:pPr>
            <a:r>
              <a:rPr lang="en-US" i="1" dirty="0" smtClean="0">
                <a:latin typeface="Calibri" pitchFamily="34" charset="0"/>
                <a:ea typeface="Calibri" pitchFamily="34" charset="0"/>
                <a:cs typeface="Times New Roman" pitchFamily="18" charset="0"/>
              </a:rPr>
              <a:t>“Establishing a point or person to go to and see who is doing what monitoring and where it is being done. Also, that it would be current. Increased: Communication and coordination resulting in efficient effective collaboration”</a:t>
            </a:r>
          </a:p>
        </p:txBody>
      </p:sp>
      <p:sp>
        <p:nvSpPr>
          <p:cNvPr id="11" name="Rectangle 10"/>
          <p:cNvSpPr/>
          <p:nvPr/>
        </p:nvSpPr>
        <p:spPr>
          <a:xfrm>
            <a:off x="0" y="3369008"/>
            <a:ext cx="4038600" cy="1477328"/>
          </a:xfrm>
          <a:prstGeom prst="rect">
            <a:avLst/>
          </a:prstGeom>
        </p:spPr>
        <p:txBody>
          <a:bodyPr wrap="square">
            <a:spAutoFit/>
          </a:bodyPr>
          <a:lstStyle/>
          <a:p>
            <a:pPr eaLnBrk="0" fontAlgn="base" hangingPunct="0">
              <a:spcBef>
                <a:spcPct val="0"/>
              </a:spcBef>
              <a:spcAft>
                <a:spcPct val="0"/>
              </a:spcAft>
            </a:pPr>
            <a:r>
              <a:rPr lang="en-US" i="1" dirty="0" smtClean="0">
                <a:solidFill>
                  <a:schemeClr val="tx2">
                    <a:lumMod val="60000"/>
                    <a:lumOff val="40000"/>
                  </a:schemeClr>
                </a:solidFill>
                <a:latin typeface="Calibri" pitchFamily="34" charset="0"/>
                <a:ea typeface="Calibri" pitchFamily="34" charset="0"/>
                <a:cs typeface="Times New Roman" pitchFamily="18" charset="0"/>
              </a:rPr>
              <a:t>“It will be somewhat challenging but somehow try to get the various watershed councils and SWCD's to coordinate on the monitoring that they are doing.”</a:t>
            </a:r>
          </a:p>
        </p:txBody>
      </p:sp>
      <p:sp>
        <p:nvSpPr>
          <p:cNvPr id="12" name="Rectangle 11"/>
          <p:cNvSpPr/>
          <p:nvPr/>
        </p:nvSpPr>
        <p:spPr>
          <a:xfrm>
            <a:off x="38912" y="3352800"/>
            <a:ext cx="3771088" cy="14478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114800" y="4419600"/>
            <a:ext cx="5029200" cy="9906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124200" cy="914400"/>
          </a:xfrm>
        </p:spPr>
        <p:txBody>
          <a:bodyPr>
            <a:normAutofit/>
          </a:bodyPr>
          <a:lstStyle/>
          <a:p>
            <a:r>
              <a:rPr lang="en-US" sz="3600" dirty="0" smtClean="0"/>
              <a:t>Umatilla</a:t>
            </a:r>
            <a:endParaRPr lang="en-US" sz="3600" dirty="0"/>
          </a:p>
        </p:txBody>
      </p:sp>
      <p:pic>
        <p:nvPicPr>
          <p:cNvPr id="1026" name="Picture 2"/>
          <p:cNvPicPr>
            <a:picLocks noChangeAspect="1" noChangeArrowheads="1"/>
          </p:cNvPicPr>
          <p:nvPr/>
        </p:nvPicPr>
        <p:blipFill>
          <a:blip r:embed="rId2" cstate="print"/>
          <a:srcRect/>
          <a:stretch>
            <a:fillRect/>
          </a:stretch>
        </p:blipFill>
        <p:spPr bwMode="auto">
          <a:xfrm>
            <a:off x="3657600" y="1447800"/>
            <a:ext cx="5280832" cy="4114800"/>
          </a:xfrm>
          <a:prstGeom prst="rect">
            <a:avLst/>
          </a:prstGeom>
          <a:noFill/>
          <a:ln w="9525">
            <a:noFill/>
            <a:miter lim="800000"/>
            <a:headEnd/>
            <a:tailEnd/>
          </a:ln>
        </p:spPr>
      </p:pic>
      <p:sp>
        <p:nvSpPr>
          <p:cNvPr id="8" name="TextBox 7"/>
          <p:cNvSpPr txBox="1">
            <a:spLocks/>
          </p:cNvSpPr>
          <p:nvPr/>
        </p:nvSpPr>
        <p:spPr>
          <a:xfrm>
            <a:off x="228601" y="1066800"/>
            <a:ext cx="2840531" cy="640080"/>
          </a:xfrm>
          <a:prstGeom prst="rect">
            <a:avLst/>
          </a:prstGeom>
          <a:noFill/>
          <a:ln>
            <a:solidFill>
              <a:schemeClr val="accent1"/>
            </a:solidFill>
          </a:ln>
        </p:spPr>
        <p:txBody>
          <a:bodyPr wrap="square" rtlCol="0">
            <a:spAutoFit/>
          </a:bodyPr>
          <a:lstStyle/>
          <a:p>
            <a:pPr marL="342900" indent="-342900"/>
            <a:r>
              <a:rPr lang="en-US" sz="1600" b="1" dirty="0" smtClean="0"/>
              <a:t>Take home themes:</a:t>
            </a:r>
          </a:p>
          <a:p>
            <a:pPr marL="342900" indent="-342900">
              <a:buAutoNum type="arabicPeriod"/>
            </a:pPr>
            <a:r>
              <a:rPr lang="en-US" sz="1600" dirty="0" smtClean="0"/>
              <a:t>More regular collaboration.</a:t>
            </a:r>
          </a:p>
          <a:p>
            <a:pPr marL="342900" indent="-342900">
              <a:buAutoNum type="arabicPeriod"/>
            </a:pPr>
            <a:endParaRPr lang="en-US" dirty="0"/>
          </a:p>
        </p:txBody>
      </p:sp>
      <p:sp>
        <p:nvSpPr>
          <p:cNvPr id="7" name="Rectangle 6"/>
          <p:cNvSpPr/>
          <p:nvPr/>
        </p:nvSpPr>
        <p:spPr>
          <a:xfrm>
            <a:off x="2667000" y="303176"/>
            <a:ext cx="7162800" cy="369332"/>
          </a:xfrm>
          <a:prstGeom prst="rect">
            <a:avLst/>
          </a:prstGeom>
        </p:spPr>
        <p:txBody>
          <a:bodyPr wrap="square">
            <a:spAutoFit/>
          </a:bodyPr>
          <a:lstStyle/>
          <a:p>
            <a:r>
              <a:rPr lang="en-US" dirty="0" smtClean="0">
                <a:sym typeface="Wingdings"/>
              </a:rPr>
              <a:t></a:t>
            </a:r>
            <a:r>
              <a:rPr lang="en-US" dirty="0" smtClean="0"/>
              <a:t>What do you think were best ideas for increasing collaboration? </a:t>
            </a:r>
            <a:endParaRPr lang="en-US" dirty="0"/>
          </a:p>
        </p:txBody>
      </p:sp>
      <p:sp>
        <p:nvSpPr>
          <p:cNvPr id="29697" name="Rectangle 1"/>
          <p:cNvSpPr>
            <a:spLocks noChangeArrowheads="1"/>
          </p:cNvSpPr>
          <p:nvPr/>
        </p:nvSpPr>
        <p:spPr bwMode="auto">
          <a:xfrm>
            <a:off x="97280" y="2028216"/>
            <a:ext cx="3429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“More small meetings.”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“Regular gathering of interdisciplinary natural resource group.”</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29698" name="Picture 2" descr="\\Deqhq1\tmdl\Transfer\Don B\JUG Monitoring Summit\IMG_0949.JPG"/>
          <p:cNvPicPr>
            <a:picLocks noChangeAspect="1" noChangeArrowheads="1"/>
          </p:cNvPicPr>
          <p:nvPr/>
        </p:nvPicPr>
        <p:blipFill>
          <a:blip r:embed="rId3" cstate="print"/>
          <a:srcRect/>
          <a:stretch>
            <a:fillRect/>
          </a:stretch>
        </p:blipFill>
        <p:spPr bwMode="auto">
          <a:xfrm>
            <a:off x="179960" y="4019550"/>
            <a:ext cx="3276600" cy="2457450"/>
          </a:xfrm>
          <a:prstGeom prst="rect">
            <a:avLst/>
          </a:prstGeom>
          <a:noFill/>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488" y="102136"/>
            <a:ext cx="3429000" cy="1143000"/>
          </a:xfrm>
        </p:spPr>
        <p:txBody>
          <a:bodyPr>
            <a:normAutofit fontScale="90000"/>
          </a:bodyPr>
          <a:lstStyle/>
          <a:p>
            <a:r>
              <a:rPr lang="en-US" dirty="0" smtClean="0"/>
              <a:t>Grande Ronde</a:t>
            </a:r>
            <a:endParaRPr lang="en-US" dirty="0"/>
          </a:p>
        </p:txBody>
      </p:sp>
      <p:pic>
        <p:nvPicPr>
          <p:cNvPr id="3073" name="Picture 1"/>
          <p:cNvPicPr>
            <a:picLocks noChangeAspect="1" noChangeArrowheads="1"/>
          </p:cNvPicPr>
          <p:nvPr/>
        </p:nvPicPr>
        <p:blipFill>
          <a:blip r:embed="rId2" cstate="print"/>
          <a:srcRect/>
          <a:stretch>
            <a:fillRect/>
          </a:stretch>
        </p:blipFill>
        <p:spPr bwMode="auto">
          <a:xfrm>
            <a:off x="4343400" y="1752600"/>
            <a:ext cx="4645615" cy="3605214"/>
          </a:xfrm>
          <a:prstGeom prst="rect">
            <a:avLst/>
          </a:prstGeom>
          <a:noFill/>
          <a:ln w="9525">
            <a:noFill/>
            <a:miter lim="800000"/>
            <a:headEnd/>
            <a:tailEnd/>
          </a:ln>
        </p:spPr>
      </p:pic>
      <p:sp>
        <p:nvSpPr>
          <p:cNvPr id="7" name="TextBox 6"/>
          <p:cNvSpPr txBox="1">
            <a:spLocks/>
          </p:cNvSpPr>
          <p:nvPr/>
        </p:nvSpPr>
        <p:spPr>
          <a:xfrm>
            <a:off x="533400" y="1219200"/>
            <a:ext cx="3108960" cy="731520"/>
          </a:xfrm>
          <a:prstGeom prst="rect">
            <a:avLst/>
          </a:prstGeom>
          <a:noFill/>
          <a:ln>
            <a:solidFill>
              <a:schemeClr val="accent1"/>
            </a:solidFill>
          </a:ln>
        </p:spPr>
        <p:txBody>
          <a:bodyPr wrap="square" rtlCol="0">
            <a:spAutoFit/>
          </a:bodyPr>
          <a:lstStyle/>
          <a:p>
            <a:pPr marL="342900" indent="-342900"/>
            <a:r>
              <a:rPr lang="en-US" b="1" dirty="0" smtClean="0"/>
              <a:t>Take home themes:</a:t>
            </a:r>
          </a:p>
          <a:p>
            <a:pPr marL="342900" indent="-342900">
              <a:buAutoNum type="arabicPeriod"/>
            </a:pPr>
            <a:r>
              <a:rPr lang="en-US" dirty="0" smtClean="0"/>
              <a:t>Knowing who to call.</a:t>
            </a:r>
          </a:p>
          <a:p>
            <a:pPr marL="342900" indent="-342900">
              <a:buAutoNum type="arabicPeriod"/>
            </a:pPr>
            <a:endParaRPr lang="en-US" dirty="0"/>
          </a:p>
        </p:txBody>
      </p:sp>
      <p:sp>
        <p:nvSpPr>
          <p:cNvPr id="8" name="Rectangle 7"/>
          <p:cNvSpPr/>
          <p:nvPr/>
        </p:nvSpPr>
        <p:spPr>
          <a:xfrm>
            <a:off x="1600200" y="48640"/>
            <a:ext cx="7162800" cy="369332"/>
          </a:xfrm>
          <a:prstGeom prst="rect">
            <a:avLst/>
          </a:prstGeom>
        </p:spPr>
        <p:txBody>
          <a:bodyPr wrap="square">
            <a:spAutoFit/>
          </a:bodyPr>
          <a:lstStyle/>
          <a:p>
            <a:r>
              <a:rPr lang="en-US" dirty="0" smtClean="0">
                <a:sym typeface="Wingdings"/>
              </a:rPr>
              <a:t></a:t>
            </a:r>
            <a:r>
              <a:rPr lang="en-US" dirty="0" smtClean="0"/>
              <a:t>What do you think were best ideas for increasing collaboration? </a:t>
            </a:r>
            <a:endParaRPr lang="en-US" dirty="0"/>
          </a:p>
        </p:txBody>
      </p:sp>
      <p:sp>
        <p:nvSpPr>
          <p:cNvPr id="30721" name="Rectangle 1"/>
          <p:cNvSpPr>
            <a:spLocks noChangeArrowheads="1"/>
          </p:cNvSpPr>
          <p:nvPr/>
        </p:nvSpPr>
        <p:spPr bwMode="auto">
          <a:xfrm>
            <a:off x="381000" y="2358952"/>
            <a:ext cx="3810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“Missed latter half of discussion”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“Simply being able to attain each others contact information.”</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22" name="Picture 2" descr="\\Deqhq1\tmdl\Transfer\Don B\JUG Monitoring Summit\IMG_0941.JPG"/>
          <p:cNvPicPr>
            <a:picLocks noChangeAspect="1" noChangeArrowheads="1"/>
          </p:cNvPicPr>
          <p:nvPr/>
        </p:nvPicPr>
        <p:blipFill>
          <a:blip r:embed="rId3" cstate="print"/>
          <a:srcRect/>
          <a:stretch>
            <a:fillRect/>
          </a:stretch>
        </p:blipFill>
        <p:spPr bwMode="auto">
          <a:xfrm>
            <a:off x="304800" y="4038600"/>
            <a:ext cx="3429000" cy="2571750"/>
          </a:xfrm>
          <a:prstGeom prst="rect">
            <a:avLst/>
          </a:prstGeom>
          <a:noFill/>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52400" y="411217"/>
            <a:ext cx="8229600" cy="6180083"/>
          </a:xfrm>
          <a:prstGeom prst="rect">
            <a:avLst/>
          </a:prstGeom>
          <a:noFill/>
          <a:ln w="9525">
            <a:noFill/>
            <a:miter lim="800000"/>
            <a:headEnd/>
            <a:tailEnd/>
          </a:ln>
        </p:spPr>
      </p:pic>
      <p:sp>
        <p:nvSpPr>
          <p:cNvPr id="5" name="Rectangle 4"/>
          <p:cNvSpPr/>
          <p:nvPr/>
        </p:nvSpPr>
        <p:spPr>
          <a:xfrm>
            <a:off x="2712392" y="5334000"/>
            <a:ext cx="4495800" cy="430887"/>
          </a:xfrm>
          <a:prstGeom prst="rect">
            <a:avLst/>
          </a:prstGeom>
          <a:solidFill>
            <a:schemeClr val="bg1"/>
          </a:solidFill>
          <a:ln>
            <a:solidFill>
              <a:schemeClr val="tx2">
                <a:lumMod val="60000"/>
                <a:lumOff val="40000"/>
              </a:schemeClr>
            </a:solidFill>
          </a:ln>
        </p:spPr>
        <p:txBody>
          <a:bodyPr wrap="square">
            <a:spAutoFit/>
          </a:bodyPr>
          <a:lstStyle/>
          <a:p>
            <a:r>
              <a:rPr lang="en-US" sz="1100" i="1" dirty="0" smtClean="0"/>
              <a:t>“I work in Salem, this summit allows me to increase understanding of who to collaborate with in the future.”</a:t>
            </a:r>
          </a:p>
        </p:txBody>
      </p:sp>
      <p:sp>
        <p:nvSpPr>
          <p:cNvPr id="6" name="TextBox 5"/>
          <p:cNvSpPr txBox="1"/>
          <p:nvPr/>
        </p:nvSpPr>
        <p:spPr>
          <a:xfrm>
            <a:off x="914400" y="457200"/>
            <a:ext cx="533400" cy="369332"/>
          </a:xfrm>
          <a:prstGeom prst="rect">
            <a:avLst/>
          </a:prstGeom>
          <a:noFill/>
        </p:spPr>
        <p:txBody>
          <a:bodyPr wrap="square" rtlCol="0">
            <a:spAutoFit/>
          </a:bodyPr>
          <a:lstStyle/>
          <a:p>
            <a:r>
              <a:rPr lang="en-US" dirty="0" smtClean="0"/>
              <a:t>12.</a:t>
            </a:r>
            <a:endParaRPr lang="en-US" dirty="0"/>
          </a:p>
        </p:txBody>
      </p:sp>
      <p:pic>
        <p:nvPicPr>
          <p:cNvPr id="7" name="Picture 1"/>
          <p:cNvPicPr>
            <a:picLocks noChangeAspect="1" noChangeArrowheads="1"/>
          </p:cNvPicPr>
          <p:nvPr/>
        </p:nvPicPr>
        <p:blipFill>
          <a:blip r:embed="rId3" cstate="print"/>
          <a:srcRect/>
          <a:stretch>
            <a:fillRect/>
          </a:stretch>
        </p:blipFill>
        <p:spPr bwMode="auto">
          <a:xfrm>
            <a:off x="8057745" y="19455"/>
            <a:ext cx="1066800" cy="1074791"/>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609600" y="609600"/>
            <a:ext cx="7658100" cy="5842262"/>
          </a:xfrm>
          <a:prstGeom prst="rect">
            <a:avLst/>
          </a:prstGeom>
          <a:noFill/>
          <a:ln w="9525">
            <a:noFill/>
            <a:miter lim="800000"/>
            <a:headEnd/>
            <a:tailEnd/>
          </a:ln>
        </p:spPr>
      </p:pic>
      <p:sp>
        <p:nvSpPr>
          <p:cNvPr id="5" name="TextBox 4"/>
          <p:cNvSpPr txBox="1"/>
          <p:nvPr/>
        </p:nvSpPr>
        <p:spPr>
          <a:xfrm>
            <a:off x="609600" y="609600"/>
            <a:ext cx="533400" cy="369332"/>
          </a:xfrm>
          <a:prstGeom prst="rect">
            <a:avLst/>
          </a:prstGeom>
          <a:noFill/>
        </p:spPr>
        <p:txBody>
          <a:bodyPr wrap="square" rtlCol="0">
            <a:spAutoFit/>
          </a:bodyPr>
          <a:lstStyle/>
          <a:p>
            <a:r>
              <a:rPr lang="en-US" dirty="0" smtClean="0"/>
              <a:t>13.</a:t>
            </a:r>
            <a:endParaRPr lang="en-US" dirty="0"/>
          </a:p>
        </p:txBody>
      </p:sp>
      <p:pic>
        <p:nvPicPr>
          <p:cNvPr id="4" name="Picture 1"/>
          <p:cNvPicPr>
            <a:picLocks noChangeAspect="1" noChangeArrowheads="1"/>
          </p:cNvPicPr>
          <p:nvPr/>
        </p:nvPicPr>
        <p:blipFill>
          <a:blip r:embed="rId3" cstate="print"/>
          <a:srcRect/>
          <a:stretch>
            <a:fillRect/>
          </a:stretch>
        </p:blipFill>
        <p:spPr bwMode="auto">
          <a:xfrm>
            <a:off x="8057745" y="19455"/>
            <a:ext cx="1066800" cy="1074791"/>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0"/>
            <a:ext cx="9144000" cy="6878432"/>
          </a:xfrm>
          <a:prstGeom prst="rect">
            <a:avLst/>
          </a:prstGeom>
          <a:noFill/>
          <a:ln w="9525">
            <a:noFill/>
            <a:miter lim="800000"/>
            <a:headEnd/>
            <a:tailEnd/>
          </a:ln>
          <a:effectLst>
            <a:outerShdw blurRad="1206500" dist="2032000" dir="21540000" algn="ctr" rotWithShape="0">
              <a:srgbClr val="000000">
                <a:alpha val="4000"/>
              </a:srgbClr>
            </a:outerShdw>
          </a:effectLst>
          <a:scene3d>
            <a:camera prst="orthographicFront"/>
            <a:lightRig rig="threePt" dir="t"/>
          </a:scene3d>
          <a:sp3d>
            <a:bevelT/>
          </a:sp3d>
        </p:spPr>
      </p:pic>
      <p:sp>
        <p:nvSpPr>
          <p:cNvPr id="2" name="Title 1"/>
          <p:cNvSpPr>
            <a:spLocks noGrp="1"/>
          </p:cNvSpPr>
          <p:nvPr>
            <p:ph type="title"/>
          </p:nvPr>
        </p:nvSpPr>
        <p:spPr>
          <a:xfrm>
            <a:off x="381000" y="304800"/>
            <a:ext cx="8229600" cy="1143000"/>
          </a:xfrm>
        </p:spPr>
        <p:txBody>
          <a:bodyPr/>
          <a:lstStyle/>
          <a:p>
            <a:r>
              <a:rPr lang="en-US" dirty="0" smtClean="0"/>
              <a:t>Summit goals</a:t>
            </a:r>
            <a:endParaRPr lang="en-US" dirty="0"/>
          </a:p>
        </p:txBody>
      </p:sp>
      <p:sp>
        <p:nvSpPr>
          <p:cNvPr id="3" name="Content Placeholder 2"/>
          <p:cNvSpPr>
            <a:spLocks noGrp="1"/>
          </p:cNvSpPr>
          <p:nvPr>
            <p:ph idx="1"/>
          </p:nvPr>
        </p:nvSpPr>
        <p:spPr>
          <a:xfrm>
            <a:off x="381000" y="1447800"/>
            <a:ext cx="8387864" cy="4754563"/>
          </a:xfrm>
          <a:solidFill>
            <a:srgbClr val="DDD9C3">
              <a:alpha val="50196"/>
            </a:srgbClr>
          </a:solidFill>
        </p:spPr>
        <p:txBody>
          <a:bodyPr>
            <a:normAutofit fontScale="70000" lnSpcReduction="20000"/>
          </a:bodyPr>
          <a:lstStyle/>
          <a:p>
            <a:pPr>
              <a:buNone/>
            </a:pPr>
            <a:r>
              <a:rPr lang="en-US" dirty="0" smtClean="0"/>
              <a:t>….to </a:t>
            </a:r>
            <a:r>
              <a:rPr lang="en-US" u="sng" dirty="0" smtClean="0"/>
              <a:t>share our values </a:t>
            </a:r>
            <a:r>
              <a:rPr lang="en-US" dirty="0" smtClean="0"/>
              <a:t>around clean water </a:t>
            </a:r>
          </a:p>
          <a:p>
            <a:pPr>
              <a:buNone/>
            </a:pPr>
            <a:r>
              <a:rPr lang="en-US" dirty="0" smtClean="0"/>
              <a:t>….to focus on the </a:t>
            </a:r>
            <a:r>
              <a:rPr lang="en-US" u="sng" dirty="0" smtClean="0"/>
              <a:t>issues and the science</a:t>
            </a:r>
          </a:p>
          <a:p>
            <a:pPr>
              <a:buNone/>
            </a:pPr>
            <a:r>
              <a:rPr lang="en-US" dirty="0" smtClean="0"/>
              <a:t>….to </a:t>
            </a:r>
            <a:r>
              <a:rPr lang="en-US" u="sng" dirty="0" smtClean="0"/>
              <a:t>network and share </a:t>
            </a:r>
            <a:r>
              <a:rPr lang="en-US" dirty="0" smtClean="0"/>
              <a:t>data and information on monitoring</a:t>
            </a:r>
          </a:p>
          <a:p>
            <a:pPr>
              <a:buNone/>
            </a:pPr>
            <a:r>
              <a:rPr lang="en-US" dirty="0" smtClean="0"/>
              <a:t>….to share information on </a:t>
            </a:r>
            <a:r>
              <a:rPr lang="en-US" u="sng" dirty="0" smtClean="0"/>
              <a:t>DEQ’s Basin Assessments and watershed approach</a:t>
            </a:r>
            <a:endParaRPr lang="en-US" dirty="0" smtClean="0"/>
          </a:p>
          <a:p>
            <a:pPr>
              <a:buNone/>
            </a:pPr>
            <a:r>
              <a:rPr lang="en-US" dirty="0" smtClean="0"/>
              <a:t>….to describe the “</a:t>
            </a:r>
            <a:r>
              <a:rPr lang="en-US" u="sng" dirty="0" smtClean="0"/>
              <a:t>Enterprise Monitoring</a:t>
            </a:r>
            <a:r>
              <a:rPr lang="en-US" dirty="0" smtClean="0"/>
              <a:t>” approach</a:t>
            </a:r>
          </a:p>
          <a:p>
            <a:pPr>
              <a:buNone/>
            </a:pPr>
            <a:r>
              <a:rPr lang="en-US" dirty="0" smtClean="0"/>
              <a:t>….to </a:t>
            </a:r>
            <a:r>
              <a:rPr lang="en-US" u="sng" dirty="0" smtClean="0"/>
              <a:t>define</a:t>
            </a:r>
            <a:r>
              <a:rPr lang="en-US" dirty="0" smtClean="0"/>
              <a:t> monitoring </a:t>
            </a:r>
            <a:r>
              <a:rPr lang="en-US" u="sng" dirty="0" smtClean="0"/>
              <a:t>roles</a:t>
            </a:r>
            <a:r>
              <a:rPr lang="en-US" dirty="0" smtClean="0"/>
              <a:t>, commitments and priorities</a:t>
            </a:r>
          </a:p>
          <a:p>
            <a:pPr>
              <a:buNone/>
            </a:pPr>
            <a:r>
              <a:rPr lang="en-US" dirty="0" smtClean="0"/>
              <a:t>….to better understand where the </a:t>
            </a:r>
            <a:r>
              <a:rPr lang="en-US" u="sng" dirty="0" smtClean="0"/>
              <a:t>data gaps </a:t>
            </a:r>
            <a:r>
              <a:rPr lang="en-US" dirty="0" smtClean="0"/>
              <a:t>are and discuss how we can fill them.</a:t>
            </a:r>
          </a:p>
          <a:p>
            <a:pPr>
              <a:buNone/>
            </a:pPr>
            <a:r>
              <a:rPr lang="en-US" dirty="0" smtClean="0"/>
              <a:t>….to think about ways to </a:t>
            </a:r>
            <a:r>
              <a:rPr lang="en-US" u="sng" dirty="0" smtClean="0"/>
              <a:t>track monitoring </a:t>
            </a:r>
            <a:r>
              <a:rPr lang="en-US" dirty="0" smtClean="0"/>
              <a:t>activities in the region</a:t>
            </a:r>
          </a:p>
          <a:p>
            <a:pPr>
              <a:buNone/>
            </a:pPr>
            <a:r>
              <a:rPr lang="en-US" dirty="0" smtClean="0"/>
              <a:t>….to discuss ways to </a:t>
            </a:r>
            <a:r>
              <a:rPr lang="en-US" u="sng" dirty="0" smtClean="0"/>
              <a:t>share data </a:t>
            </a:r>
            <a:r>
              <a:rPr lang="en-US" dirty="0" smtClean="0"/>
              <a:t>and information. </a:t>
            </a:r>
          </a:p>
          <a:p>
            <a:pPr>
              <a:buNone/>
            </a:pPr>
            <a:r>
              <a:rPr lang="en-US" dirty="0" smtClean="0"/>
              <a:t>….</a:t>
            </a:r>
            <a:r>
              <a:rPr lang="en-US" u="sng" dirty="0" smtClean="0"/>
              <a:t>actively listen </a:t>
            </a:r>
            <a:r>
              <a:rPr lang="en-US" dirty="0" smtClean="0"/>
              <a:t>and learn from each other</a:t>
            </a:r>
          </a:p>
          <a:p>
            <a:pPr>
              <a:buNone/>
            </a:pPr>
            <a:r>
              <a:rPr lang="en-US" dirty="0" smtClean="0"/>
              <a:t>….to </a:t>
            </a:r>
            <a:r>
              <a:rPr lang="en-US" u="sng" dirty="0" smtClean="0"/>
              <a:t>respect different perspectives </a:t>
            </a:r>
            <a:r>
              <a:rPr lang="en-US" dirty="0" smtClean="0"/>
              <a:t>in the room</a:t>
            </a:r>
          </a:p>
          <a:p>
            <a:pPr>
              <a:buNone/>
            </a:pPr>
            <a:r>
              <a:rPr lang="en-US" dirty="0" smtClean="0"/>
              <a:t>….to have fun</a:t>
            </a:r>
          </a:p>
          <a:p>
            <a:endParaRPr lang="en-US" dirty="0" smtClean="0">
              <a:solidFill>
                <a:schemeClr val="bg1"/>
              </a:solidFill>
            </a:endParaRP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7020" y="152400"/>
            <a:ext cx="8275211" cy="6257925"/>
          </a:xfrm>
          <a:prstGeom prst="rect">
            <a:avLst/>
          </a:prstGeom>
          <a:noFill/>
          <a:ln w="9525">
            <a:noFill/>
            <a:miter lim="800000"/>
            <a:headEnd/>
            <a:tailEnd/>
          </a:ln>
        </p:spPr>
      </p:pic>
      <p:sp>
        <p:nvSpPr>
          <p:cNvPr id="5" name="Rectangle 4"/>
          <p:cNvSpPr/>
          <p:nvPr/>
        </p:nvSpPr>
        <p:spPr>
          <a:xfrm>
            <a:off x="4419600" y="4285032"/>
            <a:ext cx="4572000" cy="1615827"/>
          </a:xfrm>
          <a:prstGeom prst="rect">
            <a:avLst/>
          </a:prstGeom>
          <a:solidFill>
            <a:schemeClr val="bg1"/>
          </a:solidFill>
          <a:ln>
            <a:solidFill>
              <a:schemeClr val="tx2">
                <a:lumMod val="60000"/>
                <a:lumOff val="40000"/>
              </a:schemeClr>
            </a:solidFill>
          </a:ln>
        </p:spPr>
        <p:txBody>
          <a:bodyPr>
            <a:spAutoFit/>
          </a:bodyPr>
          <a:lstStyle/>
          <a:p>
            <a:r>
              <a:rPr lang="en-US" sz="1100" i="1" dirty="0" smtClean="0"/>
              <a:t>“…I would be happy to help any way I can.”</a:t>
            </a:r>
          </a:p>
          <a:p>
            <a:endParaRPr lang="en-US" sz="1100" i="1" dirty="0" smtClean="0"/>
          </a:p>
          <a:p>
            <a:r>
              <a:rPr lang="en-US" sz="1100" i="1" dirty="0" smtClean="0"/>
              <a:t>“That would be monitoring section from my organization, which I am not a part of.”</a:t>
            </a:r>
          </a:p>
          <a:p>
            <a:endParaRPr lang="en-US" sz="1100" i="1" dirty="0" smtClean="0"/>
          </a:p>
          <a:p>
            <a:r>
              <a:rPr lang="en-US" sz="1100" i="1" dirty="0" smtClean="0"/>
              <a:t>“Yes, but I would have to obtain permission from my board and Manager before I could officially say yes.”</a:t>
            </a:r>
          </a:p>
          <a:p>
            <a:endParaRPr lang="en-US" sz="1100" i="1" dirty="0" smtClean="0"/>
          </a:p>
          <a:p>
            <a:r>
              <a:rPr lang="en-US" sz="1100" i="1" dirty="0" smtClean="0"/>
              <a:t>“PNAMP would be interested in supporting future events”</a:t>
            </a:r>
          </a:p>
        </p:txBody>
      </p:sp>
      <p:sp>
        <p:nvSpPr>
          <p:cNvPr id="6" name="TextBox 5"/>
          <p:cNvSpPr txBox="1"/>
          <p:nvPr/>
        </p:nvSpPr>
        <p:spPr>
          <a:xfrm>
            <a:off x="58368" y="142672"/>
            <a:ext cx="533400" cy="369332"/>
          </a:xfrm>
          <a:prstGeom prst="rect">
            <a:avLst/>
          </a:prstGeom>
          <a:noFill/>
        </p:spPr>
        <p:txBody>
          <a:bodyPr wrap="square" rtlCol="0">
            <a:spAutoFit/>
          </a:bodyPr>
          <a:lstStyle/>
          <a:p>
            <a:r>
              <a:rPr lang="en-US" dirty="0" smtClean="0"/>
              <a:t>14.</a:t>
            </a:r>
            <a:endParaRPr lang="en-US" dirty="0"/>
          </a:p>
        </p:txBody>
      </p:sp>
      <p:pic>
        <p:nvPicPr>
          <p:cNvPr id="7" name="Picture 1"/>
          <p:cNvPicPr>
            <a:picLocks noChangeAspect="1" noChangeArrowheads="1"/>
          </p:cNvPicPr>
          <p:nvPr/>
        </p:nvPicPr>
        <p:blipFill>
          <a:blip r:embed="rId3" cstate="print"/>
          <a:srcRect/>
          <a:stretch>
            <a:fillRect/>
          </a:stretch>
        </p:blipFill>
        <p:spPr bwMode="auto">
          <a:xfrm>
            <a:off x="8057745" y="19455"/>
            <a:ext cx="1066800" cy="1074791"/>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228600" y="486490"/>
            <a:ext cx="8153400" cy="59246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100" b="0" i="1" strike="noStrike" cap="none" normalizeH="0" baseline="0" dirty="0" smtClean="0">
                <a:ln>
                  <a:noFill/>
                </a:ln>
                <a:solidFill>
                  <a:schemeClr val="tx1"/>
                </a:solidFill>
                <a:effectLst/>
                <a:latin typeface="Calibri" pitchFamily="34" charset="0"/>
                <a:ea typeface="Calibri" pitchFamily="34" charset="0"/>
                <a:cs typeface="Times New Roman" pitchFamily="18" charset="0"/>
              </a:rPr>
              <a:t>Better collaboration</a:t>
            </a: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“Have a core group meet to gather local personnel involved in data collection. Then determine what is being monitored by whom, when and with what frequency and duration </a:t>
            </a:r>
            <a:r>
              <a:rPr kumimoji="0" lang="en-US" sz="1100" b="0" i="1" u="sng" strike="noStrike" cap="none" normalizeH="0" baseline="0" dirty="0" smtClean="0">
                <a:ln>
                  <a:noFill/>
                </a:ln>
                <a:solidFill>
                  <a:srgbClr val="548DD4"/>
                </a:solidFill>
                <a:effectLst/>
                <a:latin typeface="Calibri" pitchFamily="34" charset="0"/>
                <a:ea typeface="Calibri" pitchFamily="34" charset="0"/>
                <a:cs typeface="Times New Roman" pitchFamily="18" charset="0"/>
              </a:rPr>
              <a:t>to ensure that both gaps are filled and efforts are not being duplicated</a:t>
            </a: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“Need to better understand what conservation/restoration actions and monitoring projects OWEB is funding and how those are contributing to improvements and/or unforeseen consequences.”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2">
                    <a:lumMod val="60000"/>
                    <a:lumOff val="40000"/>
                  </a:schemeClr>
                </a:solidFill>
                <a:effectLst/>
                <a:latin typeface="Calibri" pitchFamily="34" charset="0"/>
                <a:ea typeface="Calibri" pitchFamily="34" charset="0"/>
                <a:cs typeface="Times New Roman" pitchFamily="18" charset="0"/>
              </a:rPr>
              <a:t>“Round up of work session findings, results from pre and post surveys, participant and interest area (geography and issue) network.”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effectLst/>
                <a:latin typeface="Calibri" pitchFamily="34" charset="0"/>
                <a:ea typeface="Calibri" pitchFamily="34" charset="0"/>
                <a:cs typeface="Times New Roman" pitchFamily="18" charset="0"/>
              </a:rPr>
              <a:t>“Follow up on any near term next steps identified start documenting/sharing information broadly, in easily accessible formats and locations.”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2">
                    <a:lumMod val="60000"/>
                    <a:lumOff val="40000"/>
                  </a:schemeClr>
                </a:solidFill>
                <a:effectLst/>
                <a:latin typeface="Calibri" pitchFamily="34" charset="0"/>
                <a:ea typeface="Calibri" pitchFamily="34" charset="0"/>
                <a:cs typeface="Times New Roman" pitchFamily="18" charset="0"/>
              </a:rPr>
              <a:t>“Send out meeting presentations.”</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i="1" dirty="0" smtClean="0">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effectLst/>
                <a:latin typeface="Calibri" pitchFamily="34" charset="0"/>
                <a:ea typeface="Calibri" pitchFamily="34" charset="0"/>
                <a:cs typeface="Times New Roman" pitchFamily="18" charset="0"/>
              </a:rPr>
              <a:t>                       “Continue contact with interested folks...don't let them fade...”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strike="noStrike" cap="none" normalizeH="0" baseline="0" dirty="0" smtClean="0">
                <a:ln>
                  <a:noFill/>
                </a:ln>
                <a:solidFill>
                  <a:schemeClr val="tx1"/>
                </a:solidFill>
                <a:effectLst/>
                <a:latin typeface="Calibri" pitchFamily="34" charset="0"/>
                <a:ea typeface="Calibri" pitchFamily="34" charset="0"/>
                <a:cs typeface="Times New Roman" pitchFamily="18" charset="0"/>
              </a:rPr>
              <a:t>“Sharing contact information </a:t>
            </a: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and starting a list of who has what information. Just basic like the contact name, a more narrowed down area like Wallowa River vs Grande Ronde Basin, what they collected, and years. That would at least help people planning or conducting monitoring to have the basic information of who to contact.”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“Internal communication within my organization. Focused on future policy and Federal and State agreements.”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“Continue discussion with new contacts from the meeting and include them in future monitoring efforts where relevant.”</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i="1" dirty="0" smtClean="0">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“Pick one pilot idea like stream temperature to focus collaboration around -support continued work groups at local/subbasin scale.”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sz="1100" b="0" i="1" strike="noStrike" cap="none" normalizeH="0" baseline="0" dirty="0" smtClean="0">
                <a:ln>
                  <a:noFill/>
                </a:ln>
                <a:solidFill>
                  <a:schemeClr val="tx1"/>
                </a:solidFill>
                <a:effectLst/>
                <a:latin typeface="Calibri" pitchFamily="34" charset="0"/>
                <a:ea typeface="Calibri" pitchFamily="34" charset="0"/>
                <a:cs typeface="Times New Roman" pitchFamily="18" charset="0"/>
              </a:rPr>
              <a:t>Sharing the presentations </a:t>
            </a: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and products of networking with others in the basin who did not attend.”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a:t>
            </a:r>
            <a:r>
              <a:rPr kumimoji="0" lang="en-US" sz="1100" b="0" i="1" u="sng" strike="noStrike" cap="none" normalizeH="0" baseline="0" dirty="0" smtClean="0">
                <a:ln>
                  <a:noFill/>
                </a:ln>
                <a:solidFill>
                  <a:srgbClr val="548DD4"/>
                </a:solidFill>
                <a:effectLst/>
                <a:latin typeface="Calibri" pitchFamily="34" charset="0"/>
                <a:ea typeface="Calibri" pitchFamily="34" charset="0"/>
                <a:cs typeface="Times New Roman" pitchFamily="18" charset="0"/>
              </a:rPr>
              <a:t>Continue our efforts to work together</a:t>
            </a: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 for those of us in the Umatilla that means continued participation in the working groups we have, and inter-group participation when possible.”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“Taking </a:t>
            </a:r>
            <a:r>
              <a:rPr kumimoji="0" lang="en-US" sz="1100" b="0" i="1"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personal responsibility </a:t>
            </a: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to coordinate and plan monitoring activities better.”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“Making sure the John Day collaborators make a point of meeting on a regular basis.”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457200" y="152400"/>
            <a:ext cx="8382000" cy="369332"/>
          </a:xfrm>
          <a:prstGeom prst="rect">
            <a:avLst/>
          </a:prstGeom>
        </p:spPr>
        <p:txBody>
          <a:bodyPr wrap="square">
            <a:spAutoFit/>
          </a:bodyPr>
          <a:lstStyle/>
          <a:p>
            <a:r>
              <a:rPr lang="en-US" dirty="0" smtClean="0"/>
              <a:t>15. What do see as the most important follow up actions after attending this summit?</a:t>
            </a:r>
            <a:endParaRPr lang="en-US" dirty="0"/>
          </a:p>
        </p:txBody>
      </p:sp>
      <p:sp>
        <p:nvSpPr>
          <p:cNvPr id="6" name="Rectangle 5"/>
          <p:cNvSpPr/>
          <p:nvPr/>
        </p:nvSpPr>
        <p:spPr>
          <a:xfrm>
            <a:off x="152400" y="791184"/>
            <a:ext cx="8305800" cy="5334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86968" y="5791200"/>
            <a:ext cx="4818432" cy="3048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04800" y="4267200"/>
            <a:ext cx="6934200" cy="3048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
          <p:cNvPicPr>
            <a:picLocks noChangeAspect="1" noChangeArrowheads="1"/>
          </p:cNvPicPr>
          <p:nvPr/>
        </p:nvPicPr>
        <p:blipFill>
          <a:blip r:embed="rId2" cstate="print"/>
          <a:srcRect/>
          <a:stretch>
            <a:fillRect/>
          </a:stretch>
        </p:blipFill>
        <p:spPr bwMode="auto">
          <a:xfrm>
            <a:off x="7744840" y="5599888"/>
            <a:ext cx="1347672" cy="1219200"/>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4817">
                                            <p:txEl>
                                              <p:pRg st="12" end="1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991600" cy="369332"/>
          </a:xfrm>
          <a:prstGeom prst="rect">
            <a:avLst/>
          </a:prstGeom>
        </p:spPr>
        <p:txBody>
          <a:bodyPr wrap="square">
            <a:spAutoFit/>
          </a:bodyPr>
          <a:lstStyle/>
          <a:p>
            <a:r>
              <a:rPr lang="en-US" dirty="0" smtClean="0"/>
              <a:t>16. Please identify something you plan to follow up on based on discussions at the summit.</a:t>
            </a:r>
            <a:endParaRPr lang="en-US" dirty="0"/>
          </a:p>
        </p:txBody>
      </p:sp>
      <p:sp>
        <p:nvSpPr>
          <p:cNvPr id="1025" name="Rectangle 1"/>
          <p:cNvSpPr>
            <a:spLocks noChangeArrowheads="1"/>
          </p:cNvSpPr>
          <p:nvPr/>
        </p:nvSpPr>
        <p:spPr bwMode="auto">
          <a:xfrm>
            <a:off x="228600" y="685800"/>
            <a:ext cx="8610600" cy="5401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“Work that OWRD is doing”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plan to talk with the entities and clarify roles and responsibilities in regards to the John Day Basin.”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“Work with Shannon Hubler and Aaron Maxwell to figure out ways to analyze macroinvertebrate data that is being collected as part of the MF John Day River IMW.”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“Still thinking about it.”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“Utilization of unknown resources such as sample design tools within monitoirngmethods.org.”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“Talk to Monument SWCD about project opportunities.”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“Follow up on documentation efforts in PNAMP's Monitoring Explorer”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“Pursuing state and federal partnership/funding for local monitoring.”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“Contacting other partners in the basin for data sharing.”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“Tom S. with ODA will continue to work locally.”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“I would like to start contacting various entities and seeing what data they have collected.”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“Explore resurrecting the Natural Resources Discussion Group in the Umatilla Basin.”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“Policy language in Federal and State agreements that address managing data generated using Federal funds.”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“Coordination with ODFW in GR basin.”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“PNAMP will work with OWEB and ODEQ to continue to share monitoring location information via the PNAMP Monitoring Explorer.”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intend to spend more time checking out some of the online resources that were discussed, especially Monitoring Explorer.”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“Make info available to organizations not present (watershed councils, SWCDs, USFS, etc.)”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have already supplied a paper to the OWEB team (Ken) that might be of use to one of his efforts.”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“Plan my future monitoring project protocols by first checking PNAMP and other resources.”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hope to rejoin the lower John Day working group to stay apprised of water quality issues in the basin.”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1"/>
          <p:cNvPicPr>
            <a:picLocks noChangeAspect="1" noChangeArrowheads="1"/>
          </p:cNvPicPr>
          <p:nvPr/>
        </p:nvPicPr>
        <p:blipFill>
          <a:blip r:embed="rId2" cstate="print"/>
          <a:srcRect/>
          <a:stretch>
            <a:fillRect/>
          </a:stretch>
        </p:blipFill>
        <p:spPr bwMode="auto">
          <a:xfrm>
            <a:off x="7383296" y="5292769"/>
            <a:ext cx="1676400" cy="1516591"/>
          </a:xfrm>
          <a:prstGeom prst="rect">
            <a:avLst/>
          </a:prstGeom>
          <a:noFill/>
          <a:ln w="9525">
            <a:noFill/>
            <a:miter lim="800000"/>
            <a:headEnd/>
            <a:tailEnd/>
          </a:ln>
          <a:scene3d>
            <a:camera prst="orthographicFront"/>
            <a:lightRig rig="threePt" dir="t"/>
          </a:scene3d>
          <a:sp3d>
            <a:bevelT/>
          </a:sp3d>
        </p:spPr>
      </p:pic>
      <p:sp>
        <p:nvSpPr>
          <p:cNvPr id="5" name="Rectangle 4"/>
          <p:cNvSpPr/>
          <p:nvPr/>
        </p:nvSpPr>
        <p:spPr>
          <a:xfrm>
            <a:off x="152400" y="914400"/>
            <a:ext cx="5943600" cy="3048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04800" y="1875816"/>
            <a:ext cx="5486400" cy="3048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04800" y="3733800"/>
            <a:ext cx="4953000" cy="3048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0" y="272415"/>
            <a:ext cx="80772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“Overall a great workshop/ really needed”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“The meeting was run extremely smoothly! Great job keeping folks on time and Q/A to the appropriate allotted time amount.”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“Overall, I think this attempt to communicate and set the stage for coordination was excellent.”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Great Job, I really enjoyed attending!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“Yes, hats off to the DEQ  staff Aaron, Shannon and Don and whomever else behind the scenes...for organizing this workshop, I found it very productive, well organized, good content, worth my time. Thanks for the invite to participate. I am only sorry I could not come 2nd day, it was a crazy busy week for me. Thanks again!”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think this is a worth-while event and I would be happy to help keep it going statewide!”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“Great Job!”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“Thanks to DEQ for putting together the summit, it was done very well.”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“The Organizers for this conference did a wonderful job. It contributed to a very productive and synergistic environment.”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summit was very well organized! Thanks for inviting 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“Good venue”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 don't seem to have a shortage of topics that can be talked about, so an extra half to full day might be useful. However, many of the programs we participate in make incremental headway over periods of years, and hearing the same thing every year for three or four years isn't very productive. Be careful with the frequency with which these meetings, or the topics therein, are held. I would also have liked to shift between basins as the meeting progressed; my work ranges from local to regional and so to my interest in what's going 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548DD4"/>
                </a:solidFill>
                <a:effectLst/>
                <a:latin typeface="Calibri" pitchFamily="34" charset="0"/>
                <a:ea typeface="Calibri" pitchFamily="34" charset="0"/>
                <a:cs typeface="Times New Roman" pitchFamily="18" charset="0"/>
              </a:rPr>
              <a:t>“Had a great time. Thanks”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“Aaron, Don, and Shannon did a terrific job!”</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52400" y="0"/>
            <a:ext cx="7315200" cy="369332"/>
          </a:xfrm>
          <a:prstGeom prst="rect">
            <a:avLst/>
          </a:prstGeom>
        </p:spPr>
        <p:txBody>
          <a:bodyPr wrap="square">
            <a:spAutoFit/>
          </a:bodyPr>
          <a:lstStyle/>
          <a:p>
            <a:r>
              <a:rPr lang="en-US" dirty="0" smtClean="0"/>
              <a:t>17. Is there anything else you would like to mention?</a:t>
            </a:r>
            <a:endParaRPr lang="en-US" dirty="0"/>
          </a:p>
        </p:txBody>
      </p:sp>
      <p:pic>
        <p:nvPicPr>
          <p:cNvPr id="7" name="Picture 1"/>
          <p:cNvPicPr>
            <a:picLocks noChangeAspect="1" noChangeArrowheads="1"/>
          </p:cNvPicPr>
          <p:nvPr/>
        </p:nvPicPr>
        <p:blipFill>
          <a:blip r:embed="rId2" cstate="print"/>
          <a:srcRect/>
          <a:stretch>
            <a:fillRect/>
          </a:stretch>
        </p:blipFill>
        <p:spPr bwMode="auto">
          <a:xfrm>
            <a:off x="7978697" y="55120"/>
            <a:ext cx="1118285" cy="1011680"/>
          </a:xfrm>
          <a:prstGeom prst="rect">
            <a:avLst/>
          </a:prstGeom>
          <a:noFill/>
          <a:ln w="9525">
            <a:noFill/>
            <a:miter lim="800000"/>
            <a:headEnd/>
            <a:tailEnd/>
          </a:ln>
          <a:scene3d>
            <a:camera prst="orthographicFront"/>
            <a:lightRig rig="threePt" dir="t"/>
          </a:scene3d>
          <a:sp3d>
            <a:bevelT/>
          </a:sp3d>
        </p:spPr>
      </p:pic>
      <p:sp>
        <p:nvSpPr>
          <p:cNvPr id="6" name="Rectangle 5"/>
          <p:cNvSpPr/>
          <p:nvPr/>
        </p:nvSpPr>
        <p:spPr>
          <a:xfrm>
            <a:off x="29184" y="5105400"/>
            <a:ext cx="8077200" cy="10668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scene3d>
            <a:camera prst="orthographicFront"/>
            <a:lightRig rig="threePt" dir="t"/>
          </a:scene3d>
          <a:sp3d>
            <a:bevelT/>
          </a:sp3d>
        </p:spPr>
      </p:pic>
      <p:sp>
        <p:nvSpPr>
          <p:cNvPr id="2" name="Title 1"/>
          <p:cNvSpPr>
            <a:spLocks noGrp="1"/>
          </p:cNvSpPr>
          <p:nvPr>
            <p:ph type="title"/>
          </p:nvPr>
        </p:nvSpPr>
        <p:spPr>
          <a:xfrm>
            <a:off x="0" y="152400"/>
            <a:ext cx="8229600" cy="1143000"/>
          </a:xfrm>
        </p:spPr>
        <p:txBody>
          <a:bodyPr/>
          <a:lstStyle/>
          <a:p>
            <a:r>
              <a:rPr lang="en-US" dirty="0" smtClean="0"/>
              <a:t>What did I learn</a:t>
            </a:r>
            <a:endParaRPr lang="en-US" dirty="0"/>
          </a:p>
        </p:txBody>
      </p:sp>
      <p:sp>
        <p:nvSpPr>
          <p:cNvPr id="3" name="Content Placeholder 2"/>
          <p:cNvSpPr>
            <a:spLocks noGrp="1"/>
          </p:cNvSpPr>
          <p:nvPr>
            <p:ph idx="1"/>
          </p:nvPr>
        </p:nvSpPr>
        <p:spPr>
          <a:xfrm>
            <a:off x="533400" y="1295400"/>
            <a:ext cx="8229600" cy="5029200"/>
          </a:xfrm>
          <a:solidFill>
            <a:srgbClr val="DDD9C3">
              <a:alpha val="38824"/>
            </a:srgbClr>
          </a:solidFill>
        </p:spPr>
        <p:txBody>
          <a:bodyPr vert="horz" lIns="91440" tIns="45720" rIns="91440" bIns="45720" rtlCol="0">
            <a:normAutofit fontScale="85000" lnSpcReduction="20000"/>
          </a:bodyPr>
          <a:lstStyle/>
          <a:p>
            <a:r>
              <a:rPr lang="en-US" dirty="0" smtClean="0"/>
              <a:t>Focusing on shared values at the beginning of a conference is very important for a constructive process. </a:t>
            </a:r>
          </a:p>
          <a:p>
            <a:r>
              <a:rPr lang="en-US" dirty="0" smtClean="0"/>
              <a:t>People enjoy and see value in collaborating but it doesn’t happen without concerted effort, time and resources.</a:t>
            </a:r>
          </a:p>
          <a:p>
            <a:r>
              <a:rPr lang="en-US" dirty="0" smtClean="0"/>
              <a:t>Monitoring partners need better tools and training to share data and information.</a:t>
            </a:r>
          </a:p>
          <a:p>
            <a:r>
              <a:rPr lang="en-US" dirty="0" smtClean="0"/>
              <a:t>Someone needs to take the lead on coordination and collaboration of </a:t>
            </a:r>
            <a:r>
              <a:rPr lang="en-US" dirty="0" smtClean="0"/>
              <a:t>monitoring. </a:t>
            </a:r>
            <a:r>
              <a:rPr lang="en-US" dirty="0" smtClean="0"/>
              <a:t>It doesn’t happen on its own. An interagency natural resource monitoring team like the Strategic Enterprise Approach to Monitoring (STREAM Team) could be a good way to accomplish this!</a:t>
            </a:r>
          </a:p>
          <a:p>
            <a:endParaRPr lang="en-US" dirty="0" smtClean="0"/>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2082" y="0"/>
            <a:ext cx="9208166" cy="6857999"/>
          </a:xfrm>
          <a:prstGeom prst="rect">
            <a:avLst/>
          </a:prstGeom>
          <a:noFill/>
          <a:ln w="9525">
            <a:noFill/>
            <a:miter lim="800000"/>
            <a:headEnd/>
            <a:tailEnd/>
          </a:ln>
          <a:scene3d>
            <a:camera prst="orthographicFront"/>
            <a:lightRig rig="threePt" dir="t"/>
          </a:scene3d>
          <a:sp3d>
            <a:bevelT/>
          </a:sp3d>
        </p:spPr>
      </p:pic>
      <p:sp>
        <p:nvSpPr>
          <p:cNvPr id="2" name="Title 1"/>
          <p:cNvSpPr>
            <a:spLocks noGrp="1"/>
          </p:cNvSpPr>
          <p:nvPr>
            <p:ph type="title"/>
          </p:nvPr>
        </p:nvSpPr>
        <p:spPr/>
        <p:txBody>
          <a:bodyPr/>
          <a:lstStyle/>
          <a:p>
            <a:r>
              <a:rPr lang="en-US" dirty="0" smtClean="0"/>
              <a:t>What comes next?</a:t>
            </a:r>
            <a:endParaRPr lang="en-US" dirty="0"/>
          </a:p>
        </p:txBody>
      </p:sp>
      <p:sp>
        <p:nvSpPr>
          <p:cNvPr id="6" name="Content Placeholder 2"/>
          <p:cNvSpPr>
            <a:spLocks noGrp="1"/>
          </p:cNvSpPr>
          <p:nvPr>
            <p:ph idx="1"/>
          </p:nvPr>
        </p:nvSpPr>
        <p:spPr>
          <a:xfrm>
            <a:off x="533400" y="1524000"/>
            <a:ext cx="8229600" cy="4525963"/>
          </a:xfrm>
          <a:solidFill>
            <a:srgbClr val="DDD9C3">
              <a:alpha val="38824"/>
            </a:srgbClr>
          </a:solidFill>
        </p:spPr>
        <p:txBody>
          <a:bodyPr vert="horz" lIns="91440" tIns="45720" rIns="91440" bIns="45720" rtlCol="0">
            <a:normAutofit/>
          </a:bodyPr>
          <a:lstStyle/>
          <a:p>
            <a:pPr>
              <a:buFont typeface="Wingdings" pitchFamily="2" charset="2"/>
              <a:buChar char="ü"/>
            </a:pPr>
            <a:r>
              <a:rPr lang="en-US" dirty="0" smtClean="0"/>
              <a:t> Make summit presentation available.</a:t>
            </a:r>
          </a:p>
          <a:p>
            <a:pPr>
              <a:buFont typeface="Wingdings" pitchFamily="2" charset="2"/>
              <a:buChar char="ü"/>
            </a:pPr>
            <a:r>
              <a:rPr lang="en-US" dirty="0" smtClean="0"/>
              <a:t>Share participant list with contact information.</a:t>
            </a:r>
          </a:p>
          <a:p>
            <a:pPr>
              <a:buFont typeface="Wingdings" pitchFamily="2" charset="2"/>
              <a:buChar char="ü"/>
            </a:pPr>
            <a:r>
              <a:rPr lang="en-US" dirty="0" smtClean="0"/>
              <a:t>Identify and share tools for data management and sharing</a:t>
            </a:r>
          </a:p>
          <a:p>
            <a:pPr>
              <a:buFont typeface="Wingdings" pitchFamily="2" charset="2"/>
              <a:buChar char="ü"/>
            </a:pPr>
            <a:r>
              <a:rPr lang="en-US" dirty="0" smtClean="0"/>
              <a:t>Send out a post summit survey and share results with the participants.</a:t>
            </a:r>
          </a:p>
          <a:p>
            <a:pPr>
              <a:buNone/>
            </a:pPr>
            <a:r>
              <a:rPr lang="en-US" dirty="0" smtClean="0"/>
              <a:t>? Discuss whether a monitoring summit in another part of Oregon would be useful. </a:t>
            </a:r>
          </a:p>
          <a:p>
            <a:pPr>
              <a:buFont typeface="Wingdings" pitchFamily="2" charset="2"/>
              <a:buChar char="ü"/>
            </a:pPr>
            <a:endParaRPr lang="en-US" dirty="0" smtClean="0"/>
          </a:p>
          <a:p>
            <a:endParaRPr lang="en-US" dirty="0" smtClean="0"/>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cstate="print"/>
          <a:srcRect/>
          <a:stretch>
            <a:fillRect/>
          </a:stretch>
        </p:blipFill>
        <p:spPr bwMode="auto">
          <a:xfrm>
            <a:off x="0" y="0"/>
            <a:ext cx="9144000" cy="6914772"/>
          </a:xfrm>
          <a:prstGeom prst="rect">
            <a:avLst/>
          </a:prstGeom>
          <a:noFill/>
          <a:ln w="9525">
            <a:noFill/>
            <a:miter lim="800000"/>
            <a:headEnd/>
            <a:tailEnd/>
          </a:ln>
          <a:effectLst/>
          <a:scene3d>
            <a:camera prst="orthographicFront"/>
            <a:lightRig rig="threePt" dir="t"/>
          </a:scene3d>
          <a:sp3d>
            <a:bevelT/>
          </a:sp3d>
        </p:spPr>
      </p:pic>
      <p:sp>
        <p:nvSpPr>
          <p:cNvPr id="2" name="Title 1"/>
          <p:cNvSpPr>
            <a:spLocks noGrp="1"/>
          </p:cNvSpPr>
          <p:nvPr>
            <p:ph type="title"/>
          </p:nvPr>
        </p:nvSpPr>
        <p:spPr>
          <a:xfrm>
            <a:off x="152400" y="228600"/>
            <a:ext cx="8229600" cy="1143000"/>
          </a:xfrm>
        </p:spPr>
        <p:txBody>
          <a:bodyPr/>
          <a:lstStyle/>
          <a:p>
            <a:r>
              <a:rPr lang="en-US" dirty="0" smtClean="0"/>
              <a:t>Thanks!</a:t>
            </a:r>
            <a:endParaRPr lang="en-US" dirty="0"/>
          </a:p>
        </p:txBody>
      </p:sp>
      <p:sp>
        <p:nvSpPr>
          <p:cNvPr id="3" name="Content Placeholder 2"/>
          <p:cNvSpPr>
            <a:spLocks noGrp="1"/>
          </p:cNvSpPr>
          <p:nvPr>
            <p:ph idx="1"/>
          </p:nvPr>
        </p:nvSpPr>
        <p:spPr>
          <a:xfrm>
            <a:off x="1828800" y="1524000"/>
            <a:ext cx="5638800" cy="4525963"/>
          </a:xfrm>
          <a:solidFill>
            <a:srgbClr val="DDD9C3">
              <a:alpha val="38824"/>
            </a:srgbClr>
          </a:solidFill>
        </p:spPr>
        <p:txBody>
          <a:bodyPr/>
          <a:lstStyle/>
          <a:p>
            <a:r>
              <a:rPr lang="en-US" dirty="0" smtClean="0"/>
              <a:t>Shannon Hubler</a:t>
            </a:r>
          </a:p>
          <a:p>
            <a:r>
              <a:rPr lang="en-US" dirty="0" smtClean="0"/>
              <a:t>Don Butcher</a:t>
            </a:r>
          </a:p>
          <a:p>
            <a:r>
              <a:rPr lang="en-US" dirty="0" smtClean="0"/>
              <a:t>Greg Pettit</a:t>
            </a:r>
          </a:p>
          <a:p>
            <a:r>
              <a:rPr lang="en-US" dirty="0" smtClean="0"/>
              <a:t>Eric Nigg</a:t>
            </a:r>
          </a:p>
          <a:p>
            <a:r>
              <a:rPr lang="en-US" dirty="0" smtClean="0"/>
              <a:t>Linda Hayes-Gorman/EMT</a:t>
            </a:r>
          </a:p>
          <a:p>
            <a:r>
              <a:rPr lang="en-US" dirty="0" smtClean="0"/>
              <a:t>Presenters</a:t>
            </a:r>
          </a:p>
          <a:p>
            <a:r>
              <a:rPr lang="en-US" dirty="0" smtClean="0"/>
              <a:t>Participants</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7086600" cy="1143000"/>
          </a:xfrm>
        </p:spPr>
        <p:txBody>
          <a:bodyPr>
            <a:normAutofit fontScale="90000"/>
          </a:bodyPr>
          <a:lstStyle/>
          <a:p>
            <a:r>
              <a:rPr lang="en-US" sz="3600" b="1" dirty="0" smtClean="0"/>
              <a:t>Enterprise Monitoring </a:t>
            </a:r>
            <a:r>
              <a:rPr lang="en-US" sz="3600" dirty="0" smtClean="0"/>
              <a:t>is </a:t>
            </a:r>
            <a:br>
              <a:rPr lang="en-US" sz="3600" dirty="0" smtClean="0"/>
            </a:br>
            <a:r>
              <a:rPr lang="en-US" sz="3600" dirty="0" smtClean="0"/>
              <a:t>needed concept because:</a:t>
            </a:r>
            <a:r>
              <a:rPr lang="en-US" dirty="0" smtClean="0"/>
              <a:t/>
            </a:r>
            <a:br>
              <a:rPr lang="en-US" dirty="0" smtClean="0"/>
            </a:br>
            <a:endParaRPr lang="en-US" dirty="0"/>
          </a:p>
        </p:txBody>
      </p:sp>
      <p:sp>
        <p:nvSpPr>
          <p:cNvPr id="4" name="Rectangle 3"/>
          <p:cNvSpPr/>
          <p:nvPr/>
        </p:nvSpPr>
        <p:spPr>
          <a:xfrm>
            <a:off x="685800" y="1371600"/>
            <a:ext cx="8305800" cy="5324535"/>
          </a:xfrm>
          <a:prstGeom prst="rect">
            <a:avLst/>
          </a:prstGeom>
        </p:spPr>
        <p:txBody>
          <a:bodyPr wrap="square">
            <a:spAutoFit/>
          </a:bodyPr>
          <a:lstStyle/>
          <a:p>
            <a:r>
              <a:rPr lang="en-US" sz="2000" i="1" dirty="0" smtClean="0"/>
              <a:t>……our natural resource agencies share a </a:t>
            </a:r>
            <a:r>
              <a:rPr lang="en-US" sz="2000" i="1" u="sng" dirty="0" smtClean="0"/>
              <a:t>common goal </a:t>
            </a:r>
            <a:r>
              <a:rPr lang="en-US" sz="2000" i="1" dirty="0" smtClean="0"/>
              <a:t>to identify environmental issues and implement solutions.</a:t>
            </a:r>
          </a:p>
          <a:p>
            <a:endParaRPr lang="en-US" sz="2000" i="1" dirty="0" smtClean="0"/>
          </a:p>
          <a:p>
            <a:r>
              <a:rPr lang="en-US" sz="2000" i="1" dirty="0" smtClean="0"/>
              <a:t>……understanding watershed health is not based on jurisdictional boundaries. </a:t>
            </a:r>
          </a:p>
          <a:p>
            <a:endParaRPr lang="en-US" sz="2000" i="1" dirty="0" smtClean="0"/>
          </a:p>
          <a:p>
            <a:r>
              <a:rPr lang="en-US" sz="2000" i="1" dirty="0" smtClean="0"/>
              <a:t>…...coordinated monitoring activities </a:t>
            </a:r>
            <a:r>
              <a:rPr lang="en-US" sz="2000" i="1" u="sng" dirty="0" smtClean="0"/>
              <a:t>reduces cost </a:t>
            </a:r>
            <a:r>
              <a:rPr lang="en-US" sz="2000" i="1" dirty="0" smtClean="0"/>
              <a:t>and can provide more comprehensive data and information. </a:t>
            </a:r>
          </a:p>
          <a:p>
            <a:endParaRPr lang="en-US" sz="2000" i="1" dirty="0" smtClean="0"/>
          </a:p>
          <a:p>
            <a:r>
              <a:rPr lang="en-US" sz="2000" i="1" dirty="0" smtClean="0"/>
              <a:t>…..it allows different state agencies to contribute to the overall understanding of environmental conditions in their </a:t>
            </a:r>
            <a:r>
              <a:rPr lang="en-US" sz="2000" i="1" u="sng" dirty="0" smtClean="0"/>
              <a:t>specific areas of expertise</a:t>
            </a:r>
            <a:r>
              <a:rPr lang="en-US" sz="2000" i="1" dirty="0" smtClean="0"/>
              <a:t>. </a:t>
            </a:r>
          </a:p>
          <a:p>
            <a:endParaRPr lang="en-US" sz="2000" i="1" dirty="0" smtClean="0"/>
          </a:p>
          <a:p>
            <a:r>
              <a:rPr lang="en-US" sz="2000" i="1" dirty="0" smtClean="0"/>
              <a:t>….. it helps to </a:t>
            </a:r>
            <a:r>
              <a:rPr lang="en-US" sz="2000" i="1" u="sng" dirty="0" smtClean="0"/>
              <a:t>fill data gaps </a:t>
            </a:r>
            <a:r>
              <a:rPr lang="en-US" sz="2000" i="1" dirty="0" smtClean="0"/>
              <a:t>with fewer available resources.</a:t>
            </a:r>
          </a:p>
          <a:p>
            <a:endParaRPr lang="en-US" sz="2000" i="1" dirty="0" smtClean="0"/>
          </a:p>
          <a:p>
            <a:r>
              <a:rPr lang="en-US" sz="2000" i="1" dirty="0" smtClean="0"/>
              <a:t>….. it more fully </a:t>
            </a:r>
            <a:r>
              <a:rPr lang="en-US" sz="2000" i="1" u="sng" dirty="0" smtClean="0"/>
              <a:t>utilizes capacities </a:t>
            </a:r>
            <a:r>
              <a:rPr lang="en-US" sz="2000" i="1" dirty="0" smtClean="0"/>
              <a:t>and capabilities to meet data needs. </a:t>
            </a:r>
          </a:p>
          <a:p>
            <a:endParaRPr lang="en-US" sz="2000" dirty="0" smtClean="0"/>
          </a:p>
          <a:p>
            <a:r>
              <a:rPr lang="en-US" sz="2000" dirty="0" smtClean="0"/>
              <a:t>.</a:t>
            </a:r>
            <a:r>
              <a:rPr lang="en-US" sz="2000" i="1" dirty="0" smtClean="0"/>
              <a:t>..shared environmental data and information can indentify </a:t>
            </a:r>
            <a:r>
              <a:rPr lang="en-US" sz="2000" i="1" u="sng" dirty="0" smtClean="0"/>
              <a:t>new issues </a:t>
            </a:r>
            <a:r>
              <a:rPr lang="en-US" sz="2000" i="1" dirty="0" smtClean="0"/>
              <a:t>and suggest </a:t>
            </a:r>
            <a:r>
              <a:rPr lang="en-US" sz="2000" i="1" u="sng" dirty="0" smtClean="0"/>
              <a:t>new solutions </a:t>
            </a:r>
            <a:r>
              <a:rPr lang="en-US" sz="2000" i="1" dirty="0" smtClean="0"/>
              <a:t>we hadn’t thought of. </a:t>
            </a:r>
            <a:endParaRPr lang="en-US" sz="2000" i="1" dirty="0"/>
          </a:p>
        </p:txBody>
      </p:sp>
      <p:pic>
        <p:nvPicPr>
          <p:cNvPr id="1026" name="Picture 2"/>
          <p:cNvPicPr>
            <a:picLocks noChangeAspect="1" noChangeArrowheads="1"/>
          </p:cNvPicPr>
          <p:nvPr/>
        </p:nvPicPr>
        <p:blipFill>
          <a:blip r:embed="rId2" cstate="print"/>
          <a:srcRect/>
          <a:stretch>
            <a:fillRect/>
          </a:stretch>
        </p:blipFill>
        <p:spPr bwMode="auto">
          <a:xfrm>
            <a:off x="152400" y="113488"/>
            <a:ext cx="2032000" cy="1219200"/>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560" y="-376144"/>
            <a:ext cx="8229600" cy="1143000"/>
          </a:xfrm>
        </p:spPr>
        <p:txBody>
          <a:bodyPr>
            <a:normAutofit/>
          </a:bodyPr>
          <a:lstStyle/>
          <a:p>
            <a:r>
              <a:rPr lang="en-US" sz="2800" dirty="0" smtClean="0"/>
              <a:t>Agenda – Day 1</a:t>
            </a:r>
            <a:endParaRPr lang="en-US" sz="2800" dirty="0"/>
          </a:p>
        </p:txBody>
      </p:sp>
      <p:pic>
        <p:nvPicPr>
          <p:cNvPr id="1031" name="Picture 7"/>
          <p:cNvPicPr>
            <a:picLocks noChangeAspect="1" noChangeArrowheads="1"/>
          </p:cNvPicPr>
          <p:nvPr/>
        </p:nvPicPr>
        <p:blipFill>
          <a:blip r:embed="rId2" cstate="print"/>
          <a:srcRect/>
          <a:stretch>
            <a:fillRect/>
          </a:stretch>
        </p:blipFill>
        <p:spPr bwMode="auto">
          <a:xfrm>
            <a:off x="5053012" y="5382430"/>
            <a:ext cx="4090988" cy="1514482"/>
          </a:xfrm>
          <a:prstGeom prst="rect">
            <a:avLst/>
          </a:prstGeom>
          <a:noFill/>
          <a:ln w="9525">
            <a:noFill/>
            <a:miter lim="800000"/>
            <a:headEnd/>
            <a:tailEnd/>
          </a:ln>
        </p:spPr>
      </p:pic>
      <p:pic>
        <p:nvPicPr>
          <p:cNvPr id="1032" name="Picture 8"/>
          <p:cNvPicPr>
            <a:picLocks noChangeAspect="1" noChangeArrowheads="1"/>
          </p:cNvPicPr>
          <p:nvPr/>
        </p:nvPicPr>
        <p:blipFill>
          <a:blip r:embed="rId3" cstate="print"/>
          <a:srcRect/>
          <a:stretch>
            <a:fillRect/>
          </a:stretch>
        </p:blipFill>
        <p:spPr bwMode="auto">
          <a:xfrm>
            <a:off x="5035550" y="0"/>
            <a:ext cx="4108450" cy="5454650"/>
          </a:xfrm>
          <a:prstGeom prst="rect">
            <a:avLst/>
          </a:prstGeom>
          <a:noFill/>
          <a:ln w="9525">
            <a:noFill/>
            <a:miter lim="800000"/>
            <a:headEnd/>
            <a:tailEnd/>
          </a:ln>
        </p:spPr>
      </p:pic>
      <p:pic>
        <p:nvPicPr>
          <p:cNvPr id="1033" name="Picture 9"/>
          <p:cNvPicPr>
            <a:picLocks noChangeAspect="1" noChangeArrowheads="1"/>
          </p:cNvPicPr>
          <p:nvPr/>
        </p:nvPicPr>
        <p:blipFill>
          <a:blip r:embed="rId4" cstate="print"/>
          <a:srcRect/>
          <a:stretch>
            <a:fillRect/>
          </a:stretch>
        </p:blipFill>
        <p:spPr bwMode="auto">
          <a:xfrm>
            <a:off x="228600" y="377083"/>
            <a:ext cx="4686168" cy="63285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371600" y="990600"/>
            <a:ext cx="6115050" cy="5295900"/>
          </a:xfrm>
          <a:prstGeom prst="rect">
            <a:avLst/>
          </a:prstGeom>
          <a:noFill/>
          <a:ln w="9525">
            <a:noFill/>
            <a:miter lim="800000"/>
            <a:headEnd/>
            <a:tailEnd/>
          </a:ln>
        </p:spPr>
      </p:pic>
      <p:sp>
        <p:nvSpPr>
          <p:cNvPr id="5" name="Rectangle 4"/>
          <p:cNvSpPr/>
          <p:nvPr/>
        </p:nvSpPr>
        <p:spPr>
          <a:xfrm>
            <a:off x="609600" y="152400"/>
            <a:ext cx="2441695" cy="523220"/>
          </a:xfrm>
          <a:prstGeom prst="rect">
            <a:avLst/>
          </a:prstGeom>
        </p:spPr>
        <p:txBody>
          <a:bodyPr wrap="none">
            <a:spAutoFit/>
          </a:bodyPr>
          <a:lstStyle/>
          <a:p>
            <a:pPr algn="ctr">
              <a:spcBef>
                <a:spcPct val="0"/>
              </a:spcBef>
            </a:pPr>
            <a:r>
              <a:rPr lang="en-US" sz="2800" dirty="0" smtClean="0">
                <a:latin typeface="+mj-lt"/>
                <a:ea typeface="+mj-ea"/>
                <a:cs typeface="+mj-cs"/>
              </a:rPr>
              <a:t>Agenda – Day 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25164" y="0"/>
            <a:ext cx="9169164" cy="6858000"/>
          </a:xfrm>
          <a:prstGeom prst="rect">
            <a:avLst/>
          </a:prstGeom>
          <a:noFill/>
          <a:ln w="9525">
            <a:noFill/>
            <a:miter lim="800000"/>
            <a:headEnd/>
            <a:tailEnd/>
          </a:ln>
          <a:scene3d>
            <a:camera prst="orthographicFront"/>
            <a:lightRig rig="threePt" dir="t"/>
          </a:scene3d>
          <a:sp3d>
            <a:bevelT/>
          </a:sp3d>
        </p:spPr>
      </p:pic>
      <p:sp>
        <p:nvSpPr>
          <p:cNvPr id="2" name="Title 1"/>
          <p:cNvSpPr>
            <a:spLocks noGrp="1"/>
          </p:cNvSpPr>
          <p:nvPr>
            <p:ph type="title"/>
          </p:nvPr>
        </p:nvSpPr>
        <p:spPr>
          <a:xfrm>
            <a:off x="762000" y="-306424"/>
            <a:ext cx="8229600" cy="1143000"/>
          </a:xfrm>
        </p:spPr>
        <p:txBody>
          <a:bodyPr/>
          <a:lstStyle/>
          <a:p>
            <a:r>
              <a:rPr lang="en-US" dirty="0" smtClean="0"/>
              <a:t>Post Summit Survey Results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52400" y="381000"/>
            <a:ext cx="8138816" cy="6109185"/>
          </a:xfrm>
          <a:prstGeom prst="rect">
            <a:avLst/>
          </a:prstGeom>
          <a:noFill/>
          <a:ln w="9525">
            <a:noFill/>
            <a:miter lim="800000"/>
            <a:headEnd/>
            <a:tailEnd/>
          </a:ln>
        </p:spPr>
      </p:pic>
      <p:sp>
        <p:nvSpPr>
          <p:cNvPr id="3" name="TextBox 2"/>
          <p:cNvSpPr txBox="1"/>
          <p:nvPr/>
        </p:nvSpPr>
        <p:spPr>
          <a:xfrm>
            <a:off x="214016" y="455576"/>
            <a:ext cx="457200" cy="369332"/>
          </a:xfrm>
          <a:prstGeom prst="rect">
            <a:avLst/>
          </a:prstGeom>
          <a:noFill/>
        </p:spPr>
        <p:txBody>
          <a:bodyPr wrap="square" rtlCol="0">
            <a:spAutoFit/>
          </a:bodyPr>
          <a:lstStyle/>
          <a:p>
            <a:r>
              <a:rPr lang="en-US" dirty="0" smtClean="0"/>
              <a:t>1.</a:t>
            </a:r>
            <a:endParaRPr lang="en-US" dirty="0"/>
          </a:p>
        </p:txBody>
      </p:sp>
      <p:pic>
        <p:nvPicPr>
          <p:cNvPr id="5" name="Picture 4"/>
          <p:cNvPicPr>
            <a:picLocks noChangeAspect="1" noChangeArrowheads="1"/>
          </p:cNvPicPr>
          <p:nvPr/>
        </p:nvPicPr>
        <p:blipFill>
          <a:blip r:embed="rId3" cstate="print"/>
          <a:srcRect/>
          <a:stretch>
            <a:fillRect/>
          </a:stretch>
        </p:blipFill>
        <p:spPr bwMode="auto">
          <a:xfrm>
            <a:off x="7696200" y="152400"/>
            <a:ext cx="1237032" cy="967864"/>
          </a:xfrm>
          <a:prstGeom prst="rect">
            <a:avLst/>
          </a:prstGeom>
          <a:noFill/>
          <a:ln w="9525">
            <a:noFill/>
            <a:miter lim="800000"/>
            <a:headEnd/>
            <a:tailEnd/>
          </a:ln>
          <a:effectLst/>
          <a:scene3d>
            <a:camera prst="orthographicFront"/>
            <a:lightRig rig="threePt" dir="t"/>
          </a:scene3d>
          <a:sp3d prstMaterial="metal">
            <a:bevelT/>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392352" y="457200"/>
            <a:ext cx="8534400" cy="6400800"/>
          </a:xfrm>
          <a:prstGeom prst="rect">
            <a:avLst/>
          </a:prstGeom>
          <a:noFill/>
          <a:ln w="9525">
            <a:noFill/>
            <a:miter lim="800000"/>
            <a:headEnd/>
            <a:tailEnd/>
          </a:ln>
        </p:spPr>
      </p:pic>
      <p:sp>
        <p:nvSpPr>
          <p:cNvPr id="3" name="TextBox 2"/>
          <p:cNvSpPr txBox="1"/>
          <p:nvPr/>
        </p:nvSpPr>
        <p:spPr>
          <a:xfrm>
            <a:off x="1253256" y="572312"/>
            <a:ext cx="990600" cy="381000"/>
          </a:xfrm>
          <a:prstGeom prst="rect">
            <a:avLst/>
          </a:prstGeom>
          <a:noFill/>
        </p:spPr>
        <p:txBody>
          <a:bodyPr wrap="square" rtlCol="0">
            <a:spAutoFit/>
          </a:bodyPr>
          <a:lstStyle/>
          <a:p>
            <a:r>
              <a:rPr lang="en-US" dirty="0" smtClean="0"/>
              <a:t>2.    </a:t>
            </a:r>
            <a:endParaRPr lang="en-US" dirty="0"/>
          </a:p>
        </p:txBody>
      </p:sp>
      <p:pic>
        <p:nvPicPr>
          <p:cNvPr id="5" name="Picture 4"/>
          <p:cNvPicPr>
            <a:picLocks noChangeAspect="1" noChangeArrowheads="1"/>
          </p:cNvPicPr>
          <p:nvPr/>
        </p:nvPicPr>
        <p:blipFill>
          <a:blip r:embed="rId3" cstate="print"/>
          <a:srcRect/>
          <a:stretch>
            <a:fillRect/>
          </a:stretch>
        </p:blipFill>
        <p:spPr bwMode="auto">
          <a:xfrm>
            <a:off x="7772400" y="152400"/>
            <a:ext cx="1237032" cy="967864"/>
          </a:xfrm>
          <a:prstGeom prst="rect">
            <a:avLst/>
          </a:prstGeom>
          <a:noFill/>
          <a:ln w="9525">
            <a:noFill/>
            <a:miter lim="800000"/>
            <a:headEnd/>
            <a:tailEnd/>
          </a:ln>
          <a:effectLst/>
          <a:scene3d>
            <a:camera prst="orthographicFront"/>
            <a:lightRig rig="threePt" dir="t"/>
          </a:scene3d>
          <a:sp3d prstMaterial="metal">
            <a:bevelT/>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2469</TotalTime>
  <Words>4230</Words>
  <Application>Microsoft Office PowerPoint</Application>
  <PresentationFormat>On-screen Show (4:3)</PresentationFormat>
  <Paragraphs>398</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Why did we hold the summit ?</vt:lpstr>
      <vt:lpstr>Summit goals</vt:lpstr>
      <vt:lpstr>Enterprise Monitoring is  needed concept because: </vt:lpstr>
      <vt:lpstr>Agenda – Day 1</vt:lpstr>
      <vt:lpstr>Slide 6</vt:lpstr>
      <vt:lpstr>Post Summit Survey Results</vt:lpstr>
      <vt:lpstr>Slide 8</vt:lpstr>
      <vt:lpstr>Slide 9</vt:lpstr>
      <vt:lpstr>Slide 10</vt:lpstr>
      <vt:lpstr>Slide 11</vt:lpstr>
      <vt:lpstr>Slide 12</vt:lpstr>
      <vt:lpstr>Slide 13</vt:lpstr>
      <vt:lpstr>Slide 14</vt:lpstr>
      <vt:lpstr>Slide 15</vt:lpstr>
      <vt:lpstr>Slide 16</vt:lpstr>
      <vt:lpstr>Slide 17</vt:lpstr>
      <vt:lpstr>Slide 18</vt:lpstr>
      <vt:lpstr>John Day</vt:lpstr>
      <vt:lpstr>Umatilla</vt:lpstr>
      <vt:lpstr>Grande Ronde</vt:lpstr>
      <vt:lpstr>Slide 22</vt:lpstr>
      <vt:lpstr>Slide 23</vt:lpstr>
      <vt:lpstr>Slide 24</vt:lpstr>
      <vt:lpstr>John Day</vt:lpstr>
      <vt:lpstr>Umatilla</vt:lpstr>
      <vt:lpstr>Grande Ronde</vt:lpstr>
      <vt:lpstr>Slide 28</vt:lpstr>
      <vt:lpstr>Slide 29</vt:lpstr>
      <vt:lpstr>Slide 30</vt:lpstr>
      <vt:lpstr>Slide 31</vt:lpstr>
      <vt:lpstr>Slide 32</vt:lpstr>
      <vt:lpstr>Slide 33</vt:lpstr>
      <vt:lpstr>What did I learn</vt:lpstr>
      <vt:lpstr>What comes next?</vt:lpstr>
      <vt:lpstr>Thanks!</vt:lpstr>
    </vt:vector>
  </TitlesOfParts>
  <Company>State of Oregon Department of Environmental Quality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aborisen</dc:creator>
  <cp:lastModifiedBy>aborisen</cp:lastModifiedBy>
  <cp:revision>374</cp:revision>
  <dcterms:created xsi:type="dcterms:W3CDTF">2013-12-02T22:56:59Z</dcterms:created>
  <dcterms:modified xsi:type="dcterms:W3CDTF">2013-12-12T00:40:14Z</dcterms:modified>
</cp:coreProperties>
</file>