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8" r:id="rId5"/>
    <p:sldId id="267" r:id="rId6"/>
    <p:sldId id="269" r:id="rId7"/>
    <p:sldId id="270" r:id="rId8"/>
    <p:sldId id="271" r:id="rId9"/>
    <p:sldId id="263" r:id="rId10"/>
    <p:sldId id="261" r:id="rId11"/>
    <p:sldId id="260" r:id="rId12"/>
    <p:sldId id="262" r:id="rId13"/>
    <p:sldId id="266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2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587865372338201"/>
          <c:y val="6.3964178924808851E-2"/>
          <c:w val="0.66525181530163524"/>
          <c:h val="0.71030070872590567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val>
            <c:numRef>
              <c:f>'04 10'!$C$13:$C$15</c:f>
              <c:numCache>
                <c:formatCode>General</c:formatCode>
                <c:ptCount val="3"/>
                <c:pt idx="0">
                  <c:v>-0.69999999999999973</c:v>
                </c:pt>
                <c:pt idx="1">
                  <c:v>-0.6126999999999998</c:v>
                </c:pt>
                <c:pt idx="2">
                  <c:v>-1.5714199999999998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672592"/>
        <c:axId val="205336504"/>
      </c:barChart>
      <c:catAx>
        <c:axId val="196672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Replicate Test</a:t>
                </a:r>
              </a:p>
            </c:rich>
          </c:tx>
          <c:layout/>
          <c:overlay val="0"/>
        </c:title>
        <c:majorTickMark val="out"/>
        <c:minorTickMark val="none"/>
        <c:tickLblPos val="low"/>
        <c:crossAx val="205336504"/>
        <c:crosses val="autoZero"/>
        <c:auto val="1"/>
        <c:lblAlgn val="ctr"/>
        <c:lblOffset val="100"/>
        <c:noMultiLvlLbl val="0"/>
      </c:catAx>
      <c:valAx>
        <c:axId val="205336504"/>
        <c:scaling>
          <c:orientation val="minMax"/>
          <c:max val="2"/>
          <c:min val="-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Intensity</a:t>
                </a:r>
              </a:p>
              <a:p>
                <a:pPr>
                  <a:defRPr/>
                </a:pPr>
                <a:r>
                  <a:rPr lang="en-US"/>
                  <a:t>(Lower is less intense)</a:t>
                </a:r>
              </a:p>
            </c:rich>
          </c:tx>
          <c:layout>
            <c:manualLayout>
              <c:xMode val="edge"/>
              <c:yMode val="edge"/>
              <c:x val="7.1171349117074645E-3"/>
              <c:y val="0.145691432305605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96672592"/>
        <c:crosses val="autoZero"/>
        <c:crossBetween val="between"/>
        <c:majorUnit val="1"/>
      </c:valAx>
      <c:spPr>
        <a:ln>
          <a:solidFill>
            <a:prstClr val="black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 b="0"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A9C33-05D2-4C16-B99A-C775E0943949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5D6DC-9351-40ED-B7D0-063B7DFC2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67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376ED39-8919-421B-AF29-4479FD043C06}" type="datetime1">
              <a:rPr lang="en-US" smtClean="0"/>
              <a:t>12/10/2013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EB93C2-5789-49B5-9C26-1F494E855B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4C47F-B4E0-489D-AFAC-B87A825E479E}" type="datetime1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3C2-5789-49B5-9C26-1F494E855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CFB47-3410-47FD-8228-975E5A507166}" type="datetime1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5EB93C2-5789-49B5-9C26-1F494E855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D25F-BA6B-44EC-A900-D7E9C7DAF423}" type="datetime1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3C2-5789-49B5-9C26-1F494E855B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C042F7F-ECF9-4A59-8F30-CB5F665CCFA4}" type="datetime1">
              <a:rPr lang="en-US" smtClean="0"/>
              <a:t>12/10/2013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5EB93C2-5789-49B5-9C26-1F494E855B5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EA976-7F17-4F66-979D-B170DF81E66A}" type="datetime1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3C2-5789-49B5-9C26-1F494E855B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CF4D-518C-4197-A38E-EC399E14DAA9}" type="datetime1">
              <a:rPr lang="en-US" smtClean="0"/>
              <a:t>12/10/2013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3C2-5789-49B5-9C26-1F494E855B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4CB45-5261-4BCB-A7D8-71DDBCF441E8}" type="datetime1">
              <a:rPr lang="en-US" smtClean="0"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3C2-5789-49B5-9C26-1F494E855B5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C42C9-D45F-475C-AD27-92ED44D860F5}" type="datetime1">
              <a:rPr lang="en-US" smtClean="0"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3C2-5789-49B5-9C26-1F494E855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9D5C9-91D2-4A4C-917C-675EFB14CBF8}" type="datetime1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EB93C2-5789-49B5-9C26-1F494E855B5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40DE-CEA4-4DFE-B731-88924BA01CBB}" type="datetime1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3C2-5789-49B5-9C26-1F494E855B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C1188E5-775D-4347-9FF6-D4C7CDAB2A31}" type="datetime1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5EB93C2-5789-49B5-9C26-1F494E855B5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286000"/>
            <a:ext cx="1981200" cy="1828800"/>
          </a:xfrm>
        </p:spPr>
        <p:txBody>
          <a:bodyPr>
            <a:noAutofit/>
          </a:bodyPr>
          <a:lstStyle/>
          <a:p>
            <a:r>
              <a:rPr lang="en-US" sz="1800" dirty="0" smtClean="0"/>
              <a:t>Christine Kelly</a:t>
            </a:r>
          </a:p>
          <a:p>
            <a:r>
              <a:rPr lang="en-US" sz="1800" dirty="0" smtClean="0"/>
              <a:t>Associate Dean</a:t>
            </a:r>
          </a:p>
          <a:p>
            <a:endParaRPr lang="en-US" sz="1800" dirty="0" smtClean="0"/>
          </a:p>
          <a:p>
            <a:r>
              <a:rPr lang="en-US" sz="1800" dirty="0" smtClean="0"/>
              <a:t>College of Engineering</a:t>
            </a:r>
          </a:p>
          <a:p>
            <a:endParaRPr lang="en-US" sz="1800" dirty="0" smtClean="0"/>
          </a:p>
          <a:p>
            <a:r>
              <a:rPr lang="en-US" sz="1800" dirty="0" smtClean="0"/>
              <a:t>Oregon State University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6324600" cy="4419600"/>
          </a:xfrm>
        </p:spPr>
        <p:txBody>
          <a:bodyPr/>
          <a:lstStyle/>
          <a:p>
            <a:r>
              <a:rPr lang="en-US" dirty="0" smtClean="0"/>
              <a:t>Hermiston Foods Study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Oregon </a:t>
            </a:r>
            <a:r>
              <a:rPr lang="en-US" sz="3200" dirty="0" smtClean="0"/>
              <a:t>Environmental </a:t>
            </a:r>
            <a:r>
              <a:rPr lang="en-US" sz="3200" dirty="0" smtClean="0"/>
              <a:t>Quality Commission</a:t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 </a:t>
            </a:r>
            <a:r>
              <a:rPr lang="en-US" sz="3200" dirty="0" smtClean="0"/>
              <a:t>12/11/2013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EB93C2-5789-49B5-9C26-1F494E855B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study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3C2-5789-49B5-9C26-1F494E855B5F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414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674425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25259" y="2362200"/>
            <a:ext cx="17599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Types of water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Pit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Vault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Lagoon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Pivot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Ditch</a:t>
            </a:r>
          </a:p>
          <a:p>
            <a:pPr algn="ctr"/>
            <a:endParaRPr lang="en-US" dirty="0" smtClean="0">
              <a:solidFill>
                <a:schemeClr val="tx2"/>
              </a:solidFill>
            </a:endParaRP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r>
              <a:rPr lang="en-US" u="sng" dirty="0" err="1">
                <a:solidFill>
                  <a:schemeClr val="accent1"/>
                </a:solidFill>
              </a:rPr>
              <a:t>g</a:t>
            </a:r>
            <a:r>
              <a:rPr lang="en-US" u="sng" dirty="0" err="1" smtClean="0">
                <a:solidFill>
                  <a:schemeClr val="accent1"/>
                </a:solidFill>
              </a:rPr>
              <a:t>pm</a:t>
            </a:r>
            <a:r>
              <a:rPr lang="en-US" dirty="0" smtClean="0">
                <a:solidFill>
                  <a:schemeClr val="accent1"/>
                </a:solidFill>
              </a:rPr>
              <a:t>              </a:t>
            </a:r>
            <a:r>
              <a:rPr lang="en-US" u="sng" dirty="0" err="1" smtClean="0">
                <a:solidFill>
                  <a:schemeClr val="accent1"/>
                </a:solidFill>
              </a:rPr>
              <a:t>hr</a:t>
            </a:r>
            <a:endParaRPr lang="en-US" u="sng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450 </a:t>
            </a:r>
            <a:r>
              <a:rPr lang="en-US" dirty="0" err="1" smtClean="0">
                <a:solidFill>
                  <a:schemeClr val="tx2"/>
                </a:solidFill>
              </a:rPr>
              <a:t>ave</a:t>
            </a:r>
            <a:r>
              <a:rPr lang="en-US" dirty="0" smtClean="0">
                <a:solidFill>
                  <a:schemeClr val="tx2"/>
                </a:solidFill>
              </a:rPr>
              <a:t>       3.8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253 min       6.7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2000 max    0.9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98120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                         </a:t>
            </a:r>
            <a:r>
              <a:rPr lang="en-US" u="sng" dirty="0" smtClean="0">
                <a:solidFill>
                  <a:schemeClr val="accent1"/>
                </a:solidFill>
              </a:rPr>
              <a:t>COD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Pea/carrot    1000s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Asparagus       100s 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                         </a:t>
            </a:r>
            <a:r>
              <a:rPr lang="en-US" u="sng" dirty="0" smtClean="0">
                <a:solidFill>
                  <a:schemeClr val="accent1"/>
                </a:solidFill>
              </a:rPr>
              <a:t>pH</a:t>
            </a:r>
            <a:endParaRPr lang="en-US" u="sng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Pea                 4.0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Carrot              6.0 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Asparagus      6.7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5319883"/>
            <a:ext cx="3676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Flow </a:t>
            </a:r>
            <a:r>
              <a:rPr lang="en-US" dirty="0" smtClean="0">
                <a:solidFill>
                  <a:schemeClr val="accent1"/>
                </a:solidFill>
              </a:rPr>
              <a:t>rates, odor </a:t>
            </a:r>
            <a:r>
              <a:rPr lang="en-US" dirty="0" smtClean="0">
                <a:solidFill>
                  <a:schemeClr val="accent1"/>
                </a:solidFill>
              </a:rPr>
              <a:t>and </a:t>
            </a:r>
            <a:r>
              <a:rPr lang="en-US" dirty="0" smtClean="0">
                <a:solidFill>
                  <a:schemeClr val="accent1"/>
                </a:solidFill>
              </a:rPr>
              <a:t>characteristics </a:t>
            </a:r>
            <a:r>
              <a:rPr lang="en-US" dirty="0" smtClean="0">
                <a:solidFill>
                  <a:schemeClr val="accent1"/>
                </a:solidFill>
              </a:rPr>
              <a:t>of water from the facility vary with time. All samples taken for the study are snapshots of the system.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97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84884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Methods require a panel of 5-7 researchers</a:t>
            </a:r>
          </a:p>
          <a:p>
            <a:r>
              <a:rPr lang="en-US" sz="2800" dirty="0" smtClean="0"/>
              <a:t>Dilution method: dilute sample to threshold detection, resource intensive</a:t>
            </a:r>
          </a:p>
          <a:p>
            <a:r>
              <a:rPr lang="en-US" sz="2800" dirty="0" smtClean="0"/>
              <a:t>Ranking method: rank the undiluted samples, cannot measure magnitude</a:t>
            </a:r>
            <a:br>
              <a:rPr lang="en-US" sz="2800" dirty="0" smtClean="0"/>
            </a:br>
            <a:r>
              <a:rPr lang="en-US" sz="2800" dirty="0" smtClean="0"/>
              <a:t> of differences, less </a:t>
            </a:r>
            <a:br>
              <a:rPr lang="en-US" sz="2800" dirty="0" smtClean="0"/>
            </a:br>
            <a:r>
              <a:rPr lang="en-US" sz="2800" dirty="0" smtClean="0"/>
              <a:t>research intensive, less </a:t>
            </a:r>
            <a:br>
              <a:rPr lang="en-US" sz="2800" dirty="0" smtClean="0"/>
            </a:br>
            <a:r>
              <a:rPr lang="en-US" sz="2800" dirty="0" smtClean="0"/>
              <a:t>resource intensive</a:t>
            </a:r>
          </a:p>
          <a:p>
            <a:r>
              <a:rPr lang="en-US" sz="2800" dirty="0" smtClean="0"/>
              <a:t>Rating method: panelists </a:t>
            </a:r>
            <a:br>
              <a:rPr lang="en-US" sz="2800" dirty="0" smtClean="0"/>
            </a:br>
            <a:r>
              <a:rPr lang="en-US" sz="2800" dirty="0" smtClean="0"/>
              <a:t>rate the odor 1-10</a:t>
            </a:r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7162800" cy="1054394"/>
          </a:xfrm>
        </p:spPr>
        <p:txBody>
          <a:bodyPr/>
          <a:lstStyle/>
          <a:p>
            <a:r>
              <a:rPr lang="en-US" dirty="0" smtClean="0"/>
              <a:t>Quantifying odor is difficult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3C2-5789-49B5-9C26-1F494E855B5F}" type="slidenum">
              <a:rPr lang="en-US" smtClean="0"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414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795283"/>
            <a:ext cx="3337828" cy="291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1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5029201" cy="459845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Odor </a:t>
            </a:r>
            <a:r>
              <a:rPr lang="en-US" sz="2400" dirty="0"/>
              <a:t>increased with time in cold storage </a:t>
            </a:r>
          </a:p>
          <a:p>
            <a:r>
              <a:rPr lang="en-US" sz="2400" dirty="0" smtClean="0"/>
              <a:t>Raising </a:t>
            </a:r>
            <a:r>
              <a:rPr lang="en-US" sz="2400" dirty="0"/>
              <a:t>the pH to neutral tended to decrease odor </a:t>
            </a:r>
          </a:p>
          <a:p>
            <a:r>
              <a:rPr lang="en-US" sz="2400" dirty="0" smtClean="0"/>
              <a:t>Rigorous </a:t>
            </a:r>
            <a:r>
              <a:rPr lang="en-US" sz="2400" dirty="0"/>
              <a:t>aeration (open to atmosphere) decreased odor due to volatilization and removal from the water phase </a:t>
            </a:r>
          </a:p>
          <a:p>
            <a:r>
              <a:rPr lang="en-US" sz="2400" dirty="0" smtClean="0"/>
              <a:t>Solids </a:t>
            </a:r>
            <a:r>
              <a:rPr lang="en-US" sz="2400" dirty="0"/>
              <a:t>removal tended to decrease or not affect odor </a:t>
            </a:r>
          </a:p>
          <a:p>
            <a:r>
              <a:rPr lang="en-US" sz="2400" dirty="0" smtClean="0"/>
              <a:t>Aerobic </a:t>
            </a:r>
            <a:r>
              <a:rPr lang="en-US" sz="2400" dirty="0"/>
              <a:t>incubation in a closed vessel generally decreased sample odor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Odor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3C2-5789-49B5-9C26-1F494E855B5F}" type="slidenum">
              <a:rPr lang="en-US" smtClean="0"/>
              <a:t>12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414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11362342"/>
              </p:ext>
            </p:extLst>
          </p:nvPr>
        </p:nvGraphicFramePr>
        <p:xfrm>
          <a:off x="5410201" y="2209800"/>
          <a:ext cx="335206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2200" y="1947671"/>
            <a:ext cx="2590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pH Neutralization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87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5638799"/>
            <a:ext cx="8407893" cy="838201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2400" dirty="0"/>
              <a:t>Anaerobic conditions significantly increased </a:t>
            </a:r>
            <a:r>
              <a:rPr lang="en-US" sz="2400" dirty="0" smtClean="0"/>
              <a:t>odor in pit water samples </a:t>
            </a:r>
            <a:endParaRPr lang="en-US" sz="2400" dirty="0"/>
          </a:p>
          <a:p>
            <a:pPr marL="45720" indent="0" algn="ctr">
              <a:buNone/>
            </a:pP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Odor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3C2-5789-49B5-9C26-1F494E855B5F}" type="slidenum">
              <a:rPr lang="en-US" smtClean="0"/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414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77" y="1752600"/>
            <a:ext cx="8274723" cy="370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3C2-5789-49B5-9C26-1F494E855B5F}" type="slidenum">
              <a:rPr lang="en-US" smtClean="0"/>
              <a:t>14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414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1" y="1719071"/>
            <a:ext cx="8656636" cy="440740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1900" dirty="0" smtClean="0">
                <a:solidFill>
                  <a:schemeClr val="accent1"/>
                </a:solidFill>
              </a:rPr>
              <a:t>On </a:t>
            </a:r>
            <a:r>
              <a:rPr lang="en-US" sz="1900" dirty="0">
                <a:solidFill>
                  <a:schemeClr val="accent1"/>
                </a:solidFill>
              </a:rPr>
              <a:t>the occasions that odor </a:t>
            </a:r>
            <a:r>
              <a:rPr lang="en-US" sz="1900" dirty="0" smtClean="0">
                <a:solidFill>
                  <a:schemeClr val="accent1"/>
                </a:solidFill>
              </a:rPr>
              <a:t>develops, it may be </a:t>
            </a:r>
            <a:r>
              <a:rPr lang="en-US" sz="1900" dirty="0">
                <a:solidFill>
                  <a:schemeClr val="accent1"/>
                </a:solidFill>
              </a:rPr>
              <a:t>due to anaerobic metabolism that occurs in the 3-mile long underground </a:t>
            </a:r>
            <a:r>
              <a:rPr lang="en-US" sz="1900" dirty="0" smtClean="0">
                <a:solidFill>
                  <a:schemeClr val="accent1"/>
                </a:solidFill>
              </a:rPr>
              <a:t>pipe.</a:t>
            </a:r>
          </a:p>
          <a:p>
            <a:pPr marL="45720" indent="0" algn="ctr">
              <a:buNone/>
            </a:pPr>
            <a:r>
              <a:rPr lang="en-US" sz="1900" dirty="0" smtClean="0">
                <a:solidFill>
                  <a:schemeClr val="accent1"/>
                </a:solidFill>
              </a:rPr>
              <a:t> </a:t>
            </a:r>
          </a:p>
          <a:p>
            <a:pPr lvl="0"/>
            <a:r>
              <a:rPr lang="en-US" sz="1900" dirty="0" smtClean="0"/>
              <a:t>In </a:t>
            </a:r>
            <a:r>
              <a:rPr lang="en-US" sz="1900" dirty="0"/>
              <a:t>some samples a significantly lower pH is measured at the vault than at the pit. In June 2012 this was observed (pit 6.6 pH, vault 4.6 pH) when there was a strong offensive odor at the vault. This is evidence for the formation of organic acids by anaerobic metabolism.</a:t>
            </a:r>
          </a:p>
          <a:p>
            <a:pPr lvl="0"/>
            <a:r>
              <a:rPr lang="en-US" sz="1900" dirty="0"/>
              <a:t>Oxygen consumption rates </a:t>
            </a:r>
            <a:r>
              <a:rPr lang="en-US" sz="1900" dirty="0" smtClean="0"/>
              <a:t>indicate </a:t>
            </a:r>
            <a:r>
              <a:rPr lang="en-US" sz="1900" dirty="0"/>
              <a:t>that dissolved oxygen can be completely consumed in minutes, compared to the multiple hour residence time in the pipe. </a:t>
            </a:r>
          </a:p>
          <a:p>
            <a:pPr lvl="0"/>
            <a:r>
              <a:rPr lang="en-US" sz="1900" dirty="0"/>
              <a:t>pH adjustment to neutral reduced odor in the ranking odor panels. This supports the hypothesis that odor causing acids were present in vault </a:t>
            </a:r>
            <a:r>
              <a:rPr lang="en-US" sz="1900" dirty="0" smtClean="0"/>
              <a:t>water. </a:t>
            </a:r>
            <a:endParaRPr lang="en-US" sz="1900" dirty="0"/>
          </a:p>
          <a:p>
            <a:pPr lvl="0"/>
            <a:r>
              <a:rPr lang="en-US" sz="1900" dirty="0"/>
              <a:t>Intense and offensive odor was consistently formed from pit water by incubation under anaerobic </a:t>
            </a:r>
            <a:r>
              <a:rPr lang="en-US" sz="1900" dirty="0" smtClean="0"/>
              <a:t>conditions.</a:t>
            </a:r>
            <a:endParaRPr lang="en-US" sz="1900" dirty="0"/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76281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" lvl="0" indent="0">
              <a:buNone/>
            </a:pPr>
            <a:r>
              <a:rPr lang="en-US" sz="2200" b="1" dirty="0" smtClean="0"/>
              <a:t>Industry Best Practices</a:t>
            </a:r>
          </a:p>
          <a:p>
            <a:pPr lvl="0"/>
            <a:r>
              <a:rPr lang="en-US" sz="2200" dirty="0" smtClean="0"/>
              <a:t>Survey of the best </a:t>
            </a:r>
            <a:r>
              <a:rPr lang="en-US" sz="2200" dirty="0"/>
              <a:t>practices for odor management within the context of water reuse and application to agricultural sites. </a:t>
            </a:r>
            <a:endParaRPr lang="en-US" sz="2200" dirty="0" smtClean="0"/>
          </a:p>
          <a:p>
            <a:pPr marL="45720" indent="0">
              <a:buNone/>
            </a:pPr>
            <a:endParaRPr lang="en-US" sz="2200" dirty="0" smtClean="0"/>
          </a:p>
          <a:p>
            <a:pPr marL="45720" indent="0">
              <a:buNone/>
            </a:pPr>
            <a:r>
              <a:rPr lang="en-US" sz="2200" b="1" dirty="0" smtClean="0"/>
              <a:t>Experimental Study</a:t>
            </a:r>
          </a:p>
          <a:p>
            <a:r>
              <a:rPr lang="en-US" sz="2200" dirty="0" smtClean="0"/>
              <a:t>Assess odor from HF waters under a variety of conditions</a:t>
            </a:r>
          </a:p>
          <a:p>
            <a:r>
              <a:rPr lang="en-US" sz="2200" dirty="0" smtClean="0"/>
              <a:t>Measurements include odor, biological </a:t>
            </a:r>
            <a:r>
              <a:rPr lang="en-US" sz="2200" dirty="0"/>
              <a:t>oxygen demand, chemical oxygen demand, dissolved oxygen, </a:t>
            </a:r>
            <a:r>
              <a:rPr lang="en-US" sz="2200" dirty="0" smtClean="0"/>
              <a:t>pH, T</a:t>
            </a:r>
          </a:p>
          <a:p>
            <a:r>
              <a:rPr lang="en-US" sz="2200" dirty="0" smtClean="0"/>
              <a:t>Conditions include time</a:t>
            </a:r>
            <a:r>
              <a:rPr lang="en-US" sz="2200" dirty="0"/>
              <a:t>, water </a:t>
            </a:r>
            <a:r>
              <a:rPr lang="en-US" sz="2200" dirty="0" smtClean="0"/>
              <a:t>type, aeration</a:t>
            </a:r>
            <a:r>
              <a:rPr lang="en-US" sz="2200" dirty="0"/>
              <a:t>, inoculum, pH, temperature and vegetable solids. </a:t>
            </a:r>
            <a:endParaRPr lang="en-US" sz="22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Scope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3C2-5789-49B5-9C26-1F494E855B5F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3880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51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98371"/>
              </p:ext>
            </p:extLst>
          </p:nvPr>
        </p:nvGraphicFramePr>
        <p:xfrm>
          <a:off x="4953000" y="1752600"/>
          <a:ext cx="3429000" cy="490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29000"/>
              </a:tblGrid>
              <a:tr h="1315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Best Practices Categories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(basis of survey)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5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Air Processing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5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Waste Water Processing and Redistribution Methods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5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Methods of Sprinkler Movement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5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Dust/Odor Reduction</a:t>
                      </a: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15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 </a:t>
                      </a:r>
                      <a:endParaRPr lang="en-US" sz="1400" b="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Storage Basin or Lagoon Odor Removal </a:t>
                      </a:r>
                      <a:r>
                        <a:rPr lang="en-US" sz="1600" b="0" dirty="0" smtClean="0">
                          <a:effectLst/>
                        </a:rPr>
                        <a:t>Methods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best practices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3C2-5789-49B5-9C26-1F494E855B5F}" type="slidenum">
              <a:rPr lang="en-US" smtClean="0"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414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1828800"/>
            <a:ext cx="411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Survey of the literature, including research articles, state publications, books, and interviews with experts (extension agents, etc.)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Sources include animal agriculture, food processing and wastewater facilities, 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Focused </a:t>
            </a:r>
            <a:r>
              <a:rPr lang="en-US" sz="2400" dirty="0" smtClean="0">
                <a:solidFill>
                  <a:schemeClr val="tx2"/>
                </a:solidFill>
              </a:rPr>
              <a:t>on land application of wastewaters and solids.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9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7162800" cy="1054394"/>
          </a:xfrm>
        </p:spPr>
        <p:txBody>
          <a:bodyPr/>
          <a:lstStyle/>
          <a:p>
            <a:r>
              <a:rPr lang="en-US" dirty="0"/>
              <a:t>Survey of Pacific NW companies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3C2-5789-49B5-9C26-1F494E855B5F}" type="slidenum">
              <a:rPr lang="en-US" smtClean="0"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414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3380" y="1981200"/>
            <a:ext cx="3886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&gt;</a:t>
            </a:r>
            <a:r>
              <a:rPr lang="en-US" sz="2400" dirty="0" smtClean="0">
                <a:solidFill>
                  <a:schemeClr val="tx2"/>
                </a:solidFill>
              </a:rPr>
              <a:t>100 PNW companies that use process water for irrigation or land application were surveyed by phone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43 companies chose to participate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Survey </a:t>
            </a:r>
            <a:r>
              <a:rPr lang="en-US" sz="2400" dirty="0" smtClean="0">
                <a:solidFill>
                  <a:schemeClr val="tx2"/>
                </a:solidFill>
              </a:rPr>
              <a:t>instrument  </a:t>
            </a:r>
            <a:r>
              <a:rPr lang="en-US" sz="2400" dirty="0" smtClean="0">
                <a:solidFill>
                  <a:schemeClr val="tx2"/>
                </a:solidFill>
              </a:rPr>
              <a:t>summarizes methods described in the Best Practices document.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6189">
            <a:off x="4975361" y="2226584"/>
            <a:ext cx="3184931" cy="401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9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97644"/>
              </p:ext>
            </p:extLst>
          </p:nvPr>
        </p:nvGraphicFramePr>
        <p:xfrm>
          <a:off x="518319" y="1752600"/>
          <a:ext cx="4358481" cy="490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114"/>
                <a:gridCol w="271130"/>
                <a:gridCol w="3630237"/>
              </a:tblGrid>
              <a:tr h="131549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Waste Water Processing and Redistribution Methods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“Big gun” sprinkler with large bore opening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Stationary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6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Traveling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6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Center pivot/linear movement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6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Impact sprinkler with small bore opening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Stationary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6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Center pivot/linear movement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6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Drop nozzle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Center pivot/linear movement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6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Boom sprayer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6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Low drift drop nozzle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Center pivot/linear movement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6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effectLst/>
                        </a:rPr>
                        <a:t>Hose drag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sprayer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6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Large diameter, low pressure, discharge hose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Boom sprayer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effectLst/>
                        </a:rPr>
                        <a:t>Hose drag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sprayer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Tanker wagon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Drip emitter at or below ground surface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3C2-5789-49B5-9C26-1F494E855B5F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414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096" y="3276600"/>
            <a:ext cx="3243004" cy="329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137216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29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500049"/>
              </p:ext>
            </p:extLst>
          </p:nvPr>
        </p:nvGraphicFramePr>
        <p:xfrm>
          <a:off x="457200" y="1905000"/>
          <a:ext cx="3429000" cy="4572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3741"/>
                <a:gridCol w="3145259"/>
              </a:tblGrid>
              <a:tr h="544019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Methods of Sprinkler Movement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20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Center pivot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2720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Linear movement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544019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Dust/Odor Reduction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20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Windbreak walls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2720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Shelter belts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5266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Washing walls (odor control via evaporative cooling)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2720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Oil sprinkling in animal pens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7986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Diet manipulation via introduction of synthetic amino acids and crude protein to feed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5266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Dry activated carbon sources in animal bedding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2720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Manure additives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3C2-5789-49B5-9C26-1F494E855B5F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414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57475"/>
            <a:ext cx="2306638" cy="153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702833"/>
              </p:ext>
            </p:extLst>
          </p:nvPr>
        </p:nvGraphicFramePr>
        <p:xfrm>
          <a:off x="4440238" y="4343400"/>
          <a:ext cx="4114800" cy="2208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130"/>
                <a:gridCol w="3843670"/>
              </a:tblGrid>
              <a:tr h="131549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Air Processing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Packed tower wet scrubbers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6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Fine mist wet scrubbers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6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Activated carbon odor </a:t>
                      </a:r>
                      <a:r>
                        <a:rPr lang="en-US" sz="1400" dirty="0" err="1">
                          <a:solidFill>
                            <a:schemeClr val="tx2"/>
                          </a:solidFill>
                          <a:effectLst/>
                        </a:rPr>
                        <a:t>adsorbers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6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Bio-filters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6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Thermal oxidizers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6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Diffusion into activated sludge basins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6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Odor masking agents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933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581215"/>
              </p:ext>
            </p:extLst>
          </p:nvPr>
        </p:nvGraphicFramePr>
        <p:xfrm>
          <a:off x="381000" y="2209800"/>
          <a:ext cx="3505199" cy="3645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592"/>
                <a:gridCol w="3365607"/>
              </a:tblGrid>
              <a:tr h="131549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Storage Basin or Lagoon Odor Removal </a:t>
                      </a:r>
                      <a:r>
                        <a:rPr lang="en-US" sz="1400" dirty="0" smtClean="0">
                          <a:effectLst/>
                        </a:rPr>
                        <a:t>Methods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No cover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6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Impermeable cover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6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Geotextile cover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6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Granular foam cover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6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Fixed foam and geotextile cover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6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Straw bio-cover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6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Permeable synthetic or organic bio-cover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6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Mechanical screens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6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Centrifuges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6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Sedimentation via gravity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657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Ultrafiltration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3C2-5789-49B5-9C26-1F494E855B5F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414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M:\Research\Projects and Proposals\Current Projects and Grants\2011 Hermiston Foods\photos\pit screens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21656"/>
            <a:ext cx="4618566" cy="259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6482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3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644929"/>
              </p:ext>
            </p:extLst>
          </p:nvPr>
        </p:nvGraphicFramePr>
        <p:xfrm>
          <a:off x="381000" y="1905000"/>
          <a:ext cx="3429000" cy="45889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861"/>
                <a:gridCol w="3244139"/>
              </a:tblGrid>
              <a:tr h="968519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Considerations Taken into account Because of Odor </a:t>
                      </a:r>
                      <a:r>
                        <a:rPr lang="en-US" sz="1400" dirty="0" smtClean="0">
                          <a:effectLst/>
                        </a:rPr>
                        <a:t>Control/Nuisance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98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Wind speed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3298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Wind direction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3298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Temperature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3298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Pre-application pH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3298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Aerobic vs. anaerobic activity in soil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3298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Pre-application chemical conditions of soil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3298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Time of day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3298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Season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3298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Humidity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  <a:tr h="3298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Location (with </a:t>
                      </a:r>
                      <a:r>
                        <a:rPr lang="en-US" sz="1400" dirty="0" smtClean="0">
                          <a:solidFill>
                            <a:schemeClr val="tx2"/>
                          </a:solidFill>
                          <a:effectLst/>
                        </a:rPr>
                        <a:t>regard </a:t>
                      </a:r>
                      <a:r>
                        <a:rPr lang="en-US" sz="1400" dirty="0">
                          <a:solidFill>
                            <a:schemeClr val="tx2"/>
                          </a:solidFill>
                          <a:effectLst/>
                        </a:rPr>
                        <a:t>to neighboring homes or businesses)</a:t>
                      </a:r>
                      <a:endParaRPr lang="en-US" sz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448" marR="21448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3C2-5789-49B5-9C26-1F494E855B5F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414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387" y="1828800"/>
            <a:ext cx="20288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558" y="2177664"/>
            <a:ext cx="238224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43400"/>
            <a:ext cx="28289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5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719070"/>
            <a:ext cx="8580437" cy="4834129"/>
          </a:xfrm>
        </p:spPr>
        <p:txBody>
          <a:bodyPr>
            <a:noAutofit/>
          </a:bodyPr>
          <a:lstStyle/>
          <a:p>
            <a:r>
              <a:rPr lang="en-US" sz="1600" dirty="0" smtClean="0"/>
              <a:t>Of the 43 PNW companies </a:t>
            </a:r>
            <a:r>
              <a:rPr lang="en-US" sz="1600" dirty="0" smtClean="0"/>
              <a:t>surveyed that </a:t>
            </a:r>
            <a:r>
              <a:rPr lang="en-US" sz="1600" dirty="0"/>
              <a:t>use process water for </a:t>
            </a:r>
            <a:r>
              <a:rPr lang="en-US" sz="1600" dirty="0" smtClean="0"/>
              <a:t>irrigation or land application </a:t>
            </a:r>
          </a:p>
          <a:p>
            <a:pPr lvl="1"/>
            <a:r>
              <a:rPr lang="en-US" sz="1600" dirty="0" smtClean="0"/>
              <a:t>13 used </a:t>
            </a:r>
            <a:r>
              <a:rPr lang="en-US" sz="1600" dirty="0"/>
              <a:t>taper bore </a:t>
            </a:r>
            <a:r>
              <a:rPr lang="en-US" sz="1600" dirty="0" smtClean="0"/>
              <a:t>nozzles (none due </a:t>
            </a:r>
            <a:r>
              <a:rPr lang="en-US" sz="1600" dirty="0"/>
              <a:t>to odor </a:t>
            </a:r>
            <a:r>
              <a:rPr lang="en-US" sz="1600" dirty="0" smtClean="0"/>
              <a:t>concerns). </a:t>
            </a:r>
          </a:p>
          <a:p>
            <a:pPr lvl="1"/>
            <a:r>
              <a:rPr lang="en-US" sz="1600" dirty="0" smtClean="0"/>
              <a:t>3 used </a:t>
            </a:r>
            <a:r>
              <a:rPr lang="en-US" sz="1600" dirty="0"/>
              <a:t>ponds or basins to store waste water </a:t>
            </a:r>
            <a:endParaRPr lang="en-US" sz="1600" dirty="0" smtClean="0"/>
          </a:p>
          <a:p>
            <a:pPr lvl="3"/>
            <a:r>
              <a:rPr lang="en-US" sz="1600" dirty="0" smtClean="0"/>
              <a:t>0 were </a:t>
            </a:r>
            <a:r>
              <a:rPr lang="en-US" sz="1600" dirty="0"/>
              <a:t>covered or treated due to </a:t>
            </a:r>
            <a:r>
              <a:rPr lang="en-US" sz="1600" dirty="0" smtClean="0"/>
              <a:t>odor</a:t>
            </a:r>
          </a:p>
          <a:p>
            <a:pPr lvl="3"/>
            <a:r>
              <a:rPr lang="en-US" sz="1600" dirty="0" smtClean="0"/>
              <a:t>1 acknowledged odors</a:t>
            </a:r>
            <a:r>
              <a:rPr lang="en-US" sz="1600" dirty="0"/>
              <a:t> </a:t>
            </a:r>
          </a:p>
          <a:p>
            <a:pPr lvl="1"/>
            <a:r>
              <a:rPr lang="en-US" sz="1600" dirty="0" smtClean="0"/>
              <a:t>7 used </a:t>
            </a:r>
            <a:r>
              <a:rPr lang="en-US" sz="1600" dirty="0"/>
              <a:t>drip </a:t>
            </a:r>
            <a:r>
              <a:rPr lang="en-US" sz="1600" dirty="0" smtClean="0"/>
              <a:t>irrigation/irrigation </a:t>
            </a:r>
            <a:r>
              <a:rPr lang="en-US" sz="1600" dirty="0"/>
              <a:t>canals to supply water to </a:t>
            </a:r>
            <a:r>
              <a:rPr lang="en-US" sz="1600" dirty="0" smtClean="0"/>
              <a:t>fields</a:t>
            </a:r>
            <a:r>
              <a:rPr lang="en-US" sz="1600" dirty="0"/>
              <a:t>. </a:t>
            </a:r>
            <a:endParaRPr lang="en-US" sz="1600" dirty="0" smtClean="0"/>
          </a:p>
          <a:p>
            <a:pPr lvl="1"/>
            <a:r>
              <a:rPr lang="en-US" sz="1600" dirty="0" smtClean="0"/>
              <a:t>0 indicated </a:t>
            </a:r>
            <a:r>
              <a:rPr lang="en-US" sz="1600" dirty="0"/>
              <a:t>that it routinely made decisions based on odor </a:t>
            </a:r>
            <a:r>
              <a:rPr lang="en-US" sz="1600" dirty="0" smtClean="0"/>
              <a:t>control</a:t>
            </a:r>
            <a:r>
              <a:rPr lang="en-US" sz="1600" dirty="0"/>
              <a:t> </a:t>
            </a:r>
            <a:r>
              <a:rPr lang="en-US" sz="1600" dirty="0" smtClean="0"/>
              <a:t>based on environmental conditions</a:t>
            </a:r>
          </a:p>
          <a:p>
            <a:pPr lvl="1"/>
            <a:r>
              <a:rPr lang="en-US" sz="1600" dirty="0" smtClean="0"/>
              <a:t>0 indicated </a:t>
            </a:r>
            <a:r>
              <a:rPr lang="en-US" sz="1600" dirty="0"/>
              <a:t>the use of air processing methods for odor </a:t>
            </a:r>
            <a:r>
              <a:rPr lang="en-US" sz="1600" dirty="0" smtClean="0"/>
              <a:t>control </a:t>
            </a:r>
            <a:endParaRPr lang="en-US" sz="1600" dirty="0"/>
          </a:p>
          <a:p>
            <a:pPr marL="45720" indent="0">
              <a:buNone/>
            </a:pPr>
            <a:endParaRPr lang="en-US" sz="1600" dirty="0" smtClean="0"/>
          </a:p>
          <a:p>
            <a:pPr marL="45720" indent="0" algn="ctr">
              <a:buNone/>
            </a:pP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Methods in the </a:t>
            </a:r>
            <a:r>
              <a:rPr lang="en-US" sz="1900" i="1" dirty="0" smtClean="0">
                <a:solidFill>
                  <a:schemeClr val="accent1">
                    <a:lumMod val="75000"/>
                  </a:schemeClr>
                </a:solidFill>
              </a:rPr>
              <a:t>Best Practices </a:t>
            </a: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document probably do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not represent </a:t>
            </a:r>
            <a:r>
              <a:rPr lang="en-US" sz="1900" i="1" dirty="0" smtClean="0">
                <a:solidFill>
                  <a:schemeClr val="accent1">
                    <a:lumMod val="75000"/>
                  </a:schemeClr>
                </a:solidFill>
              </a:rPr>
              <a:t>common</a:t>
            </a: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practices within the agricultural industry in the </a:t>
            </a: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Northwest. In contrast, at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the Hermiston Foods </a:t>
            </a: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facility a host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of operating practices and design strategies are enacted with the explicit intent of reducing odor </a:t>
            </a: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generation 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</a:rPr>
              <a:t>and exposure to neighboring </a:t>
            </a:r>
            <a:r>
              <a:rPr lang="en-US" sz="1900" dirty="0" smtClean="0">
                <a:solidFill>
                  <a:schemeClr val="accent1">
                    <a:lumMod val="75000"/>
                  </a:schemeClr>
                </a:solidFill>
              </a:rPr>
              <a:t>land. </a:t>
            </a:r>
            <a:endParaRPr lang="en-US" sz="1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55847"/>
            <a:ext cx="7315200" cy="1054394"/>
          </a:xfrm>
        </p:spPr>
        <p:txBody>
          <a:bodyPr/>
          <a:lstStyle/>
          <a:p>
            <a:r>
              <a:rPr lang="en-US" sz="3100" dirty="0" smtClean="0"/>
              <a:t>Survey of Pacific NW companies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93C2-5789-49B5-9C26-1F494E855B5F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3414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41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1068</TotalTime>
  <Words>764</Words>
  <Application>Microsoft Office PowerPoint</Application>
  <PresentationFormat>On-screen Show (4:3)</PresentationFormat>
  <Paragraphs>245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Franklin Gothic Medium</vt:lpstr>
      <vt:lpstr>Times New Roman</vt:lpstr>
      <vt:lpstr>Wingdings</vt:lpstr>
      <vt:lpstr>Wingdings 2</vt:lpstr>
      <vt:lpstr>Grid</vt:lpstr>
      <vt:lpstr>Hermiston Foods Study  Oregon Environmental Quality Commission   12/11/2013</vt:lpstr>
      <vt:lpstr>Scope</vt:lpstr>
      <vt:lpstr>Industry best practices</vt:lpstr>
      <vt:lpstr>Survey of Pacific NW companies</vt:lpstr>
      <vt:lpstr>Best practices</vt:lpstr>
      <vt:lpstr>Best practices</vt:lpstr>
      <vt:lpstr>Best practices</vt:lpstr>
      <vt:lpstr>Best Practices</vt:lpstr>
      <vt:lpstr>Survey of Pacific NW companies</vt:lpstr>
      <vt:lpstr>Experimental study</vt:lpstr>
      <vt:lpstr>Quantifying odor is difficult</vt:lpstr>
      <vt:lpstr>Odor results</vt:lpstr>
      <vt:lpstr>Odor results</vt:lpstr>
      <vt:lpstr>conclusions</vt:lpstr>
    </vt:vector>
  </TitlesOfParts>
  <Company>OSU College of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Hermiston Foods Study  Environmental Quality Commission   12/11/13</dc:title>
  <dc:creator>Kelly, Christine</dc:creator>
  <cp:lastModifiedBy>ckelly</cp:lastModifiedBy>
  <cp:revision>14</cp:revision>
  <dcterms:created xsi:type="dcterms:W3CDTF">2013-12-10T19:07:57Z</dcterms:created>
  <dcterms:modified xsi:type="dcterms:W3CDTF">2013-12-11T15:53:45Z</dcterms:modified>
</cp:coreProperties>
</file>