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7" r:id="rId2"/>
    <p:sldId id="270" r:id="rId3"/>
    <p:sldId id="271" r:id="rId4"/>
    <p:sldId id="260" r:id="rId5"/>
    <p:sldId id="261" r:id="rId6"/>
    <p:sldId id="262" r:id="rId7"/>
    <p:sldId id="259" r:id="rId8"/>
    <p:sldId id="265" r:id="rId9"/>
    <p:sldId id="266" r:id="rId10"/>
    <p:sldId id="267" r:id="rId11"/>
    <p:sldId id="269" r:id="rId1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00"/>
    <a:srgbClr val="B9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81915" autoAdjust="0"/>
  </p:normalViewPr>
  <p:slideViewPr>
    <p:cSldViewPr>
      <p:cViewPr varScale="1">
        <p:scale>
          <a:sx n="90" d="100"/>
          <a:sy n="90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0A1F909-44D5-4AA4-A420-B3068354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AE5CF6E-EF6C-4FCB-AC85-C316D967FD1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ED77FCB-DCED-4521-9C4A-BE96E6E32EAF}" type="slidenum">
              <a:rPr lang="en-US"/>
              <a:pPr/>
              <a:t>10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Individual Responses may vary. (Dalton, 1996; </a:t>
            </a:r>
            <a:r>
              <a:rPr lang="en-US" dirty="0" err="1" smtClean="0">
                <a:sym typeface="Wingdings" pitchFamily="2" charset="2"/>
              </a:rPr>
              <a:t>Shusterman</a:t>
            </a:r>
            <a:r>
              <a:rPr lang="en-US" dirty="0" smtClean="0">
                <a:sym typeface="Wingdings" pitchFamily="2" charset="2"/>
              </a:rPr>
              <a:t>, 2002)</a:t>
            </a: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Age Both extremes are at increased risk. </a:t>
            </a: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Gender women tend to be more susceptible to become symptomatic from odors</a:t>
            </a: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People suffering from depression</a:t>
            </a: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Genetics innate aversion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Individuals with other medical conditions:</a:t>
            </a:r>
            <a:r>
              <a:rPr lang="en-US" dirty="0" smtClean="0">
                <a:sym typeface="Wingdings" pitchFamily="2" charset="2"/>
              </a:rPr>
              <a:t> Asthma, COPD, Chronic sinusitis; headaches, migraines, seizures; tachycardia. </a:t>
            </a: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Life Style </a:t>
            </a:r>
            <a:r>
              <a:rPr lang="en-US" dirty="0" smtClean="0">
                <a:sym typeface="Wingdings" pitchFamily="2" charset="2"/>
              </a:rPr>
              <a:t>Outdoor exercise</a:t>
            </a: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Social Habits </a:t>
            </a:r>
            <a:r>
              <a:rPr lang="en-US" dirty="0" smtClean="0">
                <a:sym typeface="Wingdings" pitchFamily="2" charset="2"/>
              </a:rPr>
              <a:t>Tobacco use/Environmental Tobacco Smoke (ETS), Alcohol abuse </a:t>
            </a: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Stress/Worry</a:t>
            </a:r>
            <a:r>
              <a:rPr lang="en-US" b="1" dirty="0" smtClean="0">
                <a:cs typeface="Arial" pitchFamily="34" charset="0"/>
                <a:sym typeface="Wingdings" pitchFamily="2" charset="2"/>
              </a:rPr>
              <a:t>→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Increase the subjective odor-related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symptoms</a:t>
            </a:r>
          </a:p>
          <a:p>
            <a:pPr eaLnBrk="1" hangingPunct="1"/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1400" b="1" dirty="0" smtClean="0">
                <a:cs typeface="Arial" pitchFamily="34" charset="0"/>
                <a:sym typeface="Wingdings" pitchFamily="2" charset="2"/>
              </a:rPr>
              <a:t>Olfactory</a:t>
            </a:r>
            <a:r>
              <a:rPr lang="en-US" sz="1400" b="1" baseline="0" dirty="0" smtClean="0">
                <a:cs typeface="Arial" pitchFamily="34" charset="0"/>
                <a:sym typeface="Wingdings" pitchFamily="2" charset="2"/>
              </a:rPr>
              <a:t> Anatomy – </a:t>
            </a:r>
            <a:r>
              <a:rPr lang="en-US" sz="1400" b="1" baseline="0" dirty="0" err="1" smtClean="0">
                <a:cs typeface="Arial" pitchFamily="34" charset="0"/>
                <a:sym typeface="Wingdings" pitchFamily="2" charset="2"/>
              </a:rPr>
              <a:t>Limibic</a:t>
            </a:r>
            <a:r>
              <a:rPr lang="en-US" sz="1400" b="1" baseline="0" dirty="0" smtClean="0">
                <a:cs typeface="Arial" pitchFamily="34" charset="0"/>
                <a:sym typeface="Wingdings" pitchFamily="2" charset="2"/>
              </a:rPr>
              <a:t> System – Another source of variation in responses – Not faking</a:t>
            </a:r>
            <a:endParaRPr lang="en-US" sz="1400" b="1" dirty="0" smtClean="0"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1F909-44D5-4AA4-A420-B3068354AE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1F909-44D5-4AA4-A420-B3068354AE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1F909-44D5-4AA4-A420-B3068354AE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8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789AE5-023A-4B89-9C6E-670C1793926B}" type="slidenum">
              <a:rPr lang="en-US"/>
              <a:pPr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Most </a:t>
            </a:r>
            <a:r>
              <a:rPr lang="en-US" dirty="0" smtClean="0"/>
              <a:t>people can smell many hazardous chemicals before they are at harmful </a:t>
            </a:r>
            <a:r>
              <a:rPr lang="en-US" dirty="0" smtClean="0"/>
              <a:t>levels. Sense</a:t>
            </a:r>
            <a:r>
              <a:rPr lang="en-US" baseline="0" dirty="0" smtClean="0"/>
              <a:t> of smell evolved with us as a warning mechanism.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</a:t>
            </a:r>
            <a:r>
              <a:rPr lang="en-US" dirty="0" smtClean="0"/>
              <a:t>, not fool proof. Some odiferous</a:t>
            </a:r>
            <a:r>
              <a:rPr lang="en-US" baseline="0" dirty="0" smtClean="0"/>
              <a:t> chemicals are not </a:t>
            </a:r>
            <a:r>
              <a:rPr lang="en-US" baseline="0" dirty="0" smtClean="0"/>
              <a:t>toxic even at very high concentrations, </a:t>
            </a:r>
            <a:r>
              <a:rPr lang="en-US" baseline="0" dirty="0" smtClean="0"/>
              <a:t>and some </a:t>
            </a:r>
            <a:r>
              <a:rPr lang="en-US" baseline="0" dirty="0" smtClean="0"/>
              <a:t>highly toxic </a:t>
            </a:r>
            <a:r>
              <a:rPr lang="en-US" baseline="0" dirty="0" smtClean="0"/>
              <a:t>chemicals are odorless (CO is a good example).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1F909-44D5-4AA4-A420-B3068354AE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6BEA0C1-480F-4107-84D6-0E3570A06010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000" b="1" dirty="0" smtClean="0"/>
              <a:t>Headache </a:t>
            </a:r>
          </a:p>
          <a:p>
            <a:pPr lvl="1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000" b="1" dirty="0" smtClean="0"/>
              <a:t>-Dizziness </a:t>
            </a:r>
          </a:p>
          <a:p>
            <a:pPr lvl="1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000" b="1" dirty="0" smtClean="0"/>
              <a:t>-Nausea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en-US" sz="2000" b="1" dirty="0" smtClean="0"/>
              <a:t>Objective signs: </a:t>
            </a:r>
          </a:p>
          <a:p>
            <a:pPr lvl="1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000" b="1" dirty="0" smtClean="0"/>
              <a:t>-Watery eyes </a:t>
            </a:r>
          </a:p>
          <a:p>
            <a:pPr lvl="1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000" b="1" dirty="0" smtClean="0"/>
              <a:t>-Coughing &amp; wheezing</a:t>
            </a:r>
          </a:p>
          <a:p>
            <a:pPr lvl="1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000" b="1" dirty="0" smtClean="0"/>
              <a:t>-Tachycardia (Rapid Heart-Rate)</a:t>
            </a:r>
            <a:endParaRPr lang="en-US" b="1" u="sng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0392C5-0785-46A6-9E8A-136CB3B035E3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For example: </a:t>
            </a:r>
            <a:r>
              <a:rPr lang="en-US" b="1" u="sng" dirty="0" smtClean="0"/>
              <a:t>H2S:</a:t>
            </a:r>
          </a:p>
          <a:p>
            <a:pPr eaLnBrk="1" hangingPunct="1"/>
            <a:r>
              <a:rPr lang="en-US" dirty="0" smtClean="0"/>
              <a:t>In general you can smell many hazardous chemicals</a:t>
            </a:r>
            <a:r>
              <a:rPr lang="en-US" u="sng" dirty="0" smtClean="0"/>
              <a:t> </a:t>
            </a:r>
            <a:r>
              <a:rPr lang="en-US" b="1" u="sng" dirty="0" smtClean="0"/>
              <a:t>before </a:t>
            </a:r>
            <a:r>
              <a:rPr lang="en-US" dirty="0" smtClean="0"/>
              <a:t>they are at harmful levels as is the case of  </a:t>
            </a:r>
          </a:p>
          <a:p>
            <a:pPr eaLnBrk="1" hangingPunct="1"/>
            <a:r>
              <a:rPr lang="en-US" b="1" dirty="0" smtClean="0"/>
              <a:t>H2S Odor threshold 	  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0.5 – 30 pp</a:t>
            </a:r>
            <a:r>
              <a:rPr lang="en-US" b="1" u="sng" dirty="0" smtClean="0">
                <a:sym typeface="Wingdings" pitchFamily="2" charset="2"/>
              </a:rPr>
              <a:t>b</a:t>
            </a: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H2S Irritation threshold 10 – 20 pp</a:t>
            </a:r>
            <a:r>
              <a:rPr lang="en-US" b="1" u="sng" dirty="0" smtClean="0">
                <a:sym typeface="Wingdings" pitchFamily="2" charset="2"/>
              </a:rPr>
              <a:t>m</a:t>
            </a:r>
            <a:endParaRPr lang="en-US" u="sng" dirty="0" smtClean="0">
              <a:sym typeface="Wingdings" pitchFamily="2" charset="2"/>
            </a:endParaRP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Olfactory Fatigue 100 ppm</a:t>
            </a:r>
          </a:p>
          <a:p>
            <a:pPr eaLnBrk="1" hangingPunct="1"/>
            <a:r>
              <a:rPr lang="en-US" b="1" dirty="0" smtClean="0">
                <a:sym typeface="Wingdings" pitchFamily="2" charset="2"/>
              </a:rPr>
              <a:t>LOC: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b="1" dirty="0" smtClean="0">
                <a:sym typeface="Wingdings" pitchFamily="2" charset="2"/>
              </a:rPr>
              <a:t>750 – 1,000 ppm  </a:t>
            </a:r>
            <a:r>
              <a:rPr lang="en-US" dirty="0" smtClean="0">
                <a:sym typeface="Wingdings" pitchFamily="2" charset="2"/>
              </a:rPr>
              <a:t>**Knockdown! Or Collapse [11] paralysis of the respiratory center [4] and death! (likely a consequence of </a:t>
            </a:r>
            <a:r>
              <a:rPr lang="en-US" b="1" i="1" dirty="0" smtClean="0">
                <a:sym typeface="Wingdings" pitchFamily="2" charset="2"/>
              </a:rPr>
              <a:t>direct</a:t>
            </a:r>
            <a:r>
              <a:rPr lang="en-US" dirty="0" smtClean="0">
                <a:sym typeface="Wingdings" pitchFamily="2" charset="2"/>
              </a:rPr>
              <a:t> toxic action of </a:t>
            </a:r>
            <a:r>
              <a:rPr lang="en-US" b="1" dirty="0" smtClean="0">
                <a:sym typeface="Wingdings" pitchFamily="2" charset="2"/>
              </a:rPr>
              <a:t>H2S</a:t>
            </a:r>
            <a:r>
              <a:rPr lang="en-US" dirty="0" smtClean="0">
                <a:sym typeface="Wingdings" pitchFamily="2" charset="2"/>
              </a:rPr>
              <a:t> in the brain) [11].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happens with increased concentration.</a:t>
            </a:r>
          </a:p>
          <a:p>
            <a:pPr eaLnBrk="1" hangingPunct="1"/>
            <a:r>
              <a:rPr lang="en-US" dirty="0" smtClean="0"/>
              <a:t>Resource: </a:t>
            </a:r>
            <a:r>
              <a:rPr lang="en-US" b="1" dirty="0" smtClean="0"/>
              <a:t>“Science of Odors as a Potential Health Issue”</a:t>
            </a:r>
            <a:r>
              <a:rPr lang="en-US" dirty="0" smtClean="0"/>
              <a:t> J. of Environmental Quality 34:129-138 (2005). </a:t>
            </a:r>
            <a:r>
              <a:rPr lang="en-US" b="1" dirty="0" err="1" smtClean="0"/>
              <a:t>Schiffman</a:t>
            </a:r>
            <a:r>
              <a:rPr lang="en-US" b="1" dirty="0" smtClean="0"/>
              <a:t> SS, William CM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b="1" dirty="0" smtClean="0"/>
              <a:t>This response does not have to occur in this order.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7484FB5-E711-4861-8BB6-9923128C83DF}" type="slidenum">
              <a:rPr lang="en-US"/>
              <a:pPr/>
              <a:t>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1F909-44D5-4AA4-A420-B3068354AE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7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5FDE6FB3-18D3-4910-9103-358399BC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5014-9A8C-4D43-900A-22DDA9733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252D-6C62-4029-8E2C-46412F1B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CA1D-DE44-4722-B037-9E79A9DFA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A8D20-7C0F-464F-A2E7-34BCAF7D9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1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5ABA6-52C3-4884-908A-A9E9A8CC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4968-657B-4F73-89B8-072101099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C6BA-5104-4ACF-A64A-EB0588079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4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839AF-A043-4FE5-860C-7B3E41A69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3030-A367-4F9D-ADE3-CCBE174C1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43C80-B673-4553-9A86-775E7598E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5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4EA3-D216-4150-B437-689EDDAB6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1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1C36C6-96F1-4854-8BBB-E0F79EFAA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8229600" cy="1828800"/>
          </a:xfrm>
        </p:spPr>
        <p:txBody>
          <a:bodyPr/>
          <a:lstStyle/>
          <a:p>
            <a:pPr eaLnBrk="1" hangingPunct="1"/>
            <a:r>
              <a:rPr lang="en-US" sz="4400" b="0" dirty="0"/>
              <a:t>Odor-Related Health </a:t>
            </a:r>
            <a:r>
              <a:rPr lang="en-US" sz="4400" b="0" dirty="0" smtClean="0"/>
              <a:t>Problems and Bacterial Risk – Hermiston Foods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2971800"/>
            <a:ext cx="46482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David Farrer, Toxicologist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Environmental Public Health Section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EQC meeting in DEQ HQ in Portland, OR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Dec. 11, 2013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75025" y="3108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</p:txBody>
      </p:sp>
      <p:pic>
        <p:nvPicPr>
          <p:cNvPr id="3079" name="Picture 7" descr="oha_logo_lrg.jpg (2113×79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49812"/>
            <a:ext cx="4290527" cy="16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174875"/>
            <a:ext cx="7239000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mtClean="0"/>
              <a:t>Age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mtClean="0"/>
              <a:t>Gender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mtClean="0"/>
              <a:t>History of depression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mtClean="0"/>
              <a:t>Genetics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mtClean="0"/>
              <a:t>Medical History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mtClean="0"/>
              <a:t>Life Style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mtClean="0"/>
              <a:t>Social Habits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mtClean="0"/>
              <a:t>Stress/Worry (esp. subjective symptoms)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6629400" cy="1143000"/>
          </a:xfrm>
          <a:prstGeom prst="rect">
            <a:avLst/>
          </a:prstGeom>
          <a:noFill/>
        </p:spPr>
        <p:txBody>
          <a:bodyPr anchor="ctr"/>
          <a:lstStyle/>
          <a:p>
            <a:pPr eaLnBrk="1" hangingPunct="1"/>
            <a:r>
              <a:rPr lang="en-US" sz="3200" b="0" smtClean="0"/>
              <a:t>Individual Responses May Vary by:</a:t>
            </a:r>
          </a:p>
        </p:txBody>
      </p:sp>
      <p:pic>
        <p:nvPicPr>
          <p:cNvPr id="12292" name="Picture 4" descr="j04225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1981200" cy="25146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Information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Contact: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3200400"/>
            <a:ext cx="6477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David Farrer, Toxicologist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Office of Environmental Public Health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971-673-0971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David.g.farrer@state.or.us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Health Issues Related to Hermiston Foods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8077200" cy="3724275"/>
          </a:xfrm>
        </p:spPr>
        <p:txBody>
          <a:bodyPr/>
          <a:lstStyle/>
          <a:p>
            <a:r>
              <a:rPr lang="en-US" dirty="0" smtClean="0"/>
              <a:t>Bacterial/microbial illness</a:t>
            </a:r>
          </a:p>
          <a:p>
            <a:r>
              <a:rPr lang="en-US" dirty="0" smtClean="0"/>
              <a:t>Odors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1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Bacterial/Microbial Illness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8153400" cy="3724275"/>
          </a:xfrm>
        </p:spPr>
        <p:txBody>
          <a:bodyPr/>
          <a:lstStyle/>
          <a:p>
            <a:r>
              <a:rPr lang="en-US" sz="2400" dirty="0" smtClean="0"/>
              <a:t>Fecal pathogens found in sewage and animal waste pose greatest health risk</a:t>
            </a:r>
          </a:p>
          <a:p>
            <a:r>
              <a:rPr lang="en-US" sz="2400" dirty="0" smtClean="0"/>
              <a:t>Hermiston process wastewater does not receive direct inputs from sewage or animal waste</a:t>
            </a:r>
          </a:p>
          <a:p>
            <a:r>
              <a:rPr lang="en-US" sz="2400" dirty="0"/>
              <a:t>Odor comes from anaerobic decomposition of plant material, which involves </a:t>
            </a:r>
            <a:r>
              <a:rPr lang="en-US" sz="2400" dirty="0" smtClean="0"/>
              <a:t>bacteria but not necessarily the same as fecal </a:t>
            </a:r>
            <a:r>
              <a:rPr lang="en-US" sz="2400" dirty="0" smtClean="0"/>
              <a:t>pathogens</a:t>
            </a:r>
            <a:endParaRPr lang="en-US" sz="2400" dirty="0"/>
          </a:p>
          <a:p>
            <a:r>
              <a:rPr lang="en-US" sz="2400" dirty="0" smtClean="0"/>
              <a:t>No reason to think fecal pathogen load in water from washing vegetables would be different from other irrigation water</a:t>
            </a:r>
          </a:p>
        </p:txBody>
      </p:sp>
    </p:spTree>
    <p:extLst>
      <p:ext uri="{BB962C8B-B14F-4D97-AF65-F5344CB8AC3E}">
        <p14:creationId xmlns:p14="http://schemas.microsoft.com/office/powerpoint/2010/main" val="331208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974725"/>
            <a:ext cx="4740275" cy="474027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175125"/>
            <a:ext cx="1535112" cy="230187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39888" y="3040063"/>
            <a:ext cx="7123112" cy="1190625"/>
          </a:xfrm>
          <a:solidFill>
            <a:schemeClr val="tx1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</a:rPr>
              <a:t>Odors can make people aware of potentially dangerous chemicals at concentrations below harmful levels.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  “</a:t>
            </a:r>
            <a:r>
              <a:rPr lang="en-US" b="1" smtClean="0"/>
              <a:t>Odors in public health practice are not only warning signs of potential health effects, but may in itself be the direct cause of some symptoms in humans.” </a:t>
            </a:r>
          </a:p>
          <a:p>
            <a:pPr eaLnBrk="1" hangingPunct="1"/>
            <a:endParaRPr lang="en-US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6699FF"/>
                </a:solidFill>
              </a:rPr>
              <a:t>  </a:t>
            </a:r>
            <a:r>
              <a:rPr lang="en-US" sz="2000" b="1" smtClean="0"/>
              <a:t>Resource: </a:t>
            </a:r>
            <a:r>
              <a:rPr lang="en-US" sz="1800" smtClean="0"/>
              <a:t>Science of Odors as a Potential Health Issue. Susan S. Schiffman and C.M. Williams.  Journal of Environmental Quality, 34: 129-138 (2005)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sz="4000" b="0" smtClean="0"/>
              <a:t>Types of Odor-Related Symptoms</a:t>
            </a:r>
            <a:endParaRPr lang="en-US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en-US" b="1" smtClean="0"/>
              <a:t>Subjective symptoms– </a:t>
            </a:r>
            <a:r>
              <a:rPr lang="en-US" sz="2400" b="1" smtClean="0">
                <a:solidFill>
                  <a:srgbClr val="FF0000"/>
                </a:solidFill>
              </a:rPr>
              <a:t>not measurable</a:t>
            </a:r>
            <a:r>
              <a:rPr lang="en-US" b="1" smtClean="0"/>
              <a:t> </a:t>
            </a:r>
          </a:p>
          <a:p>
            <a:pPr lvl="1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000" b="1" smtClean="0"/>
              <a:t>-Person “feels it” but examiner can not see it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None/>
            </a:pPr>
            <a:r>
              <a:rPr lang="en-US" sz="1800" b="1" smtClean="0"/>
              <a:t>-E.g., “nausea”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en-US" b="1" smtClean="0"/>
              <a:t>Objective symptoms– </a:t>
            </a:r>
            <a:r>
              <a:rPr lang="en-US" sz="2400" b="1" smtClean="0">
                <a:solidFill>
                  <a:srgbClr val="FF0000"/>
                </a:solidFill>
              </a:rPr>
              <a:t>measurable</a:t>
            </a:r>
            <a:r>
              <a:rPr lang="en-US" smtClean="0">
                <a:solidFill>
                  <a:schemeClr val="hlink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en-US" sz="2000" b="1" smtClean="0"/>
              <a:t>-Person complains about it and examiner can see it or hear it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None/>
            </a:pPr>
            <a:r>
              <a:rPr lang="en-US" sz="1800" b="1" smtClean="0"/>
              <a:t>-E.g., redness and/or tearing of the eyes, increased wheezing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6477000" cy="1143000"/>
          </a:xfrm>
        </p:spPr>
        <p:txBody>
          <a:bodyPr/>
          <a:lstStyle/>
          <a:p>
            <a:pPr eaLnBrk="1" hangingPunct="1"/>
            <a:r>
              <a:rPr lang="en-US" sz="3200" b="0" smtClean="0"/>
              <a:t>Responses to Odor Exposure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784475"/>
            <a:ext cx="5943600" cy="2854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z="2400" b="1" smtClean="0"/>
              <a:t>Toxicity (Acute/Chronic)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z="2400" b="1" smtClean="0"/>
              <a:t>Irritation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z="2400" b="1" smtClean="0"/>
              <a:t>Intolerance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z="2400" b="1" smtClean="0"/>
              <a:t>Annoyance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z="2400" b="1" smtClean="0"/>
              <a:t>Recognition (discrimination)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q"/>
            </a:pPr>
            <a:r>
              <a:rPr lang="en-US" sz="2400" b="1" smtClean="0"/>
              <a:t>Detection (threshold)</a:t>
            </a:r>
            <a:endParaRPr lang="en-US" sz="2400" smtClean="0"/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 rot="10800000">
            <a:off x="7543800" y="2438400"/>
            <a:ext cx="990600" cy="3276600"/>
          </a:xfrm>
          <a:prstGeom prst="downArrow">
            <a:avLst>
              <a:gd name="adj1" fmla="val 50000"/>
              <a:gd name="adj2" fmla="val 82692"/>
            </a:avLst>
          </a:prstGeom>
          <a:gradFill rotWithShape="1">
            <a:gsLst>
              <a:gs pos="0">
                <a:srgbClr val="99FF99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 rot="5400000">
            <a:off x="7498557" y="4160043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Concentration in Air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934200" y="5334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Low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858000" y="2590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High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8229600" cy="381000"/>
          </a:xfrm>
        </p:spPr>
        <p:txBody>
          <a:bodyPr/>
          <a:lstStyle/>
          <a:p>
            <a:pPr eaLnBrk="1" hangingPunct="1"/>
            <a:r>
              <a:rPr lang="en-US" sz="2800" b="0" smtClean="0"/>
              <a:t>How Can Odorous Chemicals Affect my Health?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5800" y="23622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FF00"/>
              </a:buClr>
              <a:buSzPts val="3200"/>
              <a:buFont typeface="Wingdings" pitchFamily="2" charset="2"/>
              <a:buNone/>
            </a:pPr>
            <a:r>
              <a:rPr lang="en-US" sz="2800" b="1" dirty="0">
                <a:latin typeface="NewsGoth Dm BT" charset="0"/>
              </a:rPr>
              <a:t>1-Odorous chemical </a:t>
            </a:r>
            <a:r>
              <a:rPr lang="en-US" sz="2800" b="1" dirty="0">
                <a:solidFill>
                  <a:srgbClr val="FF0000"/>
                </a:solidFill>
                <a:latin typeface="NewsGoth Dm BT" charset="0"/>
              </a:rPr>
              <a:t>below</a:t>
            </a:r>
            <a:r>
              <a:rPr lang="en-US" sz="2800" b="1" dirty="0">
                <a:solidFill>
                  <a:schemeClr val="folHlink"/>
                </a:solidFill>
                <a:latin typeface="NewsGoth Dm BT" charset="0"/>
              </a:rPr>
              <a:t> </a:t>
            </a:r>
            <a:r>
              <a:rPr lang="en-US" sz="2800" b="1" dirty="0" smtClean="0">
                <a:latin typeface="NewsGoth Dm BT" charset="0"/>
              </a:rPr>
              <a:t>toxic </a:t>
            </a:r>
            <a:r>
              <a:rPr lang="en-US" sz="2800" b="1" dirty="0">
                <a:latin typeface="NewsGoth Dm BT" charset="0"/>
              </a:rPr>
              <a:t>level</a:t>
            </a:r>
            <a:br>
              <a:rPr lang="en-US" sz="2800" b="1" dirty="0">
                <a:latin typeface="NewsGoth Dm BT" charset="0"/>
              </a:rPr>
            </a:br>
            <a:endParaRPr lang="en-US" sz="2800" b="1" dirty="0">
              <a:latin typeface="NewsGoth Dm BT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FF00"/>
              </a:buClr>
              <a:buSzPts val="3200"/>
              <a:buFont typeface="Wingdings" pitchFamily="2" charset="2"/>
              <a:buNone/>
            </a:pPr>
            <a:r>
              <a:rPr lang="en-US" sz="2800" b="1" dirty="0">
                <a:latin typeface="NewsGoth Dm BT" charset="0"/>
              </a:rPr>
              <a:t>2- Odorous chemical </a:t>
            </a:r>
            <a:r>
              <a:rPr lang="en-US" sz="2800" b="1" dirty="0">
                <a:solidFill>
                  <a:srgbClr val="FF0000"/>
                </a:solidFill>
                <a:latin typeface="NewsGoth Dm BT" charset="0"/>
              </a:rPr>
              <a:t>at </a:t>
            </a:r>
            <a:r>
              <a:rPr lang="en-US" sz="2800" b="1" dirty="0" smtClean="0">
                <a:latin typeface="NewsGoth Dm BT" charset="0"/>
              </a:rPr>
              <a:t>toxic </a:t>
            </a:r>
            <a:r>
              <a:rPr lang="en-US" sz="2800" b="1" dirty="0">
                <a:latin typeface="NewsGoth Dm BT" charset="0"/>
              </a:rPr>
              <a:t>level</a:t>
            </a:r>
            <a:br>
              <a:rPr lang="en-US" sz="2800" b="1" dirty="0">
                <a:latin typeface="NewsGoth Dm BT" charset="0"/>
              </a:rPr>
            </a:br>
            <a:endParaRPr lang="en-US" sz="2800" b="1" dirty="0">
              <a:latin typeface="NewsGoth Dm BT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FF00"/>
              </a:buClr>
              <a:buSzPts val="3200"/>
              <a:buFont typeface="Wingdings" pitchFamily="2" charset="2"/>
              <a:buNone/>
            </a:pPr>
            <a:r>
              <a:rPr lang="en-US" sz="2800" b="1" dirty="0">
                <a:latin typeface="NewsGoth Dm BT" charset="0"/>
              </a:rPr>
              <a:t>3-Odorous chemical with </a:t>
            </a:r>
            <a:r>
              <a:rPr lang="en-US" sz="2800" b="1" dirty="0">
                <a:solidFill>
                  <a:srgbClr val="FF0000"/>
                </a:solidFill>
                <a:latin typeface="NewsGoth Dm BT" charset="0"/>
              </a:rPr>
              <a:t>a co-pollutant</a:t>
            </a:r>
            <a:endParaRPr lang="en-US" sz="28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Odor-Related Symptoms: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93025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Are temporary (symptoms go away when the odor stops or when you get away from the odor)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Vary a lot from person to person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1495</TotalTime>
  <Words>542</Words>
  <Application>Microsoft Office PowerPoint</Application>
  <PresentationFormat>On-screen Show (4:3)</PresentationFormat>
  <Paragraphs>103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Capsules</vt:lpstr>
      <vt:lpstr>Odor-Related Health Problems and Bacterial Risk – Hermiston Foods</vt:lpstr>
      <vt:lpstr>Proposed Health Issues Related to Hermiston Foods</vt:lpstr>
      <vt:lpstr>Bacterial/Microbial Illness</vt:lpstr>
      <vt:lpstr>PowerPoint Presentation</vt:lpstr>
      <vt:lpstr>PowerPoint Presentation</vt:lpstr>
      <vt:lpstr>Types of Odor-Related Symptoms</vt:lpstr>
      <vt:lpstr>Responses to Odor Exposure</vt:lpstr>
      <vt:lpstr>How Can Odorous Chemicals Affect my Health?</vt:lpstr>
      <vt:lpstr>Odor-Related Symptoms:</vt:lpstr>
      <vt:lpstr>Individual Responses May Vary by:</vt:lpstr>
      <vt:lpstr>More Information</vt:lpstr>
    </vt:vector>
  </TitlesOfParts>
  <Company>State of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Odors  in Your Community</dc:title>
  <dc:creator>DHS-OIS-NDS</dc:creator>
  <cp:lastModifiedBy>David Farrer</cp:lastModifiedBy>
  <cp:revision>36</cp:revision>
  <cp:lastPrinted>2013-12-11T17:51:15Z</cp:lastPrinted>
  <dcterms:created xsi:type="dcterms:W3CDTF">2009-11-10T22:34:59Z</dcterms:created>
  <dcterms:modified xsi:type="dcterms:W3CDTF">2013-12-11T21:48:08Z</dcterms:modified>
</cp:coreProperties>
</file>