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5"/>
  </p:notesMasterIdLst>
  <p:sldIdLst>
    <p:sldId id="256" r:id="rId2"/>
    <p:sldId id="257" r:id="rId3"/>
    <p:sldId id="259" r:id="rId4"/>
    <p:sldId id="258" r:id="rId5"/>
    <p:sldId id="261" r:id="rId6"/>
    <p:sldId id="267" r:id="rId7"/>
    <p:sldId id="264" r:id="rId8"/>
    <p:sldId id="268" r:id="rId9"/>
    <p:sldId id="269" r:id="rId10"/>
    <p:sldId id="271" r:id="rId11"/>
    <p:sldId id="270" r:id="rId12"/>
    <p:sldId id="288" r:id="rId13"/>
    <p:sldId id="289" r:id="rId14"/>
    <p:sldId id="274" r:id="rId15"/>
    <p:sldId id="262" r:id="rId16"/>
    <p:sldId id="275" r:id="rId17"/>
    <p:sldId id="276" r:id="rId18"/>
    <p:sldId id="278" r:id="rId19"/>
    <p:sldId id="277" r:id="rId20"/>
    <p:sldId id="279" r:id="rId21"/>
    <p:sldId id="280" r:id="rId22"/>
    <p:sldId id="272" r:id="rId23"/>
    <p:sldId id="29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101" autoAdjust="0"/>
  </p:normalViewPr>
  <p:slideViewPr>
    <p:cSldViewPr>
      <p:cViewPr varScale="1">
        <p:scale>
          <a:sx n="86" d="100"/>
          <a:sy n="86" d="100"/>
        </p:scale>
        <p:origin x="-109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D032D3-9FC3-4FAA-B198-5F5FFED0188A}" type="datetimeFigureOut">
              <a:rPr lang="en-US" smtClean="0"/>
              <a:t>12/10/2013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7D817C-31E2-4E89-8E33-38F34C1EF34B}" type="slidenum">
              <a:rPr lang="en-US" smtClean="0"/>
              <a:t>‹#›</a:t>
            </a:fld>
            <a:endParaRPr lang="en-US"/>
          </a:p>
        </p:txBody>
      </p:sp>
    </p:spTree>
    <p:extLst>
      <p:ext uri="{BB962C8B-B14F-4D97-AF65-F5344CB8AC3E}">
        <p14:creationId xmlns:p14="http://schemas.microsoft.com/office/powerpoint/2010/main" val="1609990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7D817C-31E2-4E89-8E33-38F34C1EF34B}" type="slidenum">
              <a:rPr lang="en-US" smtClean="0"/>
              <a:t>2</a:t>
            </a:fld>
            <a:endParaRPr lang="en-US"/>
          </a:p>
        </p:txBody>
      </p:sp>
    </p:spTree>
    <p:extLst>
      <p:ext uri="{BB962C8B-B14F-4D97-AF65-F5344CB8AC3E}">
        <p14:creationId xmlns:p14="http://schemas.microsoft.com/office/powerpoint/2010/main" val="205165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 on our efforts to recycle as much water as we can. Water has a </a:t>
            </a:r>
            <a:r>
              <a:rPr lang="en-US" dirty="0" err="1" smtClean="0"/>
              <a:t>cost.We</a:t>
            </a:r>
            <a:r>
              <a:rPr lang="en-US" dirty="0" smtClean="0"/>
              <a:t> have a performance</a:t>
            </a:r>
            <a:r>
              <a:rPr lang="en-US" baseline="0" dirty="0" smtClean="0"/>
              <a:t> indicator for this – gallons per lbs. of finished product – monitored.</a:t>
            </a:r>
            <a:endParaRPr lang="en-US" dirty="0"/>
          </a:p>
        </p:txBody>
      </p:sp>
      <p:sp>
        <p:nvSpPr>
          <p:cNvPr id="4" name="Slide Number Placeholder 3"/>
          <p:cNvSpPr>
            <a:spLocks noGrp="1"/>
          </p:cNvSpPr>
          <p:nvPr>
            <p:ph type="sldNum" sz="quarter" idx="10"/>
          </p:nvPr>
        </p:nvSpPr>
        <p:spPr/>
        <p:txBody>
          <a:bodyPr/>
          <a:lstStyle/>
          <a:p>
            <a:fld id="{3C7D817C-31E2-4E89-8E33-38F34C1EF34B}" type="slidenum">
              <a:rPr lang="en-US" smtClean="0"/>
              <a:t>4</a:t>
            </a:fld>
            <a:endParaRPr lang="en-US"/>
          </a:p>
        </p:txBody>
      </p:sp>
    </p:spTree>
    <p:extLst>
      <p:ext uri="{BB962C8B-B14F-4D97-AF65-F5344CB8AC3E}">
        <p14:creationId xmlns:p14="http://schemas.microsoft.com/office/powerpoint/2010/main" val="177401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Clarify</a:t>
            </a:r>
            <a:r>
              <a:rPr lang="en-US" baseline="0" dirty="0" smtClean="0"/>
              <a:t> what letters and numbers are. This site is adjacent to our previous site.</a:t>
            </a:r>
            <a:endParaRPr lang="en-US" dirty="0"/>
          </a:p>
        </p:txBody>
      </p:sp>
      <p:sp>
        <p:nvSpPr>
          <p:cNvPr id="4" name="Slide Number Placeholder 3"/>
          <p:cNvSpPr>
            <a:spLocks noGrp="1"/>
          </p:cNvSpPr>
          <p:nvPr>
            <p:ph type="sldNum" sz="quarter" idx="10"/>
          </p:nvPr>
        </p:nvSpPr>
        <p:spPr/>
        <p:txBody>
          <a:bodyPr/>
          <a:lstStyle/>
          <a:p>
            <a:fld id="{3C7D817C-31E2-4E89-8E33-38F34C1EF34B}" type="slidenum">
              <a:rPr lang="en-US" smtClean="0"/>
              <a:t>5</a:t>
            </a:fld>
            <a:endParaRPr lang="en-US"/>
          </a:p>
        </p:txBody>
      </p:sp>
    </p:spTree>
    <p:extLst>
      <p:ext uri="{BB962C8B-B14F-4D97-AF65-F5344CB8AC3E}">
        <p14:creationId xmlns:p14="http://schemas.microsoft.com/office/powerpoint/2010/main" val="2863792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D817C-31E2-4E89-8E33-38F34C1EF34B}" type="slidenum">
              <a:rPr lang="en-US" smtClean="0"/>
              <a:t>7</a:t>
            </a:fld>
            <a:endParaRPr lang="en-US"/>
          </a:p>
        </p:txBody>
      </p:sp>
    </p:spTree>
    <p:extLst>
      <p:ext uri="{BB962C8B-B14F-4D97-AF65-F5344CB8AC3E}">
        <p14:creationId xmlns:p14="http://schemas.microsoft.com/office/powerpoint/2010/main" val="3706992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represents DO and pH readings during August of this year.</a:t>
            </a:r>
            <a:endParaRPr lang="en-US" dirty="0"/>
          </a:p>
        </p:txBody>
      </p:sp>
      <p:sp>
        <p:nvSpPr>
          <p:cNvPr id="4" name="Slide Number Placeholder 3"/>
          <p:cNvSpPr>
            <a:spLocks noGrp="1"/>
          </p:cNvSpPr>
          <p:nvPr>
            <p:ph type="sldNum" sz="quarter" idx="10"/>
          </p:nvPr>
        </p:nvSpPr>
        <p:spPr/>
        <p:txBody>
          <a:bodyPr/>
          <a:lstStyle/>
          <a:p>
            <a:fld id="{3C7D817C-31E2-4E89-8E33-38F34C1EF34B}" type="slidenum">
              <a:rPr lang="en-US" smtClean="0"/>
              <a:t>9</a:t>
            </a:fld>
            <a:endParaRPr lang="en-US"/>
          </a:p>
        </p:txBody>
      </p:sp>
    </p:spTree>
    <p:extLst>
      <p:ext uri="{BB962C8B-B14F-4D97-AF65-F5344CB8AC3E}">
        <p14:creationId xmlns:p14="http://schemas.microsoft.com/office/powerpoint/2010/main" val="1377027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is a record of irrigation hours. Top is a map of pivot </a:t>
            </a:r>
            <a:r>
              <a:rPr lang="en-US" dirty="0" err="1" smtClean="0"/>
              <a:t>circles.Red</a:t>
            </a:r>
            <a:r>
              <a:rPr lang="en-US" baseline="0" dirty="0" smtClean="0"/>
              <a:t> color indicates pivots are “off” and not operating. Yellow line from </a:t>
            </a:r>
            <a:r>
              <a:rPr lang="en-US" baseline="0" dirty="0" err="1" smtClean="0"/>
              <a:t>from</a:t>
            </a:r>
            <a:r>
              <a:rPr lang="en-US" baseline="0" dirty="0" smtClean="0"/>
              <a:t> center to circumference illustrates where the actual pivot is on the field.</a:t>
            </a:r>
            <a:endParaRPr lang="en-US" dirty="0"/>
          </a:p>
        </p:txBody>
      </p:sp>
      <p:sp>
        <p:nvSpPr>
          <p:cNvPr id="4" name="Slide Number Placeholder 3"/>
          <p:cNvSpPr>
            <a:spLocks noGrp="1"/>
          </p:cNvSpPr>
          <p:nvPr>
            <p:ph type="sldNum" sz="quarter" idx="10"/>
          </p:nvPr>
        </p:nvSpPr>
        <p:spPr/>
        <p:txBody>
          <a:bodyPr/>
          <a:lstStyle/>
          <a:p>
            <a:fld id="{3C7D817C-31E2-4E89-8E33-38F34C1EF34B}" type="slidenum">
              <a:rPr lang="en-US" smtClean="0"/>
              <a:t>10</a:t>
            </a:fld>
            <a:endParaRPr lang="en-US"/>
          </a:p>
        </p:txBody>
      </p:sp>
    </p:spTree>
    <p:extLst>
      <p:ext uri="{BB962C8B-B14F-4D97-AF65-F5344CB8AC3E}">
        <p14:creationId xmlns:p14="http://schemas.microsoft.com/office/powerpoint/2010/main" val="2905311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Elaborate on this. Field is C!. Graph shows soil moisture contained</a:t>
            </a:r>
            <a:r>
              <a:rPr lang="en-US" baseline="0" dirty="0" smtClean="0"/>
              <a:t> in the second foot and each point is a weekly </a:t>
            </a:r>
            <a:r>
              <a:rPr lang="en-US" baseline="0" dirty="0" err="1" smtClean="0"/>
              <a:t>reading.Top</a:t>
            </a:r>
            <a:r>
              <a:rPr lang="en-US" baseline="0" dirty="0" smtClean="0"/>
              <a:t> line is the fill </a:t>
            </a:r>
            <a:r>
              <a:rPr lang="en-US" baseline="0" dirty="0" err="1" smtClean="0"/>
              <a:t>point,middle</a:t>
            </a:r>
            <a:r>
              <a:rPr lang="en-US" baseline="0" dirty="0" smtClean="0"/>
              <a:t> line stress point and bottom line wilt </a:t>
            </a:r>
            <a:r>
              <a:rPr lang="en-US" baseline="0" dirty="0" err="1" smtClean="0"/>
              <a:t>point.We</a:t>
            </a:r>
            <a:r>
              <a:rPr lang="en-US" baseline="0" dirty="0" smtClean="0"/>
              <a:t> receive readings and graphs such as this down to the 5</a:t>
            </a:r>
            <a:r>
              <a:rPr lang="en-US" baseline="30000" dirty="0" smtClean="0"/>
              <a:t>th</a:t>
            </a:r>
            <a:r>
              <a:rPr lang="en-US" baseline="0" dirty="0" smtClean="0"/>
              <a:t> foot. We pay </a:t>
            </a:r>
            <a:r>
              <a:rPr lang="en-US" baseline="0" dirty="0" err="1" smtClean="0"/>
              <a:t>particulat</a:t>
            </a:r>
            <a:r>
              <a:rPr lang="en-US" baseline="0" dirty="0" smtClean="0"/>
              <a:t> attention to 4</a:t>
            </a:r>
            <a:r>
              <a:rPr lang="en-US" baseline="30000" dirty="0" smtClean="0"/>
              <a:t>th</a:t>
            </a:r>
            <a:r>
              <a:rPr lang="en-US" baseline="0" dirty="0" smtClean="0"/>
              <a:t> and 5</a:t>
            </a:r>
            <a:r>
              <a:rPr lang="en-US" baseline="30000" dirty="0" smtClean="0"/>
              <a:t>th</a:t>
            </a:r>
            <a:r>
              <a:rPr lang="en-US" baseline="0" dirty="0" smtClean="0"/>
              <a:t> foot for leaching.</a:t>
            </a:r>
            <a:endParaRPr lang="en-US" dirty="0"/>
          </a:p>
        </p:txBody>
      </p:sp>
      <p:sp>
        <p:nvSpPr>
          <p:cNvPr id="4" name="Slide Number Placeholder 3"/>
          <p:cNvSpPr>
            <a:spLocks noGrp="1"/>
          </p:cNvSpPr>
          <p:nvPr>
            <p:ph type="sldNum" sz="quarter" idx="10"/>
          </p:nvPr>
        </p:nvSpPr>
        <p:spPr/>
        <p:txBody>
          <a:bodyPr/>
          <a:lstStyle/>
          <a:p>
            <a:fld id="{3C7D817C-31E2-4E89-8E33-38F34C1EF34B}" type="slidenum">
              <a:rPr lang="en-US" smtClean="0"/>
              <a:t>11</a:t>
            </a:fld>
            <a:endParaRPr lang="en-US"/>
          </a:p>
        </p:txBody>
      </p:sp>
    </p:spTree>
    <p:extLst>
      <p:ext uri="{BB962C8B-B14F-4D97-AF65-F5344CB8AC3E}">
        <p14:creationId xmlns:p14="http://schemas.microsoft.com/office/powerpoint/2010/main" val="216596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D817C-31E2-4E89-8E33-38F34C1EF34B}" type="slidenum">
              <a:rPr lang="en-US" smtClean="0"/>
              <a:t>17</a:t>
            </a:fld>
            <a:endParaRPr lang="en-US"/>
          </a:p>
        </p:txBody>
      </p:sp>
    </p:spTree>
    <p:extLst>
      <p:ext uri="{BB962C8B-B14F-4D97-AF65-F5344CB8AC3E}">
        <p14:creationId xmlns:p14="http://schemas.microsoft.com/office/powerpoint/2010/main" val="3060399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topic</a:t>
            </a:r>
            <a:r>
              <a:rPr lang="en-US" baseline="0" dirty="0" smtClean="0"/>
              <a:t> of zoning came up at last EQC  meeting in August. We were not sure of the question but took a guess at what it was.</a:t>
            </a:r>
            <a:endParaRPr lang="en-US" dirty="0"/>
          </a:p>
        </p:txBody>
      </p:sp>
      <p:sp>
        <p:nvSpPr>
          <p:cNvPr id="4" name="Slide Number Placeholder 3"/>
          <p:cNvSpPr>
            <a:spLocks noGrp="1"/>
          </p:cNvSpPr>
          <p:nvPr>
            <p:ph type="sldNum" sz="quarter" idx="10"/>
          </p:nvPr>
        </p:nvSpPr>
        <p:spPr/>
        <p:txBody>
          <a:bodyPr/>
          <a:lstStyle/>
          <a:p>
            <a:fld id="{3C7D817C-31E2-4E89-8E33-38F34C1EF34B}" type="slidenum">
              <a:rPr lang="en-US" smtClean="0"/>
              <a:t>18</a:t>
            </a:fld>
            <a:endParaRPr lang="en-US"/>
          </a:p>
        </p:txBody>
      </p:sp>
    </p:spTree>
    <p:extLst>
      <p:ext uri="{BB962C8B-B14F-4D97-AF65-F5344CB8AC3E}">
        <p14:creationId xmlns:p14="http://schemas.microsoft.com/office/powerpoint/2010/main" val="1330667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3C9A9FC0-4A79-4B8B-8940-2421E4155932}" type="datetimeFigureOut">
              <a:rPr lang="en-US" smtClean="0"/>
              <a:t>12/10/2013</a:t>
            </a:fld>
            <a:endParaRPr lang="en-US"/>
          </a:p>
        </p:txBody>
      </p:sp>
      <p:sp>
        <p:nvSpPr>
          <p:cNvPr id="16" name="Slide Number Placeholder 15"/>
          <p:cNvSpPr>
            <a:spLocks noGrp="1"/>
          </p:cNvSpPr>
          <p:nvPr>
            <p:ph type="sldNum" sz="quarter" idx="11"/>
          </p:nvPr>
        </p:nvSpPr>
        <p:spPr/>
        <p:txBody>
          <a:bodyPr/>
          <a:lstStyle/>
          <a:p>
            <a:fld id="{BB81B38B-22EE-44A6-9A4F-6DCFD54793DE}"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C9A9FC0-4A79-4B8B-8940-2421E4155932}" type="datetimeFigureOut">
              <a:rPr lang="en-US" smtClean="0"/>
              <a:t>12/10/2013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1B38B-22EE-44A6-9A4F-6DCFD54793D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C9A9FC0-4A79-4B8B-8940-2421E4155932}" type="datetimeFigureOut">
              <a:rPr lang="en-US" smtClean="0"/>
              <a:t>12/10/2013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1B38B-22EE-44A6-9A4F-6DCFD54793D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3C9A9FC0-4A79-4B8B-8940-2421E4155932}" type="datetimeFigureOut">
              <a:rPr lang="en-US" smtClean="0"/>
              <a:t>12/10/2013</a:t>
            </a:fld>
            <a:endParaRPr lang="en-US"/>
          </a:p>
        </p:txBody>
      </p:sp>
      <p:sp>
        <p:nvSpPr>
          <p:cNvPr id="15" name="Slide Number Placeholder 14"/>
          <p:cNvSpPr>
            <a:spLocks noGrp="1"/>
          </p:cNvSpPr>
          <p:nvPr>
            <p:ph type="sldNum" sz="quarter" idx="15"/>
          </p:nvPr>
        </p:nvSpPr>
        <p:spPr/>
        <p:txBody>
          <a:bodyPr/>
          <a:lstStyle>
            <a:lvl1pPr algn="ctr">
              <a:defRPr/>
            </a:lvl1pPr>
          </a:lstStyle>
          <a:p>
            <a:fld id="{BB81B38B-22EE-44A6-9A4F-6DCFD54793DE}"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9A9FC0-4A79-4B8B-8940-2421E4155932}" type="datetimeFigureOut">
              <a:rPr lang="en-US" smtClean="0"/>
              <a:t>12/10/2013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1B38B-22EE-44A6-9A4F-6DCFD54793DE}" type="slidenum">
              <a:rPr lang="en-US" smtClean="0"/>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C9A9FC0-4A79-4B8B-8940-2421E4155932}" type="datetimeFigureOut">
              <a:rPr lang="en-US" smtClean="0"/>
              <a:t>12/10/2013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1B38B-22EE-44A6-9A4F-6DCFD54793DE}"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B81B38B-22EE-44A6-9A4F-6DCFD54793DE}"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3C9A9FC0-4A79-4B8B-8940-2421E4155932}" type="datetimeFigureOut">
              <a:rPr lang="en-US" smtClean="0"/>
              <a:t>12/10/2013</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C9A9FC0-4A79-4B8B-8940-2421E4155932}" type="datetimeFigureOut">
              <a:rPr lang="en-US" smtClean="0"/>
              <a:t>12/10/2013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1B38B-22EE-44A6-9A4F-6DCFD54793DE}"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9A9FC0-4A79-4B8B-8940-2421E4155932}" type="datetimeFigureOut">
              <a:rPr lang="en-US" smtClean="0"/>
              <a:t>12/10/2013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81B38B-22EE-44A6-9A4F-6DCFD54793D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3C9A9FC0-4A79-4B8B-8940-2421E4155932}" type="datetimeFigureOut">
              <a:rPr lang="en-US" smtClean="0"/>
              <a:t>12/10/2013</a:t>
            </a:fld>
            <a:endParaRPr lang="en-US"/>
          </a:p>
        </p:txBody>
      </p:sp>
      <p:sp>
        <p:nvSpPr>
          <p:cNvPr id="9" name="Slide Number Placeholder 8"/>
          <p:cNvSpPr>
            <a:spLocks noGrp="1"/>
          </p:cNvSpPr>
          <p:nvPr>
            <p:ph type="sldNum" sz="quarter" idx="15"/>
          </p:nvPr>
        </p:nvSpPr>
        <p:spPr/>
        <p:txBody>
          <a:bodyPr/>
          <a:lstStyle/>
          <a:p>
            <a:fld id="{BB81B38B-22EE-44A6-9A4F-6DCFD54793DE}"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3C9A9FC0-4A79-4B8B-8940-2421E4155932}" type="datetimeFigureOut">
              <a:rPr lang="en-US" smtClean="0"/>
              <a:t>12/10/2013</a:t>
            </a:fld>
            <a:endParaRPr lang="en-US"/>
          </a:p>
        </p:txBody>
      </p:sp>
      <p:sp>
        <p:nvSpPr>
          <p:cNvPr id="9" name="Slide Number Placeholder 8"/>
          <p:cNvSpPr>
            <a:spLocks noGrp="1"/>
          </p:cNvSpPr>
          <p:nvPr>
            <p:ph type="sldNum" sz="quarter" idx="11"/>
          </p:nvPr>
        </p:nvSpPr>
        <p:spPr/>
        <p:txBody>
          <a:bodyPr/>
          <a:lstStyle/>
          <a:p>
            <a:fld id="{BB81B38B-22EE-44A6-9A4F-6DCFD54793DE}"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3C9A9FC0-4A79-4B8B-8940-2421E4155932}" type="datetimeFigureOut">
              <a:rPr lang="en-US" smtClean="0"/>
              <a:t>12/10/2013</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B81B38B-22EE-44A6-9A4F-6DCFD54793DE}" type="slidenum">
              <a:rPr lang="en-US" smtClean="0"/>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3429000"/>
            <a:ext cx="8305800" cy="762000"/>
          </a:xfrm>
        </p:spPr>
        <p:txBody>
          <a:bodyPr>
            <a:normAutofit fontScale="25000" lnSpcReduction="20000"/>
            <a:scene3d>
              <a:camera prst="orthographicFront"/>
              <a:lightRig rig="balanced" dir="t">
                <a:rot lat="0" lon="0" rev="2100000"/>
              </a:lightRig>
            </a:scene3d>
            <a:sp3d extrusionH="57150" prstMaterial="metal">
              <a:bevelT w="38100" h="25400"/>
              <a:contourClr>
                <a:schemeClr val="bg2"/>
              </a:contourClr>
            </a:sp3d>
          </a:bodyPr>
          <a:lstStyle/>
          <a:p>
            <a:endParaRPr lang="en-US" b="1" dirty="0" smtClean="0">
              <a:ln w="50800"/>
              <a:solidFill>
                <a:schemeClr val="bg1">
                  <a:shade val="50000"/>
                </a:schemeClr>
              </a:solidFill>
            </a:endParaRPr>
          </a:p>
          <a:p>
            <a:pPr marL="0" indent="0" algn="ctr">
              <a:buNone/>
            </a:pPr>
            <a:endParaRPr lang="en-US" b="1" dirty="0">
              <a:ln w="50800"/>
              <a:solidFill>
                <a:schemeClr val="bg1">
                  <a:shade val="50000"/>
                </a:schemeClr>
              </a:solidFill>
            </a:endParaRPr>
          </a:p>
          <a:p>
            <a:pPr marL="0" indent="0" algn="ctr">
              <a:buNone/>
            </a:pPr>
            <a:endParaRPr lang="en-US" sz="11200" b="1" dirty="0">
              <a:ln w="50800"/>
              <a:solidFill>
                <a:schemeClr val="bg1">
                  <a:shade val="50000"/>
                </a:schemeClr>
              </a:solidFill>
            </a:endParaRPr>
          </a:p>
          <a:p>
            <a:pPr marL="0" indent="0" algn="ctr">
              <a:buNone/>
            </a:pPr>
            <a:r>
              <a:rPr lang="en-US" sz="11200" b="1" dirty="0" smtClean="0">
                <a:ln w="50800"/>
                <a:solidFill>
                  <a:schemeClr val="bg1">
                    <a:shade val="50000"/>
                  </a:schemeClr>
                </a:solidFill>
              </a:rPr>
              <a:t> TRENT WALDERN, </a:t>
            </a:r>
            <a:r>
              <a:rPr lang="en-US" sz="9600" b="1" dirty="0" smtClean="0">
                <a:ln w="50800"/>
                <a:solidFill>
                  <a:schemeClr val="bg1">
                    <a:shade val="50000"/>
                  </a:schemeClr>
                </a:solidFill>
              </a:rPr>
              <a:t>General Manager</a:t>
            </a:r>
          </a:p>
          <a:p>
            <a:pPr marL="0" indent="0" algn="ctr">
              <a:buNone/>
            </a:pPr>
            <a:r>
              <a:rPr lang="en-US" sz="11200" b="1" dirty="0" smtClean="0">
                <a:ln w="50800"/>
                <a:solidFill>
                  <a:schemeClr val="bg1">
                    <a:shade val="50000"/>
                  </a:schemeClr>
                </a:solidFill>
              </a:rPr>
              <a:t>DANIEL CLARK, </a:t>
            </a:r>
            <a:r>
              <a:rPr lang="en-US" sz="7200" b="1" dirty="0" smtClean="0">
                <a:ln w="50800"/>
                <a:solidFill>
                  <a:schemeClr val="bg1">
                    <a:shade val="50000"/>
                  </a:schemeClr>
                </a:solidFill>
              </a:rPr>
              <a:t>Irrigation Supervisor</a:t>
            </a:r>
          </a:p>
          <a:p>
            <a:pPr marL="0" indent="0" algn="ctr">
              <a:buNone/>
            </a:pPr>
            <a:r>
              <a:rPr lang="en-US" sz="4800" b="1" dirty="0" smtClean="0">
                <a:ln w="50800"/>
                <a:solidFill>
                  <a:schemeClr val="bg1">
                    <a:shade val="50000"/>
                  </a:schemeClr>
                </a:solidFill>
              </a:rPr>
              <a:t>12/11/2013</a:t>
            </a:r>
            <a:endParaRPr lang="en-US" sz="4800" b="1" dirty="0">
              <a:ln w="50800"/>
              <a:solidFill>
                <a:schemeClr val="bg1">
                  <a:shade val="50000"/>
                </a:schemeClr>
              </a:solidFill>
            </a:endParaRPr>
          </a:p>
        </p:txBody>
      </p:sp>
      <p:pic>
        <p:nvPicPr>
          <p:cNvPr id="1032" name="Picture 8" descr="C:\Users\dclark\AppData\Local\Microsoft\Windows\Temporary Internet Files\Content.Outlook\4TCY6668\HERMISTON - NEW COLOR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45" y="762000"/>
            <a:ext cx="8369355"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6859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dclark\AppData\Local\Microsoft\Windows\Temporary Internet Files\Content.Outlook\4TCY6668\photo (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172" y="425094"/>
            <a:ext cx="4064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54286" y="897093"/>
            <a:ext cx="4604657" cy="5355312"/>
          </a:xfrm>
          <a:prstGeom prst="rect">
            <a:avLst/>
          </a:prstGeom>
          <a:noFill/>
        </p:spPr>
        <p:txBody>
          <a:bodyPr wrap="square" rtlCol="0">
            <a:spAutoFit/>
          </a:bodyPr>
          <a:lstStyle/>
          <a:p>
            <a:pPr marL="285750" indent="-285750">
              <a:buFont typeface="Wingdings" pitchFamily="2" charset="2"/>
              <a:buChar char="q"/>
            </a:pPr>
            <a:r>
              <a:rPr lang="en-US" dirty="0" smtClean="0">
                <a:solidFill>
                  <a:schemeClr val="tx2">
                    <a:lumMod val="50000"/>
                  </a:schemeClr>
                </a:solidFill>
              </a:rPr>
              <a:t>In 2011 Hermiston Foods invested in automating our irrigation system. This system monitors: wind speed, water pressure, application rates, pivot location and other parameters. </a:t>
            </a:r>
          </a:p>
          <a:p>
            <a:pPr marL="285750" indent="-285750">
              <a:buFont typeface="Wingdings" pitchFamily="2" charset="2"/>
              <a:buChar char="q"/>
            </a:pPr>
            <a:endParaRPr lang="en-US" dirty="0" smtClean="0">
              <a:solidFill>
                <a:schemeClr val="tx2">
                  <a:lumMod val="50000"/>
                </a:schemeClr>
              </a:solidFill>
            </a:endParaRPr>
          </a:p>
          <a:p>
            <a:pPr marL="285750" indent="-285750">
              <a:buFont typeface="Wingdings" pitchFamily="2" charset="2"/>
              <a:buChar char="q"/>
            </a:pPr>
            <a:r>
              <a:rPr lang="en-US" dirty="0" smtClean="0">
                <a:solidFill>
                  <a:schemeClr val="tx2">
                    <a:lumMod val="50000"/>
                  </a:schemeClr>
                </a:solidFill>
              </a:rPr>
              <a:t>We are able to program a pivot to run at designated times and on specific areas of the field</a:t>
            </a:r>
            <a:r>
              <a:rPr lang="en-US" dirty="0">
                <a:solidFill>
                  <a:schemeClr val="tx2">
                    <a:lumMod val="50000"/>
                  </a:schemeClr>
                </a:solidFill>
              </a:rPr>
              <a:t> </a:t>
            </a:r>
            <a:r>
              <a:rPr lang="en-US" dirty="0" smtClean="0">
                <a:solidFill>
                  <a:schemeClr val="tx2">
                    <a:lumMod val="50000"/>
                  </a:schemeClr>
                </a:solidFill>
              </a:rPr>
              <a:t>and to shut down in high wind.</a:t>
            </a:r>
          </a:p>
          <a:p>
            <a:pPr marL="285750" indent="-285750">
              <a:buFont typeface="Wingdings" pitchFamily="2" charset="2"/>
              <a:buChar char="q"/>
            </a:pPr>
            <a:endParaRPr lang="en-US" dirty="0" smtClean="0">
              <a:solidFill>
                <a:schemeClr val="tx2">
                  <a:lumMod val="50000"/>
                </a:schemeClr>
              </a:solidFill>
            </a:endParaRPr>
          </a:p>
          <a:p>
            <a:pPr marL="285750" indent="-285750">
              <a:buFont typeface="Wingdings" pitchFamily="2" charset="2"/>
              <a:buChar char="q"/>
            </a:pPr>
            <a:r>
              <a:rPr lang="en-US" dirty="0" smtClean="0">
                <a:solidFill>
                  <a:schemeClr val="tx2">
                    <a:lumMod val="50000"/>
                  </a:schemeClr>
                </a:solidFill>
              </a:rPr>
              <a:t>Electronic valves are installed on each pivot to ensure that irrigation is discontinued if a problem occurs. The system will then send our irrigator a text message showing him an error code. </a:t>
            </a:r>
          </a:p>
          <a:p>
            <a:pPr marL="285750" indent="-285750">
              <a:buFont typeface="Wingdings" pitchFamily="2" charset="2"/>
              <a:buChar char="q"/>
            </a:pPr>
            <a:endParaRPr lang="en-US" dirty="0" smtClean="0">
              <a:solidFill>
                <a:schemeClr val="tx2">
                  <a:lumMod val="50000"/>
                </a:schemeClr>
              </a:solidFill>
            </a:endParaRPr>
          </a:p>
          <a:p>
            <a:pPr marL="285750" indent="-285750">
              <a:buFont typeface="Wingdings" pitchFamily="2" charset="2"/>
              <a:buChar char="q"/>
            </a:pPr>
            <a:r>
              <a:rPr lang="en-US" dirty="0" smtClean="0">
                <a:solidFill>
                  <a:schemeClr val="tx2">
                    <a:lumMod val="50000"/>
                  </a:schemeClr>
                </a:solidFill>
              </a:rPr>
              <a:t>System shows how many hours a pivot has run </a:t>
            </a:r>
            <a:r>
              <a:rPr lang="en-US" dirty="0">
                <a:solidFill>
                  <a:schemeClr val="tx2">
                    <a:lumMod val="50000"/>
                  </a:schemeClr>
                </a:solidFill>
              </a:rPr>
              <a:t>a</a:t>
            </a:r>
            <a:r>
              <a:rPr lang="en-US" dirty="0" smtClean="0">
                <a:solidFill>
                  <a:schemeClr val="tx2">
                    <a:lumMod val="50000"/>
                  </a:schemeClr>
                </a:solidFill>
              </a:rPr>
              <a:t>nd the data is recorded.</a:t>
            </a:r>
          </a:p>
          <a:p>
            <a:pPr marL="285750" indent="-285750">
              <a:buFont typeface="Wingdings" pitchFamily="2" charset="2"/>
              <a:buChar char="q"/>
            </a:pPr>
            <a:endParaRPr lang="en-US" dirty="0">
              <a:solidFill>
                <a:schemeClr val="tx2">
                  <a:lumMod val="50000"/>
                </a:schemeClr>
              </a:solidFill>
            </a:endParaRPr>
          </a:p>
        </p:txBody>
      </p:sp>
      <p:sp>
        <p:nvSpPr>
          <p:cNvPr id="4" name="TextBox 3"/>
          <p:cNvSpPr txBox="1"/>
          <p:nvPr/>
        </p:nvSpPr>
        <p:spPr>
          <a:xfrm>
            <a:off x="4365172" y="402771"/>
            <a:ext cx="4604657" cy="461665"/>
          </a:xfrm>
          <a:prstGeom prst="rect">
            <a:avLst/>
          </a:prstGeom>
          <a:noFill/>
        </p:spPr>
        <p:txBody>
          <a:bodyPr wrap="square" rtlCol="0">
            <a:spAutoFit/>
          </a:bodyPr>
          <a:lstStyle/>
          <a:p>
            <a:pPr algn="ctr"/>
            <a:r>
              <a:rPr lang="en-US" sz="2400" u="sng" dirty="0" smtClean="0">
                <a:solidFill>
                  <a:schemeClr val="tx2">
                    <a:lumMod val="50000"/>
                  </a:schemeClr>
                </a:solidFill>
              </a:rPr>
              <a:t>Automated Pivots</a:t>
            </a:r>
            <a:endParaRPr lang="en-US" sz="2400" u="sng" dirty="0">
              <a:solidFill>
                <a:schemeClr val="tx2">
                  <a:lumMod val="50000"/>
                </a:schemeClr>
              </a:solidFill>
            </a:endParaRPr>
          </a:p>
        </p:txBody>
      </p:sp>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172" y="3581400"/>
            <a:ext cx="4053114" cy="2528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67978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dclark\AppData\Local\Microsoft\Windows\Temporary Internet Files\Content.Outlook\4TCY6668\photo (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71474" y="371474"/>
            <a:ext cx="2971800" cy="22288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28852" y="762000"/>
            <a:ext cx="6324600" cy="3139321"/>
          </a:xfrm>
          <a:prstGeom prst="rect">
            <a:avLst/>
          </a:prstGeom>
          <a:noFill/>
        </p:spPr>
        <p:txBody>
          <a:bodyPr wrap="square" rtlCol="0">
            <a:spAutoFit/>
          </a:bodyPr>
          <a:lstStyle/>
          <a:p>
            <a:pPr marL="285750" indent="-285750">
              <a:buFont typeface="Wingdings" pitchFamily="2" charset="2"/>
              <a:buChar char="q"/>
            </a:pPr>
            <a:r>
              <a:rPr lang="en-US" dirty="0" smtClean="0">
                <a:solidFill>
                  <a:schemeClr val="tx2">
                    <a:lumMod val="50000"/>
                  </a:schemeClr>
                </a:solidFill>
              </a:rPr>
              <a:t>Data  from soil probe measurements and weather forecasts are used by  IRZ, a third party irrigation/environmental consulting company, to calculate weekly irrigation  hours for each of our fields</a:t>
            </a:r>
          </a:p>
          <a:p>
            <a:pPr marL="285750" indent="-285750">
              <a:buFont typeface="Wingdings" pitchFamily="2" charset="2"/>
              <a:buChar char="q"/>
            </a:pPr>
            <a:r>
              <a:rPr lang="en-US" dirty="0" smtClean="0">
                <a:solidFill>
                  <a:schemeClr val="tx2">
                    <a:lumMod val="50000"/>
                  </a:schemeClr>
                </a:solidFill>
              </a:rPr>
              <a:t>Our permit requires us to monitor the first 5 feet of our soil profile. The graph  on this slide represents the change in moisture content of one of our fields throughout the season</a:t>
            </a:r>
          </a:p>
          <a:p>
            <a:pPr marL="285750" indent="-285750">
              <a:buFont typeface="Wingdings" pitchFamily="2" charset="2"/>
              <a:buChar char="q"/>
            </a:pPr>
            <a:r>
              <a:rPr lang="en-US" dirty="0" smtClean="0">
                <a:solidFill>
                  <a:schemeClr val="tx2">
                    <a:lumMod val="50000"/>
                  </a:schemeClr>
                </a:solidFill>
              </a:rPr>
              <a:t>We record  the  amounts of </a:t>
            </a:r>
            <a:r>
              <a:rPr lang="en-US" dirty="0" err="1" smtClean="0">
                <a:solidFill>
                  <a:schemeClr val="tx2">
                    <a:lumMod val="50000"/>
                  </a:schemeClr>
                </a:solidFill>
              </a:rPr>
              <a:t>process,well,pond</a:t>
            </a:r>
            <a:r>
              <a:rPr lang="en-US" dirty="0" smtClean="0">
                <a:solidFill>
                  <a:schemeClr val="tx2">
                    <a:lumMod val="50000"/>
                  </a:schemeClr>
                </a:solidFill>
              </a:rPr>
              <a:t> and Water </a:t>
            </a:r>
            <a:r>
              <a:rPr lang="en-US" dirty="0">
                <a:solidFill>
                  <a:schemeClr val="tx2">
                    <a:lumMod val="50000"/>
                  </a:schemeClr>
                </a:solidFill>
              </a:rPr>
              <a:t>D</a:t>
            </a:r>
            <a:r>
              <a:rPr lang="en-US" dirty="0" smtClean="0">
                <a:solidFill>
                  <a:schemeClr val="tx2">
                    <a:lumMod val="50000"/>
                  </a:schemeClr>
                </a:solidFill>
              </a:rPr>
              <a:t>istrict water  we use on a daily basis. We also measure volumes going to each field.   </a:t>
            </a:r>
          </a:p>
          <a:p>
            <a:r>
              <a:rPr lang="en-US" dirty="0" smtClean="0">
                <a:solidFill>
                  <a:schemeClr val="tx2">
                    <a:lumMod val="50000"/>
                  </a:schemeClr>
                </a:solidFill>
              </a:rPr>
              <a:t> </a:t>
            </a:r>
            <a:endParaRPr lang="en-US" dirty="0">
              <a:solidFill>
                <a:schemeClr val="tx2">
                  <a:lumMod val="50000"/>
                </a:schemeClr>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989" y="4191000"/>
            <a:ext cx="8600411" cy="2168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76274" y="3733800"/>
            <a:ext cx="7867652" cy="461665"/>
          </a:xfrm>
          <a:prstGeom prst="rect">
            <a:avLst/>
          </a:prstGeom>
          <a:noFill/>
        </p:spPr>
        <p:txBody>
          <a:bodyPr wrap="square" rtlCol="0">
            <a:spAutoFit/>
          </a:bodyPr>
          <a:lstStyle/>
          <a:p>
            <a:pPr algn="ctr"/>
            <a:r>
              <a:rPr lang="en-US" sz="2400" u="sng" dirty="0" smtClean="0">
                <a:solidFill>
                  <a:schemeClr val="tx2">
                    <a:lumMod val="50000"/>
                  </a:schemeClr>
                </a:solidFill>
              </a:rPr>
              <a:t>C1 Soil Moisture </a:t>
            </a:r>
            <a:r>
              <a:rPr lang="en-US" sz="2400" u="sng" dirty="0">
                <a:solidFill>
                  <a:schemeClr val="tx2">
                    <a:lumMod val="50000"/>
                  </a:schemeClr>
                </a:solidFill>
              </a:rPr>
              <a:t>G</a:t>
            </a:r>
            <a:r>
              <a:rPr lang="en-US" sz="2400" u="sng" dirty="0" smtClean="0">
                <a:solidFill>
                  <a:schemeClr val="tx2">
                    <a:lumMod val="50000"/>
                  </a:schemeClr>
                </a:solidFill>
              </a:rPr>
              <a:t>raph</a:t>
            </a:r>
            <a:endParaRPr lang="en-US" sz="2400" u="sng" dirty="0">
              <a:solidFill>
                <a:schemeClr val="tx2">
                  <a:lumMod val="50000"/>
                </a:schemeClr>
              </a:solidFill>
            </a:endParaRPr>
          </a:p>
        </p:txBody>
      </p:sp>
      <p:sp>
        <p:nvSpPr>
          <p:cNvPr id="9" name="TextBox 8"/>
          <p:cNvSpPr txBox="1"/>
          <p:nvPr/>
        </p:nvSpPr>
        <p:spPr>
          <a:xfrm>
            <a:off x="2667000" y="304800"/>
            <a:ext cx="6115052" cy="369332"/>
          </a:xfrm>
          <a:prstGeom prst="rect">
            <a:avLst/>
          </a:prstGeom>
          <a:noFill/>
        </p:spPr>
        <p:txBody>
          <a:bodyPr wrap="square" rtlCol="0">
            <a:spAutoFit/>
          </a:bodyPr>
          <a:lstStyle/>
          <a:p>
            <a:r>
              <a:rPr lang="en-US" b="1" u="sng" dirty="0" smtClean="0">
                <a:solidFill>
                  <a:schemeClr val="tx2">
                    <a:lumMod val="50000"/>
                  </a:schemeClr>
                </a:solidFill>
              </a:rPr>
              <a:t>Managing the Process Water Farm – Hydraulic Lo</a:t>
            </a:r>
            <a:r>
              <a:rPr lang="en-US" u="sng" dirty="0" smtClean="0">
                <a:solidFill>
                  <a:schemeClr val="tx2">
                    <a:lumMod val="50000"/>
                  </a:schemeClr>
                </a:solidFill>
              </a:rPr>
              <a:t>ading</a:t>
            </a:r>
            <a:endParaRPr lang="en-US" u="sng" dirty="0">
              <a:solidFill>
                <a:schemeClr val="tx2">
                  <a:lumMod val="50000"/>
                </a:schemeClr>
              </a:solidFill>
            </a:endParaRPr>
          </a:p>
        </p:txBody>
      </p:sp>
    </p:spTree>
    <p:extLst>
      <p:ext uri="{BB962C8B-B14F-4D97-AF65-F5344CB8AC3E}">
        <p14:creationId xmlns:p14="http://schemas.microsoft.com/office/powerpoint/2010/main" val="20218832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8382000" cy="6863417"/>
          </a:xfrm>
          <a:prstGeom prst="rect">
            <a:avLst/>
          </a:prstGeom>
          <a:noFill/>
        </p:spPr>
        <p:txBody>
          <a:bodyPr wrap="square" rtlCol="0">
            <a:spAutoFit/>
          </a:bodyPr>
          <a:lstStyle/>
          <a:p>
            <a:pPr algn="ctr"/>
            <a:endParaRPr lang="en-US" sz="1400" u="sng" dirty="0" smtClean="0"/>
          </a:p>
          <a:p>
            <a:pPr algn="ctr"/>
            <a:r>
              <a:rPr lang="en-US" sz="2400" u="sng" dirty="0" smtClean="0"/>
              <a:t>Nitrogen(Nitrate)  Management</a:t>
            </a:r>
          </a:p>
          <a:p>
            <a:endParaRPr lang="en-US" sz="2400" u="sng" dirty="0" smtClean="0"/>
          </a:p>
          <a:p>
            <a:pPr marL="285750" indent="-285750">
              <a:buFont typeface="Wingdings" pitchFamily="2" charset="2"/>
              <a:buChar char="q"/>
            </a:pPr>
            <a:r>
              <a:rPr lang="en-US" sz="2400" dirty="0" smtClean="0"/>
              <a:t>Loading limits for nitrogen are approved by DEQ to stay within the primary permit objective of not increasing nitrate in the groundwater under our site.</a:t>
            </a:r>
          </a:p>
          <a:p>
            <a:pPr marL="285750" indent="-285750">
              <a:buFont typeface="Wingdings" pitchFamily="2" charset="2"/>
              <a:buChar char="q"/>
            </a:pPr>
            <a:endParaRPr lang="en-US" sz="2400" dirty="0"/>
          </a:p>
          <a:p>
            <a:pPr marL="342900" indent="-342900">
              <a:buFont typeface="Wingdings" pitchFamily="2" charset="2"/>
              <a:buChar char="q"/>
            </a:pPr>
            <a:r>
              <a:rPr lang="en-US" sz="2400" dirty="0" smtClean="0"/>
              <a:t>We test for nitrogen in the soil, process water, and crop tissues. </a:t>
            </a:r>
          </a:p>
          <a:p>
            <a:pPr marL="285750" indent="-285750">
              <a:buFont typeface="Wingdings" pitchFamily="2" charset="2"/>
              <a:buChar char="q"/>
            </a:pPr>
            <a:endParaRPr lang="en-US" sz="2400" dirty="0"/>
          </a:p>
          <a:p>
            <a:pPr marL="285750" indent="-285750">
              <a:buFont typeface="Wingdings" pitchFamily="2" charset="2"/>
              <a:buChar char="q"/>
            </a:pPr>
            <a:r>
              <a:rPr lang="en-US" sz="2400" dirty="0" smtClean="0"/>
              <a:t>Each individual circle has nitrogen soil testing done before and after each irrigation season.</a:t>
            </a:r>
          </a:p>
          <a:p>
            <a:pPr marL="285750" indent="-285750">
              <a:buFont typeface="Wingdings" pitchFamily="2" charset="2"/>
              <a:buChar char="q"/>
            </a:pPr>
            <a:endParaRPr lang="en-US" sz="2400" dirty="0"/>
          </a:p>
          <a:p>
            <a:pPr marL="285750" indent="-285750">
              <a:buFont typeface="Wingdings" pitchFamily="2" charset="2"/>
              <a:buChar char="q"/>
            </a:pPr>
            <a:r>
              <a:rPr lang="en-US" sz="2400" dirty="0" smtClean="0"/>
              <a:t> We have an independent lab run nitrogen tests on our process water twice a month and we test our harvested crop for dry matter and nitrogen content after each harvest.</a:t>
            </a:r>
          </a:p>
          <a:p>
            <a:pPr marL="285750" indent="-285750">
              <a:buFont typeface="Wingdings" pitchFamily="2" charset="2"/>
              <a:buChar char="q"/>
            </a:pPr>
            <a:endParaRPr lang="en-US" sz="2400" dirty="0"/>
          </a:p>
          <a:p>
            <a:endParaRPr lang="en-US" sz="2400" dirty="0" smtClean="0"/>
          </a:p>
          <a:p>
            <a:r>
              <a:rPr lang="en-US" dirty="0" smtClean="0"/>
              <a:t>  </a:t>
            </a:r>
          </a:p>
        </p:txBody>
      </p:sp>
    </p:spTree>
    <p:extLst>
      <p:ext uri="{BB962C8B-B14F-4D97-AF65-F5344CB8AC3E}">
        <p14:creationId xmlns:p14="http://schemas.microsoft.com/office/powerpoint/2010/main" val="7374392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457200"/>
            <a:ext cx="7467600" cy="461665"/>
          </a:xfrm>
          <a:prstGeom prst="rect">
            <a:avLst/>
          </a:prstGeom>
          <a:noFill/>
        </p:spPr>
        <p:txBody>
          <a:bodyPr wrap="square" rtlCol="0">
            <a:spAutoFit/>
          </a:bodyPr>
          <a:lstStyle/>
          <a:p>
            <a:pPr algn="ctr"/>
            <a:r>
              <a:rPr lang="en-US" sz="2400" u="sng" dirty="0" smtClean="0"/>
              <a:t>  Nitrogen Management (continued)</a:t>
            </a:r>
            <a:endParaRPr lang="en-US" sz="2400" u="sng" dirty="0"/>
          </a:p>
        </p:txBody>
      </p:sp>
      <p:sp>
        <p:nvSpPr>
          <p:cNvPr id="3" name="TextBox 2"/>
          <p:cNvSpPr txBox="1"/>
          <p:nvPr/>
        </p:nvSpPr>
        <p:spPr>
          <a:xfrm>
            <a:off x="381000" y="1219200"/>
            <a:ext cx="8458200" cy="4154984"/>
          </a:xfrm>
          <a:prstGeom prst="rect">
            <a:avLst/>
          </a:prstGeom>
          <a:noFill/>
          <a:ln>
            <a:solidFill>
              <a:schemeClr val="accent1"/>
            </a:solidFill>
          </a:ln>
        </p:spPr>
        <p:txBody>
          <a:bodyPr wrap="square" rtlCol="0">
            <a:spAutoFit/>
          </a:bodyPr>
          <a:lstStyle/>
          <a:p>
            <a:pPr marL="285750" indent="-285750">
              <a:buFont typeface="Wingdings" pitchFamily="2" charset="2"/>
              <a:buChar char="q"/>
            </a:pPr>
            <a:r>
              <a:rPr lang="en-US" sz="2400" dirty="0" smtClean="0"/>
              <a:t>Information from the individual tests is combined with hydraulic loading rates  to calculate actual nitrogen loading rates on each of our fields</a:t>
            </a:r>
            <a:endParaRPr lang="en-US" sz="2800" dirty="0" smtClean="0"/>
          </a:p>
          <a:p>
            <a:pPr marL="342900" indent="-342900">
              <a:buFont typeface="Wingdings" pitchFamily="2" charset="2"/>
              <a:buChar char="q"/>
            </a:pPr>
            <a:endParaRPr lang="en-US" sz="2400" dirty="0" smtClean="0"/>
          </a:p>
          <a:p>
            <a:pPr marL="342900" indent="-342900">
              <a:buFont typeface="Wingdings" pitchFamily="2" charset="2"/>
              <a:buChar char="q"/>
            </a:pPr>
            <a:r>
              <a:rPr lang="en-US" sz="2400" dirty="0" smtClean="0"/>
              <a:t>Additional fertilizer nitrogen can be added to the crop if the nitrogen  contribution from Process and supplemental water</a:t>
            </a:r>
          </a:p>
          <a:p>
            <a:r>
              <a:rPr lang="en-US" sz="2400" dirty="0"/>
              <a:t>  </a:t>
            </a:r>
            <a:r>
              <a:rPr lang="en-US" sz="2400" dirty="0" smtClean="0"/>
              <a:t>  does not exceed our permit approved levels.   </a:t>
            </a:r>
            <a:endParaRPr lang="en-US" sz="2800" dirty="0"/>
          </a:p>
          <a:p>
            <a:endParaRPr lang="en-US" sz="2400" dirty="0"/>
          </a:p>
          <a:p>
            <a:pPr marL="342900" indent="-342900">
              <a:buFont typeface="Wingdings" pitchFamily="2" charset="2"/>
              <a:buChar char="q"/>
            </a:pPr>
            <a:r>
              <a:rPr lang="en-US" sz="2400" dirty="0" smtClean="0"/>
              <a:t>A number of groundwater  monitoring wells are used at various locations on our Process water site to sample for quality.  </a:t>
            </a:r>
            <a:endParaRPr lang="en-US" sz="2400" dirty="0"/>
          </a:p>
        </p:txBody>
      </p:sp>
    </p:spTree>
    <p:extLst>
      <p:ext uri="{BB962C8B-B14F-4D97-AF65-F5344CB8AC3E}">
        <p14:creationId xmlns:p14="http://schemas.microsoft.com/office/powerpoint/2010/main" val="4142737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91886" y="228600"/>
            <a:ext cx="8458200" cy="461665"/>
          </a:xfrm>
          <a:prstGeom prst="rect">
            <a:avLst/>
          </a:prstGeom>
          <a:noFill/>
        </p:spPr>
        <p:txBody>
          <a:bodyPr wrap="square" rtlCol="0">
            <a:spAutoFit/>
          </a:bodyPr>
          <a:lstStyle/>
          <a:p>
            <a:pPr algn="ctr"/>
            <a:r>
              <a:rPr lang="en-US" sz="2400" u="sng" dirty="0" smtClean="0">
                <a:solidFill>
                  <a:schemeClr val="tx2">
                    <a:lumMod val="50000"/>
                  </a:schemeClr>
                </a:solidFill>
              </a:rPr>
              <a:t>System Improvements:</a:t>
            </a:r>
            <a:endParaRPr lang="en-US" sz="2400" u="sng" dirty="0">
              <a:solidFill>
                <a:schemeClr val="tx2">
                  <a:lumMod val="50000"/>
                </a:schemeClr>
              </a:solidFill>
            </a:endParaRPr>
          </a:p>
        </p:txBody>
      </p:sp>
      <p:sp>
        <p:nvSpPr>
          <p:cNvPr id="3" name="TextBox 2"/>
          <p:cNvSpPr txBox="1"/>
          <p:nvPr/>
        </p:nvSpPr>
        <p:spPr>
          <a:xfrm>
            <a:off x="391886" y="690265"/>
            <a:ext cx="8458200" cy="6617196"/>
          </a:xfrm>
          <a:prstGeom prst="rect">
            <a:avLst/>
          </a:prstGeom>
          <a:noFill/>
        </p:spPr>
        <p:txBody>
          <a:bodyPr wrap="square" rtlCol="0">
            <a:spAutoFit/>
          </a:bodyPr>
          <a:lstStyle/>
          <a:p>
            <a:r>
              <a:rPr lang="en-US" sz="2800" u="sng" dirty="0" smtClean="0">
                <a:solidFill>
                  <a:schemeClr val="tx2">
                    <a:lumMod val="50000"/>
                  </a:schemeClr>
                </a:solidFill>
              </a:rPr>
              <a:t>2010:</a:t>
            </a:r>
            <a:r>
              <a:rPr lang="en-US" sz="2800" dirty="0">
                <a:solidFill>
                  <a:schemeClr val="tx2">
                    <a:lumMod val="50000"/>
                  </a:schemeClr>
                </a:solidFill>
              </a:rPr>
              <a:t> </a:t>
            </a:r>
            <a:r>
              <a:rPr lang="en-US" sz="2000" dirty="0" smtClean="0">
                <a:solidFill>
                  <a:schemeClr val="tx2">
                    <a:lumMod val="50000"/>
                  </a:schemeClr>
                </a:solidFill>
              </a:rPr>
              <a:t>First year of operation.</a:t>
            </a:r>
          </a:p>
          <a:p>
            <a:endParaRPr lang="en-US" sz="2000" dirty="0" smtClean="0">
              <a:solidFill>
                <a:schemeClr val="tx2">
                  <a:lumMod val="50000"/>
                </a:schemeClr>
              </a:solidFill>
            </a:endParaRPr>
          </a:p>
          <a:p>
            <a:pPr marL="800100" lvl="1" indent="-342900">
              <a:buFont typeface="Wingdings" pitchFamily="2" charset="2"/>
              <a:buChar char="q"/>
            </a:pPr>
            <a:r>
              <a:rPr lang="en-US" dirty="0">
                <a:solidFill>
                  <a:schemeClr val="tx2">
                    <a:lumMod val="50000"/>
                  </a:schemeClr>
                </a:solidFill>
              </a:rPr>
              <a:t>	</a:t>
            </a:r>
            <a:r>
              <a:rPr lang="en-US" dirty="0" smtClean="0">
                <a:solidFill>
                  <a:schemeClr val="tx2">
                    <a:lumMod val="50000"/>
                  </a:schemeClr>
                </a:solidFill>
              </a:rPr>
              <a:t>Decreased screen  opening size to remove more solids.</a:t>
            </a:r>
          </a:p>
          <a:p>
            <a:pPr marL="800100" lvl="1" indent="-342900">
              <a:buFont typeface="Wingdings" pitchFamily="2" charset="2"/>
              <a:buChar char="q"/>
            </a:pPr>
            <a:endParaRPr lang="en-US" dirty="0">
              <a:solidFill>
                <a:schemeClr val="tx2">
                  <a:lumMod val="50000"/>
                </a:schemeClr>
              </a:solidFill>
            </a:endParaRPr>
          </a:p>
          <a:p>
            <a:pPr marL="800100" lvl="1" indent="-342900">
              <a:buFont typeface="Wingdings" pitchFamily="2" charset="2"/>
              <a:buChar char="q"/>
            </a:pPr>
            <a:r>
              <a:rPr lang="en-US" dirty="0" smtClean="0">
                <a:solidFill>
                  <a:schemeClr val="tx2">
                    <a:lumMod val="50000"/>
                  </a:schemeClr>
                </a:solidFill>
              </a:rPr>
              <a:t>Removed end guns on pivots.</a:t>
            </a:r>
          </a:p>
          <a:p>
            <a:pPr marL="800100" lvl="1" indent="-342900">
              <a:buFont typeface="Wingdings" pitchFamily="2" charset="2"/>
              <a:buChar char="q"/>
            </a:pPr>
            <a:endParaRPr lang="en-US" dirty="0" smtClean="0">
              <a:solidFill>
                <a:schemeClr val="tx2">
                  <a:lumMod val="50000"/>
                </a:schemeClr>
              </a:solidFill>
            </a:endParaRPr>
          </a:p>
          <a:p>
            <a:pPr marL="800100" lvl="1" indent="-342900">
              <a:buFont typeface="Wingdings" pitchFamily="2" charset="2"/>
              <a:buChar char="q"/>
            </a:pPr>
            <a:r>
              <a:rPr lang="en-US" dirty="0" smtClean="0">
                <a:solidFill>
                  <a:schemeClr val="tx2">
                    <a:lumMod val="50000"/>
                  </a:schemeClr>
                </a:solidFill>
              </a:rPr>
              <a:t>Lowered sprinkler heads and changed spray nozzles to increase droplet size.</a:t>
            </a:r>
          </a:p>
          <a:p>
            <a:pPr marL="800100" lvl="1" indent="-342900">
              <a:buFont typeface="Wingdings" pitchFamily="2" charset="2"/>
              <a:buChar char="q"/>
            </a:pPr>
            <a:endParaRPr lang="en-US" dirty="0" smtClean="0">
              <a:solidFill>
                <a:schemeClr val="tx2">
                  <a:lumMod val="50000"/>
                </a:schemeClr>
              </a:solidFill>
            </a:endParaRPr>
          </a:p>
          <a:p>
            <a:pPr marL="800100" lvl="1" indent="-342900">
              <a:buFont typeface="Wingdings" pitchFamily="2" charset="2"/>
              <a:buChar char="q"/>
            </a:pPr>
            <a:r>
              <a:rPr lang="en-US" dirty="0" smtClean="0">
                <a:solidFill>
                  <a:schemeClr val="tx2">
                    <a:lumMod val="50000"/>
                  </a:schemeClr>
                </a:solidFill>
              </a:rPr>
              <a:t>Introduced drag tubes to the outside sections of pivots. </a:t>
            </a:r>
          </a:p>
          <a:p>
            <a:pPr marL="800100" lvl="1" indent="-342900">
              <a:buFont typeface="Wingdings" pitchFamily="2" charset="2"/>
              <a:buChar char="q"/>
            </a:pPr>
            <a:endParaRPr lang="en-US" dirty="0" smtClean="0">
              <a:solidFill>
                <a:schemeClr val="tx2">
                  <a:lumMod val="50000"/>
                </a:schemeClr>
              </a:solidFill>
            </a:endParaRPr>
          </a:p>
          <a:p>
            <a:pPr marL="800100" lvl="1" indent="-342900">
              <a:buFont typeface="Wingdings" pitchFamily="2" charset="2"/>
              <a:buChar char="q"/>
            </a:pPr>
            <a:r>
              <a:rPr lang="en-US" dirty="0" smtClean="0">
                <a:solidFill>
                  <a:schemeClr val="tx2">
                    <a:lumMod val="50000"/>
                  </a:schemeClr>
                </a:solidFill>
              </a:rPr>
              <a:t>Reduced irrigation pressure from 55 PSI to 42 PSI.</a:t>
            </a:r>
          </a:p>
          <a:p>
            <a:pPr marL="800100" lvl="1" indent="-342900">
              <a:buFont typeface="Wingdings" pitchFamily="2" charset="2"/>
              <a:buChar char="q"/>
            </a:pPr>
            <a:endParaRPr lang="en-US" dirty="0" smtClean="0">
              <a:solidFill>
                <a:schemeClr val="tx2">
                  <a:lumMod val="50000"/>
                </a:schemeClr>
              </a:solidFill>
            </a:endParaRPr>
          </a:p>
          <a:p>
            <a:pPr marL="800100" lvl="1" indent="-342900">
              <a:buFont typeface="Wingdings" pitchFamily="2" charset="2"/>
              <a:buChar char="q"/>
            </a:pPr>
            <a:r>
              <a:rPr lang="en-US" dirty="0" smtClean="0">
                <a:solidFill>
                  <a:schemeClr val="tx2">
                    <a:lumMod val="50000"/>
                  </a:schemeClr>
                </a:solidFill>
              </a:rPr>
              <a:t>Installed an aerator in holding pond. </a:t>
            </a:r>
          </a:p>
          <a:p>
            <a:pPr marL="800100" lvl="1" indent="-342900">
              <a:buFont typeface="Wingdings" pitchFamily="2" charset="2"/>
              <a:buChar char="q"/>
            </a:pPr>
            <a:endParaRPr lang="en-US" dirty="0" smtClean="0">
              <a:solidFill>
                <a:schemeClr val="tx2">
                  <a:lumMod val="50000"/>
                </a:schemeClr>
              </a:solidFill>
            </a:endParaRPr>
          </a:p>
          <a:p>
            <a:pPr marL="800100" lvl="1" indent="-342900">
              <a:buFont typeface="Wingdings" pitchFamily="2" charset="2"/>
              <a:buChar char="q"/>
            </a:pPr>
            <a:r>
              <a:rPr lang="en-US" sz="2000" dirty="0" smtClean="0">
                <a:solidFill>
                  <a:schemeClr val="tx2">
                    <a:lumMod val="50000"/>
                  </a:schemeClr>
                </a:solidFill>
              </a:rPr>
              <a:t>Initiated a neighbor odor complaint procedure. </a:t>
            </a:r>
          </a:p>
          <a:p>
            <a:pPr marL="800100" lvl="1" indent="-342900">
              <a:buFont typeface="Wingdings" pitchFamily="2" charset="2"/>
              <a:buChar char="q"/>
            </a:pPr>
            <a:endParaRPr lang="en-US" sz="2000" dirty="0">
              <a:solidFill>
                <a:schemeClr val="tx2">
                  <a:lumMod val="50000"/>
                </a:schemeClr>
              </a:solidFill>
            </a:endParaRPr>
          </a:p>
          <a:p>
            <a:pPr marL="800100" lvl="1" indent="-342900">
              <a:buFont typeface="Wingdings" pitchFamily="2" charset="2"/>
              <a:buChar char="q"/>
            </a:pPr>
            <a:r>
              <a:rPr lang="en-US" sz="2000" dirty="0" smtClean="0">
                <a:solidFill>
                  <a:schemeClr val="tx2">
                    <a:lumMod val="50000"/>
                  </a:schemeClr>
                </a:solidFill>
              </a:rPr>
              <a:t>Logged and analyzed odor complaints.</a:t>
            </a:r>
          </a:p>
          <a:p>
            <a:pPr marL="800100" lvl="1" indent="-342900">
              <a:buFont typeface="Wingdings" pitchFamily="2" charset="2"/>
              <a:buChar char="q"/>
            </a:pPr>
            <a:endParaRPr lang="en-US" sz="2000" dirty="0">
              <a:solidFill>
                <a:schemeClr val="tx2">
                  <a:lumMod val="50000"/>
                </a:schemeClr>
              </a:solidFill>
            </a:endParaRPr>
          </a:p>
          <a:p>
            <a:pPr marL="800100" lvl="1" indent="-342900">
              <a:buFont typeface="Wingdings" pitchFamily="2" charset="2"/>
              <a:buChar char="q"/>
            </a:pPr>
            <a:r>
              <a:rPr lang="en-US" sz="2000" dirty="0" smtClean="0">
                <a:solidFill>
                  <a:schemeClr val="tx2">
                    <a:lumMod val="50000"/>
                  </a:schemeClr>
                </a:solidFill>
              </a:rPr>
              <a:t>Moved or shortened several pivots</a:t>
            </a:r>
          </a:p>
          <a:p>
            <a:pPr lvl="1"/>
            <a:r>
              <a:rPr lang="en-US" sz="2000" dirty="0" smtClean="0">
                <a:solidFill>
                  <a:schemeClr val="tx2">
                    <a:lumMod val="50000"/>
                  </a:schemeClr>
                </a:solidFill>
              </a:rPr>
              <a:t> </a:t>
            </a:r>
          </a:p>
          <a:p>
            <a:pPr marL="800100" lvl="1" indent="-342900">
              <a:buFont typeface="Wingdings" pitchFamily="2" charset="2"/>
              <a:buChar char="q"/>
            </a:pPr>
            <a:endParaRPr lang="en-US" sz="2000" dirty="0" smtClean="0">
              <a:solidFill>
                <a:schemeClr val="tx2">
                  <a:lumMod val="50000"/>
                </a:schemeClr>
              </a:solidFill>
            </a:endParaRPr>
          </a:p>
          <a:p>
            <a:r>
              <a:rPr lang="en-US" sz="2000" dirty="0"/>
              <a:t>	</a:t>
            </a:r>
            <a:r>
              <a:rPr lang="en-US" sz="2000" dirty="0" smtClean="0"/>
              <a:t> </a:t>
            </a:r>
            <a:endParaRPr lang="en-US" sz="2000" dirty="0"/>
          </a:p>
        </p:txBody>
      </p:sp>
    </p:spTree>
    <p:extLst>
      <p:ext uri="{BB962C8B-B14F-4D97-AF65-F5344CB8AC3E}">
        <p14:creationId xmlns:p14="http://schemas.microsoft.com/office/powerpoint/2010/main" val="1158010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194" name="Picture 2" descr="C:\Users\dclark\AppData\Local\Microsoft\Windows\Temporary Internet Files\Content.Outlook\4TCY6668\photo (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500" y="5105400"/>
            <a:ext cx="8763000" cy="1200329"/>
          </a:xfrm>
          <a:prstGeom prst="rect">
            <a:avLst/>
          </a:prstGeom>
          <a:noFill/>
        </p:spPr>
        <p:txBody>
          <a:bodyPr wrap="square" rtlCol="0">
            <a:spAutoFit/>
          </a:bodyPr>
          <a:lstStyle/>
          <a:p>
            <a:endParaRPr lang="en-US" dirty="0" smtClean="0">
              <a:solidFill>
                <a:schemeClr val="tx2">
                  <a:lumMod val="50000"/>
                </a:schemeClr>
              </a:solidFill>
            </a:endParaRPr>
          </a:p>
          <a:p>
            <a:endParaRPr lang="en-US" dirty="0">
              <a:solidFill>
                <a:schemeClr val="tx2">
                  <a:lumMod val="50000"/>
                </a:schemeClr>
              </a:solidFill>
            </a:endParaRPr>
          </a:p>
          <a:p>
            <a:endParaRPr lang="en-US" dirty="0" smtClean="0">
              <a:solidFill>
                <a:schemeClr val="tx2">
                  <a:lumMod val="50000"/>
                </a:schemeClr>
              </a:solidFill>
            </a:endParaRPr>
          </a:p>
          <a:p>
            <a:endParaRPr lang="en-US" dirty="0"/>
          </a:p>
        </p:txBody>
      </p:sp>
      <p:sp>
        <p:nvSpPr>
          <p:cNvPr id="3" name="TextBox 2"/>
          <p:cNvSpPr txBox="1"/>
          <p:nvPr/>
        </p:nvSpPr>
        <p:spPr>
          <a:xfrm>
            <a:off x="0" y="0"/>
            <a:ext cx="9144000" cy="286232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u="sng" dirty="0" smtClean="0">
                <a:solidFill>
                  <a:schemeClr val="bg1"/>
                </a:solidFill>
              </a:rPr>
              <a:t>2011 Improvements: </a:t>
            </a:r>
          </a:p>
          <a:p>
            <a:pPr marL="742950" lvl="1" indent="-285750">
              <a:buFont typeface="Wingdings" pitchFamily="2" charset="2"/>
              <a:buChar char="q"/>
            </a:pPr>
            <a:r>
              <a:rPr lang="en-US" dirty="0" smtClean="0">
                <a:solidFill>
                  <a:schemeClr val="bg1"/>
                </a:solidFill>
              </a:rPr>
              <a:t>Hired fulltime irrigation supervisor to monitor site.</a:t>
            </a:r>
          </a:p>
          <a:p>
            <a:pPr marL="742950" lvl="1" indent="-285750">
              <a:buFont typeface="Wingdings" pitchFamily="2" charset="2"/>
              <a:buChar char="q"/>
            </a:pPr>
            <a:r>
              <a:rPr lang="en-US" dirty="0" smtClean="0">
                <a:solidFill>
                  <a:schemeClr val="bg1"/>
                </a:solidFill>
              </a:rPr>
              <a:t> Changed cropping plans to grow more alfalfa and rotate crops which helped maintain constant irrigation. </a:t>
            </a:r>
          </a:p>
          <a:p>
            <a:pPr marL="742950" lvl="1" indent="-285750">
              <a:buFont typeface="Wingdings" pitchFamily="2" charset="2"/>
              <a:buChar char="q"/>
            </a:pPr>
            <a:r>
              <a:rPr lang="en-US" dirty="0" smtClean="0">
                <a:solidFill>
                  <a:schemeClr val="bg1"/>
                </a:solidFill>
              </a:rPr>
              <a:t>Planted trees around perimeter of farm to help block odor. </a:t>
            </a:r>
          </a:p>
          <a:p>
            <a:pPr marL="742950" lvl="1" indent="-285750">
              <a:buFont typeface="Wingdings" pitchFamily="2" charset="2"/>
              <a:buChar char="q"/>
            </a:pPr>
            <a:r>
              <a:rPr lang="en-US" dirty="0" smtClean="0">
                <a:solidFill>
                  <a:schemeClr val="bg1"/>
                </a:solidFill>
              </a:rPr>
              <a:t>Began installing automated irrigation system. Four pivots were completed in 2011. </a:t>
            </a:r>
          </a:p>
          <a:p>
            <a:pPr marL="742950" lvl="1" indent="-285750">
              <a:buFont typeface="Wingdings" pitchFamily="2" charset="2"/>
              <a:buChar char="q"/>
            </a:pPr>
            <a:r>
              <a:rPr lang="en-US" dirty="0" smtClean="0">
                <a:solidFill>
                  <a:schemeClr val="bg1"/>
                </a:solidFill>
              </a:rPr>
              <a:t>Added a second aerator to the holding pond. </a:t>
            </a:r>
          </a:p>
          <a:p>
            <a:pPr marL="742950" lvl="1" indent="-285750">
              <a:buFont typeface="Wingdings" pitchFamily="2" charset="2"/>
              <a:buChar char="q"/>
            </a:pPr>
            <a:r>
              <a:rPr lang="en-US" dirty="0" smtClean="0">
                <a:solidFill>
                  <a:schemeClr val="bg1"/>
                </a:solidFill>
              </a:rPr>
              <a:t>Co-funded  an odor study with DEQ and ODA which was performed by OSU.</a:t>
            </a:r>
          </a:p>
          <a:p>
            <a:pPr marL="742950" lvl="1" indent="-285750">
              <a:buFont typeface="Wingdings" pitchFamily="2" charset="2"/>
              <a:buChar char="q"/>
            </a:pPr>
            <a:r>
              <a:rPr lang="en-US" dirty="0" smtClean="0">
                <a:solidFill>
                  <a:schemeClr val="bg1"/>
                </a:solidFill>
              </a:rPr>
              <a:t>We modified the permit to monitor soil moisture instead of ET. </a:t>
            </a:r>
          </a:p>
          <a:p>
            <a:pPr lvl="1"/>
            <a:endParaRPr lang="en-US" dirty="0">
              <a:solidFill>
                <a:schemeClr val="bg1"/>
              </a:solidFill>
            </a:endParaRPr>
          </a:p>
        </p:txBody>
      </p:sp>
    </p:spTree>
    <p:extLst>
      <p:ext uri="{BB962C8B-B14F-4D97-AF65-F5344CB8AC3E}">
        <p14:creationId xmlns:p14="http://schemas.microsoft.com/office/powerpoint/2010/main" val="174486884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orningbrayfarm.files.wordpress.com/2010/08/alfalf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0" y="1524000"/>
            <a:ext cx="4572000" cy="39703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b="1" u="sng" dirty="0" smtClean="0">
                <a:solidFill>
                  <a:schemeClr val="bg1"/>
                </a:solidFill>
              </a:rPr>
              <a:t>2012/2013 Improvements:</a:t>
            </a:r>
            <a:endParaRPr lang="en-US" b="1" u="sng" dirty="0">
              <a:solidFill>
                <a:schemeClr val="bg1"/>
              </a:solidFill>
            </a:endParaRPr>
          </a:p>
          <a:p>
            <a:pPr marL="742950" lvl="1" indent="-285750">
              <a:buFont typeface="Wingdings" pitchFamily="2" charset="2"/>
              <a:buChar char="q"/>
            </a:pPr>
            <a:r>
              <a:rPr lang="en-US" b="1" dirty="0">
                <a:solidFill>
                  <a:schemeClr val="bg1"/>
                </a:solidFill>
              </a:rPr>
              <a:t>Increased the number of drag-tubes on pivots.</a:t>
            </a:r>
          </a:p>
          <a:p>
            <a:pPr marL="742950" lvl="1" indent="-285750">
              <a:buFont typeface="Wingdings" pitchFamily="2" charset="2"/>
              <a:buChar char="q"/>
            </a:pPr>
            <a:r>
              <a:rPr lang="en-US" b="1" dirty="0">
                <a:solidFill>
                  <a:schemeClr val="bg1"/>
                </a:solidFill>
              </a:rPr>
              <a:t>Changed style of drag-tube system. </a:t>
            </a:r>
          </a:p>
          <a:p>
            <a:pPr marL="742950" lvl="1" indent="-285750">
              <a:buFont typeface="Wingdings" pitchFamily="2" charset="2"/>
              <a:buChar char="q"/>
            </a:pPr>
            <a:r>
              <a:rPr lang="en-US" b="1" dirty="0">
                <a:solidFill>
                  <a:schemeClr val="bg1"/>
                </a:solidFill>
              </a:rPr>
              <a:t>Placed five more pivots on </a:t>
            </a:r>
            <a:r>
              <a:rPr lang="en-US" b="1" dirty="0" smtClean="0">
                <a:solidFill>
                  <a:schemeClr val="bg1"/>
                </a:solidFill>
              </a:rPr>
              <a:t>the </a:t>
            </a:r>
            <a:r>
              <a:rPr lang="en-US" b="1" dirty="0">
                <a:solidFill>
                  <a:schemeClr val="bg1"/>
                </a:solidFill>
              </a:rPr>
              <a:t>automated system.</a:t>
            </a:r>
          </a:p>
          <a:p>
            <a:pPr marL="742950" lvl="1" indent="-285750">
              <a:buFont typeface="Wingdings" pitchFamily="2" charset="2"/>
              <a:buChar char="q"/>
            </a:pPr>
            <a:r>
              <a:rPr lang="en-US" b="1" dirty="0">
                <a:solidFill>
                  <a:schemeClr val="bg1"/>
                </a:solidFill>
              </a:rPr>
              <a:t>Expanded tree plantings around the property. </a:t>
            </a:r>
          </a:p>
          <a:p>
            <a:pPr marL="742950" lvl="1" indent="-285750">
              <a:buFont typeface="Wingdings" pitchFamily="2" charset="2"/>
              <a:buChar char="q"/>
            </a:pPr>
            <a:r>
              <a:rPr lang="en-US" b="1" dirty="0">
                <a:solidFill>
                  <a:schemeClr val="bg1"/>
                </a:solidFill>
              </a:rPr>
              <a:t>Began adding </a:t>
            </a:r>
            <a:r>
              <a:rPr lang="en-US" b="1" dirty="0" smtClean="0">
                <a:solidFill>
                  <a:schemeClr val="bg1"/>
                </a:solidFill>
              </a:rPr>
              <a:t>isolation </a:t>
            </a:r>
            <a:r>
              <a:rPr lang="en-US" b="1" dirty="0">
                <a:solidFill>
                  <a:schemeClr val="bg1"/>
                </a:solidFill>
              </a:rPr>
              <a:t>valves to the irrigation </a:t>
            </a:r>
            <a:r>
              <a:rPr lang="en-US" b="1" dirty="0" smtClean="0">
                <a:solidFill>
                  <a:schemeClr val="bg1"/>
                </a:solidFill>
              </a:rPr>
              <a:t>system</a:t>
            </a:r>
            <a:r>
              <a:rPr lang="en-US" b="1" dirty="0">
                <a:solidFill>
                  <a:schemeClr val="bg1"/>
                </a:solidFill>
              </a:rPr>
              <a:t> </a:t>
            </a:r>
            <a:r>
              <a:rPr lang="en-US" b="1" dirty="0" smtClean="0">
                <a:solidFill>
                  <a:schemeClr val="bg1"/>
                </a:solidFill>
              </a:rPr>
              <a:t>to give </a:t>
            </a:r>
            <a:r>
              <a:rPr lang="en-US" b="1" dirty="0">
                <a:solidFill>
                  <a:schemeClr val="bg1"/>
                </a:solidFill>
              </a:rPr>
              <a:t>us the ability to continue irrigation while repairing part of the system. </a:t>
            </a:r>
          </a:p>
        </p:txBody>
      </p:sp>
    </p:spTree>
    <p:extLst>
      <p:ext uri="{BB962C8B-B14F-4D97-AF65-F5344CB8AC3E}">
        <p14:creationId xmlns:p14="http://schemas.microsoft.com/office/powerpoint/2010/main" val="5465977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228600"/>
            <a:ext cx="8382000" cy="6832640"/>
          </a:xfrm>
          <a:prstGeom prst="rect">
            <a:avLst/>
          </a:prstGeom>
          <a:noFill/>
        </p:spPr>
        <p:txBody>
          <a:bodyPr wrap="square" rtlCol="0">
            <a:spAutoFit/>
          </a:bodyPr>
          <a:lstStyle/>
          <a:p>
            <a:pPr algn="ctr"/>
            <a:r>
              <a:rPr lang="en-US" sz="2800" b="1" u="sng" dirty="0" smtClean="0">
                <a:solidFill>
                  <a:schemeClr val="tx2">
                    <a:lumMod val="50000"/>
                  </a:schemeClr>
                </a:solidFill>
              </a:rPr>
              <a:t>Questions From Previous EQC Meeting</a:t>
            </a:r>
          </a:p>
          <a:p>
            <a:pPr algn="ctr"/>
            <a:endParaRPr lang="en-US" sz="800" b="1" u="sng" dirty="0" smtClean="0"/>
          </a:p>
          <a:p>
            <a:r>
              <a:rPr lang="en-US" sz="2400" dirty="0" smtClean="0">
                <a:solidFill>
                  <a:schemeClr val="tx2">
                    <a:lumMod val="50000"/>
                  </a:schemeClr>
                </a:solidFill>
              </a:rPr>
              <a:t>Q#1 :  Why did odors decline during July 10 to August 21, 2013?</a:t>
            </a:r>
          </a:p>
          <a:p>
            <a:r>
              <a:rPr lang="en-US" sz="2400" dirty="0">
                <a:solidFill>
                  <a:schemeClr val="tx2">
                    <a:lumMod val="50000"/>
                  </a:schemeClr>
                </a:solidFill>
              </a:rPr>
              <a:t> </a:t>
            </a:r>
            <a:r>
              <a:rPr lang="en-US" sz="2400" dirty="0" smtClean="0">
                <a:solidFill>
                  <a:schemeClr val="tx2">
                    <a:lumMod val="50000"/>
                  </a:schemeClr>
                </a:solidFill>
              </a:rPr>
              <a:t>A:  Our experiences with odors, neighbors complaints, and         </a:t>
            </a:r>
          </a:p>
          <a:p>
            <a:r>
              <a:rPr lang="en-US" sz="2400" dirty="0" smtClean="0">
                <a:solidFill>
                  <a:schemeClr val="tx2">
                    <a:lumMod val="50000"/>
                  </a:schemeClr>
                </a:solidFill>
              </a:rPr>
              <a:t>       information from OSU studies has helped us better       </a:t>
            </a:r>
          </a:p>
          <a:p>
            <a:r>
              <a:rPr lang="en-US" sz="2400" dirty="0">
                <a:solidFill>
                  <a:schemeClr val="tx2">
                    <a:lumMod val="50000"/>
                  </a:schemeClr>
                </a:solidFill>
              </a:rPr>
              <a:t> </a:t>
            </a:r>
            <a:r>
              <a:rPr lang="en-US" sz="2400" dirty="0" smtClean="0">
                <a:solidFill>
                  <a:schemeClr val="tx2">
                    <a:lumMod val="50000"/>
                  </a:schemeClr>
                </a:solidFill>
              </a:rPr>
              <a:t>      manage our process water farm to minimize odors. We    </a:t>
            </a:r>
          </a:p>
          <a:p>
            <a:r>
              <a:rPr lang="en-US" sz="2400" dirty="0">
                <a:solidFill>
                  <a:schemeClr val="tx2">
                    <a:lumMod val="50000"/>
                  </a:schemeClr>
                </a:solidFill>
              </a:rPr>
              <a:t> </a:t>
            </a:r>
            <a:r>
              <a:rPr lang="en-US" sz="2400" dirty="0" smtClean="0">
                <a:solidFill>
                  <a:schemeClr val="tx2">
                    <a:lumMod val="50000"/>
                  </a:schemeClr>
                </a:solidFill>
              </a:rPr>
              <a:t>      have found that the most important management practice  </a:t>
            </a:r>
          </a:p>
          <a:p>
            <a:r>
              <a:rPr lang="en-US" sz="2400" dirty="0">
                <a:solidFill>
                  <a:schemeClr val="tx2">
                    <a:lumMod val="50000"/>
                  </a:schemeClr>
                </a:solidFill>
              </a:rPr>
              <a:t> </a:t>
            </a:r>
            <a:r>
              <a:rPr lang="en-US" sz="2400" dirty="0" smtClean="0">
                <a:solidFill>
                  <a:schemeClr val="tx2">
                    <a:lumMod val="50000"/>
                  </a:schemeClr>
                </a:solidFill>
              </a:rPr>
              <a:t>      to reduce odors is to irrigate the process water as quickly       </a:t>
            </a:r>
          </a:p>
          <a:p>
            <a:r>
              <a:rPr lang="en-US" sz="2400" dirty="0">
                <a:solidFill>
                  <a:schemeClr val="tx2">
                    <a:lumMod val="50000"/>
                  </a:schemeClr>
                </a:solidFill>
              </a:rPr>
              <a:t> </a:t>
            </a:r>
            <a:r>
              <a:rPr lang="en-US" sz="2400" dirty="0" smtClean="0">
                <a:solidFill>
                  <a:schemeClr val="tx2">
                    <a:lumMod val="50000"/>
                  </a:schemeClr>
                </a:solidFill>
              </a:rPr>
              <a:t>      as possible. </a:t>
            </a:r>
          </a:p>
          <a:p>
            <a:r>
              <a:rPr lang="en-US" sz="2400" dirty="0" smtClean="0">
                <a:solidFill>
                  <a:schemeClr val="tx2">
                    <a:lumMod val="50000"/>
                  </a:schemeClr>
                </a:solidFill>
              </a:rPr>
              <a:t>       Typically through the months of July-September we can     </a:t>
            </a:r>
          </a:p>
          <a:p>
            <a:r>
              <a:rPr lang="en-US" sz="2400" dirty="0">
                <a:solidFill>
                  <a:schemeClr val="tx2">
                    <a:lumMod val="50000"/>
                  </a:schemeClr>
                </a:solidFill>
              </a:rPr>
              <a:t> </a:t>
            </a:r>
            <a:r>
              <a:rPr lang="en-US" sz="2400" dirty="0" smtClean="0">
                <a:solidFill>
                  <a:schemeClr val="tx2">
                    <a:lumMod val="50000"/>
                  </a:schemeClr>
                </a:solidFill>
              </a:rPr>
              <a:t>      irrigate all our process water and must add millions gal    </a:t>
            </a:r>
          </a:p>
          <a:p>
            <a:r>
              <a:rPr lang="en-US" sz="2400" dirty="0" smtClean="0">
                <a:solidFill>
                  <a:schemeClr val="tx2">
                    <a:lumMod val="50000"/>
                  </a:schemeClr>
                </a:solidFill>
              </a:rPr>
              <a:t>       supplemental water to meet crop irrigation requirements.    </a:t>
            </a:r>
          </a:p>
          <a:p>
            <a:r>
              <a:rPr lang="en-US" sz="2400" dirty="0">
                <a:solidFill>
                  <a:schemeClr val="tx2">
                    <a:lumMod val="50000"/>
                  </a:schemeClr>
                </a:solidFill>
              </a:rPr>
              <a:t> </a:t>
            </a:r>
            <a:r>
              <a:rPr lang="en-US" sz="2400" dirty="0" smtClean="0">
                <a:solidFill>
                  <a:schemeClr val="tx2">
                    <a:lumMod val="50000"/>
                  </a:schemeClr>
                </a:solidFill>
              </a:rPr>
              <a:t>      This added water reduces odors. However, other events </a:t>
            </a:r>
          </a:p>
          <a:p>
            <a:r>
              <a:rPr lang="en-US" sz="2400" dirty="0">
                <a:solidFill>
                  <a:schemeClr val="tx2">
                    <a:lumMod val="50000"/>
                  </a:schemeClr>
                </a:solidFill>
              </a:rPr>
              <a:t> </a:t>
            </a:r>
            <a:r>
              <a:rPr lang="en-US" sz="2400" dirty="0" smtClean="0">
                <a:solidFill>
                  <a:schemeClr val="tx2">
                    <a:lumMod val="50000"/>
                  </a:schemeClr>
                </a:solidFill>
              </a:rPr>
              <a:t>      such as cool </a:t>
            </a:r>
            <a:r>
              <a:rPr lang="en-US" sz="2400" dirty="0" err="1" smtClean="0">
                <a:solidFill>
                  <a:schemeClr val="tx2">
                    <a:lumMod val="50000"/>
                  </a:schemeClr>
                </a:solidFill>
              </a:rPr>
              <a:t>weather,precipitation</a:t>
            </a:r>
            <a:r>
              <a:rPr lang="en-US" sz="2400" dirty="0" smtClean="0">
                <a:solidFill>
                  <a:schemeClr val="tx2">
                    <a:lumMod val="50000"/>
                  </a:schemeClr>
                </a:solidFill>
              </a:rPr>
              <a:t>, or harvesting will </a:t>
            </a:r>
          </a:p>
          <a:p>
            <a:r>
              <a:rPr lang="en-US" sz="2400" dirty="0">
                <a:solidFill>
                  <a:schemeClr val="tx2">
                    <a:lumMod val="50000"/>
                  </a:schemeClr>
                </a:solidFill>
              </a:rPr>
              <a:t> </a:t>
            </a:r>
            <a:r>
              <a:rPr lang="en-US" sz="2400" dirty="0" smtClean="0">
                <a:solidFill>
                  <a:schemeClr val="tx2">
                    <a:lumMod val="50000"/>
                  </a:schemeClr>
                </a:solidFill>
              </a:rPr>
              <a:t>      reduce the volume of water that can be irrigated. To </a:t>
            </a:r>
          </a:p>
          <a:p>
            <a:r>
              <a:rPr lang="en-US" sz="2400" dirty="0">
                <a:solidFill>
                  <a:schemeClr val="tx2">
                    <a:lumMod val="50000"/>
                  </a:schemeClr>
                </a:solidFill>
              </a:rPr>
              <a:t> </a:t>
            </a:r>
            <a:r>
              <a:rPr lang="en-US" sz="2400" dirty="0" smtClean="0">
                <a:solidFill>
                  <a:schemeClr val="tx2">
                    <a:lumMod val="50000"/>
                  </a:schemeClr>
                </a:solidFill>
              </a:rPr>
              <a:t>      adhere to  our operating permit </a:t>
            </a:r>
            <a:r>
              <a:rPr lang="en-US" sz="2400" dirty="0">
                <a:solidFill>
                  <a:schemeClr val="tx2">
                    <a:lumMod val="50000"/>
                  </a:schemeClr>
                </a:solidFill>
              </a:rPr>
              <a:t>d</a:t>
            </a:r>
            <a:r>
              <a:rPr lang="en-US" sz="2400" dirty="0" smtClean="0">
                <a:solidFill>
                  <a:schemeClr val="tx2">
                    <a:lumMod val="50000"/>
                  </a:schemeClr>
                </a:solidFill>
              </a:rPr>
              <a:t>uring these particular </a:t>
            </a:r>
            <a:endParaRPr lang="en-US" sz="2400" dirty="0">
              <a:solidFill>
                <a:schemeClr val="tx2">
                  <a:lumMod val="50000"/>
                </a:schemeClr>
              </a:solidFill>
            </a:endParaRPr>
          </a:p>
          <a:p>
            <a:r>
              <a:rPr lang="en-US" sz="2400" dirty="0" smtClean="0">
                <a:solidFill>
                  <a:schemeClr val="tx2">
                    <a:lumMod val="50000"/>
                  </a:schemeClr>
                </a:solidFill>
              </a:rPr>
              <a:t>       times we may send process water to our storage holding </a:t>
            </a:r>
          </a:p>
          <a:p>
            <a:r>
              <a:rPr lang="en-US" sz="2400" dirty="0">
                <a:solidFill>
                  <a:schemeClr val="tx2">
                    <a:lumMod val="50000"/>
                  </a:schemeClr>
                </a:solidFill>
              </a:rPr>
              <a:t> </a:t>
            </a:r>
            <a:r>
              <a:rPr lang="en-US" sz="2400" dirty="0" smtClean="0">
                <a:solidFill>
                  <a:schemeClr val="tx2">
                    <a:lumMod val="50000"/>
                  </a:schemeClr>
                </a:solidFill>
              </a:rPr>
              <a:t>      pond. </a:t>
            </a:r>
            <a:endParaRPr lang="en-US" sz="2400" dirty="0">
              <a:solidFill>
                <a:schemeClr val="tx2">
                  <a:lumMod val="50000"/>
                </a:schemeClr>
              </a:solidFill>
            </a:endParaRPr>
          </a:p>
          <a:p>
            <a:pPr marL="342900" indent="-342900">
              <a:buFont typeface="+mj-lt"/>
              <a:buAutoNum type="arabicPeriod"/>
            </a:pPr>
            <a:endParaRPr lang="en-US" dirty="0"/>
          </a:p>
        </p:txBody>
      </p:sp>
    </p:spTree>
    <p:extLst>
      <p:ext uri="{BB962C8B-B14F-4D97-AF65-F5344CB8AC3E}">
        <p14:creationId xmlns:p14="http://schemas.microsoft.com/office/powerpoint/2010/main" val="26530467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0"/>
            <a:ext cx="914400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200" dirty="0" smtClean="0">
                <a:solidFill>
                  <a:schemeClr val="tx2">
                    <a:lumMod val="50000"/>
                  </a:schemeClr>
                </a:solidFill>
              </a:rPr>
              <a:t> </a:t>
            </a:r>
          </a:p>
          <a:p>
            <a:endParaRPr lang="en-US" sz="2200" dirty="0">
              <a:solidFill>
                <a:schemeClr val="tx2">
                  <a:lumMod val="50000"/>
                </a:schemeClr>
              </a:solidFill>
            </a:endParaRPr>
          </a:p>
          <a:p>
            <a:endParaRPr lang="en-US" sz="2200" dirty="0" smtClean="0">
              <a:solidFill>
                <a:schemeClr val="tx2">
                  <a:lumMod val="50000"/>
                </a:schemeClr>
              </a:solidFill>
            </a:endParaRPr>
          </a:p>
          <a:p>
            <a:r>
              <a:rPr lang="en-US" sz="2200" dirty="0" smtClean="0">
                <a:solidFill>
                  <a:schemeClr val="tx2">
                    <a:lumMod val="50000"/>
                  </a:schemeClr>
                </a:solidFill>
              </a:rPr>
              <a:t>Q#2: What about land use issues?</a:t>
            </a:r>
          </a:p>
          <a:p>
            <a:endParaRPr lang="en-US" sz="2200" dirty="0" smtClean="0">
              <a:solidFill>
                <a:schemeClr val="tx2">
                  <a:lumMod val="50000"/>
                </a:schemeClr>
              </a:solidFill>
            </a:endParaRPr>
          </a:p>
          <a:p>
            <a:endParaRPr lang="en-US" sz="2200" dirty="0" smtClean="0">
              <a:solidFill>
                <a:schemeClr val="tx2">
                  <a:lumMod val="50000"/>
                </a:schemeClr>
              </a:solidFill>
            </a:endParaRPr>
          </a:p>
          <a:p>
            <a:endParaRPr lang="en-US" sz="2200" dirty="0">
              <a:solidFill>
                <a:schemeClr val="tx2">
                  <a:lumMod val="50000"/>
                </a:schemeClr>
              </a:solidFill>
            </a:endParaRPr>
          </a:p>
          <a:p>
            <a:r>
              <a:rPr lang="en-US" sz="2200" dirty="0" smtClean="0">
                <a:solidFill>
                  <a:schemeClr val="tx2">
                    <a:lumMod val="50000"/>
                  </a:schemeClr>
                </a:solidFill>
              </a:rPr>
              <a:t>A: Land application of vegetable processing water is an allowed use on EFU zoned land. </a:t>
            </a:r>
          </a:p>
          <a:p>
            <a:endParaRPr lang="en-US" sz="2200" dirty="0" smtClean="0">
              <a:solidFill>
                <a:schemeClr val="tx2">
                  <a:lumMod val="50000"/>
                </a:schemeClr>
              </a:solidFill>
            </a:endParaRPr>
          </a:p>
          <a:p>
            <a:endParaRPr lang="en-US" sz="2200" dirty="0">
              <a:solidFill>
                <a:schemeClr val="tx2">
                  <a:lumMod val="50000"/>
                </a:schemeClr>
              </a:solidFill>
            </a:endParaRPr>
          </a:p>
          <a:p>
            <a:endParaRPr lang="en-US" sz="2200" dirty="0" smtClean="0">
              <a:solidFill>
                <a:schemeClr val="tx2">
                  <a:lumMod val="50000"/>
                </a:schemeClr>
              </a:solidFill>
            </a:endParaRPr>
          </a:p>
          <a:p>
            <a:endParaRPr lang="en-US" sz="2200" dirty="0">
              <a:solidFill>
                <a:schemeClr val="tx2">
                  <a:lumMod val="50000"/>
                </a:schemeClr>
              </a:solidFill>
            </a:endParaRPr>
          </a:p>
          <a:p>
            <a:endParaRPr lang="en-US" sz="2200" dirty="0">
              <a:solidFill>
                <a:schemeClr val="tx2">
                  <a:lumMod val="50000"/>
                </a:schemeClr>
              </a:solidFill>
            </a:endParaRPr>
          </a:p>
        </p:txBody>
      </p:sp>
    </p:spTree>
    <p:extLst>
      <p:ext uri="{BB962C8B-B14F-4D97-AF65-F5344CB8AC3E}">
        <p14:creationId xmlns:p14="http://schemas.microsoft.com/office/powerpoint/2010/main" val="35344204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71752"/>
            <a:ext cx="8839200" cy="5447645"/>
          </a:xfrm>
          <a:prstGeom prst="rect">
            <a:avLst/>
          </a:prstGeom>
          <a:noFill/>
        </p:spPr>
        <p:txBody>
          <a:bodyPr wrap="square" rtlCol="0">
            <a:spAutoFit/>
          </a:bodyPr>
          <a:lstStyle/>
          <a:p>
            <a:r>
              <a:rPr lang="en-US" sz="2400" dirty="0" smtClean="0">
                <a:solidFill>
                  <a:schemeClr val="tx2">
                    <a:lumMod val="50000"/>
                  </a:schemeClr>
                </a:solidFill>
              </a:rPr>
              <a:t>Q#3 : What is in the process water?</a:t>
            </a:r>
          </a:p>
          <a:p>
            <a:endParaRPr lang="en-US" sz="1200" dirty="0" smtClean="0">
              <a:solidFill>
                <a:schemeClr val="tx2">
                  <a:lumMod val="50000"/>
                </a:schemeClr>
              </a:solidFill>
            </a:endParaRPr>
          </a:p>
          <a:p>
            <a:endParaRPr lang="en-US" sz="2400" dirty="0" smtClean="0">
              <a:solidFill>
                <a:schemeClr val="tx2">
                  <a:lumMod val="50000"/>
                </a:schemeClr>
              </a:solidFill>
            </a:endParaRPr>
          </a:p>
          <a:p>
            <a:endParaRPr lang="en-US" sz="2400" dirty="0">
              <a:solidFill>
                <a:schemeClr val="tx2">
                  <a:lumMod val="50000"/>
                </a:schemeClr>
              </a:solidFill>
            </a:endParaRPr>
          </a:p>
          <a:p>
            <a:r>
              <a:rPr lang="en-US" sz="2400" dirty="0" smtClean="0">
                <a:solidFill>
                  <a:schemeClr val="tx2">
                    <a:lumMod val="50000"/>
                  </a:schemeClr>
                </a:solidFill>
              </a:rPr>
              <a:t>A: The main ingredients in our process water are dissolved solids from our vegetables. Hermiston Foods does not add any chemicals to its products</a:t>
            </a:r>
            <a:r>
              <a:rPr lang="en-US" sz="2400" dirty="0">
                <a:solidFill>
                  <a:schemeClr val="tx2">
                    <a:lumMod val="50000"/>
                  </a:schemeClr>
                </a:solidFill>
              </a:rPr>
              <a:t>,</a:t>
            </a:r>
            <a:r>
              <a:rPr lang="en-US" sz="2400" dirty="0" smtClean="0">
                <a:solidFill>
                  <a:schemeClr val="tx2">
                    <a:lumMod val="50000"/>
                  </a:schemeClr>
                </a:solidFill>
              </a:rPr>
              <a:t> </a:t>
            </a:r>
            <a:r>
              <a:rPr lang="en-US" sz="2400" dirty="0">
                <a:solidFill>
                  <a:schemeClr val="tx2">
                    <a:lumMod val="50000"/>
                  </a:schemeClr>
                </a:solidFill>
              </a:rPr>
              <a:t>b</a:t>
            </a:r>
            <a:r>
              <a:rPr lang="en-US" sz="2400" dirty="0" smtClean="0">
                <a:solidFill>
                  <a:schemeClr val="tx2">
                    <a:lumMod val="50000"/>
                  </a:schemeClr>
                </a:solidFill>
              </a:rPr>
              <a:t>ut uses cleaning agents and sanitizers that are approved for use on food equipment. The primary cleaning agents used are  alkaline detergents, phosphoric acid, </a:t>
            </a:r>
            <a:r>
              <a:rPr lang="en-US" sz="2400" dirty="0" err="1" smtClean="0">
                <a:solidFill>
                  <a:schemeClr val="tx2">
                    <a:lumMod val="50000"/>
                  </a:schemeClr>
                </a:solidFill>
              </a:rPr>
              <a:t>peroxacetic</a:t>
            </a:r>
            <a:r>
              <a:rPr lang="en-US" sz="2400" dirty="0">
                <a:solidFill>
                  <a:schemeClr val="tx2">
                    <a:lumMod val="50000"/>
                  </a:schemeClr>
                </a:solidFill>
              </a:rPr>
              <a:t> </a:t>
            </a:r>
            <a:r>
              <a:rPr lang="en-US" sz="2400" dirty="0" smtClean="0">
                <a:solidFill>
                  <a:schemeClr val="tx2">
                    <a:lumMod val="50000"/>
                  </a:schemeClr>
                </a:solidFill>
              </a:rPr>
              <a:t>acid, and quaternary ammonium. These agents react immediately with food particles and break down to more basic components that provide crop nutrients. These components are measured by our water and soil testing. The Nitrogen, phosphorus, and potassium contained in both the vegetable juices and the cleaners meet about a third of the fertilizer requirements of typical crops.   </a:t>
            </a:r>
          </a:p>
        </p:txBody>
      </p:sp>
    </p:spTree>
    <p:extLst>
      <p:ext uri="{BB962C8B-B14F-4D97-AF65-F5344CB8AC3E}">
        <p14:creationId xmlns:p14="http://schemas.microsoft.com/office/powerpoint/2010/main" val="2140984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dclark\AppData\Local\Microsoft\Windows\Temporary Internet Files\Content.Outlook\4TCY6668\photo (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0" y="4615543"/>
            <a:ext cx="9144000" cy="2862322"/>
          </a:xfrm>
          <a:prstGeom prst="rect">
            <a:avLst/>
          </a:prstGeom>
          <a:noFill/>
        </p:spPr>
        <p:txBody>
          <a:bodyPr wrap="square" rtlCol="0">
            <a:spAutoFit/>
          </a:bodyPr>
          <a:lstStyle/>
          <a:p>
            <a:endParaRPr lang="en-US" dirty="0" smtClean="0"/>
          </a:p>
          <a:p>
            <a:endParaRPr lang="en-US" dirty="0" smtClean="0"/>
          </a:p>
          <a:p>
            <a:pPr algn="ctr"/>
            <a:r>
              <a:rPr lang="en-US" sz="2300" dirty="0" smtClean="0">
                <a:solidFill>
                  <a:srgbClr val="FFFF00"/>
                </a:solidFill>
              </a:rPr>
              <a:t> </a:t>
            </a:r>
            <a:r>
              <a:rPr lang="en-US" sz="2400" dirty="0" smtClean="0">
                <a:solidFill>
                  <a:srgbClr val="FFFF00"/>
                </a:solidFill>
              </a:rPr>
              <a:t>Hermiston Foods </a:t>
            </a:r>
            <a:r>
              <a:rPr lang="en-US" sz="2400" dirty="0">
                <a:solidFill>
                  <a:srgbClr val="FFFF00"/>
                </a:solidFill>
              </a:rPr>
              <a:t>,</a:t>
            </a:r>
            <a:r>
              <a:rPr lang="en-US" sz="2400" dirty="0" smtClean="0">
                <a:solidFill>
                  <a:srgbClr val="FFFF00"/>
                </a:solidFill>
              </a:rPr>
              <a:t>built in 1989,is a subsidiary of </a:t>
            </a:r>
            <a:r>
              <a:rPr lang="en-US" sz="2400" dirty="0" err="1" smtClean="0">
                <a:solidFill>
                  <a:srgbClr val="FFFF00"/>
                </a:solidFill>
              </a:rPr>
              <a:t>Norpac</a:t>
            </a:r>
            <a:r>
              <a:rPr lang="en-US" sz="2400" dirty="0" smtClean="0">
                <a:solidFill>
                  <a:srgbClr val="FFFF00"/>
                </a:solidFill>
              </a:rPr>
              <a:t> Foods</a:t>
            </a:r>
          </a:p>
          <a:p>
            <a:pPr algn="ctr"/>
            <a:r>
              <a:rPr lang="en-US" sz="2400" dirty="0" smtClean="0">
                <a:solidFill>
                  <a:srgbClr val="FFFF00"/>
                </a:solidFill>
              </a:rPr>
              <a:t>Hermiston Foods processes 60-70 Million pounds of vegetables annually with a staff of 40 full-time and 250 seasonal employees.</a:t>
            </a:r>
          </a:p>
          <a:p>
            <a:pPr algn="ctr"/>
            <a:endParaRPr lang="en-US" sz="2400" dirty="0" smtClean="0">
              <a:solidFill>
                <a:srgbClr val="FFFF00"/>
              </a:solidFill>
            </a:endParaRPr>
          </a:p>
          <a:p>
            <a:pPr algn="ctr"/>
            <a:endParaRPr lang="en-US" sz="2400" dirty="0" smtClean="0">
              <a:solidFill>
                <a:srgbClr val="FFFF00"/>
              </a:solidFill>
            </a:endParaRPr>
          </a:p>
          <a:p>
            <a:pPr algn="ctr"/>
            <a:endParaRPr lang="en-US" sz="2400" dirty="0" smtClean="0">
              <a:solidFill>
                <a:srgbClr val="FFFF00"/>
              </a:solidFill>
            </a:endParaRPr>
          </a:p>
        </p:txBody>
      </p:sp>
    </p:spTree>
    <p:extLst>
      <p:ext uri="{BB962C8B-B14F-4D97-AF65-F5344CB8AC3E}">
        <p14:creationId xmlns:p14="http://schemas.microsoft.com/office/powerpoint/2010/main" val="92568503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534400" cy="6863417"/>
          </a:xfrm>
          <a:prstGeom prst="rect">
            <a:avLst/>
          </a:prstGeom>
          <a:noFill/>
        </p:spPr>
        <p:txBody>
          <a:bodyPr wrap="square" rtlCol="0">
            <a:spAutoFit/>
          </a:bodyPr>
          <a:lstStyle/>
          <a:p>
            <a:r>
              <a:rPr lang="en-US" sz="2400" dirty="0" smtClean="0">
                <a:solidFill>
                  <a:schemeClr val="tx2">
                    <a:lumMod val="50000"/>
                  </a:schemeClr>
                </a:solidFill>
              </a:rPr>
              <a:t>Q#4 : Is the pipe from the application site pressurized?</a:t>
            </a:r>
          </a:p>
          <a:p>
            <a:endParaRPr lang="en-US" sz="2400" dirty="0">
              <a:solidFill>
                <a:schemeClr val="tx2">
                  <a:lumMod val="50000"/>
                </a:schemeClr>
              </a:solidFill>
            </a:endParaRPr>
          </a:p>
          <a:p>
            <a:r>
              <a:rPr lang="en-US" sz="2400" dirty="0" smtClean="0">
                <a:solidFill>
                  <a:schemeClr val="tx2">
                    <a:lumMod val="50000"/>
                  </a:schemeClr>
                </a:solidFill>
              </a:rPr>
              <a:t>A: Yes, as discussed earlier, process water must be pumped from the plant to the vault to overcome an uphill gradient and friction in the pipelines. </a:t>
            </a:r>
          </a:p>
          <a:p>
            <a:endParaRPr lang="en-US" sz="2400" dirty="0">
              <a:solidFill>
                <a:schemeClr val="tx2">
                  <a:lumMod val="50000"/>
                </a:schemeClr>
              </a:solidFill>
            </a:endParaRPr>
          </a:p>
          <a:p>
            <a:endParaRPr lang="en-US" sz="2400" dirty="0" smtClean="0">
              <a:solidFill>
                <a:schemeClr val="tx2">
                  <a:lumMod val="50000"/>
                </a:schemeClr>
              </a:solidFill>
            </a:endParaRPr>
          </a:p>
          <a:p>
            <a:endParaRPr lang="en-US" sz="2400" dirty="0">
              <a:solidFill>
                <a:schemeClr val="tx2">
                  <a:lumMod val="50000"/>
                </a:schemeClr>
              </a:solidFill>
            </a:endParaRPr>
          </a:p>
          <a:p>
            <a:r>
              <a:rPr lang="en-US" sz="2400" dirty="0" smtClean="0">
                <a:solidFill>
                  <a:schemeClr val="tx2">
                    <a:lumMod val="50000"/>
                  </a:schemeClr>
                </a:solidFill>
              </a:rPr>
              <a:t>Q#5 : What is the procedure for flushing lines?</a:t>
            </a:r>
          </a:p>
          <a:p>
            <a:endParaRPr lang="en-US" sz="2400" dirty="0" smtClean="0">
              <a:solidFill>
                <a:schemeClr val="tx2">
                  <a:lumMod val="50000"/>
                </a:schemeClr>
              </a:solidFill>
            </a:endParaRPr>
          </a:p>
          <a:p>
            <a:endParaRPr lang="en-US" sz="2400" dirty="0">
              <a:solidFill>
                <a:schemeClr val="tx2">
                  <a:lumMod val="50000"/>
                </a:schemeClr>
              </a:solidFill>
            </a:endParaRPr>
          </a:p>
          <a:p>
            <a:r>
              <a:rPr lang="en-US" sz="2400" dirty="0" smtClean="0">
                <a:solidFill>
                  <a:schemeClr val="tx2">
                    <a:lumMod val="50000"/>
                  </a:schemeClr>
                </a:solidFill>
              </a:rPr>
              <a:t>A:  The pipeline from the plant to the vault is flowing continuously throughout the season. We test the D.O. levels of this pipe water  daily and it remains well oxygenated. At the end of the process season we do a major plant cleanup with city water that flushes the pipe line</a:t>
            </a:r>
            <a:r>
              <a:rPr lang="en-US" sz="2000" dirty="0" smtClean="0">
                <a:solidFill>
                  <a:schemeClr val="tx2">
                    <a:lumMod val="50000"/>
                  </a:schemeClr>
                </a:solidFill>
              </a:rPr>
              <a:t>. </a:t>
            </a:r>
            <a:endParaRPr lang="en-US" sz="2000" dirty="0">
              <a:solidFill>
                <a:schemeClr val="tx2">
                  <a:lumMod val="50000"/>
                </a:schemeClr>
              </a:solidFill>
            </a:endParaRPr>
          </a:p>
          <a:p>
            <a:r>
              <a:rPr lang="en-US" sz="2000" dirty="0">
                <a:solidFill>
                  <a:schemeClr val="tx2">
                    <a:lumMod val="50000"/>
                  </a:schemeClr>
                </a:solidFill>
              </a:rPr>
              <a:t> </a:t>
            </a:r>
            <a:r>
              <a:rPr lang="en-US" sz="2000" dirty="0" smtClean="0">
                <a:solidFill>
                  <a:schemeClr val="tx2">
                    <a:lumMod val="50000"/>
                  </a:schemeClr>
                </a:solidFill>
              </a:rPr>
              <a:t>    </a:t>
            </a:r>
            <a:endParaRPr lang="en-US" dirty="0">
              <a:solidFill>
                <a:schemeClr val="tx2">
                  <a:lumMod val="50000"/>
                </a:schemeClr>
              </a:solidFill>
            </a:endParaRPr>
          </a:p>
          <a:p>
            <a:endParaRPr lang="en-US" dirty="0">
              <a:solidFill>
                <a:schemeClr val="tx2">
                  <a:lumMod val="50000"/>
                </a:schemeClr>
              </a:solidFill>
            </a:endParaRPr>
          </a:p>
          <a:p>
            <a:r>
              <a:rPr lang="en-US" dirty="0" smtClean="0">
                <a:solidFill>
                  <a:schemeClr val="tx2">
                    <a:lumMod val="50000"/>
                  </a:schemeClr>
                </a:solidFill>
              </a:rPr>
              <a:t>  </a:t>
            </a:r>
            <a:endParaRPr lang="en-US" dirty="0">
              <a:solidFill>
                <a:schemeClr val="tx2">
                  <a:lumMod val="50000"/>
                </a:schemeClr>
              </a:solidFill>
            </a:endParaRPr>
          </a:p>
        </p:txBody>
      </p:sp>
    </p:spTree>
    <p:extLst>
      <p:ext uri="{BB962C8B-B14F-4D97-AF65-F5344CB8AC3E}">
        <p14:creationId xmlns:p14="http://schemas.microsoft.com/office/powerpoint/2010/main" val="40340924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839200" cy="6370975"/>
          </a:xfrm>
          <a:prstGeom prst="rect">
            <a:avLst/>
          </a:prstGeom>
        </p:spPr>
        <p:txBody>
          <a:bodyPr wrap="square">
            <a:spAutoFit/>
          </a:bodyPr>
          <a:lstStyle/>
          <a:p>
            <a:r>
              <a:rPr lang="en-US" sz="2400" dirty="0" smtClean="0">
                <a:solidFill>
                  <a:schemeClr val="tx2">
                    <a:lumMod val="50000"/>
                  </a:schemeClr>
                </a:solidFill>
              </a:rPr>
              <a:t>Q#6: </a:t>
            </a:r>
            <a:r>
              <a:rPr lang="en-US" sz="2400" dirty="0">
                <a:solidFill>
                  <a:schemeClr val="tx2">
                    <a:lumMod val="50000"/>
                  </a:schemeClr>
                </a:solidFill>
              </a:rPr>
              <a:t>Are crops odor specific?</a:t>
            </a:r>
          </a:p>
          <a:p>
            <a:endParaRPr lang="en-US" sz="2400" dirty="0" smtClean="0">
              <a:solidFill>
                <a:schemeClr val="tx2">
                  <a:lumMod val="50000"/>
                </a:schemeClr>
              </a:solidFill>
            </a:endParaRPr>
          </a:p>
          <a:p>
            <a:r>
              <a:rPr lang="en-US" sz="2400" dirty="0" smtClean="0">
                <a:solidFill>
                  <a:schemeClr val="tx2">
                    <a:lumMod val="50000"/>
                  </a:schemeClr>
                </a:solidFill>
              </a:rPr>
              <a:t>A</a:t>
            </a:r>
            <a:r>
              <a:rPr lang="en-US" sz="2400" dirty="0">
                <a:solidFill>
                  <a:schemeClr val="tx2">
                    <a:lumMod val="50000"/>
                  </a:schemeClr>
                </a:solidFill>
              </a:rPr>
              <a:t>: Yes, most of us agree that process water from the different vegetables we process smells differently. By virtue of the fact that their compositions are different their decomposition products yield different odors. </a:t>
            </a:r>
            <a:endParaRPr lang="en-US" sz="2400" dirty="0" smtClean="0">
              <a:solidFill>
                <a:schemeClr val="tx2">
                  <a:lumMod val="50000"/>
                </a:schemeClr>
              </a:solidFill>
            </a:endParaRPr>
          </a:p>
          <a:p>
            <a:endParaRPr lang="en-US" sz="2400" dirty="0">
              <a:solidFill>
                <a:schemeClr val="tx2">
                  <a:lumMod val="50000"/>
                </a:schemeClr>
              </a:solidFill>
            </a:endParaRPr>
          </a:p>
          <a:p>
            <a:endParaRPr lang="en-US" sz="2400" dirty="0" smtClean="0">
              <a:solidFill>
                <a:schemeClr val="tx2">
                  <a:lumMod val="50000"/>
                </a:schemeClr>
              </a:solidFill>
            </a:endParaRPr>
          </a:p>
          <a:p>
            <a:endParaRPr lang="en-US" sz="2400" dirty="0">
              <a:solidFill>
                <a:schemeClr val="tx2">
                  <a:lumMod val="50000"/>
                </a:schemeClr>
              </a:solidFill>
            </a:endParaRPr>
          </a:p>
          <a:p>
            <a:r>
              <a:rPr lang="en-US" sz="2400" dirty="0" smtClean="0">
                <a:solidFill>
                  <a:schemeClr val="tx2">
                    <a:lumMod val="50000"/>
                  </a:schemeClr>
                </a:solidFill>
              </a:rPr>
              <a:t>Q#7: Why did the trees on the old application site die? </a:t>
            </a:r>
          </a:p>
          <a:p>
            <a:endParaRPr lang="en-US" sz="2400" dirty="0" smtClean="0">
              <a:solidFill>
                <a:schemeClr val="tx2">
                  <a:lumMod val="50000"/>
                </a:schemeClr>
              </a:solidFill>
            </a:endParaRPr>
          </a:p>
          <a:p>
            <a:r>
              <a:rPr lang="en-US" sz="2400" dirty="0" smtClean="0">
                <a:solidFill>
                  <a:schemeClr val="tx2">
                    <a:lumMod val="50000"/>
                  </a:schemeClr>
                </a:solidFill>
              </a:rPr>
              <a:t>A: Trees were grown on the old application site as an experimental crop. The trees were infested with insects which caused some of the trees to die. At that point irrigation was terminated by DEQ request, which resulted in the death of the remaining healthy  trees.  </a:t>
            </a:r>
          </a:p>
          <a:p>
            <a:r>
              <a:rPr lang="en-US" sz="2400" dirty="0" smtClean="0">
                <a:solidFill>
                  <a:schemeClr val="tx2">
                    <a:lumMod val="50000"/>
                  </a:schemeClr>
                </a:solidFill>
              </a:rPr>
              <a:t> </a:t>
            </a:r>
            <a:endParaRPr lang="en-US" sz="2400" dirty="0">
              <a:solidFill>
                <a:schemeClr val="tx2">
                  <a:lumMod val="50000"/>
                </a:schemeClr>
              </a:solidFill>
            </a:endParaRPr>
          </a:p>
        </p:txBody>
      </p:sp>
    </p:spTree>
    <p:extLst>
      <p:ext uri="{BB962C8B-B14F-4D97-AF65-F5344CB8AC3E}">
        <p14:creationId xmlns:p14="http://schemas.microsoft.com/office/powerpoint/2010/main" val="31306031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685800"/>
            <a:ext cx="9144000" cy="1938992"/>
          </a:xfrm>
          <a:prstGeom prst="rect">
            <a:avLst/>
          </a:prstGeom>
          <a:noFill/>
        </p:spPr>
        <p:txBody>
          <a:bodyPr wrap="square" rtlCol="0">
            <a:spAutoFit/>
          </a:bodyPr>
          <a:lstStyle/>
          <a:p>
            <a:pPr algn="ctr"/>
            <a:r>
              <a:rPr lang="en-US" sz="6000" u="sng" dirty="0" smtClean="0">
                <a:solidFill>
                  <a:schemeClr val="tx2">
                    <a:lumMod val="50000"/>
                  </a:schemeClr>
                </a:solidFill>
              </a:rPr>
              <a:t> </a:t>
            </a:r>
          </a:p>
          <a:p>
            <a:pPr algn="ctr"/>
            <a:endParaRPr lang="en-US" sz="6000" u="sng" dirty="0">
              <a:solidFill>
                <a:schemeClr val="tx2">
                  <a:lumMod val="50000"/>
                </a:schemeClr>
              </a:solidFill>
            </a:endParaRPr>
          </a:p>
        </p:txBody>
      </p:sp>
      <p:sp>
        <p:nvSpPr>
          <p:cNvPr id="4" name="TextBox 3"/>
          <p:cNvSpPr txBox="1"/>
          <p:nvPr/>
        </p:nvSpPr>
        <p:spPr>
          <a:xfrm>
            <a:off x="690390" y="1007258"/>
            <a:ext cx="8068019" cy="4339650"/>
          </a:xfrm>
          <a:prstGeom prst="rect">
            <a:avLst/>
          </a:prstGeom>
          <a:noFill/>
        </p:spPr>
        <p:txBody>
          <a:bodyPr wrap="square" rtlCol="0">
            <a:spAutoFit/>
          </a:bodyPr>
          <a:lstStyle/>
          <a:p>
            <a:r>
              <a:rPr lang="en-US" sz="2400" dirty="0" smtClean="0">
                <a:solidFill>
                  <a:schemeClr val="tx2">
                    <a:lumMod val="75000"/>
                  </a:schemeClr>
                </a:solidFill>
              </a:rPr>
              <a:t>Q#8:  What is wrong with the trees on the east property line  of our current Process Water site ?</a:t>
            </a:r>
          </a:p>
          <a:p>
            <a:endParaRPr lang="en-US" sz="2400" dirty="0">
              <a:solidFill>
                <a:schemeClr val="tx2">
                  <a:lumMod val="75000"/>
                </a:schemeClr>
              </a:solidFill>
            </a:endParaRPr>
          </a:p>
          <a:p>
            <a:endParaRPr lang="en-US" dirty="0" smtClean="0">
              <a:solidFill>
                <a:schemeClr val="tx2">
                  <a:lumMod val="75000"/>
                </a:schemeClr>
              </a:solidFill>
            </a:endParaRPr>
          </a:p>
          <a:p>
            <a:endParaRPr lang="en-US" dirty="0">
              <a:solidFill>
                <a:schemeClr val="tx2">
                  <a:lumMod val="75000"/>
                </a:schemeClr>
              </a:solidFill>
            </a:endParaRPr>
          </a:p>
          <a:p>
            <a:r>
              <a:rPr lang="en-US" sz="2400" dirty="0" smtClean="0">
                <a:solidFill>
                  <a:schemeClr val="tx2">
                    <a:lumMod val="75000"/>
                  </a:schemeClr>
                </a:solidFill>
              </a:rPr>
              <a:t>A</a:t>
            </a:r>
            <a:r>
              <a:rPr lang="en-US" dirty="0" smtClean="0">
                <a:solidFill>
                  <a:schemeClr val="tx2">
                    <a:lumMod val="75000"/>
                  </a:schemeClr>
                </a:solidFill>
              </a:rPr>
              <a:t>: </a:t>
            </a:r>
            <a:r>
              <a:rPr lang="en-US" sz="2400" dirty="0" smtClean="0">
                <a:solidFill>
                  <a:schemeClr val="tx2">
                    <a:lumMod val="75000"/>
                  </a:schemeClr>
                </a:solidFill>
              </a:rPr>
              <a:t>Our boundary trees are all drip irrigated with well water. We had difficulties with our pump supplying the eastern border </a:t>
            </a:r>
            <a:r>
              <a:rPr lang="en-US" sz="2400" dirty="0" err="1" smtClean="0">
                <a:solidFill>
                  <a:schemeClr val="tx2">
                    <a:lumMod val="75000"/>
                  </a:schemeClr>
                </a:solidFill>
              </a:rPr>
              <a:t>trees.It</a:t>
            </a:r>
            <a:r>
              <a:rPr lang="en-US" sz="2400" dirty="0" smtClean="0">
                <a:solidFill>
                  <a:schemeClr val="tx2">
                    <a:lumMod val="75000"/>
                  </a:schemeClr>
                </a:solidFill>
              </a:rPr>
              <a:t> shut off several times during the season which resulted in the trees becoming water stressed. We</a:t>
            </a:r>
          </a:p>
          <a:p>
            <a:r>
              <a:rPr lang="en-US" sz="2400" dirty="0" smtClean="0">
                <a:solidFill>
                  <a:schemeClr val="tx2">
                    <a:lumMod val="75000"/>
                  </a:schemeClr>
                </a:solidFill>
              </a:rPr>
              <a:t>are correcting pump deficiencies  with this system presently that will ensure adequate water for these trees during the coming season. </a:t>
            </a:r>
            <a:endParaRPr lang="en-US" dirty="0">
              <a:solidFill>
                <a:schemeClr val="tx2">
                  <a:lumMod val="75000"/>
                </a:schemeClr>
              </a:solidFill>
            </a:endParaRPr>
          </a:p>
        </p:txBody>
      </p:sp>
    </p:spTree>
    <p:extLst>
      <p:ext uri="{BB962C8B-B14F-4D97-AF65-F5344CB8AC3E}">
        <p14:creationId xmlns:p14="http://schemas.microsoft.com/office/powerpoint/2010/main" val="37709449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971800"/>
            <a:ext cx="7239000" cy="707886"/>
          </a:xfrm>
          <a:prstGeom prst="rect">
            <a:avLst/>
          </a:prstGeom>
          <a:noFill/>
        </p:spPr>
        <p:txBody>
          <a:bodyPr wrap="square" rtlCol="0">
            <a:spAutoFit/>
          </a:bodyPr>
          <a:lstStyle/>
          <a:p>
            <a:r>
              <a:rPr lang="en-US" sz="4000" dirty="0" smtClean="0">
                <a:solidFill>
                  <a:schemeClr val="tx2">
                    <a:lumMod val="75000"/>
                  </a:schemeClr>
                </a:solidFill>
              </a:rPr>
              <a:t>                  Questions?</a:t>
            </a:r>
            <a:endParaRPr lang="en-US" sz="4000" dirty="0">
              <a:solidFill>
                <a:schemeClr val="tx2">
                  <a:lumMod val="75000"/>
                </a:schemeClr>
              </a:solidFill>
            </a:endParaRPr>
          </a:p>
        </p:txBody>
      </p:sp>
    </p:spTree>
    <p:extLst>
      <p:ext uri="{BB962C8B-B14F-4D97-AF65-F5344CB8AC3E}">
        <p14:creationId xmlns:p14="http://schemas.microsoft.com/office/powerpoint/2010/main" val="2944809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clark\AppData\Local\Microsoft\Windows\Temporary Internet Files\Content.Outlook\4TCY6668\phot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216" y="457200"/>
            <a:ext cx="4463416"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216" y="3266786"/>
            <a:ext cx="4192906" cy="314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53000" y="489857"/>
            <a:ext cx="3810000" cy="4278094"/>
          </a:xfrm>
          <a:prstGeom prst="rect">
            <a:avLst/>
          </a:prstGeom>
          <a:noFill/>
        </p:spPr>
        <p:txBody>
          <a:bodyPr wrap="square" rtlCol="0">
            <a:spAutoFit/>
          </a:bodyPr>
          <a:lstStyle/>
          <a:p>
            <a:pPr marL="285750" indent="-285750">
              <a:buFont typeface="Wingdings" pitchFamily="2" charset="2"/>
              <a:buChar char="q"/>
            </a:pPr>
            <a:endParaRPr lang="en-US" dirty="0" smtClean="0">
              <a:solidFill>
                <a:schemeClr val="tx2">
                  <a:lumMod val="50000"/>
                </a:schemeClr>
              </a:solidFill>
            </a:endParaRPr>
          </a:p>
          <a:p>
            <a:endParaRPr lang="en-US" dirty="0" smtClean="0">
              <a:solidFill>
                <a:schemeClr val="tx2">
                  <a:lumMod val="50000"/>
                </a:schemeClr>
              </a:solidFill>
            </a:endParaRPr>
          </a:p>
          <a:p>
            <a:pPr marL="285750" indent="-285750">
              <a:buFont typeface="Wingdings" pitchFamily="2" charset="2"/>
              <a:buChar char="q"/>
            </a:pPr>
            <a:r>
              <a:rPr lang="en-US" sz="2000" dirty="0" smtClean="0">
                <a:solidFill>
                  <a:schemeClr val="tx2">
                    <a:lumMod val="50000"/>
                  </a:schemeClr>
                </a:solidFill>
              </a:rPr>
              <a:t>Hermiston Foods contracts over 6,500 acres with local farmers to grow: Asparagus, </a:t>
            </a:r>
            <a:r>
              <a:rPr lang="en-US" sz="2000" dirty="0" err="1" smtClean="0">
                <a:solidFill>
                  <a:schemeClr val="tx2">
                    <a:lumMod val="50000"/>
                  </a:schemeClr>
                </a:solidFill>
              </a:rPr>
              <a:t>Edamame</a:t>
            </a:r>
            <a:r>
              <a:rPr lang="en-US" sz="2000" dirty="0" smtClean="0">
                <a:solidFill>
                  <a:schemeClr val="tx2">
                    <a:lumMod val="50000"/>
                  </a:schemeClr>
                </a:solidFill>
              </a:rPr>
              <a:t>, Peas, Sugar snaps, Lima beans, and Carrots. </a:t>
            </a:r>
          </a:p>
          <a:p>
            <a:pPr marL="285750" indent="-285750">
              <a:buFont typeface="Wingdings" pitchFamily="2" charset="2"/>
              <a:buChar char="q"/>
            </a:pPr>
            <a:endParaRPr lang="en-US" sz="2000" dirty="0">
              <a:solidFill>
                <a:schemeClr val="tx2">
                  <a:lumMod val="50000"/>
                </a:schemeClr>
              </a:solidFill>
            </a:endParaRPr>
          </a:p>
          <a:p>
            <a:pPr marL="285750" indent="-285750">
              <a:buFont typeface="Wingdings" pitchFamily="2" charset="2"/>
              <a:buChar char="q"/>
            </a:pPr>
            <a:r>
              <a:rPr lang="en-US" sz="2000" dirty="0" smtClean="0">
                <a:solidFill>
                  <a:schemeClr val="tx2">
                    <a:lumMod val="50000"/>
                  </a:schemeClr>
                </a:solidFill>
              </a:rPr>
              <a:t>Hermiston Foods offers its growers different options for crop rotation and assists them with seeding and harvesting.</a:t>
            </a:r>
          </a:p>
          <a:p>
            <a:pPr marL="285750" indent="-285750">
              <a:buFont typeface="Wingdings" pitchFamily="2" charset="2"/>
              <a:buChar char="q"/>
            </a:pPr>
            <a:endParaRPr lang="en-US" dirty="0" smtClean="0">
              <a:solidFill>
                <a:schemeClr val="tx2">
                  <a:lumMod val="50000"/>
                </a:schemeClr>
              </a:solidFill>
            </a:endParaRPr>
          </a:p>
          <a:p>
            <a:endParaRPr lang="en-US" dirty="0"/>
          </a:p>
        </p:txBody>
      </p:sp>
      <p:sp>
        <p:nvSpPr>
          <p:cNvPr id="5" name="TextBox 4"/>
          <p:cNvSpPr txBox="1"/>
          <p:nvPr/>
        </p:nvSpPr>
        <p:spPr>
          <a:xfrm>
            <a:off x="5105400" y="347990"/>
            <a:ext cx="3505200" cy="523220"/>
          </a:xfrm>
          <a:prstGeom prst="rect">
            <a:avLst/>
          </a:prstGeom>
          <a:noFill/>
        </p:spPr>
        <p:txBody>
          <a:bodyPr wrap="square" rtlCol="0">
            <a:spAutoFit/>
          </a:bodyPr>
          <a:lstStyle/>
          <a:p>
            <a:pPr algn="ctr"/>
            <a:r>
              <a:rPr lang="en-US" sz="2800" b="1" u="sng" dirty="0" smtClean="0">
                <a:solidFill>
                  <a:schemeClr val="tx2">
                    <a:lumMod val="50000"/>
                  </a:schemeClr>
                </a:solidFill>
              </a:rPr>
              <a:t>Our Growers:</a:t>
            </a:r>
            <a:endParaRPr lang="en-US" sz="2800" b="1" u="sng" dirty="0">
              <a:solidFill>
                <a:schemeClr val="tx2">
                  <a:lumMod val="50000"/>
                </a:schemeClr>
              </a:solidFill>
            </a:endParaRPr>
          </a:p>
        </p:txBody>
      </p:sp>
    </p:spTree>
    <p:extLst>
      <p:ext uri="{BB962C8B-B14F-4D97-AF65-F5344CB8AC3E}">
        <p14:creationId xmlns:p14="http://schemas.microsoft.com/office/powerpoint/2010/main" val="252037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9600" y="414010"/>
            <a:ext cx="4419600" cy="507831"/>
          </a:xfrm>
          <a:prstGeom prst="rect">
            <a:avLst/>
          </a:prstGeom>
          <a:noFill/>
        </p:spPr>
        <p:txBody>
          <a:bodyPr wrap="square" rtlCol="0">
            <a:spAutoFit/>
          </a:bodyPr>
          <a:lstStyle/>
          <a:p>
            <a:pPr algn="ctr"/>
            <a:r>
              <a:rPr lang="en-US" sz="2700" b="1" u="sng" dirty="0" smtClean="0">
                <a:solidFill>
                  <a:schemeClr val="tx2">
                    <a:lumMod val="50000"/>
                  </a:schemeClr>
                </a:solidFill>
              </a:rPr>
              <a:t>Water Use for Processing:</a:t>
            </a:r>
          </a:p>
        </p:txBody>
      </p:sp>
      <p:sp>
        <p:nvSpPr>
          <p:cNvPr id="7" name="Title 6"/>
          <p:cNvSpPr>
            <a:spLocks noGrp="1"/>
          </p:cNvSpPr>
          <p:nvPr>
            <p:ph type="title"/>
          </p:nvPr>
        </p:nvSpPr>
        <p:spPr>
          <a:xfrm>
            <a:off x="457200" y="152400"/>
            <a:ext cx="5791200" cy="261610"/>
          </a:xfrm>
        </p:spPr>
        <p:txBody>
          <a:bodyPr>
            <a:noAutofit/>
          </a:bodyPr>
          <a:lstStyle/>
          <a:p>
            <a:r>
              <a:rPr lang="en-US" sz="1800" b="1" dirty="0" smtClean="0">
                <a:solidFill>
                  <a:srgbClr val="FFFF00"/>
                </a:solidFill>
              </a:rPr>
              <a:t/>
            </a:r>
            <a:br>
              <a:rPr lang="en-US" sz="1800" b="1" dirty="0" smtClean="0">
                <a:solidFill>
                  <a:srgbClr val="FFFF00"/>
                </a:solidFill>
              </a:rPr>
            </a:br>
            <a:r>
              <a:rPr lang="en-US" sz="1800" b="1" dirty="0" smtClean="0">
                <a:solidFill>
                  <a:srgbClr val="FFFF00"/>
                </a:solidFill>
              </a:rPr>
              <a:t/>
            </a:r>
            <a:br>
              <a:rPr lang="en-US" sz="1800" b="1" dirty="0" smtClean="0">
                <a:solidFill>
                  <a:srgbClr val="FFFF00"/>
                </a:solidFill>
              </a:rPr>
            </a:br>
            <a:r>
              <a:rPr lang="en-US" sz="1800" b="1" dirty="0">
                <a:solidFill>
                  <a:srgbClr val="FFFF00"/>
                </a:solidFill>
              </a:rPr>
              <a:t/>
            </a:r>
            <a:br>
              <a:rPr lang="en-US" sz="1800" b="1" dirty="0">
                <a:solidFill>
                  <a:srgbClr val="FFFF00"/>
                </a:solidFill>
              </a:rPr>
            </a:br>
            <a:endParaRPr lang="en-US" sz="1800" b="1" dirty="0">
              <a:solidFill>
                <a:srgbClr val="FFFF00"/>
              </a:solidFill>
            </a:endParaRPr>
          </a:p>
        </p:txBody>
      </p:sp>
      <p:sp>
        <p:nvSpPr>
          <p:cNvPr id="15" name="TextBox 14"/>
          <p:cNvSpPr txBox="1"/>
          <p:nvPr/>
        </p:nvSpPr>
        <p:spPr>
          <a:xfrm>
            <a:off x="4347044" y="937230"/>
            <a:ext cx="4426842" cy="4524315"/>
          </a:xfrm>
          <a:prstGeom prst="rect">
            <a:avLst/>
          </a:prstGeom>
          <a:noFill/>
        </p:spPr>
        <p:txBody>
          <a:bodyPr wrap="square" rtlCol="0">
            <a:spAutoFit/>
          </a:bodyPr>
          <a:lstStyle/>
          <a:p>
            <a:pPr marL="285750" indent="-285750">
              <a:buFont typeface="Wingdings" pitchFamily="2" charset="2"/>
              <a:buChar char="q"/>
            </a:pPr>
            <a:r>
              <a:rPr lang="en-US" b="1" dirty="0" smtClean="0">
                <a:solidFill>
                  <a:schemeClr val="tx2">
                    <a:lumMod val="50000"/>
                  </a:schemeClr>
                </a:solidFill>
              </a:rPr>
              <a:t>Water is an essential part of vegetable processing. Water is used for cleaning, heating, cooling and transporting finished product. Water is also necessary for plant sanitation and byproduct removal. </a:t>
            </a:r>
            <a:endParaRPr lang="en-US" b="1" dirty="0">
              <a:solidFill>
                <a:schemeClr val="tx2">
                  <a:lumMod val="50000"/>
                </a:schemeClr>
              </a:solidFill>
            </a:endParaRPr>
          </a:p>
          <a:p>
            <a:endParaRPr lang="en-US" b="1" dirty="0" smtClean="0">
              <a:solidFill>
                <a:schemeClr val="tx2">
                  <a:lumMod val="50000"/>
                </a:schemeClr>
              </a:solidFill>
            </a:endParaRPr>
          </a:p>
          <a:p>
            <a:pPr marL="285750" indent="-285750">
              <a:buFont typeface="Wingdings" pitchFamily="2" charset="2"/>
              <a:buChar char="q"/>
            </a:pPr>
            <a:endParaRPr lang="en-US" b="1" dirty="0">
              <a:solidFill>
                <a:schemeClr val="tx2">
                  <a:lumMod val="50000"/>
                </a:schemeClr>
              </a:solidFill>
            </a:endParaRPr>
          </a:p>
          <a:p>
            <a:pPr marL="285750" indent="-285750">
              <a:buFont typeface="Wingdings" pitchFamily="2" charset="2"/>
              <a:buChar char="q"/>
            </a:pPr>
            <a:r>
              <a:rPr lang="en-US" b="1" dirty="0" smtClean="0">
                <a:solidFill>
                  <a:schemeClr val="tx2">
                    <a:lumMod val="50000"/>
                  </a:schemeClr>
                </a:solidFill>
              </a:rPr>
              <a:t>Hermiston Foods has land applied process water </a:t>
            </a:r>
            <a:r>
              <a:rPr lang="en-US" b="1" dirty="0" smtClean="0">
                <a:solidFill>
                  <a:schemeClr val="tx2">
                    <a:lumMod val="50000"/>
                  </a:schemeClr>
                </a:solidFill>
              </a:rPr>
              <a:t> to </a:t>
            </a:r>
            <a:r>
              <a:rPr lang="en-US" b="1" dirty="0" smtClean="0">
                <a:solidFill>
                  <a:schemeClr val="tx2">
                    <a:lumMod val="50000"/>
                  </a:schemeClr>
                </a:solidFill>
              </a:rPr>
              <a:t>crops since opening the plant in 1990. NORPAC views this practice as a contribution to sustainable agriculture and a wise use of a limited resource. </a:t>
            </a:r>
            <a:endParaRPr lang="en-US" b="1" dirty="0">
              <a:solidFill>
                <a:srgbClr val="FFFF00"/>
              </a:solidFill>
            </a:endParaRPr>
          </a:p>
          <a:p>
            <a:pPr marL="285750" indent="-285750">
              <a:buFont typeface="Wingdings" pitchFamily="2" charset="2"/>
              <a:buChar char="q"/>
            </a:pPr>
            <a:endParaRPr lang="en-US" b="1" dirty="0">
              <a:solidFill>
                <a:srgbClr val="FFFF00"/>
              </a:solidFill>
            </a:endParaRPr>
          </a:p>
          <a:p>
            <a:endParaRPr lang="en-US" b="1" dirty="0" smtClean="0">
              <a:solidFill>
                <a:schemeClr val="tx2">
                  <a:lumMod val="50000"/>
                </a:schemeClr>
              </a:solidFill>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59" y="3886200"/>
            <a:ext cx="4011385" cy="2246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C:\Users\dclark\AppData\Local\Microsoft\Windows\Temporary Internet Files\Content.Outlook\4TCY6668\photo (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762000"/>
            <a:ext cx="3906123" cy="2929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56620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866" t="20101" r="34983" b="9505"/>
          <a:stretch/>
        </p:blipFill>
        <p:spPr bwMode="auto">
          <a:xfrm>
            <a:off x="150660" y="327212"/>
            <a:ext cx="6437744" cy="624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00300" y="3166955"/>
            <a:ext cx="533400" cy="369332"/>
          </a:xfrm>
          <a:prstGeom prst="rect">
            <a:avLst/>
          </a:prstGeom>
          <a:noFill/>
        </p:spPr>
        <p:txBody>
          <a:bodyPr wrap="square" rtlCol="0">
            <a:spAutoFit/>
          </a:bodyPr>
          <a:lstStyle/>
          <a:p>
            <a:r>
              <a:rPr lang="en-US" dirty="0" smtClean="0"/>
              <a:t>C1</a:t>
            </a:r>
            <a:endParaRPr lang="en-US" dirty="0"/>
          </a:p>
        </p:txBody>
      </p:sp>
      <p:sp>
        <p:nvSpPr>
          <p:cNvPr id="3" name="TextBox 2"/>
          <p:cNvSpPr txBox="1"/>
          <p:nvPr/>
        </p:nvSpPr>
        <p:spPr>
          <a:xfrm>
            <a:off x="3276600" y="3297979"/>
            <a:ext cx="685800" cy="369332"/>
          </a:xfrm>
          <a:prstGeom prst="rect">
            <a:avLst/>
          </a:prstGeom>
          <a:noFill/>
        </p:spPr>
        <p:txBody>
          <a:bodyPr wrap="square" rtlCol="0">
            <a:spAutoFit/>
          </a:bodyPr>
          <a:lstStyle/>
          <a:p>
            <a:r>
              <a:rPr lang="en-US" dirty="0" smtClean="0"/>
              <a:t>C2</a:t>
            </a:r>
            <a:endParaRPr lang="en-US" dirty="0"/>
          </a:p>
        </p:txBody>
      </p:sp>
      <p:sp>
        <p:nvSpPr>
          <p:cNvPr id="4" name="TextBox 3"/>
          <p:cNvSpPr txBox="1"/>
          <p:nvPr/>
        </p:nvSpPr>
        <p:spPr>
          <a:xfrm>
            <a:off x="2019300" y="4484132"/>
            <a:ext cx="1447800" cy="369332"/>
          </a:xfrm>
          <a:prstGeom prst="rect">
            <a:avLst/>
          </a:prstGeom>
          <a:noFill/>
        </p:spPr>
        <p:txBody>
          <a:bodyPr wrap="square" rtlCol="0">
            <a:spAutoFit/>
          </a:bodyPr>
          <a:lstStyle/>
          <a:p>
            <a:r>
              <a:rPr lang="en-US" dirty="0" smtClean="0"/>
              <a:t>C3</a:t>
            </a:r>
            <a:endParaRPr lang="en-US" dirty="0"/>
          </a:p>
        </p:txBody>
      </p:sp>
      <p:sp>
        <p:nvSpPr>
          <p:cNvPr id="5" name="TextBox 4"/>
          <p:cNvSpPr txBox="1"/>
          <p:nvPr/>
        </p:nvSpPr>
        <p:spPr>
          <a:xfrm>
            <a:off x="3467100" y="4495800"/>
            <a:ext cx="647700" cy="369332"/>
          </a:xfrm>
          <a:prstGeom prst="rect">
            <a:avLst/>
          </a:prstGeom>
          <a:noFill/>
        </p:spPr>
        <p:txBody>
          <a:bodyPr wrap="square" rtlCol="0">
            <a:spAutoFit/>
          </a:bodyPr>
          <a:lstStyle/>
          <a:p>
            <a:r>
              <a:rPr lang="en-US" dirty="0" smtClean="0"/>
              <a:t>C4</a:t>
            </a:r>
            <a:endParaRPr lang="en-US" dirty="0"/>
          </a:p>
        </p:txBody>
      </p:sp>
      <p:sp>
        <p:nvSpPr>
          <p:cNvPr id="6" name="TextBox 5"/>
          <p:cNvSpPr txBox="1"/>
          <p:nvPr/>
        </p:nvSpPr>
        <p:spPr>
          <a:xfrm>
            <a:off x="838200" y="5606534"/>
            <a:ext cx="838200" cy="369332"/>
          </a:xfrm>
          <a:prstGeom prst="rect">
            <a:avLst/>
          </a:prstGeom>
          <a:noFill/>
        </p:spPr>
        <p:txBody>
          <a:bodyPr wrap="square" rtlCol="0">
            <a:spAutoFit/>
          </a:bodyPr>
          <a:lstStyle/>
          <a:p>
            <a:r>
              <a:rPr lang="en-US" dirty="0" smtClean="0"/>
              <a:t>C5</a:t>
            </a:r>
            <a:endParaRPr lang="en-US" dirty="0"/>
          </a:p>
        </p:txBody>
      </p:sp>
      <p:sp>
        <p:nvSpPr>
          <p:cNvPr id="7" name="TextBox 6"/>
          <p:cNvSpPr txBox="1"/>
          <p:nvPr/>
        </p:nvSpPr>
        <p:spPr>
          <a:xfrm>
            <a:off x="4642757" y="1120055"/>
            <a:ext cx="914400" cy="381000"/>
          </a:xfrm>
          <a:prstGeom prst="rect">
            <a:avLst/>
          </a:prstGeom>
          <a:noFill/>
        </p:spPr>
        <p:txBody>
          <a:bodyPr wrap="square" rtlCol="0">
            <a:spAutoFit/>
          </a:bodyPr>
          <a:lstStyle/>
          <a:p>
            <a:r>
              <a:rPr lang="en-US" dirty="0" smtClean="0"/>
              <a:t>K1</a:t>
            </a:r>
            <a:endParaRPr lang="en-US" dirty="0"/>
          </a:p>
        </p:txBody>
      </p:sp>
      <p:sp>
        <p:nvSpPr>
          <p:cNvPr id="8" name="TextBox 7"/>
          <p:cNvSpPr txBox="1"/>
          <p:nvPr/>
        </p:nvSpPr>
        <p:spPr>
          <a:xfrm>
            <a:off x="5802085" y="782206"/>
            <a:ext cx="762000" cy="369332"/>
          </a:xfrm>
          <a:prstGeom prst="rect">
            <a:avLst/>
          </a:prstGeom>
          <a:noFill/>
        </p:spPr>
        <p:txBody>
          <a:bodyPr wrap="square" rtlCol="0">
            <a:spAutoFit/>
          </a:bodyPr>
          <a:lstStyle/>
          <a:p>
            <a:r>
              <a:rPr lang="en-US" dirty="0" smtClean="0"/>
              <a:t>K2</a:t>
            </a:r>
            <a:endParaRPr lang="en-US" dirty="0"/>
          </a:p>
        </p:txBody>
      </p:sp>
      <p:sp>
        <p:nvSpPr>
          <p:cNvPr id="9" name="TextBox 8"/>
          <p:cNvSpPr txBox="1"/>
          <p:nvPr/>
        </p:nvSpPr>
        <p:spPr>
          <a:xfrm>
            <a:off x="5203371" y="2590800"/>
            <a:ext cx="1219200" cy="369332"/>
          </a:xfrm>
          <a:prstGeom prst="rect">
            <a:avLst/>
          </a:prstGeom>
          <a:noFill/>
        </p:spPr>
        <p:txBody>
          <a:bodyPr wrap="square" rtlCol="0">
            <a:spAutoFit/>
          </a:bodyPr>
          <a:lstStyle/>
          <a:p>
            <a:r>
              <a:rPr lang="en-US" dirty="0" smtClean="0"/>
              <a:t>K3</a:t>
            </a:r>
            <a:endParaRPr lang="en-US" dirty="0"/>
          </a:p>
        </p:txBody>
      </p:sp>
      <p:sp>
        <p:nvSpPr>
          <p:cNvPr id="10" name="TextBox 9"/>
          <p:cNvSpPr txBox="1"/>
          <p:nvPr/>
        </p:nvSpPr>
        <p:spPr>
          <a:xfrm>
            <a:off x="4610100" y="4298684"/>
            <a:ext cx="685800" cy="369332"/>
          </a:xfrm>
          <a:prstGeom prst="rect">
            <a:avLst/>
          </a:prstGeom>
          <a:noFill/>
        </p:spPr>
        <p:txBody>
          <a:bodyPr wrap="square" rtlCol="0">
            <a:spAutoFit/>
          </a:bodyPr>
          <a:lstStyle/>
          <a:p>
            <a:r>
              <a:rPr lang="en-US" dirty="0" smtClean="0"/>
              <a:t>K4a</a:t>
            </a:r>
            <a:endParaRPr lang="en-US" dirty="0"/>
          </a:p>
        </p:txBody>
      </p:sp>
      <p:sp>
        <p:nvSpPr>
          <p:cNvPr id="11" name="TextBox 10"/>
          <p:cNvSpPr txBox="1"/>
          <p:nvPr/>
        </p:nvSpPr>
        <p:spPr>
          <a:xfrm>
            <a:off x="4267200" y="4680466"/>
            <a:ext cx="685800" cy="369332"/>
          </a:xfrm>
          <a:prstGeom prst="rect">
            <a:avLst/>
          </a:prstGeom>
          <a:noFill/>
        </p:spPr>
        <p:txBody>
          <a:bodyPr wrap="square" rtlCol="0">
            <a:spAutoFit/>
          </a:bodyPr>
          <a:lstStyle/>
          <a:p>
            <a:r>
              <a:rPr lang="en-US" dirty="0" smtClean="0"/>
              <a:t>K4b</a:t>
            </a:r>
            <a:endParaRPr lang="en-US" dirty="0"/>
          </a:p>
        </p:txBody>
      </p:sp>
      <p:sp>
        <p:nvSpPr>
          <p:cNvPr id="12" name="TextBox 11"/>
          <p:cNvSpPr txBox="1"/>
          <p:nvPr/>
        </p:nvSpPr>
        <p:spPr>
          <a:xfrm>
            <a:off x="5747657" y="4483350"/>
            <a:ext cx="609600" cy="369332"/>
          </a:xfrm>
          <a:prstGeom prst="rect">
            <a:avLst/>
          </a:prstGeom>
          <a:noFill/>
        </p:spPr>
        <p:txBody>
          <a:bodyPr wrap="square" rtlCol="0">
            <a:spAutoFit/>
          </a:bodyPr>
          <a:lstStyle/>
          <a:p>
            <a:r>
              <a:rPr lang="en-US" dirty="0" smtClean="0"/>
              <a:t>K5</a:t>
            </a:r>
            <a:endParaRPr lang="en-US" dirty="0"/>
          </a:p>
        </p:txBody>
      </p:sp>
      <p:sp>
        <p:nvSpPr>
          <p:cNvPr id="13" name="TextBox 12"/>
          <p:cNvSpPr txBox="1"/>
          <p:nvPr/>
        </p:nvSpPr>
        <p:spPr>
          <a:xfrm>
            <a:off x="2209800" y="3645932"/>
            <a:ext cx="914400" cy="369332"/>
          </a:xfrm>
          <a:prstGeom prst="rect">
            <a:avLst/>
          </a:prstGeom>
          <a:noFill/>
        </p:spPr>
        <p:txBody>
          <a:bodyPr wrap="square" rtlCol="0">
            <a:spAutoFit/>
          </a:bodyPr>
          <a:lstStyle/>
          <a:p>
            <a:r>
              <a:rPr lang="en-US" dirty="0" smtClean="0"/>
              <a:t>SS</a:t>
            </a:r>
            <a:endParaRPr lang="en-US" dirty="0"/>
          </a:p>
        </p:txBody>
      </p:sp>
      <p:sp>
        <p:nvSpPr>
          <p:cNvPr id="14" name="TextBox 13"/>
          <p:cNvSpPr txBox="1"/>
          <p:nvPr/>
        </p:nvSpPr>
        <p:spPr>
          <a:xfrm>
            <a:off x="6689272" y="333863"/>
            <a:ext cx="2302328" cy="369332"/>
          </a:xfrm>
          <a:prstGeom prst="rect">
            <a:avLst/>
          </a:prstGeom>
          <a:noFill/>
        </p:spPr>
        <p:txBody>
          <a:bodyPr wrap="square" rtlCol="0">
            <a:spAutoFit/>
          </a:bodyPr>
          <a:lstStyle/>
          <a:p>
            <a:r>
              <a:rPr lang="en-US" b="1" u="sng" dirty="0" smtClean="0">
                <a:solidFill>
                  <a:schemeClr val="tx2">
                    <a:lumMod val="50000"/>
                  </a:schemeClr>
                </a:solidFill>
              </a:rPr>
              <a:t>Process Water Farm</a:t>
            </a:r>
            <a:endParaRPr lang="en-US" b="1" u="sng" dirty="0">
              <a:solidFill>
                <a:schemeClr val="tx2">
                  <a:lumMod val="50000"/>
                </a:schemeClr>
              </a:solidFill>
            </a:endParaRPr>
          </a:p>
        </p:txBody>
      </p:sp>
      <p:sp>
        <p:nvSpPr>
          <p:cNvPr id="16" name="TextBox 15"/>
          <p:cNvSpPr txBox="1"/>
          <p:nvPr/>
        </p:nvSpPr>
        <p:spPr>
          <a:xfrm>
            <a:off x="6588404" y="875943"/>
            <a:ext cx="2417380" cy="5909310"/>
          </a:xfrm>
          <a:prstGeom prst="rect">
            <a:avLst/>
          </a:prstGeom>
          <a:noFill/>
        </p:spPr>
        <p:txBody>
          <a:bodyPr wrap="square" rtlCol="0">
            <a:spAutoFit/>
          </a:bodyPr>
          <a:lstStyle/>
          <a:p>
            <a:r>
              <a:rPr lang="en-US" dirty="0" smtClean="0">
                <a:solidFill>
                  <a:schemeClr val="tx2">
                    <a:lumMod val="50000"/>
                  </a:schemeClr>
                </a:solidFill>
              </a:rPr>
              <a:t>In 2010 Hermiston Foods moved its  process water irrigation site to a 450 acre farm that it purchased. Process water is applied to 376 acres on this site.</a:t>
            </a:r>
          </a:p>
          <a:p>
            <a:endParaRPr lang="en-US" dirty="0">
              <a:solidFill>
                <a:schemeClr val="tx2">
                  <a:lumMod val="50000"/>
                </a:schemeClr>
              </a:solidFill>
            </a:endParaRPr>
          </a:p>
          <a:p>
            <a:r>
              <a:rPr lang="en-US" dirty="0" smtClean="0">
                <a:solidFill>
                  <a:schemeClr val="tx2">
                    <a:lumMod val="50000"/>
                  </a:schemeClr>
                </a:solidFill>
              </a:rPr>
              <a:t>DEQ required Hermiston Foods to adopt an Operations, Maintenance  and Monitoring (OM&amp;M) Plan  to prevent leaching and spray drift, and to manage nitrate levels and odors. </a:t>
            </a:r>
          </a:p>
          <a:p>
            <a:endParaRPr lang="en-US" dirty="0">
              <a:solidFill>
                <a:schemeClr val="tx2">
                  <a:lumMod val="50000"/>
                </a:schemeClr>
              </a:solidFill>
            </a:endParaRPr>
          </a:p>
          <a:p>
            <a:endParaRPr lang="en-US" dirty="0">
              <a:solidFill>
                <a:schemeClr val="tx2">
                  <a:lumMod val="50000"/>
                </a:schemeClr>
              </a:solidFill>
            </a:endParaRPr>
          </a:p>
        </p:txBody>
      </p:sp>
    </p:spTree>
    <p:extLst>
      <p:ext uri="{BB962C8B-B14F-4D97-AF65-F5344CB8AC3E}">
        <p14:creationId xmlns:p14="http://schemas.microsoft.com/office/powerpoint/2010/main" val="29326670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95640"/>
            <a:ext cx="4408713" cy="2944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650587" y="2433385"/>
            <a:ext cx="4293805" cy="3999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6571" y="3694238"/>
            <a:ext cx="4419600" cy="2585323"/>
          </a:xfrm>
          <a:prstGeom prst="rect">
            <a:avLst/>
          </a:prstGeom>
          <a:noFill/>
        </p:spPr>
        <p:txBody>
          <a:bodyPr wrap="square" rtlCol="0">
            <a:spAutoFit/>
          </a:bodyPr>
          <a:lstStyle/>
          <a:p>
            <a:r>
              <a:rPr lang="en-US" dirty="0" smtClean="0">
                <a:solidFill>
                  <a:schemeClr val="tx2">
                    <a:lumMod val="50000"/>
                  </a:schemeClr>
                </a:solidFill>
              </a:rPr>
              <a:t>Hermiston Foods invested in new equipment to ensure that we complied with our DEQ permit. Finer screening was installed at the plant to remove more solids from the process water stream. Process water  from the plant is  transported over 2 miles to the process water farm. Two 75 HP pumps are needed to move the water to the irrigation site.  </a:t>
            </a:r>
            <a:endParaRPr lang="en-US" dirty="0">
              <a:solidFill>
                <a:schemeClr val="tx2">
                  <a:lumMod val="50000"/>
                </a:schemeClr>
              </a:solidFill>
            </a:endParaRPr>
          </a:p>
        </p:txBody>
      </p:sp>
      <p:sp>
        <p:nvSpPr>
          <p:cNvPr id="4" name="TextBox 3"/>
          <p:cNvSpPr txBox="1"/>
          <p:nvPr/>
        </p:nvSpPr>
        <p:spPr>
          <a:xfrm>
            <a:off x="4987007" y="351795"/>
            <a:ext cx="3810000" cy="1754326"/>
          </a:xfrm>
          <a:prstGeom prst="rect">
            <a:avLst/>
          </a:prstGeom>
          <a:noFill/>
        </p:spPr>
        <p:txBody>
          <a:bodyPr wrap="square" rtlCol="0">
            <a:spAutoFit/>
          </a:bodyPr>
          <a:lstStyle/>
          <a:p>
            <a:r>
              <a:rPr lang="en-US" dirty="0" smtClean="0">
                <a:solidFill>
                  <a:schemeClr val="tx2">
                    <a:lumMod val="50000"/>
                  </a:schemeClr>
                </a:solidFill>
              </a:rPr>
              <a:t>Approximately 100 million gallons of process water is generated by the HF plant annually. Before the water leaves the plant, solids are screened out. Byproduct solids are then sold as animal feed. </a:t>
            </a:r>
            <a:endParaRPr lang="en-US" dirty="0">
              <a:solidFill>
                <a:schemeClr val="tx2">
                  <a:lumMod val="50000"/>
                </a:schemeClr>
              </a:solidFill>
            </a:endParaRPr>
          </a:p>
        </p:txBody>
      </p:sp>
    </p:spTree>
    <p:extLst>
      <p:ext uri="{BB962C8B-B14F-4D97-AF65-F5344CB8AC3E}">
        <p14:creationId xmlns:p14="http://schemas.microsoft.com/office/powerpoint/2010/main" val="39651827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clark\AppData\Local\Microsoft\Windows\Temporary Internet Files\Content.Outlook\4TCY6668\photo (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99" y="337457"/>
            <a:ext cx="3998685" cy="29990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41371" y="152400"/>
            <a:ext cx="4397829" cy="461665"/>
          </a:xfrm>
          <a:prstGeom prst="rect">
            <a:avLst/>
          </a:prstGeom>
          <a:noFill/>
        </p:spPr>
        <p:txBody>
          <a:bodyPr wrap="square" rtlCol="0">
            <a:spAutoFit/>
          </a:bodyPr>
          <a:lstStyle/>
          <a:p>
            <a:pPr algn="ctr"/>
            <a:r>
              <a:rPr lang="en-US" sz="2400" b="1" u="sng" dirty="0" smtClean="0">
                <a:solidFill>
                  <a:schemeClr val="tx2">
                    <a:lumMod val="50000"/>
                  </a:schemeClr>
                </a:solidFill>
              </a:rPr>
              <a:t>Mixing Vault:</a:t>
            </a:r>
            <a:endParaRPr lang="en-US" sz="2400" b="1" u="sng" dirty="0">
              <a:solidFill>
                <a:schemeClr val="tx2">
                  <a:lumMod val="50000"/>
                </a:schemeClr>
              </a:solidFill>
            </a:endParaRPr>
          </a:p>
        </p:txBody>
      </p:sp>
      <p:sp>
        <p:nvSpPr>
          <p:cNvPr id="5" name="TextBox 4"/>
          <p:cNvSpPr txBox="1"/>
          <p:nvPr/>
        </p:nvSpPr>
        <p:spPr>
          <a:xfrm>
            <a:off x="4419600" y="614065"/>
            <a:ext cx="4397829" cy="3970318"/>
          </a:xfrm>
          <a:prstGeom prst="rect">
            <a:avLst/>
          </a:prstGeom>
          <a:noFill/>
        </p:spPr>
        <p:txBody>
          <a:bodyPr wrap="square" rtlCol="0">
            <a:spAutoFit/>
          </a:bodyPr>
          <a:lstStyle/>
          <a:p>
            <a:pPr marL="285750" indent="-285750">
              <a:buFont typeface="Wingdings" pitchFamily="2" charset="2"/>
              <a:buChar char="q"/>
            </a:pPr>
            <a:endParaRPr lang="en-US" dirty="0">
              <a:solidFill>
                <a:schemeClr val="tx2">
                  <a:lumMod val="50000"/>
                </a:schemeClr>
              </a:solidFill>
            </a:endParaRPr>
          </a:p>
          <a:p>
            <a:pPr marL="285750" indent="-285750">
              <a:buFont typeface="Wingdings" pitchFamily="2" charset="2"/>
              <a:buChar char="q"/>
            </a:pPr>
            <a:r>
              <a:rPr lang="en-US" dirty="0" smtClean="0">
                <a:solidFill>
                  <a:schemeClr val="tx2">
                    <a:lumMod val="50000"/>
                  </a:schemeClr>
                </a:solidFill>
              </a:rPr>
              <a:t>For  150  days  of each year, an average process water flow of 700,000 gallons per day is transported through a pipeline to the farm. It takes about 2 hours  for each gallon to reach the first stop  on the farm, a mixing vault.</a:t>
            </a:r>
          </a:p>
          <a:p>
            <a:pPr marL="285750" indent="-285750">
              <a:buFont typeface="Wingdings" pitchFamily="2" charset="2"/>
              <a:buChar char="q"/>
            </a:pPr>
            <a:endParaRPr lang="en-US" dirty="0" smtClean="0">
              <a:solidFill>
                <a:srgbClr val="FEFAC9">
                  <a:lumMod val="50000"/>
                </a:srgbClr>
              </a:solidFill>
            </a:endParaRPr>
          </a:p>
          <a:p>
            <a:pPr marL="285750" indent="-285750">
              <a:buFont typeface="Wingdings" pitchFamily="2" charset="2"/>
              <a:buChar char="q"/>
            </a:pPr>
            <a:r>
              <a:rPr lang="en-US" dirty="0" smtClean="0">
                <a:solidFill>
                  <a:srgbClr val="FEFAC9">
                    <a:lumMod val="50000"/>
                  </a:srgbClr>
                </a:solidFill>
              </a:rPr>
              <a:t>At the vault, the process water is rescreened and mixed with enough pond water, well water, and irrigation district water to meet the daily </a:t>
            </a:r>
          </a:p>
          <a:p>
            <a:r>
              <a:rPr lang="en-US" dirty="0" smtClean="0">
                <a:solidFill>
                  <a:srgbClr val="FEFAC9">
                    <a:lumMod val="50000"/>
                  </a:srgbClr>
                </a:solidFill>
              </a:rPr>
              <a:t>     irrigation requirements of the crop.  </a:t>
            </a:r>
            <a:endParaRPr lang="en-US" dirty="0">
              <a:solidFill>
                <a:srgbClr val="FEFAC9">
                  <a:lumMod val="50000"/>
                </a:srgbClr>
              </a:solidFill>
            </a:endParaRPr>
          </a:p>
          <a:p>
            <a:endParaRPr lang="en-US" dirty="0" smtClean="0">
              <a:solidFill>
                <a:schemeClr val="tx2">
                  <a:lumMod val="50000"/>
                </a:schemeClr>
              </a:solidFill>
            </a:endParaRPr>
          </a:p>
        </p:txBody>
      </p:sp>
      <p:sp>
        <p:nvSpPr>
          <p:cNvPr id="7" name="TextBox 6"/>
          <p:cNvSpPr txBox="1"/>
          <p:nvPr/>
        </p:nvSpPr>
        <p:spPr>
          <a:xfrm>
            <a:off x="4517571" y="3962400"/>
            <a:ext cx="4245428" cy="1477328"/>
          </a:xfrm>
          <a:prstGeom prst="rect">
            <a:avLst/>
          </a:prstGeom>
          <a:noFill/>
        </p:spPr>
        <p:txBody>
          <a:bodyPr wrap="square" rtlCol="0">
            <a:spAutoFit/>
          </a:bodyPr>
          <a:lstStyle/>
          <a:p>
            <a:pPr marL="285750" indent="-285750">
              <a:buFont typeface="Wingdings" pitchFamily="2" charset="2"/>
              <a:buChar char="q"/>
            </a:pPr>
            <a:endParaRPr lang="en-US" dirty="0" smtClean="0">
              <a:solidFill>
                <a:schemeClr val="tx2">
                  <a:lumMod val="50000"/>
                </a:schemeClr>
              </a:solidFill>
            </a:endParaRPr>
          </a:p>
          <a:p>
            <a:pPr marL="285750" indent="-285750">
              <a:buFont typeface="Wingdings" pitchFamily="2" charset="2"/>
              <a:buChar char="q"/>
            </a:pPr>
            <a:endParaRPr lang="en-US" dirty="0">
              <a:solidFill>
                <a:schemeClr val="tx2">
                  <a:lumMod val="50000"/>
                </a:schemeClr>
              </a:solidFill>
            </a:endParaRPr>
          </a:p>
          <a:p>
            <a:pPr marL="285750" indent="-285750">
              <a:buFont typeface="Wingdings" pitchFamily="2" charset="2"/>
              <a:buChar char="q"/>
            </a:pPr>
            <a:r>
              <a:rPr lang="en-US" dirty="0" smtClean="0">
                <a:solidFill>
                  <a:schemeClr val="tx2">
                    <a:lumMod val="50000"/>
                  </a:schemeClr>
                </a:solidFill>
              </a:rPr>
              <a:t>Mixing water at the vault helps minimize odors.</a:t>
            </a:r>
          </a:p>
          <a:p>
            <a:pPr marL="285750" lvl="1" indent="-285750">
              <a:buFont typeface="Wingdings" pitchFamily="2" charset="2"/>
              <a:buChar char="q"/>
            </a:pPr>
            <a:endParaRPr lang="en-US" dirty="0" smtClean="0">
              <a:solidFill>
                <a:schemeClr val="tx2">
                  <a:lumMod val="50000"/>
                </a:schemeClr>
              </a:solidFill>
            </a:endParaRPr>
          </a:p>
        </p:txBody>
      </p:sp>
      <p:pic>
        <p:nvPicPr>
          <p:cNvPr id="2050" name="Picture 2" descr="http://bloximages.chicago2.vip.townnews.com/eastoregonian.com/content/tncms/assets/v3/editorial/1/56/1561176e-1cdf-11e3-8b86-0019bb2963f4/5233bf4d50f5f.ima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799" y="3505200"/>
            <a:ext cx="4031342" cy="244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5090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6367"/>
            <a:ext cx="8458200" cy="461665"/>
          </a:xfrm>
          <a:prstGeom prst="rect">
            <a:avLst/>
          </a:prstGeom>
          <a:noFill/>
        </p:spPr>
        <p:txBody>
          <a:bodyPr wrap="square" rtlCol="0">
            <a:spAutoFit/>
          </a:bodyPr>
          <a:lstStyle/>
          <a:p>
            <a:pPr algn="ctr"/>
            <a:r>
              <a:rPr lang="en-US" sz="2400" u="sng" dirty="0" smtClean="0">
                <a:solidFill>
                  <a:schemeClr val="tx2">
                    <a:lumMod val="50000"/>
                  </a:schemeClr>
                </a:solidFill>
              </a:rPr>
              <a:t>Holding Pond:</a:t>
            </a:r>
            <a:endParaRPr lang="en-US" sz="2400" u="sng" dirty="0">
              <a:solidFill>
                <a:schemeClr val="tx2">
                  <a:lumMod val="50000"/>
                </a:schemeClr>
              </a:solidFill>
            </a:endParaRPr>
          </a:p>
        </p:txBody>
      </p:sp>
      <p:sp>
        <p:nvSpPr>
          <p:cNvPr id="7" name="TextBox 6"/>
          <p:cNvSpPr txBox="1"/>
          <p:nvPr/>
        </p:nvSpPr>
        <p:spPr>
          <a:xfrm>
            <a:off x="4722586" y="1053405"/>
            <a:ext cx="4236356" cy="2769989"/>
          </a:xfrm>
          <a:prstGeom prst="rect">
            <a:avLst/>
          </a:prstGeom>
          <a:noFill/>
        </p:spPr>
        <p:txBody>
          <a:bodyPr wrap="square" rtlCol="0">
            <a:spAutoFit/>
          </a:bodyPr>
          <a:lstStyle/>
          <a:p>
            <a:pPr marL="285750" indent="-285750">
              <a:buFont typeface="Wingdings" pitchFamily="2" charset="2"/>
              <a:buChar char="q"/>
            </a:pPr>
            <a:r>
              <a:rPr lang="en-US" sz="2000" dirty="0" smtClean="0">
                <a:solidFill>
                  <a:schemeClr val="tx2">
                    <a:lumMod val="50000"/>
                  </a:schemeClr>
                </a:solidFill>
              </a:rPr>
              <a:t>Hermiston Foods built a 10 million gallon holding pond next to the mixing vault. The pond  is capable of storing process water when the recommended irrigation is less than the output from the plant. </a:t>
            </a:r>
          </a:p>
          <a:p>
            <a:pPr marL="285750" indent="-285750">
              <a:buFont typeface="Wingdings" pitchFamily="2" charset="2"/>
              <a:buChar char="q"/>
            </a:pPr>
            <a:endParaRPr lang="en-US" dirty="0">
              <a:solidFill>
                <a:schemeClr val="tx2">
                  <a:lumMod val="50000"/>
                </a:schemeClr>
              </a:solidFill>
            </a:endParaRPr>
          </a:p>
          <a:p>
            <a:pPr marL="285750" indent="-285750">
              <a:buFont typeface="Wingdings" pitchFamily="2" charset="2"/>
              <a:buChar char="q"/>
            </a:pPr>
            <a:endParaRPr lang="en-US" dirty="0">
              <a:solidFill>
                <a:schemeClr val="tx2">
                  <a:lumMod val="50000"/>
                </a:schemeClr>
              </a:solidFill>
            </a:endParaRPr>
          </a:p>
          <a:p>
            <a:pPr marL="285750" indent="-285750">
              <a:buFont typeface="Wingdings" pitchFamily="2" charset="2"/>
              <a:buChar char="q"/>
            </a:pPr>
            <a:endParaRPr lang="en-US" dirty="0">
              <a:solidFill>
                <a:schemeClr val="tx2">
                  <a:lumMod val="50000"/>
                </a:schemeClr>
              </a:solidFill>
            </a:endParaRPr>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079110"/>
            <a:ext cx="4341586" cy="1981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03952" y="2819400"/>
            <a:ext cx="8438002" cy="1938992"/>
          </a:xfrm>
          <a:prstGeom prst="rect">
            <a:avLst/>
          </a:prstGeom>
        </p:spPr>
        <p:txBody>
          <a:bodyPr wrap="square">
            <a:spAutoFit/>
          </a:bodyPr>
          <a:lstStyle/>
          <a:p>
            <a:pPr marL="285750" lvl="0" indent="-285750">
              <a:buFont typeface="Wingdings" pitchFamily="2" charset="2"/>
              <a:buChar char="q"/>
            </a:pPr>
            <a:endParaRPr lang="en-US" sz="2000" dirty="0" smtClean="0">
              <a:solidFill>
                <a:srgbClr val="FEFAC9">
                  <a:lumMod val="50000"/>
                </a:srgbClr>
              </a:solidFill>
            </a:endParaRPr>
          </a:p>
          <a:p>
            <a:pPr marL="285750" lvl="0" indent="-285750">
              <a:buFont typeface="Wingdings" pitchFamily="2" charset="2"/>
              <a:buChar char="q"/>
            </a:pPr>
            <a:r>
              <a:rPr lang="en-US" sz="2000" dirty="0">
                <a:solidFill>
                  <a:srgbClr val="FEFAC9">
                    <a:lumMod val="50000"/>
                  </a:srgbClr>
                </a:solidFill>
              </a:rPr>
              <a:t>T</a:t>
            </a:r>
            <a:r>
              <a:rPr lang="en-US" sz="2000" dirty="0" smtClean="0">
                <a:solidFill>
                  <a:srgbClr val="FEFAC9">
                    <a:lumMod val="50000"/>
                  </a:srgbClr>
                </a:solidFill>
              </a:rPr>
              <a:t>he </a:t>
            </a:r>
            <a:r>
              <a:rPr lang="en-US" sz="2000" dirty="0">
                <a:solidFill>
                  <a:srgbClr val="FEFAC9">
                    <a:lumMod val="50000"/>
                  </a:srgbClr>
                </a:solidFill>
              </a:rPr>
              <a:t>holding pond </a:t>
            </a:r>
            <a:r>
              <a:rPr lang="en-US" sz="2000" dirty="0" smtClean="0">
                <a:solidFill>
                  <a:srgbClr val="FEFAC9">
                    <a:lumMod val="50000"/>
                  </a:srgbClr>
                </a:solidFill>
              </a:rPr>
              <a:t>is also </a:t>
            </a:r>
            <a:r>
              <a:rPr lang="en-US" sz="2000" dirty="0">
                <a:solidFill>
                  <a:srgbClr val="FEFAC9">
                    <a:lumMod val="50000"/>
                  </a:srgbClr>
                </a:solidFill>
              </a:rPr>
              <a:t>connected to </a:t>
            </a:r>
            <a:r>
              <a:rPr lang="en-US" sz="2000" dirty="0" smtClean="0">
                <a:solidFill>
                  <a:srgbClr val="FEFAC9">
                    <a:lumMod val="50000"/>
                  </a:srgbClr>
                </a:solidFill>
              </a:rPr>
              <a:t>well </a:t>
            </a:r>
            <a:r>
              <a:rPr lang="en-US" sz="2000" dirty="0">
                <a:solidFill>
                  <a:srgbClr val="FEFAC9">
                    <a:lumMod val="50000"/>
                  </a:srgbClr>
                </a:solidFill>
              </a:rPr>
              <a:t>and irrigation district water. This is an aid to odor reduction by diluting </a:t>
            </a:r>
            <a:r>
              <a:rPr lang="en-US" sz="2000" dirty="0" smtClean="0">
                <a:solidFill>
                  <a:srgbClr val="FEFAC9">
                    <a:lumMod val="50000"/>
                  </a:srgbClr>
                </a:solidFill>
              </a:rPr>
              <a:t>the pond </a:t>
            </a:r>
            <a:r>
              <a:rPr lang="en-US" sz="2000" dirty="0">
                <a:solidFill>
                  <a:srgbClr val="FEFAC9">
                    <a:lumMod val="50000"/>
                  </a:srgbClr>
                </a:solidFill>
              </a:rPr>
              <a:t>or flushing </a:t>
            </a:r>
            <a:r>
              <a:rPr lang="en-US" sz="2000" dirty="0" smtClean="0">
                <a:solidFill>
                  <a:srgbClr val="FEFAC9">
                    <a:lumMod val="50000"/>
                  </a:srgbClr>
                </a:solidFill>
              </a:rPr>
              <a:t>it with </a:t>
            </a:r>
            <a:r>
              <a:rPr lang="en-US" sz="2000" dirty="0">
                <a:solidFill>
                  <a:srgbClr val="FEFAC9">
                    <a:lumMod val="50000"/>
                  </a:srgbClr>
                </a:solidFill>
              </a:rPr>
              <a:t>water that is going to be irrigated.</a:t>
            </a:r>
          </a:p>
          <a:p>
            <a:pPr lvl="0"/>
            <a:endParaRPr lang="en-US" sz="2000" dirty="0">
              <a:solidFill>
                <a:srgbClr val="FEFAC9">
                  <a:lumMod val="50000"/>
                </a:srgbClr>
              </a:solidFill>
            </a:endParaRPr>
          </a:p>
          <a:p>
            <a:pPr marL="285750" lvl="0" indent="-285750">
              <a:buFont typeface="Wingdings" pitchFamily="2" charset="2"/>
              <a:buChar char="q"/>
            </a:pPr>
            <a:r>
              <a:rPr lang="en-US" sz="2000" dirty="0">
                <a:solidFill>
                  <a:srgbClr val="FEFAC9">
                    <a:lumMod val="50000"/>
                  </a:srgbClr>
                </a:solidFill>
              </a:rPr>
              <a:t>The holding pond is equipped with two aerators that keep </a:t>
            </a:r>
            <a:r>
              <a:rPr lang="en-US" sz="2000" dirty="0" smtClean="0">
                <a:solidFill>
                  <a:srgbClr val="FEFAC9">
                    <a:lumMod val="50000"/>
                  </a:srgbClr>
                </a:solidFill>
              </a:rPr>
              <a:t>it aerobic</a:t>
            </a:r>
            <a:r>
              <a:rPr lang="en-US" sz="2000" dirty="0">
                <a:solidFill>
                  <a:srgbClr val="FEFAC9">
                    <a:lumMod val="50000"/>
                  </a:srgbClr>
                </a:solidFill>
              </a:rPr>
              <a:t>. </a:t>
            </a:r>
          </a:p>
        </p:txBody>
      </p:sp>
    </p:spTree>
    <p:extLst>
      <p:ext uri="{BB962C8B-B14F-4D97-AF65-F5344CB8AC3E}">
        <p14:creationId xmlns:p14="http://schemas.microsoft.com/office/powerpoint/2010/main" val="28057187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dclark\AppData\Local\Microsoft\Windows\Temporary Internet Files\Content.Outlook\4TCY6668\photo (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44500" y="3746500"/>
            <a:ext cx="3556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1" y="291681"/>
            <a:ext cx="8534400" cy="461665"/>
          </a:xfrm>
          <a:prstGeom prst="rect">
            <a:avLst/>
          </a:prstGeom>
          <a:noFill/>
        </p:spPr>
        <p:txBody>
          <a:bodyPr wrap="square" rtlCol="0">
            <a:spAutoFit/>
          </a:bodyPr>
          <a:lstStyle/>
          <a:p>
            <a:pPr algn="ctr"/>
            <a:r>
              <a:rPr lang="en-US" sz="2400" u="sng" dirty="0" smtClean="0">
                <a:solidFill>
                  <a:schemeClr val="tx2">
                    <a:lumMod val="50000"/>
                  </a:schemeClr>
                </a:solidFill>
              </a:rPr>
              <a:t>Automated systems</a:t>
            </a:r>
            <a:r>
              <a:rPr lang="en-US" u="sng" dirty="0" smtClean="0">
                <a:solidFill>
                  <a:schemeClr val="tx2">
                    <a:lumMod val="50000"/>
                  </a:schemeClr>
                </a:solidFill>
              </a:rPr>
              <a:t>:</a:t>
            </a:r>
            <a:endParaRPr lang="en-US" u="sng" dirty="0">
              <a:solidFill>
                <a:schemeClr val="tx2">
                  <a:lumMod val="50000"/>
                </a:schemeClr>
              </a:solidFill>
            </a:endParaRPr>
          </a:p>
        </p:txBody>
      </p:sp>
      <p:sp>
        <p:nvSpPr>
          <p:cNvPr id="5" name="TextBox 4"/>
          <p:cNvSpPr txBox="1"/>
          <p:nvPr/>
        </p:nvSpPr>
        <p:spPr>
          <a:xfrm>
            <a:off x="304801" y="762000"/>
            <a:ext cx="8610600" cy="2031325"/>
          </a:xfrm>
          <a:prstGeom prst="rect">
            <a:avLst/>
          </a:prstGeom>
          <a:noFill/>
        </p:spPr>
        <p:txBody>
          <a:bodyPr wrap="square" rtlCol="0">
            <a:spAutoFit/>
          </a:bodyPr>
          <a:lstStyle/>
          <a:p>
            <a:r>
              <a:rPr lang="en-US" dirty="0" smtClean="0">
                <a:solidFill>
                  <a:schemeClr val="tx2">
                    <a:lumMod val="50000"/>
                  </a:schemeClr>
                </a:solidFill>
              </a:rPr>
              <a:t>Hermiston Foods checks dissolved oxygen(DO) and pH levels twice a day.  This data is recorded and sent to DEQ. The probe readings are taken from the deep end of the pond. Our studies have shown that D.O. levels are  quite consistent throughout  the pond. D.O. and pH levels of the water coming from the plant are also taken at the vault twice a day. </a:t>
            </a:r>
            <a:endParaRPr lang="en-US" dirty="0">
              <a:solidFill>
                <a:schemeClr val="tx2">
                  <a:lumMod val="50000"/>
                </a:schemeClr>
              </a:solidFill>
            </a:endParaRPr>
          </a:p>
          <a:p>
            <a:r>
              <a:rPr lang="en-US" dirty="0" smtClean="0">
                <a:solidFill>
                  <a:schemeClr val="tx2">
                    <a:lumMod val="50000"/>
                  </a:schemeClr>
                </a:solidFill>
              </a:rPr>
              <a:t>Our D.O. levels ranged from 0.5-9 ppm with an average of 2.35 ppm this season.</a:t>
            </a:r>
          </a:p>
          <a:p>
            <a:r>
              <a:rPr lang="en-US" dirty="0" smtClean="0">
                <a:solidFill>
                  <a:schemeClr val="tx2">
                    <a:lumMod val="50000"/>
                  </a:schemeClr>
                </a:solidFill>
              </a:rPr>
              <a:t>We use the readings to manage our pond and vault to minimize odors. </a:t>
            </a:r>
            <a:endParaRPr lang="en-US" dirty="0">
              <a:solidFill>
                <a:schemeClr val="tx2">
                  <a:lumMod val="50000"/>
                </a:schemeClr>
              </a:solidFill>
            </a:endParaRPr>
          </a:p>
        </p:txBody>
      </p:sp>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269319"/>
            <a:ext cx="6477000" cy="3588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84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10865</TotalTime>
  <Words>1985</Words>
  <Application>Microsoft Office PowerPoint</Application>
  <PresentationFormat>On-screen Show (4:3)</PresentationFormat>
  <Paragraphs>214</Paragraphs>
  <Slides>23</Slides>
  <Notes>9</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Paper</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Clark</dc:creator>
  <cp:lastModifiedBy>twaldern</cp:lastModifiedBy>
  <cp:revision>199</cp:revision>
  <dcterms:created xsi:type="dcterms:W3CDTF">2013-11-15T17:48:55Z</dcterms:created>
  <dcterms:modified xsi:type="dcterms:W3CDTF">2013-12-10T19:26:28Z</dcterms:modified>
</cp:coreProperties>
</file>