
<file path=[Content_Types].xml><?xml version="1.0" encoding="utf-8"?>
<Types xmlns="http://schemas.openxmlformats.org/package/2006/content-types"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tiff" ContentType="image/tif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4"/>
  </p:sldMasterIdLst>
  <p:notesMasterIdLst>
    <p:notesMasterId r:id="rId14"/>
  </p:notesMasterIdLst>
  <p:handoutMasterIdLst>
    <p:handoutMasterId r:id="rId15"/>
  </p:handoutMasterIdLst>
  <p:sldIdLst>
    <p:sldId id="256" r:id="rId5"/>
    <p:sldId id="267" r:id="rId6"/>
    <p:sldId id="266" r:id="rId7"/>
    <p:sldId id="257" r:id="rId8"/>
    <p:sldId id="260" r:id="rId9"/>
    <p:sldId id="261" r:id="rId10"/>
    <p:sldId id="265" r:id="rId11"/>
    <p:sldId id="259" r:id="rId12"/>
    <p:sldId id="262" r:id="rId13"/>
  </p:sldIdLst>
  <p:sldSz cx="9144000" cy="6858000" type="screen4x3"/>
  <p:notesSz cx="6858000" cy="9144000"/>
  <p:custDataLst>
    <p:tags r:id="rId16"/>
  </p:custDataLst>
  <p:defaultTextStyle>
    <a:defPPr>
      <a:defRPr lang="en-US"/>
    </a:defPPr>
    <a:lvl1pPr marL="0" algn="l" defTabSz="91425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26" algn="l" defTabSz="91425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252" algn="l" defTabSz="91425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380" algn="l" defTabSz="91425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506" algn="l" defTabSz="91425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632" algn="l" defTabSz="91425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758" algn="l" defTabSz="91425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9885" algn="l" defTabSz="91425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011" algn="l" defTabSz="91425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272"/>
    <a:srgbClr val="00817E"/>
    <a:srgbClr val="299497"/>
    <a:srgbClr val="009999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78" d="100"/>
          <a:sy n="78" d="100"/>
        </p:scale>
        <p:origin x="-3060" y="-90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tags" Target="tags/tag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sz="9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1D3C7A-54F4-49B9-8880-8CF32C1BEB9A}" type="datetimeFigureOut">
              <a:rPr lang="en-US" sz="900" smtClean="0">
                <a:latin typeface="Arial" pitchFamily="34" charset="0"/>
                <a:cs typeface="Arial" pitchFamily="34" charset="0"/>
              </a:rPr>
              <a:pPr/>
              <a:t>12/11/2013</a:t>
            </a:fld>
            <a:endParaRPr lang="en-US" sz="9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sz="9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A706AD-4987-49D9-85BE-B3D1E709A58E}" type="slidenum">
              <a:rPr lang="en-US" sz="900" smtClean="0">
                <a:latin typeface="Arial" pitchFamily="34" charset="0"/>
                <a:cs typeface="Arial" pitchFamily="34" charset="0"/>
              </a:rPr>
              <a:pPr/>
              <a:t>‹#›</a:t>
            </a:fld>
            <a:endParaRPr lang="en-US" sz="900"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900">
                <a:latin typeface="Arial" pitchFamily="34" charset="0"/>
                <a:cs typeface="Arial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900">
                <a:latin typeface="Arial" pitchFamily="34" charset="0"/>
                <a:cs typeface="Arial" pitchFamily="34" charset="0"/>
              </a:defRPr>
            </a:lvl1pPr>
          </a:lstStyle>
          <a:p>
            <a:fld id="{4C9D6970-2381-4A6F-8016-49E76EF02DE7}" type="datetimeFigureOut">
              <a:rPr lang="en-US" smtClean="0"/>
              <a:pPr/>
              <a:t>12/11/2013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latin typeface="Arial" pitchFamily="34" charset="0"/>
                <a:cs typeface="Arial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latin typeface="Arial" pitchFamily="34" charset="0"/>
                <a:cs typeface="Arial" pitchFamily="34" charset="0"/>
              </a:defRPr>
            </a:lvl1pPr>
          </a:lstStyle>
          <a:p>
            <a:fld id="{104C5D67-D91E-40D0-AFA9-25945CB0C62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2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26" algn="l" defTabSz="9142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252" algn="l" defTabSz="9142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380" algn="l" defTabSz="9142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506" algn="l" defTabSz="9142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632" algn="l" defTabSz="9142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758" algn="l" defTabSz="9142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9885" algn="l" defTabSz="9142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011" algn="l" defTabSz="9142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4C5D67-D91E-40D0-AFA9-25945CB0C62E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4C5D67-D91E-40D0-AFA9-25945CB0C62E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8"/>
            <a:ext cx="7772400" cy="1470025"/>
          </a:xfrm>
          <a:prstGeom prst="rect">
            <a:avLst/>
          </a:prstGeom>
        </p:spPr>
        <p:txBody>
          <a:bodyPr lIns="91425" tIns="45713" rIns="91425" bIns="45713"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 marL="4571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3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5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6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7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8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0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324603"/>
            <a:ext cx="2895600" cy="365125"/>
          </a:xfrm>
        </p:spPr>
        <p:txBody>
          <a:bodyPr/>
          <a:lstStyle/>
          <a:p>
            <a:r>
              <a:rPr lang="en-US" dirty="0" smtClean="0"/>
              <a:t>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63C456-CFC3-4674-83B9-34DB1ABF1F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de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1524000" y="6324600"/>
            <a:ext cx="28956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363C456-CFC3-4674-83B9-34DB1ABF1FA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0" y="1447800"/>
            <a:ext cx="1524000" cy="5410200"/>
          </a:xfrm>
          <a:solidFill>
            <a:srgbClr val="008272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tIns="91440">
            <a:noAutofit/>
          </a:bodyPr>
          <a:lstStyle>
            <a:lvl1pPr marL="0" marR="0" indent="0" algn="l" defTabSz="914252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800" baseline="0">
                <a:solidFill>
                  <a:schemeClr val="bg1"/>
                </a:solidFill>
              </a:defRPr>
            </a:lvl1pPr>
          </a:lstStyle>
          <a:p>
            <a:pPr marL="0" marR="0" lvl="0" indent="0" algn="l" defTabSz="914252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dirty="0" smtClean="0"/>
              <a:t>Sidebar Text: Insert links, contents, pictures, bulleted or numbered lists. Use custom animations to add dimension and visual interest to your presentation.</a:t>
            </a:r>
          </a:p>
          <a:p>
            <a:pPr lvl="0"/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63C456-CFC3-4674-83B9-34DB1ABF1F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63C456-CFC3-4674-83B9-34DB1ABF1FA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685800" y="2130428"/>
            <a:ext cx="7772400" cy="1470025"/>
          </a:xfrm>
          <a:prstGeom prst="rect">
            <a:avLst/>
          </a:prstGeom>
        </p:spPr>
        <p:txBody>
          <a:bodyPr lIns="91425" tIns="45713" rIns="91425" bIns="45713"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-Column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3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3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63C456-CFC3-4674-83B9-34DB1ABF1F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2" y="1600201"/>
            <a:ext cx="4040188" cy="76199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26" indent="0">
              <a:buNone/>
              <a:defRPr sz="2000" b="1"/>
            </a:lvl2pPr>
            <a:lvl3pPr marL="914252" indent="0">
              <a:buNone/>
              <a:defRPr sz="1800" b="1"/>
            </a:lvl3pPr>
            <a:lvl4pPr marL="1371380" indent="0">
              <a:buNone/>
              <a:defRPr sz="1600" b="1"/>
            </a:lvl4pPr>
            <a:lvl5pPr marL="1828506" indent="0">
              <a:buNone/>
              <a:defRPr sz="1600" b="1"/>
            </a:lvl5pPr>
            <a:lvl6pPr marL="2285632" indent="0">
              <a:buNone/>
              <a:defRPr sz="1600" b="1"/>
            </a:lvl6pPr>
            <a:lvl7pPr marL="2742758" indent="0">
              <a:buNone/>
              <a:defRPr sz="1600" b="1"/>
            </a:lvl7pPr>
            <a:lvl8pPr marL="3199885" indent="0">
              <a:buNone/>
              <a:defRPr sz="1600" b="1"/>
            </a:lvl8pPr>
            <a:lvl9pPr marL="3657011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2" y="2438402"/>
            <a:ext cx="4040188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1600201"/>
            <a:ext cx="4041775" cy="76199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26" indent="0">
              <a:buNone/>
              <a:defRPr sz="2000" b="1"/>
            </a:lvl2pPr>
            <a:lvl3pPr marL="914252" indent="0">
              <a:buNone/>
              <a:defRPr sz="1800" b="1"/>
            </a:lvl3pPr>
            <a:lvl4pPr marL="1371380" indent="0">
              <a:buNone/>
              <a:defRPr sz="1600" b="1"/>
            </a:lvl4pPr>
            <a:lvl5pPr marL="1828506" indent="0">
              <a:buNone/>
              <a:defRPr sz="1600" b="1"/>
            </a:lvl5pPr>
            <a:lvl6pPr marL="2285632" indent="0">
              <a:buNone/>
              <a:defRPr sz="1600" b="1"/>
            </a:lvl6pPr>
            <a:lvl7pPr marL="2742758" indent="0">
              <a:buNone/>
              <a:defRPr sz="1600" b="1"/>
            </a:lvl7pPr>
            <a:lvl8pPr marL="3199885" indent="0">
              <a:buNone/>
              <a:defRPr sz="1600" b="1"/>
            </a:lvl8pPr>
            <a:lvl9pPr marL="3657011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2438402"/>
            <a:ext cx="4041775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63C456-CFC3-4674-83B9-34DB1ABF1F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63C456-CFC3-4674-83B9-34DB1ABF1FA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able Placeholder 7"/>
          <p:cNvSpPr>
            <a:spLocks noGrp="1"/>
          </p:cNvSpPr>
          <p:nvPr>
            <p:ph type="tbl" sz="quarter" idx="13"/>
          </p:nvPr>
        </p:nvSpPr>
        <p:spPr>
          <a:xfrm>
            <a:off x="381000" y="1600200"/>
            <a:ext cx="8382000" cy="4419600"/>
          </a:xfrm>
        </p:spPr>
        <p:txBody>
          <a:bodyPr/>
          <a:lstStyle/>
          <a:p>
            <a:r>
              <a:rPr lang="en-US" smtClean="0"/>
              <a:t>Click icon to add table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63C456-CFC3-4674-83B9-34DB1ABF1FA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1676400"/>
            <a:ext cx="3008313" cy="933450"/>
          </a:xfrm>
          <a:prstGeom prst="rect">
            <a:avLst/>
          </a:prstGeom>
        </p:spPr>
        <p:txBody>
          <a:bodyPr lIns="91425" tIns="45713" rIns="91425" bIns="45713" anchor="b"/>
          <a:lstStyle>
            <a:lvl1pPr algn="l">
              <a:defRPr sz="2000"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2" y="1676403"/>
            <a:ext cx="5111751" cy="44497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743203"/>
            <a:ext cx="3008313" cy="3382963"/>
          </a:xfrm>
        </p:spPr>
        <p:txBody>
          <a:bodyPr/>
          <a:lstStyle>
            <a:lvl1pPr marL="0" indent="0">
              <a:buNone/>
              <a:defRPr sz="1400"/>
            </a:lvl1pPr>
            <a:lvl2pPr marL="457126" indent="0">
              <a:buNone/>
              <a:defRPr sz="1200"/>
            </a:lvl2pPr>
            <a:lvl3pPr marL="914252" indent="0">
              <a:buNone/>
              <a:defRPr sz="1000"/>
            </a:lvl3pPr>
            <a:lvl4pPr marL="1371380" indent="0">
              <a:buNone/>
              <a:defRPr sz="900"/>
            </a:lvl4pPr>
            <a:lvl5pPr marL="1828506" indent="0">
              <a:buNone/>
              <a:defRPr sz="900"/>
            </a:lvl5pPr>
            <a:lvl6pPr marL="2285632" indent="0">
              <a:buNone/>
              <a:defRPr sz="900"/>
            </a:lvl6pPr>
            <a:lvl7pPr marL="2742758" indent="0">
              <a:buNone/>
              <a:defRPr sz="900"/>
            </a:lvl7pPr>
            <a:lvl8pPr marL="3199885" indent="0">
              <a:buNone/>
              <a:defRPr sz="900"/>
            </a:lvl8pPr>
            <a:lvl9pPr marL="3657011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63C456-CFC3-4674-83B9-34DB1ABF1F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  <a:prstGeom prst="rect">
            <a:avLst/>
          </a:prstGeom>
        </p:spPr>
        <p:txBody>
          <a:bodyPr lIns="91425" tIns="45713" rIns="91425" bIns="45713" anchor="b"/>
          <a:lstStyle>
            <a:lvl1pPr algn="l">
              <a:defRPr sz="2000"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66800" y="1600200"/>
            <a:ext cx="7010400" cy="3127374"/>
          </a:xfrm>
        </p:spPr>
        <p:txBody>
          <a:bodyPr/>
          <a:lstStyle>
            <a:lvl1pPr marL="0" indent="0">
              <a:buNone/>
              <a:defRPr sz="3200"/>
            </a:lvl1pPr>
            <a:lvl2pPr marL="457126" indent="0">
              <a:buNone/>
              <a:defRPr sz="2800"/>
            </a:lvl2pPr>
            <a:lvl3pPr marL="914252" indent="0">
              <a:buNone/>
              <a:defRPr sz="2400"/>
            </a:lvl3pPr>
            <a:lvl4pPr marL="1371380" indent="0">
              <a:buNone/>
              <a:defRPr sz="2000"/>
            </a:lvl4pPr>
            <a:lvl5pPr marL="1828506" indent="0">
              <a:buNone/>
              <a:defRPr sz="2000"/>
            </a:lvl5pPr>
            <a:lvl6pPr marL="2285632" indent="0">
              <a:buNone/>
              <a:defRPr sz="2000"/>
            </a:lvl6pPr>
            <a:lvl7pPr marL="2742758" indent="0">
              <a:buNone/>
              <a:defRPr sz="2000"/>
            </a:lvl7pPr>
            <a:lvl8pPr marL="3199885" indent="0">
              <a:buNone/>
              <a:defRPr sz="2000"/>
            </a:lvl8pPr>
            <a:lvl9pPr marL="3657011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Arial" pitchFamily="34" charset="0"/>
                <a:cs typeface="Arial" pitchFamily="34" charset="0"/>
              </a:defRPr>
            </a:lvl1pPr>
            <a:lvl2pPr marL="457126" indent="0">
              <a:buNone/>
              <a:defRPr sz="1200"/>
            </a:lvl2pPr>
            <a:lvl3pPr marL="914252" indent="0">
              <a:buNone/>
              <a:defRPr sz="1000"/>
            </a:lvl3pPr>
            <a:lvl4pPr marL="1371380" indent="0">
              <a:buNone/>
              <a:defRPr sz="900"/>
            </a:lvl4pPr>
            <a:lvl5pPr marL="1828506" indent="0">
              <a:buNone/>
              <a:defRPr sz="900"/>
            </a:lvl5pPr>
            <a:lvl6pPr marL="2285632" indent="0">
              <a:buNone/>
              <a:defRPr sz="900"/>
            </a:lvl6pPr>
            <a:lvl7pPr marL="2742758" indent="0">
              <a:buNone/>
              <a:defRPr sz="900"/>
            </a:lvl7pPr>
            <a:lvl8pPr marL="3199885" indent="0">
              <a:buNone/>
              <a:defRPr sz="900"/>
            </a:lvl8pPr>
            <a:lvl9pPr marL="3657011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63C456-CFC3-4674-83B9-34DB1ABF1F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tiff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9000">
              <a:schemeClr val="bg1"/>
            </a:gs>
            <a:gs pos="100000">
              <a:srgbClr val="008272">
                <a:alpha val="52941"/>
              </a:srgbClr>
            </a:gs>
          </a:gsLst>
          <a:lin ang="60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3"/>
            <a:ext cx="8229600" cy="4525963"/>
          </a:xfrm>
          <a:prstGeom prst="rect">
            <a:avLst/>
          </a:prstGeom>
        </p:spPr>
        <p:txBody>
          <a:bodyPr vert="horz" lIns="91425" tIns="45713" rIns="91425" bIns="45713" rtlCol="0">
            <a:normAutofit/>
          </a:bodyPr>
          <a:lstStyle/>
          <a:p>
            <a:pPr lvl="4"/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324603"/>
            <a:ext cx="2895600" cy="365125"/>
          </a:xfrm>
          <a:prstGeom prst="rect">
            <a:avLst/>
          </a:prstGeom>
        </p:spPr>
        <p:txBody>
          <a:bodyPr vert="horz" lIns="91425" tIns="45713" rIns="91425" bIns="45713" rtlCol="0" anchor="ctr"/>
          <a:lstStyle>
            <a:lvl1pPr algn="l">
              <a:defRPr sz="900" b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24603"/>
            <a:ext cx="2133600" cy="365125"/>
          </a:xfrm>
          <a:prstGeom prst="rect">
            <a:avLst/>
          </a:prstGeom>
        </p:spPr>
        <p:txBody>
          <a:bodyPr vert="horz" lIns="91425" tIns="45713" rIns="91425" bIns="45713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2363C456-CFC3-4674-83B9-34DB1ABF1FA1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0" name="Picture 9" descr="Logo Color Regular copy.jpg"/>
          <p:cNvPicPr>
            <a:picLocks noChangeAspect="1"/>
          </p:cNvPicPr>
          <p:nvPr/>
        </p:nvPicPr>
        <p:blipFill>
          <a:blip r:embed="rId12" cstate="print"/>
          <a:stretch>
            <a:fillRect/>
          </a:stretch>
        </p:blipFill>
        <p:spPr>
          <a:xfrm>
            <a:off x="229469" y="152400"/>
            <a:ext cx="437749" cy="1005840"/>
          </a:xfrm>
          <a:prstGeom prst="rect">
            <a:avLst/>
          </a:prstGeom>
        </p:spPr>
      </p:pic>
      <p:cxnSp>
        <p:nvCxnSpPr>
          <p:cNvPr id="11" name="Straight Connector 10"/>
          <p:cNvCxnSpPr/>
          <p:nvPr/>
        </p:nvCxnSpPr>
        <p:spPr>
          <a:xfrm>
            <a:off x="0" y="1295400"/>
            <a:ext cx="8305800" cy="0"/>
          </a:xfrm>
          <a:prstGeom prst="line">
            <a:avLst/>
          </a:prstGeom>
          <a:ln w="76200">
            <a:solidFill>
              <a:srgbClr val="008272"/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838200" y="349478"/>
            <a:ext cx="7848600" cy="584775"/>
          </a:xfrm>
          <a:prstGeom prst="rect">
            <a:avLst/>
          </a:prstGeom>
          <a:solidFill>
            <a:srgbClr val="299497"/>
          </a:solidFill>
          <a:ln w="25400">
            <a:gradFill>
              <a:gsLst>
                <a:gs pos="0">
                  <a:srgbClr val="00817E"/>
                </a:gs>
                <a:gs pos="50000">
                  <a:srgbClr val="008272"/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</a:ln>
        </p:spPr>
        <p:txBody>
          <a:bodyPr wrap="square" rtlCol="0" anchor="ctr" anchorCtr="0">
            <a:spAutoFit/>
          </a:bodyPr>
          <a:lstStyle/>
          <a:p>
            <a:pPr marL="0" marR="0" lvl="0" indent="0" algn="ctr" defTabSz="91425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kern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Hermiston Foods Informational Item </a:t>
            </a:r>
            <a:endParaRPr lang="en-US" sz="3200" dirty="0">
              <a:solidFill>
                <a:schemeClr val="bg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ransition>
    <p:fade/>
  </p:transition>
  <p:txStyles>
    <p:titleStyle>
      <a:lvl1pPr algn="ctr" defTabSz="914252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45" indent="-342845" algn="l" defTabSz="914252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830" indent="-285704" algn="l" defTabSz="914252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2816" indent="-228564" algn="l" defTabSz="914252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599942" indent="-228564" algn="l" defTabSz="914252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069" indent="-228564" algn="l" defTabSz="914252" rtl="0" eaLnBrk="1" latinLnBrk="0" hangingPunct="1">
        <a:spcBef>
          <a:spcPct val="20000"/>
        </a:spcBef>
        <a:buFont typeface="Arial" pitchFamily="34" charset="0"/>
        <a:buChar char="»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194" indent="-228564" algn="l" defTabSz="914252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321" indent="-228564" algn="l" defTabSz="914252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448" indent="-228564" algn="l" defTabSz="914252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574" indent="-228564" algn="l" defTabSz="914252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25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26" algn="l" defTabSz="91425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52" algn="l" defTabSz="91425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380" algn="l" defTabSz="91425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506" algn="l" defTabSz="91425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632" algn="l" defTabSz="91425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758" algn="l" defTabSz="91425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885" algn="l" defTabSz="91425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011" algn="l" defTabSz="91425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2057400"/>
            <a:ext cx="8686800" cy="4495800"/>
          </a:xfrm>
        </p:spPr>
        <p:txBody>
          <a:bodyPr>
            <a:normAutofit/>
          </a:bodyPr>
          <a:lstStyle/>
          <a:p>
            <a:pPr marL="342845" indent="-342845"/>
            <a:r>
              <a:rPr lang="en-US" sz="3200" b="1" dirty="0" smtClean="0">
                <a:solidFill>
                  <a:schemeClr val="tx1"/>
                </a:solidFill>
              </a:rPr>
              <a:t>Hermiston Foods</a:t>
            </a:r>
          </a:p>
          <a:p>
            <a:pPr marL="342845" indent="-342845"/>
            <a:r>
              <a:rPr lang="en-US" sz="3200" b="1" dirty="0" smtClean="0">
                <a:solidFill>
                  <a:schemeClr val="tx1"/>
                </a:solidFill>
              </a:rPr>
              <a:t>Informational item for </a:t>
            </a:r>
            <a:r>
              <a:rPr lang="en-US" sz="3200" b="1" dirty="0" smtClean="0">
                <a:solidFill>
                  <a:schemeClr val="tx1"/>
                </a:solidFill>
              </a:rPr>
              <a:t>EQC</a:t>
            </a:r>
          </a:p>
          <a:p>
            <a:pPr marL="342845" indent="-342845"/>
            <a:r>
              <a:rPr lang="en-US" sz="2200" b="1" dirty="0" smtClean="0">
                <a:solidFill>
                  <a:schemeClr val="tx1"/>
                </a:solidFill>
              </a:rPr>
              <a:t>December 11, 2013</a:t>
            </a:r>
            <a:r>
              <a:rPr lang="en-US" sz="3200" b="1" dirty="0" smtClean="0">
                <a:solidFill>
                  <a:schemeClr val="tx1"/>
                </a:solidFill>
              </a:rPr>
              <a:t> </a:t>
            </a:r>
            <a:endParaRPr lang="en-US" sz="3200" b="1" dirty="0" smtClean="0">
              <a:solidFill>
                <a:schemeClr val="tx1"/>
              </a:solidFill>
            </a:endParaRPr>
          </a:p>
          <a:p>
            <a:pPr marL="342845" indent="-342845"/>
            <a:endParaRPr lang="en-US" sz="900" dirty="0" smtClean="0">
              <a:solidFill>
                <a:schemeClr val="tx1"/>
              </a:solidFill>
            </a:endParaRPr>
          </a:p>
          <a:p>
            <a:pPr marL="342845" indent="-342845"/>
            <a:endParaRPr lang="en-US" sz="900" dirty="0" smtClean="0">
              <a:solidFill>
                <a:schemeClr val="tx1"/>
              </a:solidFill>
            </a:endParaRPr>
          </a:p>
          <a:p>
            <a:pPr marL="342845" indent="-342845"/>
            <a:r>
              <a:rPr lang="en-US" sz="2000" dirty="0" smtClean="0">
                <a:solidFill>
                  <a:schemeClr val="tx1"/>
                </a:solidFill>
              </a:rPr>
              <a:t>Linda Hayes-Gorman</a:t>
            </a:r>
          </a:p>
          <a:p>
            <a:pPr marL="342845" indent="-342845"/>
            <a:r>
              <a:rPr lang="en-US" sz="2000" dirty="0" smtClean="0">
                <a:solidFill>
                  <a:schemeClr val="tx1"/>
                </a:solidFill>
              </a:rPr>
              <a:t>DEQ Eastern Region Administrator</a:t>
            </a:r>
          </a:p>
          <a:p>
            <a:pPr marL="342845" indent="-342845"/>
            <a:endParaRPr lang="en-US" sz="2000" dirty="0" smtClean="0">
              <a:solidFill>
                <a:schemeClr val="tx1"/>
              </a:solidFill>
            </a:endParaRPr>
          </a:p>
          <a:p>
            <a:pPr marL="342845" indent="-342845"/>
            <a:r>
              <a:rPr lang="en-US" sz="2000" dirty="0" smtClean="0">
                <a:solidFill>
                  <a:schemeClr val="tx1"/>
                </a:solidFill>
              </a:rPr>
              <a:t>w</a:t>
            </a:r>
            <a:r>
              <a:rPr lang="en-US" sz="2000" dirty="0" smtClean="0">
                <a:solidFill>
                  <a:schemeClr val="tx1"/>
                </a:solidFill>
              </a:rPr>
              <a:t>ith guest-presenters</a:t>
            </a:r>
            <a:endParaRPr lang="en-US" sz="2000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600203"/>
            <a:ext cx="845820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b="1" u="sng" dirty="0" smtClean="0"/>
              <a:t>Guest </a:t>
            </a:r>
            <a:r>
              <a:rPr lang="en-US" b="1" u="sng" dirty="0" smtClean="0"/>
              <a:t>Presenters</a:t>
            </a:r>
            <a:endParaRPr lang="en-US" b="1" u="sng" dirty="0" smtClean="0"/>
          </a:p>
          <a:p>
            <a:pPr>
              <a:buFont typeface="Wingdings" pitchFamily="2" charset="2"/>
              <a:buChar char="v"/>
            </a:pPr>
            <a:r>
              <a:rPr lang="en-US" dirty="0" smtClean="0"/>
              <a:t>Neila &amp; Dave Wallace, Don &amp; </a:t>
            </a:r>
            <a:r>
              <a:rPr lang="en-US" dirty="0" err="1" smtClean="0"/>
              <a:t>Karie</a:t>
            </a:r>
            <a:r>
              <a:rPr lang="en-US" dirty="0" smtClean="0"/>
              <a:t> Walchli, Neighbors to </a:t>
            </a:r>
            <a:r>
              <a:rPr lang="en-US" dirty="0" smtClean="0"/>
              <a:t>	land application </a:t>
            </a:r>
            <a:r>
              <a:rPr lang="en-US" dirty="0" smtClean="0"/>
              <a:t>site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/>
              <a:t>Trent </a:t>
            </a:r>
            <a:r>
              <a:rPr lang="en-US" dirty="0" err="1" smtClean="0"/>
              <a:t>Waldern</a:t>
            </a:r>
            <a:r>
              <a:rPr lang="en-US" dirty="0" smtClean="0"/>
              <a:t>, </a:t>
            </a:r>
            <a:r>
              <a:rPr lang="en-US" dirty="0" smtClean="0"/>
              <a:t>General Manager, Hermiston Foods LLC, </a:t>
            </a:r>
            <a:endParaRPr lang="en-US" dirty="0" smtClean="0"/>
          </a:p>
          <a:p>
            <a:pPr>
              <a:buFont typeface="Wingdings" pitchFamily="2" charset="2"/>
              <a:buChar char="v"/>
            </a:pPr>
            <a:r>
              <a:rPr lang="en-US" dirty="0" smtClean="0"/>
              <a:t>Bill Burich, VP Operations, </a:t>
            </a:r>
            <a:r>
              <a:rPr lang="en-US" dirty="0" err="1" smtClean="0"/>
              <a:t>Norpac</a:t>
            </a:r>
            <a:r>
              <a:rPr lang="en-US" dirty="0" smtClean="0"/>
              <a:t> Foods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/>
              <a:t>Mark Steele, Process/Environmental </a:t>
            </a:r>
            <a:r>
              <a:rPr lang="en-US" dirty="0" smtClean="0"/>
              <a:t>Eng., </a:t>
            </a:r>
            <a:r>
              <a:rPr lang="en-US" dirty="0" err="1" smtClean="0"/>
              <a:t>Norpac</a:t>
            </a:r>
            <a:r>
              <a:rPr lang="en-US" dirty="0" smtClean="0"/>
              <a:t> Foods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/>
              <a:t>Don </a:t>
            </a:r>
            <a:r>
              <a:rPr lang="en-US" dirty="0" err="1" smtClean="0"/>
              <a:t>Hornek</a:t>
            </a:r>
            <a:r>
              <a:rPr lang="en-US" dirty="0" smtClean="0"/>
              <a:t>, </a:t>
            </a:r>
            <a:r>
              <a:rPr lang="en-US" i="1" dirty="0" smtClean="0"/>
              <a:t>PhD</a:t>
            </a:r>
            <a:r>
              <a:rPr lang="en-US" dirty="0" smtClean="0"/>
              <a:t>, OSU Extension Agronomist</a:t>
            </a:r>
          </a:p>
          <a:p>
            <a:pPr lvl="0">
              <a:buFont typeface="Wingdings" pitchFamily="2" charset="2"/>
              <a:buChar char="v"/>
            </a:pPr>
            <a:r>
              <a:rPr lang="en-US" dirty="0" smtClean="0"/>
              <a:t>Christine Kelly, </a:t>
            </a:r>
            <a:r>
              <a:rPr lang="en-US" i="1" dirty="0" smtClean="0"/>
              <a:t>PhD</a:t>
            </a:r>
            <a:r>
              <a:rPr lang="en-US" dirty="0" smtClean="0"/>
              <a:t>, OSU Associate Dean of Academic </a:t>
            </a:r>
            <a:r>
              <a:rPr lang="en-US" dirty="0" smtClean="0"/>
              <a:t>	and </a:t>
            </a:r>
            <a:r>
              <a:rPr lang="en-US" dirty="0" smtClean="0"/>
              <a:t>Student Affairs, College of Engineering</a:t>
            </a:r>
          </a:p>
          <a:p>
            <a:pPr lvl="0">
              <a:buFont typeface="Wingdings" pitchFamily="2" charset="2"/>
              <a:buChar char="v"/>
            </a:pPr>
            <a:r>
              <a:rPr lang="en-US" dirty="0" smtClean="0"/>
              <a:t>David </a:t>
            </a:r>
            <a:r>
              <a:rPr lang="en-US" dirty="0" err="1" smtClean="0"/>
              <a:t>Farrer</a:t>
            </a:r>
            <a:r>
              <a:rPr lang="en-US" dirty="0" smtClean="0"/>
              <a:t>, </a:t>
            </a:r>
            <a:r>
              <a:rPr lang="en-US" i="1" dirty="0" smtClean="0"/>
              <a:t>PhD</a:t>
            </a:r>
            <a:r>
              <a:rPr lang="en-US" dirty="0" smtClean="0"/>
              <a:t>, Toxicologist, Oregon Health </a:t>
            </a:r>
            <a:r>
              <a:rPr lang="en-US" dirty="0" smtClean="0"/>
              <a:t>Authority</a:t>
            </a:r>
            <a:endParaRPr lang="en-US" dirty="0" smtClean="0"/>
          </a:p>
        </p:txBody>
      </p:sp>
    </p:spTree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7848600" cy="460216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b="1" u="sng" dirty="0" smtClean="0"/>
              <a:t>Agenda</a:t>
            </a:r>
            <a:r>
              <a:rPr lang="en-US" u="sng" dirty="0" smtClean="0"/>
              <a:t> </a:t>
            </a:r>
          </a:p>
          <a:p>
            <a:r>
              <a:rPr lang="en-US" sz="2000" dirty="0" smtClean="0"/>
              <a:t>Background</a:t>
            </a:r>
          </a:p>
          <a:p>
            <a:r>
              <a:rPr lang="en-US" sz="2000" dirty="0" smtClean="0"/>
              <a:t>Land Use Approval</a:t>
            </a:r>
          </a:p>
          <a:p>
            <a:r>
              <a:rPr lang="en-US" sz="2000" dirty="0" smtClean="0"/>
              <a:t>DEQ areas of oversight</a:t>
            </a:r>
          </a:p>
          <a:p>
            <a:r>
              <a:rPr lang="en-US" sz="2000" dirty="0" smtClean="0"/>
              <a:t>Enforcement History</a:t>
            </a:r>
          </a:p>
          <a:p>
            <a:r>
              <a:rPr lang="en-US" sz="2000" dirty="0" smtClean="0"/>
              <a:t>Odor complaints </a:t>
            </a:r>
          </a:p>
          <a:p>
            <a:r>
              <a:rPr lang="en-US" sz="2000" dirty="0" smtClean="0"/>
              <a:t>Increased compliance inspections</a:t>
            </a:r>
          </a:p>
          <a:p>
            <a:r>
              <a:rPr lang="en-US" sz="2000" dirty="0" smtClean="0"/>
              <a:t>Efforts to address </a:t>
            </a:r>
            <a:r>
              <a:rPr lang="en-US" sz="2000" dirty="0" smtClean="0"/>
              <a:t>concerns</a:t>
            </a:r>
          </a:p>
          <a:p>
            <a:endParaRPr lang="en-US" sz="2000" dirty="0" smtClean="0"/>
          </a:p>
          <a:p>
            <a:r>
              <a:rPr lang="en-US" sz="2000" dirty="0" smtClean="0"/>
              <a:t>Launch into guest speakers</a:t>
            </a:r>
            <a:endParaRPr lang="en-US" sz="2000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600203"/>
            <a:ext cx="8610600" cy="4724397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b="1" u="sng" dirty="0" smtClean="0"/>
              <a:t>Background</a:t>
            </a:r>
          </a:p>
          <a:p>
            <a:pPr>
              <a:buFontTx/>
              <a:buChar char="-"/>
            </a:pPr>
            <a:r>
              <a:rPr lang="en-US" dirty="0" smtClean="0"/>
              <a:t>Seasonal vegetable processing </a:t>
            </a:r>
            <a:r>
              <a:rPr lang="en-US" dirty="0" smtClean="0"/>
              <a:t>plant located in Hermiston</a:t>
            </a:r>
          </a:p>
          <a:p>
            <a:pPr>
              <a:buFontTx/>
              <a:buChar char="-"/>
            </a:pPr>
            <a:r>
              <a:rPr lang="en-US" dirty="0" smtClean="0"/>
              <a:t>Asparagus</a:t>
            </a:r>
            <a:r>
              <a:rPr lang="en-US" dirty="0" smtClean="0"/>
              <a:t>, peas, sugar snap peas, lima beans, </a:t>
            </a:r>
            <a:r>
              <a:rPr lang="en-US" dirty="0" err="1" smtClean="0"/>
              <a:t>edamame</a:t>
            </a:r>
            <a:r>
              <a:rPr lang="en-US" dirty="0" smtClean="0"/>
              <a:t> and carrots.</a:t>
            </a:r>
          </a:p>
          <a:p>
            <a:pPr>
              <a:buFontTx/>
              <a:buChar char="-"/>
            </a:pPr>
            <a:r>
              <a:rPr lang="en-US" dirty="0" smtClean="0"/>
              <a:t>Wash, </a:t>
            </a:r>
            <a:r>
              <a:rPr lang="en-US" dirty="0" smtClean="0"/>
              <a:t>cut</a:t>
            </a:r>
            <a:r>
              <a:rPr lang="en-US" dirty="0" smtClean="0"/>
              <a:t>, and bulk freeze </a:t>
            </a:r>
            <a:r>
              <a:rPr lang="en-US" dirty="0" smtClean="0"/>
              <a:t>for packaging elsewhere.</a:t>
            </a:r>
          </a:p>
          <a:p>
            <a:pPr>
              <a:buFontTx/>
              <a:buChar char="-"/>
            </a:pPr>
            <a:r>
              <a:rPr lang="en-US" dirty="0" smtClean="0"/>
              <a:t>Wastewater is piped ~3 miles from plant to land app site</a:t>
            </a:r>
          </a:p>
          <a:p>
            <a:pPr>
              <a:buFontTx/>
              <a:buChar char="-"/>
            </a:pPr>
            <a:r>
              <a:rPr lang="en-US" dirty="0" smtClean="0"/>
              <a:t>Land application of process wastewater at </a:t>
            </a:r>
            <a:r>
              <a:rPr lang="en-US" dirty="0" smtClean="0"/>
              <a:t>original site “Windblown Ranch” </a:t>
            </a:r>
            <a:r>
              <a:rPr lang="en-US" dirty="0" smtClean="0"/>
              <a:t>1996-2009; </a:t>
            </a:r>
            <a:r>
              <a:rPr lang="en-US" dirty="0" smtClean="0"/>
              <a:t>no complaints</a:t>
            </a:r>
            <a:endParaRPr lang="en-US" dirty="0" smtClean="0"/>
          </a:p>
          <a:p>
            <a:pPr>
              <a:buFontTx/>
              <a:buChar char="-"/>
            </a:pPr>
            <a:r>
              <a:rPr lang="en-US" dirty="0" smtClean="0"/>
              <a:t>2009 moved to the current </a:t>
            </a:r>
            <a:r>
              <a:rPr lang="en-US" dirty="0" smtClean="0"/>
              <a:t>site “</a:t>
            </a:r>
            <a:r>
              <a:rPr lang="en-US" dirty="0" err="1" smtClean="0"/>
              <a:t>Chowning</a:t>
            </a:r>
            <a:r>
              <a:rPr lang="en-US" dirty="0" smtClean="0"/>
              <a:t> </a:t>
            </a:r>
            <a:r>
              <a:rPr lang="en-US" dirty="0" smtClean="0"/>
              <a:t>&amp; Koester </a:t>
            </a:r>
            <a:r>
              <a:rPr lang="en-US" dirty="0" smtClean="0"/>
              <a:t>Farms” </a:t>
            </a:r>
          </a:p>
          <a:p>
            <a:pPr>
              <a:buFontTx/>
              <a:buChar char="-"/>
            </a:pPr>
            <a:r>
              <a:rPr lang="en-US" dirty="0" smtClean="0"/>
              <a:t>In 2010 we received 154 odor complaints, majority from closest residences </a:t>
            </a:r>
            <a:endParaRPr lang="en-US" dirty="0" smtClean="0"/>
          </a:p>
          <a:p>
            <a:pPr>
              <a:buFontTx/>
              <a:buChar char="-"/>
            </a:pPr>
            <a:endParaRPr lang="en-US" dirty="0"/>
          </a:p>
        </p:txBody>
      </p:sp>
    </p:spTree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600203"/>
            <a:ext cx="8229600" cy="5257797"/>
          </a:xfrm>
        </p:spPr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en-US" sz="5100" b="1" u="sng" dirty="0" smtClean="0"/>
              <a:t>Land use approval </a:t>
            </a:r>
          </a:p>
          <a:p>
            <a:pPr>
              <a:buFontTx/>
              <a:buChar char="-"/>
            </a:pPr>
            <a:r>
              <a:rPr lang="en-US" sz="4000" dirty="0" smtClean="0"/>
              <a:t>DEQ permits require land use approval before issuing wastewater and land application permits. </a:t>
            </a:r>
            <a:r>
              <a:rPr lang="en-US" sz="4000" dirty="0" smtClean="0"/>
              <a:t>Then, if </a:t>
            </a:r>
            <a:r>
              <a:rPr lang="en-US" sz="4000" dirty="0" smtClean="0"/>
              <a:t>proposed activities and plans </a:t>
            </a:r>
            <a:r>
              <a:rPr lang="en-US" sz="4000" dirty="0" smtClean="0"/>
              <a:t>meet regulations </a:t>
            </a:r>
            <a:r>
              <a:rPr lang="en-US" sz="4000" dirty="0" smtClean="0"/>
              <a:t>DEQ issues </a:t>
            </a:r>
            <a:r>
              <a:rPr lang="en-US" sz="4000" dirty="0" smtClean="0"/>
              <a:t>permits</a:t>
            </a:r>
            <a:r>
              <a:rPr lang="en-US" sz="4000" dirty="0" smtClean="0"/>
              <a:t>. </a:t>
            </a:r>
            <a:endParaRPr lang="en-US" sz="4000" dirty="0" smtClean="0"/>
          </a:p>
          <a:p>
            <a:pPr>
              <a:buFontTx/>
              <a:buChar char="-"/>
            </a:pPr>
            <a:endParaRPr lang="en-US" sz="1500" dirty="0" smtClean="0"/>
          </a:p>
          <a:p>
            <a:pPr>
              <a:buFontTx/>
              <a:buChar char="-"/>
            </a:pPr>
            <a:r>
              <a:rPr lang="en-US" sz="4000" u="sng" dirty="0" smtClean="0"/>
              <a:t>Sept. 24, 2009</a:t>
            </a:r>
            <a:r>
              <a:rPr lang="en-US" sz="4000" dirty="0" smtClean="0"/>
              <a:t>. The Umatilla Co. Planning Commission took public comments during a land use hearing and conditionally approved Hermiston Foods’ request to apply wastewater on the </a:t>
            </a:r>
            <a:r>
              <a:rPr lang="en-US" sz="4000" dirty="0" err="1" smtClean="0"/>
              <a:t>Chowning</a:t>
            </a:r>
            <a:r>
              <a:rPr lang="en-US" sz="4000" dirty="0" smtClean="0"/>
              <a:t> &amp; Koester sites. </a:t>
            </a:r>
          </a:p>
          <a:p>
            <a:pPr>
              <a:buFontTx/>
              <a:buChar char="-"/>
            </a:pPr>
            <a:endParaRPr lang="en-US" sz="1500" dirty="0" smtClean="0"/>
          </a:p>
          <a:p>
            <a:pPr>
              <a:buFontTx/>
              <a:buChar char="-"/>
            </a:pPr>
            <a:r>
              <a:rPr lang="en-US" sz="4000" u="sng" dirty="0" smtClean="0"/>
              <a:t>Nov. 3, 2009</a:t>
            </a:r>
            <a:r>
              <a:rPr lang="en-US" sz="4000" dirty="0" smtClean="0"/>
              <a:t>. The Umatilla County Board of Commissioners held a land use appeals hearing and upheld the Planning Commission’s decision</a:t>
            </a:r>
            <a:r>
              <a:rPr lang="en-US" sz="3600" dirty="0" smtClean="0"/>
              <a:t>.</a:t>
            </a:r>
          </a:p>
          <a:p>
            <a:pPr>
              <a:buFontTx/>
              <a:buChar char="-"/>
            </a:pPr>
            <a:endParaRPr lang="en-US" sz="1500" dirty="0" smtClean="0"/>
          </a:p>
          <a:p>
            <a:pPr>
              <a:buFontTx/>
              <a:buChar char="-"/>
            </a:pPr>
            <a:r>
              <a:rPr lang="en-US" sz="4000" dirty="0" smtClean="0"/>
              <a:t>Lessons learned are being applied today with Umatilla County Planning.  </a:t>
            </a:r>
            <a:r>
              <a:rPr lang="en-US" sz="4000" dirty="0" smtClean="0"/>
              <a:t>Involving </a:t>
            </a:r>
            <a:r>
              <a:rPr lang="en-US" sz="4000" dirty="0" smtClean="0"/>
              <a:t>agencies upfront </a:t>
            </a:r>
            <a:r>
              <a:rPr lang="en-US" sz="4000" dirty="0" smtClean="0"/>
              <a:t>on proposals that may cause adjacent impacts, even if the activity is allowed.</a:t>
            </a:r>
            <a:endParaRPr lang="en-US" sz="4000" dirty="0"/>
          </a:p>
        </p:txBody>
      </p:sp>
    </p:spTree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600203"/>
            <a:ext cx="8229600" cy="4952997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en-US" sz="2600" b="1" u="sng" dirty="0" smtClean="0"/>
              <a:t>DEQ regulatory oversight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All wastewater storage and land application activities to be conducted in accordance with the water pollution control facility permit and DEQ-approved plans</a:t>
            </a:r>
            <a:r>
              <a:rPr lang="en-US" dirty="0" smtClean="0"/>
              <a:t>. </a:t>
            </a:r>
            <a:endParaRPr lang="en-US" dirty="0" smtClean="0"/>
          </a:p>
          <a:p>
            <a:pPr>
              <a:spcBef>
                <a:spcPts val="0"/>
              </a:spcBef>
            </a:pPr>
            <a:r>
              <a:rPr lang="en-US" dirty="0" smtClean="0"/>
              <a:t>Prohibit irrigation spray, including wind drift, beyond the lands described in the </a:t>
            </a:r>
            <a:r>
              <a:rPr lang="en-US" i="1" dirty="0" smtClean="0"/>
              <a:t>Land Use Compatibility Statement. 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Prohibit irrigation spray on roads, irrigation ditches, and well heads that are not protected with well houses. 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Prohibit irrigation spray within 400 feet of all down-gradient domestic wells, unless otherwise approved in writing by DEQ. 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Require that odor </a:t>
            </a:r>
            <a:r>
              <a:rPr lang="en-US" dirty="0" smtClean="0"/>
              <a:t>monitoring, control and complaint response procedures be included in DEQ-approved plan and implemented by Hermiston Foods. </a:t>
            </a:r>
          </a:p>
        </p:txBody>
      </p:sp>
    </p:spTree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ontent Placeholder 2"/>
          <p:cNvGraphicFramePr>
            <a:graphicFrameLocks noGrp="1"/>
          </p:cNvGraphicFramePr>
          <p:nvPr>
            <p:ph idx="1"/>
          </p:nvPr>
        </p:nvGraphicFramePr>
        <p:xfrm>
          <a:off x="457200" y="1905000"/>
          <a:ext cx="8229600" cy="3942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66800"/>
                <a:gridCol w="1676400"/>
                <a:gridCol w="4648200"/>
                <a:gridCol w="8382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Date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Compliance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Issue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Fixed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2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/>
                        <a:t>11/96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Notice of Noncompliance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failure to land apply in accordance with permit conditions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Yes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2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/>
                        <a:t>3/08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Warning Letter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nitrogen loading in excess of approved agronomic rate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2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Yes</a:t>
                      </a:r>
                    </a:p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2/09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Warning Letter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2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/>
                        <a:t>nitrogen loading in excess of approved agronomic rate; failure to certify annual report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2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Yes</a:t>
                      </a:r>
                    </a:p>
                    <a:p>
                      <a:endParaRPr lang="en-US" dirty="0"/>
                    </a:p>
                  </a:txBody>
                  <a:tcPr/>
                </a:tc>
              </a:tr>
              <a:tr h="558800">
                <a:tc>
                  <a:txBody>
                    <a:bodyPr/>
                    <a:lstStyle/>
                    <a:p>
                      <a:r>
                        <a:rPr lang="en-US" dirty="0" smtClean="0"/>
                        <a:t>11/09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Warning Letter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2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/>
                        <a:t>irrigating 35,000 gallons on a site not permitted for land application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2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Yes</a:t>
                      </a:r>
                    </a:p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3/10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Warning Letter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2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/>
                        <a:t>hydraulic loading rate exceedance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2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Yes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6/10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Warning Letter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2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/>
                        <a:t>allowing irrigation to leave permitted site (overspray on road)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2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Yes</a:t>
                      </a:r>
                    </a:p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457200" y="5943600"/>
            <a:ext cx="822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0"/>
              </a:spcBef>
            </a:pPr>
            <a:r>
              <a:rPr lang="en-US" b="1" dirty="0" smtClean="0"/>
              <a:t>NOTE:   During </a:t>
            </a:r>
            <a:r>
              <a:rPr lang="en-US" b="1" dirty="0" smtClean="0"/>
              <a:t>the 2011, 2012 and 2013 irrigation seasons there were no documented incidents of over-spray or wind-drift.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81000" y="1371600"/>
            <a:ext cx="4038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 dirty="0" smtClean="0">
                <a:latin typeface="Arial" pitchFamily="34" charset="0"/>
                <a:cs typeface="Arial" pitchFamily="34" charset="0"/>
              </a:rPr>
              <a:t>Enforcement </a:t>
            </a:r>
            <a:r>
              <a:rPr lang="en-US" sz="2400" b="1" u="sng" dirty="0" smtClean="0">
                <a:latin typeface="Arial" pitchFamily="34" charset="0"/>
                <a:cs typeface="Arial" pitchFamily="34" charset="0"/>
              </a:rPr>
              <a:t>history</a:t>
            </a:r>
          </a:p>
        </p:txBody>
      </p:sp>
    </p:spTree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b="1" u="sng" dirty="0" smtClean="0"/>
              <a:t>Odor Complaints</a:t>
            </a:r>
          </a:p>
          <a:p>
            <a:pPr>
              <a:buNone/>
            </a:pPr>
            <a:r>
              <a:rPr lang="en-US" sz="2000" dirty="0" smtClean="0"/>
              <a:t>@ Windblown Ranch site </a:t>
            </a:r>
          </a:p>
          <a:p>
            <a:pPr lvl="1"/>
            <a:r>
              <a:rPr lang="en-US" sz="2000" dirty="0" smtClean="0"/>
              <a:t>0 complaints received between 1996 and 2009</a:t>
            </a:r>
          </a:p>
          <a:p>
            <a:pPr lvl="1"/>
            <a:endParaRPr lang="en-US" sz="800" dirty="0" smtClean="0"/>
          </a:p>
          <a:p>
            <a:pPr>
              <a:buNone/>
            </a:pPr>
            <a:r>
              <a:rPr lang="en-US" sz="2000" dirty="0" smtClean="0"/>
              <a:t>@ </a:t>
            </a:r>
            <a:r>
              <a:rPr lang="en-US" sz="2000" dirty="0" err="1" smtClean="0"/>
              <a:t>Chowning</a:t>
            </a:r>
            <a:r>
              <a:rPr lang="en-US" sz="2000" dirty="0" smtClean="0"/>
              <a:t> &amp; Koester Farms site</a:t>
            </a:r>
          </a:p>
          <a:p>
            <a:pPr lvl="1"/>
            <a:r>
              <a:rPr lang="en-US" sz="2000" dirty="0" smtClean="0"/>
              <a:t>2010 = 154 complaints</a:t>
            </a:r>
          </a:p>
          <a:p>
            <a:pPr lvl="1"/>
            <a:r>
              <a:rPr lang="en-US" sz="2000" dirty="0" smtClean="0"/>
              <a:t>2013 = 28 complaints	</a:t>
            </a:r>
          </a:p>
          <a:p>
            <a:pPr lvl="1"/>
            <a:endParaRPr lang="en-US" sz="800" dirty="0" smtClean="0"/>
          </a:p>
          <a:p>
            <a:pPr>
              <a:buNone/>
            </a:pPr>
            <a:r>
              <a:rPr lang="en-US" b="1" u="sng" dirty="0" smtClean="0"/>
              <a:t>Increased Compliance Inspections</a:t>
            </a:r>
            <a:endParaRPr lang="en-US" b="1" u="sng" dirty="0" smtClean="0"/>
          </a:p>
          <a:p>
            <a:pPr lvl="1"/>
            <a:r>
              <a:rPr lang="en-US" sz="2000" dirty="0" smtClean="0"/>
              <a:t>Four in 2011 </a:t>
            </a:r>
          </a:p>
          <a:p>
            <a:pPr lvl="1"/>
            <a:r>
              <a:rPr lang="en-US" sz="2000" dirty="0" smtClean="0"/>
              <a:t>F</a:t>
            </a:r>
            <a:r>
              <a:rPr lang="en-US" sz="2000" dirty="0" smtClean="0"/>
              <a:t>our in 2012 </a:t>
            </a:r>
          </a:p>
          <a:p>
            <a:pPr lvl="1"/>
            <a:r>
              <a:rPr lang="en-US" sz="2000" dirty="0" smtClean="0"/>
              <a:t>Six in 2013</a:t>
            </a:r>
          </a:p>
          <a:p>
            <a:pPr lvl="1"/>
            <a:r>
              <a:rPr lang="en-US" sz="2000" dirty="0" smtClean="0"/>
              <a:t>Dozens of  “drive around odor checks/observations”</a:t>
            </a:r>
            <a:endParaRPr lang="en-US" sz="2000" dirty="0" smtClean="0"/>
          </a:p>
          <a:p>
            <a:pPr lvl="1"/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b="1" u="sng" dirty="0" smtClean="0"/>
              <a:t>DEQ efforts to </a:t>
            </a:r>
            <a:r>
              <a:rPr lang="en-US" b="1" u="sng" dirty="0" smtClean="0"/>
              <a:t>address </a:t>
            </a:r>
            <a:r>
              <a:rPr lang="en-US" b="1" u="sng" dirty="0" smtClean="0"/>
              <a:t>co</a:t>
            </a:r>
            <a:r>
              <a:rPr lang="en-US" b="1" u="sng" dirty="0" smtClean="0"/>
              <a:t>ncerns</a:t>
            </a:r>
            <a:endParaRPr lang="en-US" b="1" u="sng" dirty="0" smtClean="0"/>
          </a:p>
          <a:p>
            <a:r>
              <a:rPr lang="en-US" dirty="0" smtClean="0"/>
              <a:t>2 Community meetings in Hermiston </a:t>
            </a:r>
            <a:r>
              <a:rPr lang="en-US" dirty="0" smtClean="0"/>
              <a:t>to </a:t>
            </a:r>
            <a:r>
              <a:rPr lang="en-US" dirty="0" smtClean="0"/>
              <a:t>understand concerns, included ODA, OHA, HF, Umatilla County</a:t>
            </a:r>
            <a:endParaRPr lang="en-US" dirty="0" smtClean="0"/>
          </a:p>
          <a:p>
            <a:r>
              <a:rPr lang="en-US" dirty="0" smtClean="0"/>
              <a:t>Numerous conversations with HF, ODA (GAP), </a:t>
            </a:r>
            <a:r>
              <a:rPr lang="en-US" dirty="0" smtClean="0"/>
              <a:t>OHA, OSU </a:t>
            </a:r>
            <a:r>
              <a:rPr lang="en-US" dirty="0" smtClean="0"/>
              <a:t>(</a:t>
            </a:r>
            <a:r>
              <a:rPr lang="en-US" dirty="0" smtClean="0"/>
              <a:t>E</a:t>
            </a:r>
            <a:r>
              <a:rPr lang="en-US" dirty="0" smtClean="0"/>
              <a:t>xtension Service too) and </a:t>
            </a:r>
            <a:r>
              <a:rPr lang="en-US" dirty="0" smtClean="0"/>
              <a:t>Umatilla </a:t>
            </a:r>
            <a:r>
              <a:rPr lang="en-US" dirty="0" smtClean="0"/>
              <a:t>County on how to address concerns. Even input from EQC.</a:t>
            </a:r>
          </a:p>
          <a:p>
            <a:r>
              <a:rPr lang="en-US" dirty="0" smtClean="0"/>
              <a:t>Collaborated w/ODA to help HF fund two OSU studies: </a:t>
            </a:r>
          </a:p>
          <a:p>
            <a:pPr marL="914326" lvl="1" indent="-457200">
              <a:buFont typeface="+mj-lt"/>
              <a:buAutoNum type="arabicPeriod"/>
            </a:pPr>
            <a:r>
              <a:rPr lang="en-US" dirty="0" smtClean="0"/>
              <a:t>Understanding the water qualities that cause bad odor, and  </a:t>
            </a:r>
          </a:p>
          <a:p>
            <a:pPr marL="914326" lvl="1" indent="-457200">
              <a:buFont typeface="+mj-lt"/>
              <a:buAutoNum type="arabicPeriod"/>
            </a:pPr>
            <a:r>
              <a:rPr lang="en-US" dirty="0" smtClean="0"/>
              <a:t>Best Management Practices for Odor Management literature search</a:t>
            </a: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ransition>
    <p:fade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heme/theme1.xml><?xml version="1.0" encoding="utf-8"?>
<a:theme xmlns:a="http://schemas.openxmlformats.org/drawingml/2006/main" name="DEQAgencyTemplate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>
  <documentManagement>
    <Description0 xmlns="08640a8b-e5b9-4d94-ad0b-431b0f141ade">Light Background
To edit the top slide header, go to View tab &gt; Slide Master. Click on the top thumbnail slide in left column, then click back on your main view slide.</Description0>
    <Category xmlns="08640a8b-e5b9-4d94-ad0b-431b0f141ade">Handouts and Presentations</Category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9491CD19C8EA243BD32342320DE40EB" ma:contentTypeVersion="17" ma:contentTypeDescription="Create a new document." ma:contentTypeScope="" ma:versionID="61f4a6f27076e0fe08bd2d7317ee109e">
  <xsd:schema xmlns:xsd="http://www.w3.org/2001/XMLSchema" xmlns:p="http://schemas.microsoft.com/office/2006/metadata/properties" xmlns:ns1="08640a8b-e5b9-4d94-ad0b-431b0f141ade" targetNamespace="http://schemas.microsoft.com/office/2006/metadata/properties" ma:root="true" ma:fieldsID="50d15a55a19487603197165b42f2d8b2" ns1:_="">
    <xsd:import namespace="08640a8b-e5b9-4d94-ad0b-431b0f141ade"/>
    <xsd:element name="properties">
      <xsd:complexType>
        <xsd:sequence>
          <xsd:element name="documentManagement">
            <xsd:complexType>
              <xsd:all>
                <xsd:element ref="ns1:Category" minOccurs="0"/>
                <xsd:element ref="ns1:Description0" minOccurs="0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targetNamespace="08640a8b-e5b9-4d94-ad0b-431b0f141ade" elementFormDefault="qualified">
    <xsd:import namespace="http://schemas.microsoft.com/office/2006/documentManagement/types"/>
    <xsd:element name="Category" ma:index="0" nillable="true" ma:displayName="Category" ma:internalName="Category">
      <xsd:simpleType>
        <xsd:restriction base="dms:Text">
          <xsd:maxLength value="255"/>
        </xsd:restriction>
      </xsd:simpleType>
    </xsd:element>
    <xsd:element name="Description0" ma:index="3" nillable="true" ma:displayName="Description" ma:internalName="Description0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8" ma:displayName="Content Type" ma:readOnly="true"/>
        <xsd:element ref="dc:title" minOccurs="0" maxOccurs="1" ma:index="2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Props1.xml><?xml version="1.0" encoding="utf-8"?>
<ds:datastoreItem xmlns:ds="http://schemas.openxmlformats.org/officeDocument/2006/customXml" ds:itemID="{EA6E8CB9-6666-4B5C-83D0-DDF58C5B9DA1}">
  <ds:schemaRefs>
    <ds:schemaRef ds:uri="http://schemas.microsoft.com/office/2006/metadata/properties"/>
    <ds:schemaRef ds:uri="08640a8b-e5b9-4d94-ad0b-431b0f141ade"/>
  </ds:schemaRefs>
</ds:datastoreItem>
</file>

<file path=customXml/itemProps2.xml><?xml version="1.0" encoding="utf-8"?>
<ds:datastoreItem xmlns:ds="http://schemas.openxmlformats.org/officeDocument/2006/customXml" ds:itemID="{7B61359C-3ACA-4B57-8AFE-5C0A8744965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09EEA8C-9B8B-4523-AAAE-7379A546B1B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8640a8b-e5b9-4d94-ad0b-431b0f141ade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DEQAgencyTemplate1</Template>
  <TotalTime>0</TotalTime>
  <Words>589</Words>
  <Application>Microsoft Office PowerPoint</Application>
  <PresentationFormat>On-screen Show (4:3)</PresentationFormat>
  <Paragraphs>121</Paragraphs>
  <Slides>9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DEQAgencyTemplate1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2013-12-09T21:19:33Z</dcterms:created>
  <dcterms:modified xsi:type="dcterms:W3CDTF">2013-12-11T21:39:17Z</dcterms:modified>
  <cp:contentType>Document</cp:contentTyp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0x01010069491CD19C8EA243BD32342320DE40EB</vt:lpwstr>
  </property>
</Properties>
</file>