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257" r:id="rId3"/>
    <p:sldId id="353" r:id="rId4"/>
    <p:sldId id="345" r:id="rId5"/>
    <p:sldId id="364" r:id="rId6"/>
    <p:sldId id="313" r:id="rId7"/>
    <p:sldId id="338" r:id="rId8"/>
    <p:sldId id="319" r:id="rId9"/>
    <p:sldId id="320" r:id="rId10"/>
    <p:sldId id="366" r:id="rId11"/>
    <p:sldId id="375" r:id="rId12"/>
    <p:sldId id="373" r:id="rId13"/>
    <p:sldId id="354" r:id="rId14"/>
    <p:sldId id="347" r:id="rId15"/>
    <p:sldId id="360" r:id="rId16"/>
    <p:sldId id="340" r:id="rId17"/>
    <p:sldId id="365" r:id="rId18"/>
    <p:sldId id="358" r:id="rId19"/>
    <p:sldId id="374" r:id="rId20"/>
    <p:sldId id="361" r:id="rId21"/>
    <p:sldId id="362" r:id="rId22"/>
    <p:sldId id="359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9F9F9"/>
    <a:srgbClr val="339933"/>
    <a:srgbClr val="ADFFAD"/>
    <a:srgbClr val="71FF71"/>
    <a:srgbClr val="EFFDFF"/>
    <a:srgbClr val="FFFF00"/>
    <a:srgbClr val="FF4747"/>
    <a:srgbClr val="CE00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2" autoAdjust="0"/>
    <p:restoredTop sz="94103" autoAdjust="0"/>
  </p:normalViewPr>
  <p:slideViewPr>
    <p:cSldViewPr>
      <p:cViewPr varScale="1">
        <p:scale>
          <a:sx n="98" d="100"/>
          <a:sy n="98" d="100"/>
        </p:scale>
        <p:origin x="-3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0" y="720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6"/>
            <a:ext cx="30378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55076"/>
            <a:ext cx="30378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F91F878-8CB2-4489-A05F-203AAA196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804160" y="228601"/>
            <a:ext cx="147997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SPEAKER NOTES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9438"/>
            <a:ext cx="514096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6"/>
            <a:ext cx="30378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55076"/>
            <a:ext cx="30378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D043016-0DAA-4CCB-B829-F4050E6C4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15871-4F48-4028-BE59-0344C4000380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C93C1-6A3E-4EAF-ACDE-A80D3C6A3EBC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E4BB1-F75C-4D4E-BB59-C80549DEAFD9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9458B-C9B9-46EF-AA4B-E33378BEBD3D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425" indent="-225425">
              <a:lnSpc>
                <a:spcPct val="105000"/>
              </a:lnSpc>
              <a:spcBef>
                <a:spcPct val="90000"/>
              </a:spcBef>
              <a:buFontTx/>
              <a:buChar char="•"/>
            </a:pPr>
            <a:endParaRPr lang="en-US" sz="1400" smtClean="0">
              <a:latin typeface="Times New Roman" pitchFamily="18" charset="0"/>
            </a:endParaRPr>
          </a:p>
          <a:p>
            <a:pPr marL="225425" indent="-225425">
              <a:buFontTx/>
              <a:buChar char="•"/>
            </a:pPr>
            <a:endParaRPr 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B140B-F349-47E6-AD4E-5563DEECA440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1AFFF-C9FB-4214-8D99-5AF0EE5AECAB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8039A-6B2C-4F2E-A44A-16DFDED54791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8039A-6B2C-4F2E-A44A-16DFDED54791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C93C1-6A3E-4EAF-ACDE-A80D3C6A3EBC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C93C1-6A3E-4EAF-ACDE-A80D3C6A3EBC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C93C1-6A3E-4EAF-ACDE-A80D3C6A3EBC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1E718-DB94-4888-9331-5DDB6650CD33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C93C1-6A3E-4EAF-ACDE-A80D3C6A3EBC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5D70B-9ACA-47B6-9087-58B3F10221FF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909C2-5DD2-47F7-A37D-779CCC376577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3012B-A86B-4FA8-8B5A-C89BE0A6872F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1AFFF-C9FB-4214-8D99-5AF0EE5AECAB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6859F-8FAB-4352-A114-8DBBDD2137D7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32C89-5CAC-42DF-BAB5-8CD51B4748DB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SPEAKER NOTES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69094-ACE2-4334-985B-696F2322BE19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A7BFC-9687-4DA0-8950-11DA2782A8F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050" y="228600"/>
            <a:ext cx="18859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28600"/>
            <a:ext cx="55054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228600"/>
            <a:ext cx="7543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2133600"/>
            <a:ext cx="34671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133600"/>
            <a:ext cx="34671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00200" y="3886200"/>
            <a:ext cx="34671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886200"/>
            <a:ext cx="34671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543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133600"/>
            <a:ext cx="34671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133600"/>
            <a:ext cx="34671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3886200"/>
            <a:ext cx="34671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543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133600"/>
            <a:ext cx="34671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133600"/>
            <a:ext cx="34671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1336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1336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050" y="228600"/>
            <a:ext cx="18859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28600"/>
            <a:ext cx="55054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1336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1336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1"/>
          <p:cNvSpPr>
            <a:spLocks noChangeArrowheads="1"/>
          </p:cNvSpPr>
          <p:nvPr userDrawn="1"/>
        </p:nvSpPr>
        <p:spPr bwMode="auto">
          <a:xfrm>
            <a:off x="1524000" y="0"/>
            <a:ext cx="7620000" cy="1371600"/>
          </a:xfrm>
          <a:prstGeom prst="rect">
            <a:avLst/>
          </a:prstGeom>
          <a:solidFill>
            <a:srgbClr val="00786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0" y="0"/>
            <a:ext cx="1524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1336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543800" cy="914400"/>
          </a:xfrm>
          <a:prstGeom prst="rect">
            <a:avLst/>
          </a:prstGeom>
          <a:solidFill>
            <a:srgbClr val="00786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4" name="Picture 35" descr="rgbrg"/>
          <p:cNvPicPr>
            <a:picLocks noChangeAspect="1" noChangeArrowheads="1"/>
          </p:cNvPicPr>
          <p:nvPr userDrawn="1"/>
        </p:nvPicPr>
        <p:blipFill>
          <a:blip r:embed="rId16" cstate="print"/>
          <a:srcRect r="5882" b="35484"/>
          <a:stretch>
            <a:fillRect/>
          </a:stretch>
        </p:blipFill>
        <p:spPr bwMode="auto">
          <a:xfrm>
            <a:off x="304800" y="228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 userDrawn="1"/>
        </p:nvSpPr>
        <p:spPr bwMode="auto">
          <a:xfrm>
            <a:off x="1524000" y="0"/>
            <a:ext cx="7620000" cy="1371600"/>
          </a:xfrm>
          <a:prstGeom prst="rect">
            <a:avLst/>
          </a:prstGeom>
          <a:solidFill>
            <a:srgbClr val="00786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 userDrawn="1"/>
        </p:nvSpPr>
        <p:spPr bwMode="auto">
          <a:xfrm>
            <a:off x="0" y="0"/>
            <a:ext cx="1524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1336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543800" cy="914400"/>
          </a:xfrm>
          <a:prstGeom prst="rect">
            <a:avLst/>
          </a:prstGeom>
          <a:solidFill>
            <a:srgbClr val="00786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8" name="Picture 6" descr="rgbrg"/>
          <p:cNvPicPr>
            <a:picLocks noChangeAspect="1" noChangeArrowheads="1"/>
          </p:cNvPicPr>
          <p:nvPr userDrawn="1"/>
        </p:nvPicPr>
        <p:blipFill>
          <a:blip r:embed="rId13" cstate="print"/>
          <a:srcRect r="5882" b="35484"/>
          <a:stretch>
            <a:fillRect/>
          </a:stretch>
        </p:blipFill>
        <p:spPr bwMode="auto">
          <a:xfrm>
            <a:off x="304800" y="228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1.xls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52600" y="228600"/>
            <a:ext cx="6781800" cy="914400"/>
          </a:xfrm>
          <a:prstGeom prst="rect">
            <a:avLst/>
          </a:prstGeom>
          <a:solidFill>
            <a:srgbClr val="00786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EQC Information Item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Agenda item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4099" name="Rectangle 49"/>
          <p:cNvSpPr>
            <a:spLocks noChangeArrowheads="1"/>
          </p:cNvSpPr>
          <p:nvPr/>
        </p:nvSpPr>
        <p:spPr bwMode="auto">
          <a:xfrm>
            <a:off x="1828800" y="46482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600" b="1" dirty="0"/>
              <a:t>Brian Finneran</a:t>
            </a:r>
          </a:p>
          <a:p>
            <a:pPr algn="ctr">
              <a:spcBef>
                <a:spcPct val="20000"/>
              </a:spcBef>
            </a:pPr>
            <a:r>
              <a:rPr lang="en-US" sz="2600" b="1" dirty="0"/>
              <a:t>DEQ Senior Air Quality Specialist</a:t>
            </a:r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1524000" y="2133600"/>
            <a:ext cx="685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Update on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Review of the Oregon Smoke Management Plan</a:t>
            </a: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101" name="Text Box 53"/>
          <p:cNvSpPr txBox="1">
            <a:spLocks noChangeArrowheads="1"/>
          </p:cNvSpPr>
          <p:nvPr/>
        </p:nvSpPr>
        <p:spPr bwMode="auto">
          <a:xfrm>
            <a:off x="3962400" y="1524000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December 11, 2013</a:t>
            </a:r>
          </a:p>
        </p:txBody>
      </p:sp>
      <p:cxnSp>
        <p:nvCxnSpPr>
          <p:cNvPr id="4102" name="Straight Connector 7"/>
          <p:cNvCxnSpPr>
            <a:cxnSpLocks noChangeShapeType="1"/>
          </p:cNvCxnSpPr>
          <p:nvPr/>
        </p:nvCxnSpPr>
        <p:spPr bwMode="auto">
          <a:xfrm>
            <a:off x="1676400" y="4343400"/>
            <a:ext cx="6705600" cy="0"/>
          </a:xfrm>
          <a:prstGeom prst="line">
            <a:avLst/>
          </a:prstGeom>
          <a:noFill/>
          <a:ln w="60325" cmpd="thickThin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0960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SSRA and SPZ protection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6934200" cy="4800600"/>
          </a:xfrm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2400"/>
              </a:spcBef>
            </a:pPr>
            <a:r>
              <a:rPr lang="en-US" sz="2400" b="1" dirty="0" smtClean="0"/>
              <a:t>SSRA</a:t>
            </a:r>
            <a:r>
              <a:rPr lang="en-US" sz="2400" dirty="0" smtClean="0"/>
              <a:t> – Smoke Sensitive Receptor Area.  Designated areas that receive </a:t>
            </a:r>
            <a:r>
              <a:rPr lang="en-US" sz="2400" u="sng" dirty="0" smtClean="0"/>
              <a:t>year-round</a:t>
            </a:r>
            <a:r>
              <a:rPr lang="en-US" sz="2400" dirty="0" smtClean="0"/>
              <a:t> smoke management protection from prescribed burning.</a:t>
            </a:r>
          </a:p>
          <a:p>
            <a:pPr marL="339725" indent="-339725">
              <a:lnSpc>
                <a:spcPct val="90000"/>
              </a:lnSpc>
              <a:spcBef>
                <a:spcPts val="2400"/>
              </a:spcBef>
            </a:pPr>
            <a:r>
              <a:rPr lang="en-US" sz="2400" b="1" dirty="0" smtClean="0"/>
              <a:t>SPZ</a:t>
            </a:r>
            <a:r>
              <a:rPr lang="en-US" sz="2400" dirty="0" smtClean="0"/>
              <a:t> – Special Protection Zone.  Extra smoke management protection for certain SSRAs with history of NAAQS violations.  Applies only in </a:t>
            </a:r>
            <a:r>
              <a:rPr lang="en-US" sz="2400" u="sng" dirty="0" smtClean="0"/>
              <a:t>winter months</a:t>
            </a:r>
            <a:r>
              <a:rPr lang="en-US" sz="2400" dirty="0" smtClean="0"/>
              <a:t>. Restricts prescribed burning within 20 miles on “green”, “yellow” and “red” woodstove curtailment days.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400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54102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 I area protection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905000" y="1447800"/>
            <a:ext cx="670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 smtClean="0"/>
              <a:t>12 Class I areas in Oregon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 smtClean="0"/>
              <a:t>Prescribed burning one of largest sources  contributing to haze (visibility).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 smtClean="0"/>
              <a:t>Current smoke management protection focused on avoiding major plume impacts from nearby burns.  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6" name="Picture 5" descr="crater-lake NatAmer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733800"/>
            <a:ext cx="4000500" cy="266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24200" y="3760113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Crater Lake National Park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400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5105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DEQ’s role?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6858000" cy="4191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Oversee ODF smoke management program:  </a:t>
            </a:r>
          </a:p>
          <a:p>
            <a:pPr marL="631825" lvl="1" indent="-292100">
              <a:lnSpc>
                <a:spcPct val="90000"/>
              </a:lnSpc>
              <a:spcBef>
                <a:spcPts val="18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/>
              <a:t>Track  air quality, respond/refer smoke complaints to ODF, review smoke intrusion reports. </a:t>
            </a:r>
            <a:endParaRPr lang="en-US" sz="2200" b="1" dirty="0" smtClean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Consult with ODF in periodic Plan review:  </a:t>
            </a:r>
          </a:p>
          <a:p>
            <a:pPr marL="631825" lvl="1" indent="-292100">
              <a:lnSpc>
                <a:spcPct val="90000"/>
              </a:lnSpc>
              <a:spcBef>
                <a:spcPts val="18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/>
              <a:t>Participate in review, work with ODF advisory committee in evaluating SMP effectiveness.    </a:t>
            </a:r>
          </a:p>
          <a:p>
            <a:pPr marL="631825" lvl="1" indent="-292100"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/>
              <a:t>ODF lead agency in this review.  Plan changes must be approved by Board of Forestry.</a:t>
            </a:r>
          </a:p>
          <a:p>
            <a:pPr marL="631825" lvl="1" indent="-292100"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/>
              <a:t>DEQ (thru EQC) must also approve any changes.</a:t>
            </a:r>
            <a:endParaRPr lang="en-US" sz="2400" dirty="0" smtClean="0"/>
          </a:p>
          <a:p>
            <a:pPr>
              <a:lnSpc>
                <a:spcPct val="85000"/>
              </a:lnSpc>
              <a:spcBef>
                <a:spcPct val="90000"/>
              </a:spcBef>
            </a:pPr>
            <a:endParaRPr lang="en-US" sz="2400" dirty="0" smtClean="0"/>
          </a:p>
          <a:p>
            <a:pPr>
              <a:lnSpc>
                <a:spcPct val="85000"/>
              </a:lnSpc>
              <a:spcBef>
                <a:spcPct val="90000"/>
              </a:spcBef>
            </a:pPr>
            <a:endParaRPr lang="en-US" sz="2400" dirty="0" smtClean="0"/>
          </a:p>
          <a:p>
            <a:pPr>
              <a:lnSpc>
                <a:spcPct val="85000"/>
              </a:lnSpc>
              <a:spcBef>
                <a:spcPct val="90000"/>
              </a:spcBef>
            </a:pPr>
            <a:endParaRPr lang="en-US" sz="2400" dirty="0" smtClean="0"/>
          </a:p>
          <a:p>
            <a:pPr>
              <a:lnSpc>
                <a:spcPct val="85000"/>
              </a:lnSpc>
              <a:spcBef>
                <a:spcPct val="90000"/>
              </a:spcBef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6400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705600" cy="9144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dirty="0" smtClean="0"/>
              <a:t>How smoke management program works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4572000" cy="5105400"/>
          </a:xfrm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ts val="1400"/>
              </a:spcBef>
            </a:pPr>
            <a:r>
              <a:rPr lang="en-US" sz="2400" dirty="0" smtClean="0"/>
              <a:t>ODF conducts daily weather forecasts to determine areas suitable for burning.</a:t>
            </a:r>
          </a:p>
          <a:p>
            <a:pPr marL="282575" indent="-282575">
              <a:lnSpc>
                <a:spcPct val="85000"/>
              </a:lnSpc>
              <a:spcBef>
                <a:spcPts val="1400"/>
              </a:spcBef>
            </a:pPr>
            <a:r>
              <a:rPr lang="en-US" sz="2400" dirty="0" smtClean="0"/>
              <a:t>ODF issues “daily burning  instructions” that specify:</a:t>
            </a:r>
          </a:p>
          <a:p>
            <a:pPr marL="574675" lvl="1" indent="-292100">
              <a:lnSpc>
                <a:spcPct val="85000"/>
              </a:lnSpc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/>
              <a:t>size limits (in tons), spacing,  distance from SSRAs, mixing height, transport winds, etc. </a:t>
            </a:r>
          </a:p>
          <a:p>
            <a:pPr marL="282575" indent="-282575">
              <a:lnSpc>
                <a:spcPct val="85000"/>
              </a:lnSpc>
              <a:spcBef>
                <a:spcPts val="1400"/>
              </a:spcBef>
            </a:pPr>
            <a:r>
              <a:rPr lang="en-US" sz="2400" dirty="0" smtClean="0"/>
              <a:t>Forest districts select actual burn units.  Report back to ODF on burning accomplished.</a:t>
            </a:r>
          </a:p>
          <a:p>
            <a:pPr marL="282575" indent="-282575">
              <a:lnSpc>
                <a:spcPct val="85000"/>
              </a:lnSpc>
              <a:spcBef>
                <a:spcPts val="1400"/>
              </a:spcBef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16389" name="Picture 5" descr="WeatherMap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657600"/>
            <a:ext cx="2455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weather forecaster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699332"/>
            <a:ext cx="2483242" cy="1604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629400" cy="914400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dirty="0" smtClean="0"/>
              <a:t>How frequently do smoke intrusions occur?</a:t>
            </a:r>
          </a:p>
        </p:txBody>
      </p:sp>
      <p:sp>
        <p:nvSpPr>
          <p:cNvPr id="6148" name="Text Placeholder 5"/>
          <p:cNvSpPr>
            <a:spLocks noGrp="1"/>
          </p:cNvSpPr>
          <p:nvPr>
            <p:ph type="body" sz="half" idx="1"/>
          </p:nvPr>
        </p:nvSpPr>
        <p:spPr>
          <a:xfrm>
            <a:off x="2133600" y="1676400"/>
            <a:ext cx="6629400" cy="1066800"/>
          </a:xfrm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0000FF"/>
                </a:solidFill>
              </a:rPr>
              <a:t>Total of 5-10 intrusions/year into SSRAs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091" y="2362200"/>
            <a:ext cx="5979509" cy="40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6400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400800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Periodic Review of OSMP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828800"/>
            <a:ext cx="6629400" cy="1752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Takes place every 5 yrs to assess effectiveness, and identify improvements.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Many operational and technical improvements to SMP since adoption.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7400" y="3657600"/>
            <a:ext cx="662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sz="2400" dirty="0" smtClean="0"/>
              <a:t>Last Plan review was 2007: </a:t>
            </a:r>
          </a:p>
          <a:p>
            <a:pPr marL="631825" lvl="1" indent="-292100">
              <a:lnSpc>
                <a:spcPct val="90000"/>
              </a:lnSpc>
              <a:spcBef>
                <a:spcPts val="18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200" dirty="0" smtClean="0"/>
              <a:t>Improvements included adopting new SSRAs, Class I visibility protection, encouraging greater use of alternatives to burning and ERTs.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400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239000" cy="9144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Current OSMP periodic review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6858000" cy="4114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85000"/>
              </a:spcBef>
            </a:pPr>
            <a:r>
              <a:rPr lang="en-US" sz="2400" dirty="0" smtClean="0"/>
              <a:t>Conducted from May 2012 to May 2013</a:t>
            </a:r>
          </a:p>
          <a:p>
            <a:pPr>
              <a:lnSpc>
                <a:spcPct val="85000"/>
              </a:lnSpc>
              <a:spcBef>
                <a:spcPct val="85000"/>
              </a:spcBef>
            </a:pPr>
            <a:r>
              <a:rPr lang="en-US" sz="2400" dirty="0" smtClean="0"/>
              <a:t>8 committee meetings</a:t>
            </a:r>
          </a:p>
          <a:p>
            <a:pPr>
              <a:lnSpc>
                <a:spcPct val="85000"/>
              </a:lnSpc>
              <a:spcBef>
                <a:spcPct val="85000"/>
              </a:spcBef>
            </a:pPr>
            <a:r>
              <a:rPr lang="en-US" sz="2400" dirty="0" smtClean="0"/>
              <a:t>ODF and DEQ did not identify any major changes. </a:t>
            </a:r>
          </a:p>
          <a:p>
            <a:pPr>
              <a:lnSpc>
                <a:spcPct val="85000"/>
              </a:lnSpc>
              <a:spcBef>
                <a:spcPct val="85000"/>
              </a:spcBef>
            </a:pPr>
            <a:r>
              <a:rPr lang="en-US" sz="2400" dirty="0" smtClean="0"/>
              <a:t>Committee recommended several minor changes</a:t>
            </a:r>
          </a:p>
          <a:p>
            <a:pPr>
              <a:lnSpc>
                <a:spcPct val="85000"/>
              </a:lnSpc>
              <a:spcBef>
                <a:spcPct val="85000"/>
              </a:spcBef>
            </a:pPr>
            <a:r>
              <a:rPr lang="en-US" sz="2400" dirty="0" smtClean="0"/>
              <a:t>Recommendations supported by DEQ  </a:t>
            </a:r>
          </a:p>
          <a:p>
            <a:pPr>
              <a:lnSpc>
                <a:spcPct val="85000"/>
              </a:lnSpc>
              <a:spcBef>
                <a:spcPct val="85000"/>
              </a:spcBef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6400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4008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Proposed OSMP changes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7086600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Additional smoke management protection for  Crater Lake and </a:t>
            </a:r>
            <a:r>
              <a:rPr lang="en-US" sz="2400" dirty="0" err="1" smtClean="0"/>
              <a:t>Kalmiopsis</a:t>
            </a:r>
            <a:r>
              <a:rPr lang="en-US" sz="2400" dirty="0" smtClean="0"/>
              <a:t> wilderness Class I areas – to reduce haze and improve visibility.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Encourage greater use of alternatives to burning and emission reduction techniques.  Document in ODF annual reports.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Two SPZ changes - remove La Grande SPZ and reduce size of Medford SPZ.  Outreach conducted with both communities in advance.</a:t>
            </a:r>
          </a:p>
          <a:p>
            <a:pPr>
              <a:buFontTx/>
              <a:buNone/>
            </a:pPr>
            <a:r>
              <a:rPr lang="en-US" sz="2400" dirty="0" smtClean="0"/>
              <a:t> 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400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81000"/>
            <a:ext cx="5486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Proposed SPZ changes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52600" y="16764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newMedSPZmap1.jpg"/>
          <p:cNvPicPr>
            <a:picLocks noChangeAspect="1"/>
          </p:cNvPicPr>
          <p:nvPr/>
        </p:nvPicPr>
        <p:blipFill>
          <a:blip r:embed="rId3" cstate="print"/>
          <a:srcRect t="1368"/>
          <a:stretch>
            <a:fillRect/>
          </a:stretch>
        </p:blipFill>
        <p:spPr>
          <a:xfrm>
            <a:off x="5486400" y="2836961"/>
            <a:ext cx="3124200" cy="37884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52600" y="1524000"/>
            <a:ext cx="716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2400" dirty="0" smtClean="0"/>
              <a:t>Eliminate La Grande SPZ:</a:t>
            </a:r>
          </a:p>
          <a:p>
            <a:pPr marL="631825" lvl="1" indent="-2921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200" dirty="0" smtClean="0"/>
              <a:t>No longer needed - AQ levels well below NAAQS</a:t>
            </a:r>
          </a:p>
          <a:p>
            <a:pPr marL="631825" lvl="1" indent="-2921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200" dirty="0" smtClean="0"/>
              <a:t>Very little wintertime burning 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Tx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52600" y="28194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2400" dirty="0" smtClean="0"/>
              <a:t>Reduce Medford SPZ: (see map):</a:t>
            </a:r>
          </a:p>
          <a:p>
            <a:pPr marL="635000" lvl="1" indent="-295275"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200" dirty="0" smtClean="0"/>
              <a:t>Winter protection still needed</a:t>
            </a:r>
          </a:p>
          <a:p>
            <a:pPr marL="635000" lvl="1" indent="-295275"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200" dirty="0" smtClean="0"/>
              <a:t>New boundary based on  terrain &amp; local “</a:t>
            </a:r>
            <a:r>
              <a:rPr lang="en-US" sz="2200" dirty="0" err="1" smtClean="0"/>
              <a:t>airshed</a:t>
            </a:r>
            <a:r>
              <a:rPr lang="en-US" sz="2200" dirty="0" smtClean="0"/>
              <a:t>” </a:t>
            </a:r>
          </a:p>
          <a:p>
            <a:pPr marL="635000" lvl="1" indent="-295275"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200" dirty="0" smtClean="0"/>
              <a:t>Burning outside new boundary will be closely managed on “red days” 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Tx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6076890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MEDFORD SPZ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400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4008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Proposed OSMP changes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7086600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 startAt="4"/>
            </a:pPr>
            <a:r>
              <a:rPr lang="en-US" sz="2400" dirty="0" smtClean="0"/>
              <a:t>Allow ODF to regulate burning outside forest districts, which now fall under DEQ open burning rules. Affects very little burning.</a:t>
            </a:r>
          </a:p>
          <a:p>
            <a:pPr marL="457200" indent="-457200">
              <a:spcBef>
                <a:spcPts val="0"/>
              </a:spcBef>
              <a:buAutoNum type="arabicPeriod" startAt="4"/>
            </a:pPr>
            <a:endParaRPr lang="en-US" sz="2400" dirty="0" smtClean="0"/>
          </a:p>
          <a:p>
            <a:pPr marL="457200" indent="-457200">
              <a:spcBef>
                <a:spcPts val="0"/>
              </a:spcBef>
              <a:buAutoNum type="arabicPeriod" startAt="5"/>
            </a:pPr>
            <a:r>
              <a:rPr lang="en-US" sz="2400" dirty="0" smtClean="0"/>
              <a:t>Require smoke monitoring for burning operations over 2000+ tons.</a:t>
            </a:r>
          </a:p>
          <a:p>
            <a:pPr marL="457200" indent="-457200">
              <a:spcBef>
                <a:spcPts val="0"/>
              </a:spcBef>
              <a:buAutoNum type="arabicPeriod" startAt="5"/>
            </a:pPr>
            <a:endParaRPr lang="en-US" sz="2400" dirty="0" smtClean="0"/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/>
              <a:t>6.   Misc ODF rule changes – includes clarification OSMP review will be every 5 yrs, unless both agencies agree to less frequency.   </a:t>
            </a:r>
            <a:endParaRPr lang="en-US" sz="2400" b="1" dirty="0" smtClean="0"/>
          </a:p>
          <a:p>
            <a:pPr>
              <a:lnSpc>
                <a:spcPct val="85000"/>
              </a:lnSpc>
              <a:spcBef>
                <a:spcPct val="85000"/>
              </a:spcBef>
            </a:pPr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6400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urning garb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>
          <a:xfrm>
            <a:off x="1524000" y="1371600"/>
            <a:ext cx="7620000" cy="5486400"/>
          </a:xfrm>
          <a:noFill/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629400" cy="9144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What’s in Smoke?</a:t>
            </a:r>
          </a:p>
        </p:txBody>
      </p:sp>
      <p:pic>
        <p:nvPicPr>
          <p:cNvPr id="7172" name="Picture 76" descr="HEALTHp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0"/>
            <a:ext cx="2074863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3" name="Rectangle 83"/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6477000" cy="3962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Fine particulate matter (PM2.5)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Polycyclic aromatic hydrocarbons (PAHs)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Carbon monoxide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Aldehydes</a:t>
            </a: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Nitrates / Sulfates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VOCs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Mercury</a:t>
            </a:r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6400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800"/>
            <a:ext cx="2819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Next Steps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6553200" cy="4495800"/>
          </a:xfrm>
        </p:spPr>
        <p:txBody>
          <a:bodyPr/>
          <a:lstStyle/>
          <a:p>
            <a:pPr marL="288925" indent="-288925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No EQC action needed at this time.   </a:t>
            </a:r>
          </a:p>
          <a:p>
            <a:pPr marL="288925" indent="-288925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Rulemaking to follow:  </a:t>
            </a:r>
          </a:p>
          <a:p>
            <a:pPr marL="688975" lvl="1" indent="-288925"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/>
              <a:t>ODF seeking comment on changes to the OSMP.</a:t>
            </a:r>
          </a:p>
          <a:p>
            <a:pPr marL="688975" lvl="1" indent="-288925"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/>
              <a:t>DEQ seeking comment on adopting OSMP changes into the SIP.</a:t>
            </a:r>
          </a:p>
          <a:p>
            <a:pPr marL="688975" lvl="1" indent="-288925"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/>
              <a:t>Joint DEQ/ODF rulemaking/public hearings</a:t>
            </a:r>
          </a:p>
          <a:p>
            <a:pPr marL="288925" indent="-288925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ODF/DEQ seek final approval at </a:t>
            </a:r>
            <a:r>
              <a:rPr lang="en-US" sz="2400" b="1" dirty="0" smtClean="0"/>
              <a:t>June 2014 </a:t>
            </a:r>
            <a:r>
              <a:rPr lang="en-US" sz="2400" dirty="0" smtClean="0"/>
              <a:t>Board of Forestry/EQC meetings.</a:t>
            </a:r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6400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800"/>
            <a:ext cx="28956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  <p:pic>
        <p:nvPicPr>
          <p:cNvPr id="4" name="Picture 3" descr="crater lake sunr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1734" y="2209800"/>
            <a:ext cx="4711066" cy="274320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6400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Burning garbage"/>
          <p:cNvPicPr>
            <a:picLocks noChangeAspect="1" noChangeArrowheads="1"/>
          </p:cNvPicPr>
          <p:nvPr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1524000" y="13716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04800"/>
            <a:ext cx="4953000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High Risk Groups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5181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Asthmatics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Children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Pregnant women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Elderly (age &gt; 65 years)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Smokers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Individuals with pre-existing conditions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400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1028"/>
          <p:cNvSpPr>
            <a:spLocks noGrp="1" noChangeArrowheads="1"/>
          </p:cNvSpPr>
          <p:nvPr>
            <p:ph type="title" sz="quarter"/>
          </p:nvPr>
        </p:nvSpPr>
        <p:spPr>
          <a:xfrm>
            <a:off x="1600200" y="304800"/>
            <a:ext cx="7315200" cy="914400"/>
          </a:xfrm>
        </p:spPr>
        <p:txBody>
          <a:bodyPr/>
          <a:lstStyle/>
          <a:p>
            <a:pPr algn="ctr">
              <a:defRPr/>
            </a:pPr>
            <a:r>
              <a:rPr lang="en-US" sz="3800" dirty="0" smtClean="0"/>
              <a:t>Oregon major burning sources</a:t>
            </a:r>
            <a:r>
              <a:rPr lang="en-US" sz="2800" dirty="0" smtClean="0"/>
              <a:t> Total PM emissions</a:t>
            </a:r>
            <a:endParaRPr lang="en-US" sz="1800" dirty="0" smtClean="0"/>
          </a:p>
        </p:txBody>
      </p:sp>
      <p:pic>
        <p:nvPicPr>
          <p:cNvPr id="58" name="Picture 57" descr="prescribed burn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524000"/>
            <a:ext cx="3434856" cy="247924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 descr="residential burning.jpg"/>
          <p:cNvPicPr>
            <a:picLocks noChangeAspect="1"/>
          </p:cNvPicPr>
          <p:nvPr/>
        </p:nvPicPr>
        <p:blipFill>
          <a:blip r:embed="rId5" cstate="print">
            <a:lum bright="2000"/>
          </a:blip>
          <a:stretch>
            <a:fillRect/>
          </a:stretch>
        </p:blipFill>
        <p:spPr>
          <a:xfrm>
            <a:off x="5407462" y="1524000"/>
            <a:ext cx="3361773" cy="247924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 descr="rangelandburn4+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267200"/>
            <a:ext cx="3429000" cy="240632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1079" descr="field burning p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4345" y="4267200"/>
            <a:ext cx="3358655" cy="240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" name="Object 1066"/>
          <p:cNvGraphicFramePr>
            <a:graphicFrameLocks noChangeAspect="1"/>
          </p:cNvGraphicFramePr>
          <p:nvPr/>
        </p:nvGraphicFramePr>
        <p:xfrm>
          <a:off x="3810000" y="2590800"/>
          <a:ext cx="2995332" cy="2743200"/>
        </p:xfrm>
        <a:graphic>
          <a:graphicData uri="http://schemas.openxmlformats.org/presentationml/2006/ole">
            <p:oleObj spid="_x0000_s2050" name="Worksheet" r:id="rId8" imgW="2667135" imgH="2238465" progId="Excel.Sheet.8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245699" y="2096869"/>
            <a:ext cx="1869101" cy="646331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Forestry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4800600"/>
            <a:ext cx="2313454" cy="646331"/>
          </a:xfrm>
          <a:prstGeom prst="rect">
            <a:avLst/>
          </a:prstGeom>
          <a:solidFill>
            <a:schemeClr val="tx1">
              <a:alpha val="1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Rangeland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11322" y="4840069"/>
            <a:ext cx="2646878" cy="646331"/>
          </a:xfrm>
          <a:prstGeom prst="rect">
            <a:avLst/>
          </a:prstGeom>
          <a:solidFill>
            <a:schemeClr val="tx1">
              <a:alpha val="2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Agricultural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7531" y="1993071"/>
            <a:ext cx="2108269" cy="978729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Outdoor/</a:t>
            </a:r>
          </a:p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Backyard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31242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Forestry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417189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  <a:cs typeface="Arial" pitchFamily="34" charset="0"/>
              </a:rPr>
              <a:t>Range</a:t>
            </a:r>
            <a:endParaRPr lang="en-US" sz="1600" b="1" dirty="0">
              <a:latin typeface="+mn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3974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  <a:cs typeface="Arial" pitchFamily="34" charset="0"/>
              </a:rPr>
              <a:t>Ag</a:t>
            </a:r>
            <a:endParaRPr lang="en-US" sz="1800" b="1" dirty="0">
              <a:latin typeface="+mn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O/B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6400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629400" cy="914400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dirty="0" smtClean="0"/>
              <a:t>How much forestry burning occurs each year?</a:t>
            </a:r>
          </a:p>
        </p:txBody>
      </p:sp>
      <p:sp>
        <p:nvSpPr>
          <p:cNvPr id="6148" name="Text Placeholder 5"/>
          <p:cNvSpPr>
            <a:spLocks noGrp="1"/>
          </p:cNvSpPr>
          <p:nvPr>
            <p:ph type="body" sz="half" idx="1"/>
          </p:nvPr>
        </p:nvSpPr>
        <p:spPr>
          <a:xfrm>
            <a:off x="2286000" y="1524000"/>
            <a:ext cx="6629400" cy="609600"/>
          </a:xfrm>
        </p:spPr>
        <p:txBody>
          <a:bodyPr/>
          <a:lstStyle/>
          <a:p>
            <a:pPr marL="231775" indent="-231775"/>
            <a:r>
              <a:rPr lang="en-US" sz="2600" b="1" dirty="0" smtClean="0">
                <a:solidFill>
                  <a:srgbClr val="0000FF"/>
                </a:solidFill>
              </a:rPr>
              <a:t>About 150,000 acres burned annually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315926"/>
            <a:ext cx="5791200" cy="400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6400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400800" cy="914400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dirty="0" smtClean="0"/>
              <a:t>Why is smoke management needed?</a:t>
            </a:r>
          </a:p>
        </p:txBody>
      </p:sp>
      <p:sp>
        <p:nvSpPr>
          <p:cNvPr id="267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6858000" cy="1981200"/>
          </a:xfrm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2400"/>
              </a:spcBef>
              <a:buFont typeface="+mj-lt"/>
              <a:buAutoNum type="arabicPeriod"/>
              <a:defRPr/>
            </a:pPr>
            <a:r>
              <a:rPr lang="en-US" sz="2400" dirty="0" smtClean="0"/>
              <a:t>Protect AQ health standards (NAAQS).</a:t>
            </a:r>
          </a:p>
          <a:p>
            <a:pPr marL="339725" indent="-339725">
              <a:lnSpc>
                <a:spcPct val="90000"/>
              </a:lnSpc>
              <a:spcBef>
                <a:spcPts val="2400"/>
              </a:spcBef>
              <a:buFont typeface="+mj-lt"/>
              <a:buAutoNum type="arabicPeriod"/>
              <a:defRPr/>
            </a:pPr>
            <a:r>
              <a:rPr lang="en-US" sz="2400" dirty="0" smtClean="0"/>
              <a:t>Protect high-risk and smoke sensitive groups.</a:t>
            </a:r>
          </a:p>
          <a:p>
            <a:pPr marL="339725" indent="-339725">
              <a:lnSpc>
                <a:spcPct val="90000"/>
              </a:lnSpc>
              <a:spcBef>
                <a:spcPts val="2400"/>
              </a:spcBef>
              <a:buFont typeface="+mj-lt"/>
              <a:buAutoNum type="arabicPeriod"/>
              <a:defRPr/>
            </a:pPr>
            <a:r>
              <a:rPr lang="en-US" sz="2400" dirty="0" smtClean="0"/>
              <a:t>Protect visibility in national parks/wilderness areas.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pic>
        <p:nvPicPr>
          <p:cNvPr id="8" name="Picture 7" descr="WFdoug8.jpeg"/>
          <p:cNvPicPr>
            <a:picLocks noChangeAspect="1"/>
          </p:cNvPicPr>
          <p:nvPr/>
        </p:nvPicPr>
        <p:blipFill>
          <a:blip r:embed="rId3" cstate="print"/>
          <a:srcRect l="6563" b="11250"/>
          <a:stretch>
            <a:fillRect/>
          </a:stretch>
        </p:blipFill>
        <p:spPr>
          <a:xfrm>
            <a:off x="5410200" y="3810000"/>
            <a:ext cx="2841006" cy="2133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031" descr="roadsidefi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139" y="3810000"/>
            <a:ext cx="28883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315200" cy="914400"/>
          </a:xfrm>
        </p:spPr>
        <p:txBody>
          <a:bodyPr/>
          <a:lstStyle/>
          <a:p>
            <a:pPr algn="ctr">
              <a:defRPr/>
            </a:pPr>
            <a:r>
              <a:rPr lang="en-US" sz="3800" dirty="0" smtClean="0"/>
              <a:t> Oregon Smoke Management Plan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0"/>
            <a:ext cx="5791200" cy="48006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/>
              <a:t>1972 adopted as regulatory program.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/>
              <a:t>Covers state, federal and private forestlands.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/>
              <a:t>Plan consists of rules and guidance.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/>
              <a:t>5 objectives:</a:t>
            </a:r>
          </a:p>
          <a:p>
            <a:pPr marL="635000" lvl="1" indent="-295275">
              <a:lnSpc>
                <a:spcPct val="90000"/>
              </a:lnSpc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/>
              <a:t>Protect smoke sensitive areas (SSRA’s)</a:t>
            </a:r>
          </a:p>
          <a:p>
            <a:pPr marL="635000" lvl="1" indent="-295275">
              <a:lnSpc>
                <a:spcPct val="90000"/>
              </a:lnSpc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/>
              <a:t>Maximize burning, minimize emissions</a:t>
            </a:r>
          </a:p>
          <a:p>
            <a:pPr marL="635000" lvl="1" indent="-295275">
              <a:lnSpc>
                <a:spcPct val="90000"/>
              </a:lnSpc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/>
              <a:t>Meet state/federal AQ and visibility requirements</a:t>
            </a:r>
          </a:p>
          <a:p>
            <a:pPr marL="635000" lvl="1" indent="-295275">
              <a:lnSpc>
                <a:spcPct val="90000"/>
              </a:lnSpc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/>
              <a:t>Protect public health</a:t>
            </a:r>
          </a:p>
          <a:p>
            <a:pPr marL="635000" lvl="1" indent="-295275">
              <a:lnSpc>
                <a:spcPct val="90000"/>
              </a:lnSpc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/>
              <a:t>Promote alternatives to burning and alternative burning practices. </a:t>
            </a:r>
          </a:p>
          <a:p>
            <a:pPr lvl="1">
              <a:lnSpc>
                <a:spcPct val="85000"/>
              </a:lnSpc>
              <a:spcBef>
                <a:spcPct val="80000"/>
              </a:spcBef>
              <a:buSzPct val="75000"/>
              <a:buFont typeface="Wingdings" pitchFamily="2" charset="2"/>
              <a:buChar char="§"/>
            </a:pPr>
            <a:endParaRPr lang="en-US" sz="1000" dirty="0" smtClean="0"/>
          </a:p>
        </p:txBody>
      </p:sp>
      <p:pic>
        <p:nvPicPr>
          <p:cNvPr id="13316" name="Picture 4" descr="Panoramic scene of an Oregon fo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0"/>
            <a:ext cx="229552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317" name="Picture 5" descr="colum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927588"/>
            <a:ext cx="1812925" cy="24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6400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629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OSMP Regulatory Authority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6934200" cy="41910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90000"/>
              </a:spcBef>
            </a:pPr>
            <a:r>
              <a:rPr lang="en-US" sz="2400" dirty="0" smtClean="0"/>
              <a:t>ORS 477.013 requires State Forester and DEQ to  </a:t>
            </a:r>
            <a:r>
              <a:rPr lang="en-US" sz="2400" b="1" dirty="0" smtClean="0"/>
              <a:t>jointly approve </a:t>
            </a:r>
            <a:r>
              <a:rPr lang="en-US" sz="2400" dirty="0" smtClean="0"/>
              <a:t>the OSMP.</a:t>
            </a:r>
          </a:p>
          <a:p>
            <a:pPr>
              <a:lnSpc>
                <a:spcPct val="85000"/>
              </a:lnSpc>
              <a:spcBef>
                <a:spcPct val="90000"/>
              </a:spcBef>
            </a:pPr>
            <a:r>
              <a:rPr lang="en-US" sz="2400" dirty="0" smtClean="0"/>
              <a:t>To implement the Plan, Oregon Dept of Forestry  operates a smoke management program.  </a:t>
            </a:r>
          </a:p>
          <a:p>
            <a:pPr>
              <a:lnSpc>
                <a:spcPct val="85000"/>
              </a:lnSpc>
              <a:spcBef>
                <a:spcPct val="90000"/>
              </a:spcBef>
            </a:pPr>
            <a:r>
              <a:rPr lang="en-US" sz="2400" dirty="0" smtClean="0">
                <a:latin typeface="+mj-lt"/>
              </a:rPr>
              <a:t>ORS 477.552 cites need to “</a:t>
            </a:r>
            <a:r>
              <a:rPr lang="en-US" sz="2400" dirty="0" smtClean="0">
                <a:latin typeface="+mj-lt"/>
                <a:ea typeface="Tahoma" pitchFamily="34" charset="0"/>
                <a:cs typeface="Arial" pitchFamily="34" charset="0"/>
              </a:rPr>
              <a:t>minimize emissions from prescribed burning consistent with federal Clean Air Act and DEQ’s State Implementation Plan (SIP).”</a:t>
            </a:r>
          </a:p>
          <a:p>
            <a:pPr>
              <a:lnSpc>
                <a:spcPct val="85000"/>
              </a:lnSpc>
              <a:spcBef>
                <a:spcPct val="90000"/>
              </a:spcBef>
            </a:pPr>
            <a:r>
              <a:rPr lang="en-US" sz="2400" dirty="0" smtClean="0"/>
              <a:t>Plan is part of DEQ SIP - any changes require EQC approval as a SIP revision, then submit to EPA.</a:t>
            </a:r>
          </a:p>
          <a:p>
            <a:pPr>
              <a:lnSpc>
                <a:spcPct val="85000"/>
              </a:lnSpc>
              <a:spcBef>
                <a:spcPct val="90000"/>
              </a:spcBef>
            </a:pPr>
            <a:endParaRPr lang="en-US" sz="2400" dirty="0" smtClean="0"/>
          </a:p>
          <a:p>
            <a:pPr>
              <a:lnSpc>
                <a:spcPct val="85000"/>
              </a:lnSpc>
              <a:spcBef>
                <a:spcPct val="90000"/>
              </a:spcBef>
            </a:pPr>
            <a:endParaRPr lang="en-US" sz="2400" dirty="0" smtClean="0"/>
          </a:p>
          <a:p>
            <a:pPr>
              <a:lnSpc>
                <a:spcPct val="85000"/>
              </a:lnSpc>
              <a:spcBef>
                <a:spcPct val="90000"/>
              </a:spcBef>
            </a:pPr>
            <a:endParaRPr lang="en-US" sz="2400" dirty="0" smtClean="0"/>
          </a:p>
          <a:p>
            <a:pPr>
              <a:lnSpc>
                <a:spcPct val="85000"/>
              </a:lnSpc>
              <a:spcBef>
                <a:spcPct val="90000"/>
              </a:spcBef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6400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DFplanMap+.jpg"/>
          <p:cNvPicPr>
            <a:picLocks noChangeAspect="1"/>
          </p:cNvPicPr>
          <p:nvPr/>
        </p:nvPicPr>
        <p:blipFill>
          <a:blip r:embed="rId3" cstate="print"/>
          <a:srcRect t="151"/>
          <a:stretch>
            <a:fillRect/>
          </a:stretch>
        </p:blipFill>
        <p:spPr>
          <a:xfrm>
            <a:off x="1676400" y="1379573"/>
            <a:ext cx="6845952" cy="5249828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Protected areas under OSMP</a:t>
            </a: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1447800"/>
            <a:ext cx="3733800" cy="228600"/>
          </a:xfrm>
          <a:prstGeom prst="rect">
            <a:avLst/>
          </a:prstGeom>
          <a:solidFill>
            <a:srgbClr val="E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798344" y="4038600"/>
            <a:ext cx="2583656" cy="2678113"/>
            <a:chOff x="4419600" y="3124200"/>
            <a:chExt cx="2583656" cy="2678113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4419600" y="3124200"/>
              <a:ext cx="2583656" cy="2678113"/>
              <a:chOff x="96" y="1632"/>
              <a:chExt cx="1488" cy="1687"/>
            </a:xfrm>
          </p:grpSpPr>
          <p:sp>
            <p:nvSpPr>
              <p:cNvPr id="5127" name="Rectangle 5"/>
              <p:cNvSpPr>
                <a:spLocks noChangeArrowheads="1"/>
              </p:cNvSpPr>
              <p:nvPr/>
            </p:nvSpPr>
            <p:spPr bwMode="auto">
              <a:xfrm>
                <a:off x="96" y="1632"/>
                <a:ext cx="1448" cy="144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sx="106000" sy="106000" algn="ctr" rotWithShape="0">
                  <a:prstClr val="black">
                    <a:alpha val="39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8" name="Rectangle 6" descr="Wide upward diagonal"/>
              <p:cNvSpPr>
                <a:spLocks noChangeArrowheads="1"/>
              </p:cNvSpPr>
              <p:nvPr/>
            </p:nvSpPr>
            <p:spPr bwMode="auto">
              <a:xfrm>
                <a:off x="1105" y="2352"/>
                <a:ext cx="308" cy="240"/>
              </a:xfrm>
              <a:prstGeom prst="rect">
                <a:avLst/>
              </a:prstGeom>
              <a:pattFill prst="wdUpDiag">
                <a:fgClr>
                  <a:srgbClr val="6699FF"/>
                </a:fgClr>
                <a:bgClr>
                  <a:srgbClr val="FFFFFF"/>
                </a:bgClr>
              </a:pattFill>
              <a:ln w="25400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29" name="Text Box 7"/>
              <p:cNvSpPr txBox="1">
                <a:spLocks noChangeArrowheads="1"/>
              </p:cNvSpPr>
              <p:nvPr/>
            </p:nvSpPr>
            <p:spPr bwMode="auto">
              <a:xfrm>
                <a:off x="96" y="1632"/>
                <a:ext cx="1488" cy="1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000000"/>
                    </a:solidFill>
                  </a:rPr>
                  <a:t>        </a:t>
                </a:r>
                <a:r>
                  <a:rPr lang="en-US" sz="2200" b="1" dirty="0" smtClean="0">
                    <a:solidFill>
                      <a:srgbClr val="000000"/>
                    </a:solidFill>
                  </a:rPr>
                  <a:t>LEGEND</a:t>
                </a:r>
                <a:endParaRPr lang="en-US" sz="2200" b="1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000000"/>
                    </a:solidFill>
                  </a:rPr>
                  <a:t>Forest lands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000000"/>
                    </a:solidFill>
                  </a:rPr>
                  <a:t>SSRAs</a:t>
                </a:r>
                <a:endParaRPr lang="en-US" sz="2400" b="1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Class I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Areas</a:t>
                </a:r>
                <a:endParaRPr lang="en-US" sz="2400" b="1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0" name="Oval 8"/>
              <p:cNvSpPr>
                <a:spLocks noChangeArrowheads="1"/>
              </p:cNvSpPr>
              <p:nvPr/>
            </p:nvSpPr>
            <p:spPr bwMode="auto">
              <a:xfrm>
                <a:off x="1149" y="2688"/>
                <a:ext cx="288" cy="288"/>
              </a:xfrm>
              <a:prstGeom prst="ellipse">
                <a:avLst/>
              </a:prstGeom>
              <a:solidFill>
                <a:srgbClr val="D8B1FF"/>
              </a:solidFill>
              <a:ln w="1270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6172200" y="3733800"/>
              <a:ext cx="304800" cy="381000"/>
            </a:xfrm>
            <a:prstGeom prst="rect">
              <a:avLst/>
            </a:prstGeom>
            <a:solidFill>
              <a:srgbClr val="ADFFA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77000" y="3733800"/>
              <a:ext cx="228600" cy="381000"/>
            </a:xfrm>
            <a:prstGeom prst="rect">
              <a:avLst/>
            </a:prstGeom>
            <a:solidFill>
              <a:srgbClr val="33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6400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8643</TotalTime>
  <Words>938</Words>
  <Application>Microsoft Office PowerPoint</Application>
  <PresentationFormat>On-screen Show (4:3)</PresentationFormat>
  <Paragraphs>199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1_Default Design</vt:lpstr>
      <vt:lpstr>Worksheet</vt:lpstr>
      <vt:lpstr>Slide 1</vt:lpstr>
      <vt:lpstr>What’s in Smoke?</vt:lpstr>
      <vt:lpstr>High Risk Groups</vt:lpstr>
      <vt:lpstr>Oregon major burning sources Total PM emissions</vt:lpstr>
      <vt:lpstr>How much forestry burning occurs each year?</vt:lpstr>
      <vt:lpstr>Why is smoke management needed?</vt:lpstr>
      <vt:lpstr> Oregon Smoke Management Plan</vt:lpstr>
      <vt:lpstr>OSMP Regulatory Authority </vt:lpstr>
      <vt:lpstr>Protected areas under OSMP</vt:lpstr>
      <vt:lpstr>SSRA and SPZ protection</vt:lpstr>
      <vt:lpstr>Class I area protection</vt:lpstr>
      <vt:lpstr>What is DEQ’s role? </vt:lpstr>
      <vt:lpstr>How smoke management program works </vt:lpstr>
      <vt:lpstr>How frequently do smoke intrusions occur?</vt:lpstr>
      <vt:lpstr>Periodic Review of OSMP</vt:lpstr>
      <vt:lpstr>Current OSMP periodic review</vt:lpstr>
      <vt:lpstr>Proposed OSMP changes</vt:lpstr>
      <vt:lpstr>Proposed SPZ changes</vt:lpstr>
      <vt:lpstr>Proposed OSMP changes</vt:lpstr>
      <vt:lpstr>Next Steps</vt:lpstr>
      <vt:lpstr>Questions?</vt:lpstr>
    </vt:vector>
  </TitlesOfParts>
  <Company>DEQ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State  Of Oregon</dc:creator>
  <cp:lastModifiedBy>Brian Finneran</cp:lastModifiedBy>
  <cp:revision>447</cp:revision>
  <cp:lastPrinted>2001-01-26T18:39:36Z</cp:lastPrinted>
  <dcterms:created xsi:type="dcterms:W3CDTF">2000-11-17T00:39:17Z</dcterms:created>
  <dcterms:modified xsi:type="dcterms:W3CDTF">2013-12-07T00:13:22Z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50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knight.bill@deq.state.or.us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4</vt:i4>
  </property>
  <property fmtid="{D5CDD505-2E9C-101B-9397-08002B2CF9AE}" pid="21" name="OutputDir">
    <vt:lpwstr>D:\</vt:lpwstr>
  </property>
</Properties>
</file>