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activeX"/>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activeX/activeX1.xml" ContentType="application/vnd.ms-office.activeX+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301" r:id="rId3"/>
    <p:sldId id="257" r:id="rId4"/>
    <p:sldId id="259" r:id="rId5"/>
    <p:sldId id="262" r:id="rId6"/>
    <p:sldId id="261" r:id="rId7"/>
    <p:sldId id="263" r:id="rId8"/>
    <p:sldId id="266" r:id="rId9"/>
    <p:sldId id="265" r:id="rId10"/>
    <p:sldId id="297" r:id="rId11"/>
    <p:sldId id="267" r:id="rId12"/>
    <p:sldId id="269" r:id="rId13"/>
    <p:sldId id="270" r:id="rId14"/>
    <p:sldId id="285" r:id="rId15"/>
    <p:sldId id="268" r:id="rId16"/>
    <p:sldId id="273" r:id="rId17"/>
    <p:sldId id="274" r:id="rId18"/>
    <p:sldId id="275" r:id="rId19"/>
    <p:sldId id="271" r:id="rId20"/>
    <p:sldId id="277" r:id="rId21"/>
    <p:sldId id="278" r:id="rId22"/>
    <p:sldId id="272" r:id="rId23"/>
    <p:sldId id="279" r:id="rId24"/>
    <p:sldId id="280" r:id="rId25"/>
    <p:sldId id="302" r:id="rId26"/>
    <p:sldId id="284" r:id="rId27"/>
    <p:sldId id="286" r:id="rId28"/>
    <p:sldId id="287" r:id="rId29"/>
    <p:sldId id="288" r:id="rId30"/>
    <p:sldId id="289" r:id="rId31"/>
    <p:sldId id="290" r:id="rId32"/>
    <p:sldId id="304" r:id="rId33"/>
    <p:sldId id="306" r:id="rId34"/>
    <p:sldId id="309" r:id="rId35"/>
    <p:sldId id="291" r:id="rId36"/>
    <p:sldId id="307" r:id="rId37"/>
    <p:sldId id="310" r:id="rId38"/>
    <p:sldId id="293" r:id="rId39"/>
    <p:sldId id="292" r:id="rId40"/>
    <p:sldId id="294" r:id="rId41"/>
    <p:sldId id="311" r:id="rId42"/>
    <p:sldId id="298" r:id="rId43"/>
    <p:sldId id="299" r:id="rId44"/>
    <p:sldId id="300" r:id="rId45"/>
    <p:sldId id="303"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2" autoAdjust="0"/>
    <p:restoredTop sz="80249" autoAdjust="0"/>
  </p:normalViewPr>
  <p:slideViewPr>
    <p:cSldViewPr>
      <p:cViewPr varScale="1">
        <p:scale>
          <a:sx n="76" d="100"/>
          <a:sy n="76" d="100"/>
        </p:scale>
        <p:origin x="-582" y="-96"/>
      </p:cViewPr>
      <p:guideLst>
        <p:guide orient="horz" pos="2160"/>
        <p:guide pos="2880"/>
      </p:guideLst>
    </p:cSldViewPr>
  </p:slideViewPr>
  <p:outlineViewPr>
    <p:cViewPr>
      <p:scale>
        <a:sx n="33" d="100"/>
        <a:sy n="33" d="100"/>
      </p:scale>
      <p:origin x="0" y="2200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2-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CD55EE3A-7D1A-47E4-AD16-EEAC56881BF5}" type="datetimeFigureOut">
              <a:rPr lang="en-US" smtClean="0"/>
              <a:pPr/>
              <a:t>12/11/2013</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40DBAB95-5C77-4A9C-B291-05B649D759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Let me</a:t>
            </a:r>
            <a:r>
              <a:rPr lang="en-US" baseline="0" dirty="0" smtClean="0"/>
              <a:t> tell you a little bit about myself so you will know why the Laboratory Administrator is talking to you about Groundwater.  From 1986 through 1991 I was the Groundwater Protection Coordinator in the Water Quality Division.  And it was during that time we developed and adopted the Administrative Groundwater Quality Protection rules and the Oregon Groundwater Quality protection Act was developed and became law.  Our groundwater Quality monitoring programs at Laboratory and Environmental Assessment provide a constant reminder of the extent and magnitude of groundwater contamination and the problems it causes in Oregon.</a:t>
            </a:r>
            <a:endParaRPr lang="en-US" dirty="0" smtClean="0"/>
          </a:p>
          <a:p>
            <a:pPr>
              <a:buFont typeface="Arial" pitchFamily="34" charset="0"/>
              <a:buChar char="•"/>
            </a:pPr>
            <a:endParaRPr lang="en-US" dirty="0" smtClean="0"/>
          </a:p>
          <a:p>
            <a:pPr>
              <a:buFont typeface="Arial" pitchFamily="34" charset="0"/>
              <a:buChar char="•"/>
            </a:pPr>
            <a:r>
              <a:rPr lang="en-US" dirty="0" smtClean="0"/>
              <a:t> This presentation</a:t>
            </a:r>
            <a:r>
              <a:rPr lang="en-US" baseline="0" dirty="0" smtClean="0"/>
              <a:t> is presentation is an update to one given  to the EQC in 2010  intended to provide background information  to the EQC and our new commissioners </a:t>
            </a:r>
          </a:p>
          <a:p>
            <a:pPr>
              <a:buFont typeface="Arial" pitchFamily="34" charset="0"/>
              <a:buChar char="•"/>
            </a:pPr>
            <a:endParaRPr lang="en-US" baseline="0" dirty="0" smtClean="0"/>
          </a:p>
          <a:p>
            <a:pPr>
              <a:buFont typeface="Arial" pitchFamily="34" charset="0"/>
              <a:buChar char="•"/>
            </a:pPr>
            <a:r>
              <a:rPr lang="en-US" baseline="0" dirty="0" smtClean="0"/>
              <a:t>DEQ’s mission is to be a leader in restoring, maintaining, and enhancing the quality of Oregon’s air, land and water</a:t>
            </a:r>
          </a:p>
          <a:p>
            <a:pPr>
              <a:buFont typeface="Arial" pitchFamily="34" charset="0"/>
              <a:buChar char="•"/>
            </a:pPr>
            <a:endParaRPr lang="en-US" baseline="0" dirty="0" smtClean="0"/>
          </a:p>
          <a:p>
            <a:pPr>
              <a:buFont typeface="Arial" pitchFamily="34" charset="0"/>
              <a:buChar char="•"/>
            </a:pPr>
            <a:r>
              <a:rPr lang="en-US" baseline="0" dirty="0" smtClean="0"/>
              <a:t>When most people think of water they think of Oregon’s rivers, streams, lakes and coastal waters.   Most people don’t think of groundwater, it’s a case of out of site, out of mind.</a:t>
            </a:r>
          </a:p>
          <a:p>
            <a:pPr>
              <a:buFont typeface="Arial" pitchFamily="34" charset="0"/>
              <a:buChar char="•"/>
            </a:pPr>
            <a:endParaRPr lang="en-US" baseline="0" dirty="0" smtClean="0"/>
          </a:p>
          <a:p>
            <a:pPr>
              <a:buFont typeface="Arial" pitchFamily="34" charset="0"/>
              <a:buChar char="•"/>
            </a:pPr>
            <a:r>
              <a:rPr lang="en-US" baseline="0" dirty="0" smtClean="0"/>
              <a:t>One of the questions facing the agency and the commission, is how do we prioritize our limited resources to most effectively accomplish our agency mission.  While there are many factors to be considered, a priority should be given to the magnitude and extent of risks posed by pollution.   Under that criteria, groundwater contamination ranks high.</a:t>
            </a:r>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Agriculture</a:t>
            </a:r>
            <a:r>
              <a:rPr lang="en-US" baseline="0" dirty="0" smtClean="0"/>
              <a:t> includes the use of pesticides, fertilizers  and animal waste such as </a:t>
            </a:r>
            <a:r>
              <a:rPr lang="en-US" baseline="0" dirty="0" err="1" smtClean="0"/>
              <a:t>cafo’s</a:t>
            </a:r>
            <a:endParaRPr lang="en-US" baseline="0" dirty="0" smtClean="0"/>
          </a:p>
          <a:p>
            <a:r>
              <a:rPr lang="en-US" baseline="0" dirty="0" smtClean="0"/>
              <a:t>Agriculture activities that impact groundwater are not well regulated</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study</a:t>
            </a:r>
            <a:r>
              <a:rPr lang="en-US" baseline="0" dirty="0" smtClean="0"/>
              <a:t> provided the foundation for what eventually became the Oregon Groundwater Protection Act of 1989</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a:t>
            </a:r>
            <a:r>
              <a:rPr lang="en-US" baseline="0" dirty="0" smtClean="0"/>
              <a:t> based criteria have been lowered by EPA</a:t>
            </a:r>
          </a:p>
          <a:p>
            <a:endParaRPr lang="en-US" baseline="0" dirty="0" smtClean="0"/>
          </a:p>
          <a:p>
            <a:r>
              <a:rPr lang="en-US" baseline="0" dirty="0" smtClean="0"/>
              <a:t>99% drinking water wells</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Arsenic is primarily naturally</a:t>
            </a:r>
            <a:r>
              <a:rPr lang="en-US" baseline="0" dirty="0" smtClean="0"/>
              <a:t> occurring</a:t>
            </a:r>
          </a:p>
          <a:p>
            <a:endParaRPr lang="en-US" baseline="0" dirty="0" smtClean="0"/>
          </a:p>
          <a:p>
            <a:r>
              <a:rPr lang="en-US" dirty="0" smtClean="0"/>
              <a:t>This is really a well</a:t>
            </a:r>
            <a:r>
              <a:rPr lang="en-US" baseline="0" dirty="0" smtClean="0"/>
              <a:t> owner awareness issue more then a contamination issue</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must be reported to DHS and buyer within</a:t>
            </a:r>
            <a:r>
              <a:rPr lang="en-US" baseline="0" dirty="0" smtClean="0"/>
              <a:t> 90 days</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currently</a:t>
            </a:r>
            <a:r>
              <a:rPr lang="en-US" baseline="0" dirty="0" smtClean="0"/>
              <a:t> do not have any Groundwater Areas of Concern, but we do have several areas that would certainly fit the criteria </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areas</a:t>
            </a:r>
            <a:r>
              <a:rPr lang="en-US" baseline="0" dirty="0" smtClean="0"/>
              <a:t> of  the state could be GWAC but currently are not due to lack of funds to implement programs.</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includes :  non-permitted</a:t>
            </a:r>
            <a:r>
              <a:rPr lang="en-US" baseline="0" dirty="0" smtClean="0"/>
              <a:t> activities, on-site sewage disposal, wellhead protection rules, standards</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Northern Malheur County</a:t>
            </a:r>
            <a:r>
              <a:rPr lang="en-US" baseline="0" dirty="0" smtClean="0"/>
              <a:t> Declared in 1989</a:t>
            </a:r>
          </a:p>
          <a:p>
            <a:r>
              <a:rPr lang="en-US" baseline="0" dirty="0" smtClean="0"/>
              <a:t>Lower Umatilla Basin Declared in 1990</a:t>
            </a:r>
            <a:endParaRPr lang="en-US" baseline="0" dirty="0"/>
          </a:p>
          <a:p>
            <a:r>
              <a:rPr lang="en-US" baseline="0" dirty="0" smtClean="0"/>
              <a:t>Southern Willamette Valley declared in 2004</a:t>
            </a:r>
          </a:p>
        </p:txBody>
      </p:sp>
      <p:sp>
        <p:nvSpPr>
          <p:cNvPr id="4" name="Slide Number Placeholder 3"/>
          <p:cNvSpPr>
            <a:spLocks noGrp="1"/>
          </p:cNvSpPr>
          <p:nvPr>
            <p:ph type="sldNum" sz="quarter" idx="10"/>
          </p:nvPr>
        </p:nvSpPr>
        <p:spPr/>
        <p:txBody>
          <a:bodyPr/>
          <a:lstStyle/>
          <a:p>
            <a:fld id="{40DBAB95-5C77-4A9C-B291-05B649D75990}" type="slidenum">
              <a:rPr lang="en-US" smtClean="0"/>
              <a:pPr/>
              <a:t>35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49DB3C-817E-4C93-A8B4-6EB4E0CDB0E1}"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43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Improving trends in two </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Only 3% of the</a:t>
            </a:r>
            <a:r>
              <a:rPr lang="en-US" baseline="0" dirty="0" smtClean="0"/>
              <a:t> worlds water is freshwater</a:t>
            </a:r>
          </a:p>
          <a:p>
            <a:pPr>
              <a:buFont typeface="Arial" pitchFamily="34" charset="0"/>
              <a:buChar char="•"/>
            </a:pPr>
            <a:r>
              <a:rPr lang="en-US" baseline="0" dirty="0" smtClean="0"/>
              <a:t>68% of freshwater is locked up in icecaps and glaciers</a:t>
            </a:r>
          </a:p>
          <a:p>
            <a:pPr>
              <a:buFont typeface="Arial" pitchFamily="34" charset="0"/>
              <a:buChar char="•"/>
            </a:pPr>
            <a:r>
              <a:rPr lang="en-US" baseline="0" dirty="0" smtClean="0"/>
              <a:t>Only 0.3 percent is surface water</a:t>
            </a:r>
          </a:p>
          <a:p>
            <a:pPr>
              <a:buFont typeface="Arial" pitchFamily="34" charset="0"/>
              <a:buChar char="•"/>
            </a:pPr>
            <a:r>
              <a:rPr lang="en-US" baseline="0" dirty="0" smtClean="0"/>
              <a:t>30%, 100 times more is groundwater</a:t>
            </a:r>
          </a:p>
          <a:p>
            <a:pPr>
              <a:buFont typeface="Arial" pitchFamily="34" charset="0"/>
              <a:buChar char="•"/>
            </a:pPr>
            <a:r>
              <a:rPr lang="en-US" baseline="0" dirty="0" smtClean="0"/>
              <a:t>Of all the water on earth, only 1% is usable by humans</a:t>
            </a:r>
          </a:p>
          <a:p>
            <a:pPr>
              <a:buFont typeface="Arial" pitchFamily="34" charset="0"/>
              <a:buChar char="•"/>
            </a:pPr>
            <a:r>
              <a:rPr lang="en-US" baseline="0" dirty="0" smtClean="0"/>
              <a:t>99% of that 1% is groundwater</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Use pointer to illustrate</a:t>
            </a:r>
            <a:r>
              <a:rPr lang="en-US" baseline="0" dirty="0" smtClean="0"/>
              <a:t> points</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Font typeface="Arial" pitchFamily="34" charset="0"/>
              <a:buChar char="•"/>
            </a:pPr>
            <a:r>
              <a:rPr lang="en-US" baseline="0" dirty="0" smtClean="0"/>
              <a:t> Water changes from liquid to gas, moves through the air</a:t>
            </a:r>
          </a:p>
          <a:p>
            <a:pPr algn="l">
              <a:buFont typeface="Arial" pitchFamily="34" charset="0"/>
              <a:buChar char="•"/>
            </a:pPr>
            <a:r>
              <a:rPr lang="en-US" baseline="0" dirty="0" smtClean="0"/>
              <a:t>Water precipitates as rain or snowfall eventually infiltrating into ground moves through the unsaturated zone and recharges aquifers.  This is the zone most influenced by human activities small pockets of less permeable soils halt infiltration creating perched aquifers</a:t>
            </a:r>
          </a:p>
          <a:p>
            <a:pPr algn="l">
              <a:buFont typeface="Arial" pitchFamily="34" charset="0"/>
              <a:buChar char="•"/>
            </a:pPr>
            <a:r>
              <a:rPr lang="en-US" baseline="0" dirty="0" smtClean="0"/>
              <a:t>Water builds up on more continuous impermeable layers, saturating pores in sand, or gravel or cracks in rock.  This creates a unconfined aquifer. Water begins to flow downhill toward rivers, lakes, or wetlands.  </a:t>
            </a:r>
          </a:p>
          <a:p>
            <a:pPr algn="l">
              <a:buFont typeface="Arial" pitchFamily="34" charset="0"/>
              <a:buChar char="•"/>
            </a:pPr>
            <a:r>
              <a:rPr lang="en-US" baseline="0" dirty="0" smtClean="0"/>
              <a:t>Deeper layers of less permeable material separate layers creating confined aquifers </a:t>
            </a:r>
          </a:p>
          <a:p>
            <a:pPr algn="l">
              <a:buFont typeface="Arial" pitchFamily="34" charset="0"/>
              <a:buChar char="•"/>
            </a:pPr>
            <a:endParaRPr lang="en-US" baseline="0" dirty="0" smtClean="0"/>
          </a:p>
          <a:p>
            <a:pPr algn="l">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Groundwater</a:t>
            </a:r>
            <a:r>
              <a:rPr lang="en-US" baseline="0" dirty="0" smtClean="0"/>
              <a:t> typically moves very slowly</a:t>
            </a:r>
          </a:p>
          <a:p>
            <a:r>
              <a:rPr lang="en-US" baseline="0" dirty="0" smtClean="0"/>
              <a:t>It moves from recharge areas to discharge areas</a:t>
            </a:r>
          </a:p>
          <a:p>
            <a:r>
              <a:rPr lang="en-US" baseline="0" dirty="0" smtClean="0"/>
              <a:t>This journey can take any where from days to millennia</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Base Flow</a:t>
            </a:r>
          </a:p>
          <a:p>
            <a:endParaRPr lang="en-US" dirty="0" smtClean="0"/>
          </a:p>
          <a:p>
            <a:r>
              <a:rPr lang="en-US" dirty="0" smtClean="0"/>
              <a:t>FLIR data</a:t>
            </a:r>
            <a:r>
              <a:rPr lang="en-US" baseline="0" dirty="0" smtClean="0"/>
              <a:t> confirms temperature significance of groundwater</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Drill holes in central Oregon</a:t>
            </a:r>
            <a:endParaRPr lang="en-US" dirty="0"/>
          </a:p>
        </p:txBody>
      </p:sp>
      <p:sp>
        <p:nvSpPr>
          <p:cNvPr id="4" name="Slide Number Placeholder 3"/>
          <p:cNvSpPr>
            <a:spLocks noGrp="1"/>
          </p:cNvSpPr>
          <p:nvPr>
            <p:ph type="sldNum" sz="quarter" idx="10"/>
          </p:nvPr>
        </p:nvSpPr>
        <p:spPr/>
        <p:txBody>
          <a:bodyPr/>
          <a:lstStyle/>
          <a:p>
            <a:fld id="{40DBAB95-5C77-4A9C-B291-05B649D759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E3A60-2F27-4C3A-9E5A-002A659A69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0799A7-B1FC-4503-8F9D-AEB747794B17}" type="datetimeFigureOut">
              <a:rPr lang="en-US" smtClean="0"/>
              <a:pPr/>
              <a:t>12/11/2013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E2E3A60-2F27-4C3A-9E5A-002A659A69E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C0799A7-B1FC-4503-8F9D-AEB747794B17}" type="datetimeFigureOut">
              <a:rPr lang="en-US" smtClean="0"/>
              <a:pPr/>
              <a:t>12/11/2013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2E3A60-2F27-4C3A-9E5A-002A659A69E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eq.state.or.us/wq/groundwater/groundwater.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1524000"/>
          </a:xfrm>
        </p:spPr>
        <p:txBody>
          <a:bodyPr>
            <a:normAutofit fontScale="90000"/>
          </a:bodyPr>
          <a:lstStyle/>
          <a:p>
            <a:pPr algn="ctr"/>
            <a:r>
              <a:rPr lang="en-US" dirty="0" smtClean="0"/>
              <a:t/>
            </a:r>
            <a:br>
              <a:rPr lang="en-US" dirty="0" smtClean="0"/>
            </a:br>
            <a:r>
              <a:rPr lang="en-US" i="1" dirty="0" smtClean="0"/>
              <a:t>Groundwater the Hidden Resource</a:t>
            </a:r>
            <a:endParaRPr lang="en-US" dirty="0"/>
          </a:p>
        </p:txBody>
      </p:sp>
      <p:sp>
        <p:nvSpPr>
          <p:cNvPr id="3" name="Subtitle 2"/>
          <p:cNvSpPr>
            <a:spLocks noGrp="1"/>
          </p:cNvSpPr>
          <p:nvPr>
            <p:ph type="subTitle" idx="1"/>
          </p:nvPr>
        </p:nvSpPr>
        <p:spPr>
          <a:xfrm>
            <a:off x="533400" y="2286000"/>
            <a:ext cx="7848600" cy="1524000"/>
          </a:xfrm>
        </p:spPr>
        <p:txBody>
          <a:bodyPr>
            <a:normAutofit fontScale="92500" lnSpcReduction="20000"/>
          </a:bodyPr>
          <a:lstStyle/>
          <a:p>
            <a:pPr algn="ctr"/>
            <a:endParaRPr lang="en-US" dirty="0" smtClean="0"/>
          </a:p>
          <a:p>
            <a:pPr algn="ctr"/>
            <a:r>
              <a:rPr lang="en-US" dirty="0" smtClean="0"/>
              <a:t>EQC  Meeting </a:t>
            </a:r>
          </a:p>
          <a:p>
            <a:pPr algn="ctr"/>
            <a:r>
              <a:rPr lang="en-US" dirty="0" smtClean="0"/>
              <a:t>December  12, 2013</a:t>
            </a:r>
          </a:p>
          <a:p>
            <a:pPr algn="ctr"/>
            <a:r>
              <a:rPr lang="en-US" dirty="0" smtClean="0"/>
              <a:t> Greg Pettit </a:t>
            </a:r>
            <a:endParaRPr lang="en-US" dirty="0"/>
          </a:p>
        </p:txBody>
      </p:sp>
      <p:pic>
        <p:nvPicPr>
          <p:cNvPr id="4" name="Picture 3" descr="WaterFountainKid"/>
          <p:cNvPicPr>
            <a:picLocks noChangeAspect="1" noChangeArrowheads="1"/>
          </p:cNvPicPr>
          <p:nvPr/>
        </p:nvPicPr>
        <p:blipFill>
          <a:blip r:embed="rId3" cstate="print"/>
          <a:stretch>
            <a:fillRect/>
          </a:stretch>
        </p:blipFill>
        <p:spPr>
          <a:xfrm>
            <a:off x="2819400" y="3962400"/>
            <a:ext cx="3262906" cy="2564243"/>
          </a:xfrm>
          <a:prstGeom prst="rect">
            <a:avLst/>
          </a:prstGeom>
          <a:noFill/>
          <a:ln w="28575">
            <a:solidFill>
              <a:srgbClr val="00000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rmAutofit fontScale="90000"/>
          </a:bodyPr>
          <a:lstStyle/>
          <a:p>
            <a:r>
              <a:rPr lang="en-US" dirty="0" smtClean="0"/>
              <a:t> Health Risks from GW contamination</a:t>
            </a:r>
            <a:endParaRPr lang="en-US" dirty="0"/>
          </a:p>
        </p:txBody>
      </p:sp>
      <p:sp>
        <p:nvSpPr>
          <p:cNvPr id="3" name="Content Placeholder 2"/>
          <p:cNvSpPr>
            <a:spLocks noGrp="1"/>
          </p:cNvSpPr>
          <p:nvPr>
            <p:ph idx="1"/>
          </p:nvPr>
        </p:nvSpPr>
        <p:spPr>
          <a:xfrm>
            <a:off x="457200" y="2362200"/>
            <a:ext cx="8229600" cy="3962400"/>
          </a:xfrm>
        </p:spPr>
        <p:txBody>
          <a:bodyPr>
            <a:normAutofit fontScale="92500" lnSpcReduction="10000"/>
          </a:bodyPr>
          <a:lstStyle/>
          <a:p>
            <a:pPr marL="514350" indent="-514350">
              <a:buFont typeface="+mj-lt"/>
              <a:buAutoNum type="arabicPeriod"/>
            </a:pPr>
            <a:r>
              <a:rPr lang="en-US" dirty="0" smtClean="0"/>
              <a:t>Arsenic – Increased risk of several cancers, skin, peripheral nervous system, gastrointestinal, cardiovascular, and circulatory effect – Primarily naturally occurring contaminant</a:t>
            </a:r>
          </a:p>
          <a:p>
            <a:pPr marL="514350" indent="-514350">
              <a:buFont typeface="+mj-lt"/>
              <a:buAutoNum type="arabicPeriod"/>
            </a:pPr>
            <a:r>
              <a:rPr lang="en-US" dirty="0" smtClean="0"/>
              <a:t>Nitrate – </a:t>
            </a:r>
            <a:r>
              <a:rPr lang="en-US" dirty="0" err="1" smtClean="0"/>
              <a:t>Methemoglobinemia</a:t>
            </a:r>
            <a:r>
              <a:rPr lang="en-US" dirty="0" smtClean="0"/>
              <a:t> (Blue Baby Syndrome), increased risk of insulin dependent diabetes, some epidemiological studies indicate increased risk of some cancers and birth defects</a:t>
            </a:r>
          </a:p>
          <a:p>
            <a:pPr marL="514350" indent="-514350">
              <a:buFont typeface="+mj-lt"/>
              <a:buAutoNum type="arabicPeriod"/>
            </a:pPr>
            <a:r>
              <a:rPr lang="en-US" dirty="0" smtClean="0"/>
              <a:t>Pesticides – Increased risk of Parkinson’s Disease, Cancer</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676400"/>
          </a:xfrm>
        </p:spPr>
        <p:txBody>
          <a:bodyPr>
            <a:noAutofit/>
          </a:bodyPr>
          <a:lstStyle/>
          <a:p>
            <a:r>
              <a:rPr lang="en-US" sz="4000" dirty="0" smtClean="0"/>
              <a:t>Point Sources of groundwater contamination </a:t>
            </a:r>
            <a:endParaRPr lang="en-US" sz="4000" dirty="0"/>
          </a:p>
        </p:txBody>
      </p:sp>
      <p:sp>
        <p:nvSpPr>
          <p:cNvPr id="3" name="Content Placeholder 2"/>
          <p:cNvSpPr>
            <a:spLocks noGrp="1"/>
          </p:cNvSpPr>
          <p:nvPr>
            <p:ph idx="1"/>
          </p:nvPr>
        </p:nvSpPr>
        <p:spPr>
          <a:xfrm>
            <a:off x="457200" y="2590800"/>
            <a:ext cx="8229600" cy="3733800"/>
          </a:xfrm>
        </p:spPr>
        <p:txBody>
          <a:bodyPr>
            <a:normAutofit fontScale="92500" lnSpcReduction="20000"/>
          </a:bodyPr>
          <a:lstStyle/>
          <a:p>
            <a:r>
              <a:rPr lang="en-US" dirty="0" smtClean="0"/>
              <a:t>Landfills</a:t>
            </a:r>
          </a:p>
          <a:p>
            <a:r>
              <a:rPr lang="en-US" dirty="0" smtClean="0"/>
              <a:t>Wastewater Lagoons</a:t>
            </a:r>
          </a:p>
          <a:p>
            <a:r>
              <a:rPr lang="en-US" dirty="0" smtClean="0"/>
              <a:t>Land application of waste (liquid, </a:t>
            </a:r>
            <a:r>
              <a:rPr lang="en-US" dirty="0" err="1" smtClean="0"/>
              <a:t>biosolids</a:t>
            </a:r>
            <a:r>
              <a:rPr lang="en-US" dirty="0" smtClean="0"/>
              <a:t>, solids)</a:t>
            </a:r>
          </a:p>
          <a:p>
            <a:r>
              <a:rPr lang="en-US" dirty="0" smtClean="0"/>
              <a:t>Chemical Leaks and Spills</a:t>
            </a:r>
          </a:p>
          <a:p>
            <a:r>
              <a:rPr lang="en-US" dirty="0" smtClean="0"/>
              <a:t>Underground Injection Wells</a:t>
            </a:r>
          </a:p>
          <a:p>
            <a:r>
              <a:rPr lang="en-US" dirty="0" smtClean="0"/>
              <a:t>Underground Storage Tanks</a:t>
            </a:r>
          </a:p>
          <a:p>
            <a:pPr>
              <a:buNone/>
            </a:pPr>
            <a:endParaRPr lang="en-US" dirty="0" smtClean="0"/>
          </a:p>
          <a:p>
            <a:pPr>
              <a:buFont typeface="Wingdings" pitchFamily="2" charset="2"/>
              <a:buChar char="Ø"/>
            </a:pPr>
            <a:r>
              <a:rPr lang="en-US" dirty="0" smtClean="0"/>
              <a:t>Point source contamination – </a:t>
            </a:r>
            <a:r>
              <a:rPr lang="en-US" i="1" dirty="0" smtClean="0">
                <a:solidFill>
                  <a:schemeClr val="tx2"/>
                </a:solidFill>
              </a:rPr>
              <a:t>limited geographical extent</a:t>
            </a:r>
            <a:r>
              <a:rPr lang="en-US" dirty="0" smtClean="0"/>
              <a:t>, often at higher concentrations, and often in areas where alternative water supplies are available</a:t>
            </a:r>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Groundwater Quality –  Landfills</a:t>
            </a:r>
            <a:endParaRPr lang="en-US" dirty="0"/>
          </a:p>
        </p:txBody>
      </p:sp>
      <p:sp>
        <p:nvSpPr>
          <p:cNvPr id="3" name="Content Placeholder 2"/>
          <p:cNvSpPr>
            <a:spLocks noGrp="1"/>
          </p:cNvSpPr>
          <p:nvPr>
            <p:ph idx="1"/>
          </p:nvPr>
        </p:nvSpPr>
        <p:spPr>
          <a:xfrm>
            <a:off x="457200" y="1905000"/>
            <a:ext cx="8229600" cy="4389120"/>
          </a:xfrm>
        </p:spPr>
        <p:txBody>
          <a:bodyPr/>
          <a:lstStyle/>
          <a:p>
            <a:r>
              <a:rPr lang="en-US" dirty="0" smtClean="0"/>
              <a:t>17 Monitored industrial landfills</a:t>
            </a:r>
          </a:p>
          <a:p>
            <a:pPr lvl="1"/>
            <a:r>
              <a:rPr lang="en-US" dirty="0" smtClean="0"/>
              <a:t>10 have evidence of groundwater quality impacts</a:t>
            </a:r>
          </a:p>
          <a:p>
            <a:pPr lvl="1"/>
            <a:r>
              <a:rPr lang="en-US" dirty="0" smtClean="0"/>
              <a:t>7 no evidence of groundwater quality impacts</a:t>
            </a:r>
          </a:p>
          <a:p>
            <a:r>
              <a:rPr lang="en-US" dirty="0" smtClean="0"/>
              <a:t>45 Monitored municipal landfills</a:t>
            </a:r>
          </a:p>
          <a:p>
            <a:pPr lvl="1"/>
            <a:r>
              <a:rPr lang="en-US" dirty="0" smtClean="0"/>
              <a:t>34 have evidence of groundwater quality impacts</a:t>
            </a:r>
          </a:p>
          <a:p>
            <a:pPr lvl="1"/>
            <a:r>
              <a:rPr lang="en-US" dirty="0" smtClean="0"/>
              <a:t>11 no evidence of groundwater quality impacts </a:t>
            </a:r>
          </a:p>
          <a:p>
            <a:endParaRPr lang="en-US" dirty="0"/>
          </a:p>
        </p:txBody>
      </p:sp>
      <p:pic>
        <p:nvPicPr>
          <p:cNvPr id="5" name="Picture 4" descr="compactor%20on%20landfill.jpg"/>
          <p:cNvPicPr>
            <a:picLocks noChangeAspect="1"/>
          </p:cNvPicPr>
          <p:nvPr/>
        </p:nvPicPr>
        <p:blipFill>
          <a:blip r:embed="rId2" cstate="print"/>
          <a:stretch>
            <a:fillRect/>
          </a:stretch>
        </p:blipFill>
        <p:spPr>
          <a:xfrm>
            <a:off x="5867400" y="4724400"/>
            <a:ext cx="2859066" cy="18973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 </a:t>
            </a:r>
            <a:endParaRPr lang="en-US" dirty="0"/>
          </a:p>
        </p:txBody>
      </p:sp>
      <p:pic>
        <p:nvPicPr>
          <p:cNvPr id="5" name="Picture 4" descr="Impacted Landfills Updated.jpg"/>
          <p:cNvPicPr>
            <a:picLocks noChangeAspect="1"/>
          </p:cNvPicPr>
          <p:nvPr/>
        </p:nvPicPr>
        <p:blipFill>
          <a:blip r:embed="rId2"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Spills and Leaks (estimates)</a:t>
            </a:r>
            <a:endParaRPr lang="en-US" dirty="0"/>
          </a:p>
        </p:txBody>
      </p:sp>
      <p:sp>
        <p:nvSpPr>
          <p:cNvPr id="3" name="Content Placeholder 2"/>
          <p:cNvSpPr>
            <a:spLocks noGrp="1"/>
          </p:cNvSpPr>
          <p:nvPr>
            <p:ph idx="1"/>
          </p:nvPr>
        </p:nvSpPr>
        <p:spPr>
          <a:xfrm>
            <a:off x="457200" y="1935480"/>
            <a:ext cx="5105400" cy="4160520"/>
          </a:xfrm>
        </p:spPr>
        <p:txBody>
          <a:bodyPr>
            <a:normAutofit fontScale="85000" lnSpcReduction="20000"/>
          </a:bodyPr>
          <a:lstStyle/>
          <a:p>
            <a:r>
              <a:rPr lang="en-US" dirty="0" smtClean="0"/>
              <a:t>Number of sites assessed under the Cleanup program -1929 </a:t>
            </a:r>
          </a:p>
          <a:p>
            <a:r>
              <a:rPr lang="en-US" dirty="0" smtClean="0"/>
              <a:t>Number of those sites with groundwater contamination – 1,163</a:t>
            </a:r>
          </a:p>
          <a:p>
            <a:r>
              <a:rPr lang="en-US" dirty="0" smtClean="0"/>
              <a:t>Number of sites with groundwater cleanups underway 369</a:t>
            </a:r>
          </a:p>
          <a:p>
            <a:r>
              <a:rPr lang="en-US" dirty="0" smtClean="0"/>
              <a:t>Number of sites with completed cleanups – 443</a:t>
            </a:r>
          </a:p>
          <a:p>
            <a:r>
              <a:rPr lang="en-US" dirty="0" smtClean="0"/>
              <a:t>Common contaminants at cleanup sites: petroleum, chlorinated solvents, metals</a:t>
            </a:r>
          </a:p>
          <a:p>
            <a:r>
              <a:rPr lang="en-US" dirty="0" smtClean="0"/>
              <a:t>Number of Orphan sites with groundwater cleanups underway - 23</a:t>
            </a:r>
            <a:endParaRPr lang="en-US" dirty="0"/>
          </a:p>
        </p:txBody>
      </p:sp>
    </p:spTree>
    <p:controls>
      <p:control spid="83973" name="HTMLImage2" r:id="rId2" imgW="4800600" imgH="3152880"/>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371600"/>
          </a:xfrm>
        </p:spPr>
        <p:txBody>
          <a:bodyPr>
            <a:noAutofit/>
          </a:bodyPr>
          <a:lstStyle/>
          <a:p>
            <a:r>
              <a:rPr lang="en-US" sz="4400" dirty="0" smtClean="0"/>
              <a:t>Nonpoint Sources of Groundwater Contamination</a:t>
            </a:r>
            <a:endParaRPr lang="en-US" sz="4400" dirty="0"/>
          </a:p>
        </p:txBody>
      </p:sp>
      <p:sp>
        <p:nvSpPr>
          <p:cNvPr id="3" name="Content Placeholder 2"/>
          <p:cNvSpPr>
            <a:spLocks noGrp="1"/>
          </p:cNvSpPr>
          <p:nvPr>
            <p:ph idx="1"/>
          </p:nvPr>
        </p:nvSpPr>
        <p:spPr>
          <a:xfrm>
            <a:off x="457200" y="2971800"/>
            <a:ext cx="8153400" cy="3352800"/>
          </a:xfrm>
        </p:spPr>
        <p:txBody>
          <a:bodyPr>
            <a:normAutofit lnSpcReduction="10000"/>
          </a:bodyPr>
          <a:lstStyle/>
          <a:p>
            <a:r>
              <a:rPr lang="en-US" dirty="0" smtClean="0"/>
              <a:t>Onsite sewage disposal – nitrate, fecal bacteria, pharmaceuticals and personal care products</a:t>
            </a:r>
          </a:p>
          <a:p>
            <a:r>
              <a:rPr lang="en-US" dirty="0" smtClean="0"/>
              <a:t>Agriculture – nitrate (fertilizer, animal waste), pesticides</a:t>
            </a:r>
          </a:p>
          <a:p>
            <a:endParaRPr lang="en-US" dirty="0" smtClean="0"/>
          </a:p>
          <a:p>
            <a:pPr>
              <a:buFont typeface="Wingdings" pitchFamily="2" charset="2"/>
              <a:buChar char="Ø"/>
            </a:pPr>
            <a:r>
              <a:rPr lang="en-US" i="1" dirty="0" smtClean="0">
                <a:solidFill>
                  <a:schemeClr val="tx2"/>
                </a:solidFill>
              </a:rPr>
              <a:t>Affects large areas</a:t>
            </a:r>
            <a:r>
              <a:rPr lang="en-US" dirty="0" smtClean="0"/>
              <a:t>, often in low concentrations, and often in areas </a:t>
            </a:r>
            <a:r>
              <a:rPr lang="en-US" i="1" dirty="0" smtClean="0">
                <a:solidFill>
                  <a:schemeClr val="tx2"/>
                </a:solidFill>
              </a:rPr>
              <a:t>where people are dependent </a:t>
            </a:r>
            <a:r>
              <a:rPr lang="en-US" dirty="0" smtClean="0"/>
              <a:t>on individual private wells </a:t>
            </a:r>
            <a:r>
              <a:rPr lang="en-US" i="1" dirty="0" smtClean="0">
                <a:solidFill>
                  <a:schemeClr val="tx2"/>
                </a:solidFill>
              </a:rPr>
              <a:t>for their water supplies </a:t>
            </a:r>
            <a:endParaRPr lang="en-US" i="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dirty="0" smtClean="0"/>
              <a:t>Groundwater Quality Monitoring in Oregon – Early Studies</a:t>
            </a:r>
            <a:endParaRPr lang="en-US" dirty="0"/>
          </a:p>
        </p:txBody>
      </p:sp>
      <p:sp>
        <p:nvSpPr>
          <p:cNvPr id="3" name="Content Placeholder 2"/>
          <p:cNvSpPr>
            <a:spLocks noGrp="1"/>
          </p:cNvSpPr>
          <p:nvPr>
            <p:ph idx="1"/>
          </p:nvPr>
        </p:nvSpPr>
        <p:spPr>
          <a:xfrm>
            <a:off x="457200" y="2362200"/>
            <a:ext cx="8229600" cy="3962400"/>
          </a:xfrm>
        </p:spPr>
        <p:txBody>
          <a:bodyPr>
            <a:normAutofit fontScale="92500" lnSpcReduction="20000"/>
          </a:bodyPr>
          <a:lstStyle/>
          <a:p>
            <a:r>
              <a:rPr lang="en-US" dirty="0" smtClean="0"/>
              <a:t>Regional Groundwater Quality Assessments were conducted from the late 1970’s to approximately 2000</a:t>
            </a:r>
          </a:p>
          <a:p>
            <a:r>
              <a:rPr lang="en-US" dirty="0" smtClean="0"/>
              <a:t>Early Assessments focused on areas of concern about on-site sewage disposal.</a:t>
            </a:r>
          </a:p>
          <a:p>
            <a:pPr lvl="1"/>
            <a:r>
              <a:rPr lang="en-US" dirty="0" smtClean="0"/>
              <a:t>Santa Clara/River Rd (nitrate, fecal </a:t>
            </a:r>
            <a:r>
              <a:rPr lang="en-US" dirty="0" err="1" smtClean="0"/>
              <a:t>coliform</a:t>
            </a:r>
            <a:r>
              <a:rPr lang="en-US" dirty="0" smtClean="0"/>
              <a:t>)</a:t>
            </a:r>
          </a:p>
          <a:p>
            <a:pPr lvl="1"/>
            <a:r>
              <a:rPr lang="en-US" dirty="0" smtClean="0"/>
              <a:t>Clatsop Plain (nitrate)</a:t>
            </a:r>
          </a:p>
          <a:p>
            <a:pPr lvl="1"/>
            <a:r>
              <a:rPr lang="en-US" dirty="0" smtClean="0"/>
              <a:t>Florence (drinking water protection – nitrate)</a:t>
            </a:r>
          </a:p>
          <a:p>
            <a:pPr lvl="1"/>
            <a:r>
              <a:rPr lang="en-US" dirty="0" smtClean="0"/>
              <a:t>S. Deschutes/Upper Klamath (nitrate)</a:t>
            </a:r>
          </a:p>
          <a:p>
            <a:pPr lvl="1"/>
            <a:r>
              <a:rPr lang="en-US" dirty="0" smtClean="0"/>
              <a:t>East Multnomah County (nitrate, VOCs)</a:t>
            </a:r>
          </a:p>
          <a:p>
            <a:pPr>
              <a:buFont typeface="Wingdings" pitchFamily="2" charset="2"/>
              <a:buChar char="Ø"/>
            </a:pPr>
            <a:r>
              <a:rPr lang="en-US" dirty="0" smtClean="0"/>
              <a:t>EQC adopted policies and geographic rules to address each of these on-site groundwater quality issues.</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dirty="0" smtClean="0"/>
              <a:t>Groundwater Quality Monitoring – Ag Chemicals Study  </a:t>
            </a:r>
            <a:endParaRPr lang="en-US" dirty="0"/>
          </a:p>
        </p:txBody>
      </p:sp>
      <p:sp>
        <p:nvSpPr>
          <p:cNvPr id="3" name="Content Placeholder 2"/>
          <p:cNvSpPr>
            <a:spLocks noGrp="1"/>
          </p:cNvSpPr>
          <p:nvPr>
            <p:ph idx="1"/>
          </p:nvPr>
        </p:nvSpPr>
        <p:spPr>
          <a:xfrm>
            <a:off x="457200" y="2438400"/>
            <a:ext cx="8229600" cy="3886200"/>
          </a:xfrm>
        </p:spPr>
        <p:txBody>
          <a:bodyPr>
            <a:normAutofit fontScale="92500" lnSpcReduction="20000"/>
          </a:bodyPr>
          <a:lstStyle/>
          <a:p>
            <a:r>
              <a:rPr lang="en-US" dirty="0" smtClean="0"/>
              <a:t> Assessment of Oregon’s Groundwater for Agricultural Chemicals</a:t>
            </a:r>
          </a:p>
          <a:p>
            <a:pPr lvl="1">
              <a:buFont typeface="Wingdings" pitchFamily="2" charset="2"/>
              <a:buChar char="Ø"/>
            </a:pPr>
            <a:r>
              <a:rPr lang="en-US" dirty="0" smtClean="0"/>
              <a:t>1985-1986</a:t>
            </a:r>
          </a:p>
          <a:p>
            <a:pPr lvl="1">
              <a:buFont typeface="Wingdings" pitchFamily="2" charset="2"/>
              <a:buChar char="Ø"/>
            </a:pPr>
            <a:r>
              <a:rPr lang="en-US" dirty="0" smtClean="0"/>
              <a:t>Cooperative study: DEQ, EPA, USGS, OSU, OSHD, WRD, ODA</a:t>
            </a:r>
          </a:p>
          <a:p>
            <a:pPr lvl="1">
              <a:buFont typeface="Wingdings" pitchFamily="2" charset="2"/>
              <a:buChar char="Ø"/>
            </a:pPr>
            <a:r>
              <a:rPr lang="en-US" dirty="0" smtClean="0"/>
              <a:t>380 public and private drinking water wells sampled</a:t>
            </a:r>
          </a:p>
          <a:p>
            <a:pPr lvl="1">
              <a:buFont typeface="Wingdings" pitchFamily="2" charset="2"/>
              <a:buChar char="Ø"/>
            </a:pPr>
            <a:r>
              <a:rPr lang="en-US" dirty="0" smtClean="0"/>
              <a:t>Pesticides detected in drinking water supplies: EDB, DCPA, </a:t>
            </a:r>
            <a:r>
              <a:rPr lang="en-US" dirty="0" err="1" smtClean="0"/>
              <a:t>Bromacil</a:t>
            </a:r>
            <a:r>
              <a:rPr lang="en-US" dirty="0" smtClean="0"/>
              <a:t>, </a:t>
            </a:r>
            <a:r>
              <a:rPr lang="en-US" dirty="0" err="1" smtClean="0"/>
              <a:t>Dinoseb</a:t>
            </a:r>
            <a:r>
              <a:rPr lang="en-US" dirty="0" smtClean="0"/>
              <a:t>, </a:t>
            </a:r>
            <a:r>
              <a:rPr lang="en-US" dirty="0" err="1" smtClean="0"/>
              <a:t>Aldicarb</a:t>
            </a:r>
            <a:r>
              <a:rPr lang="en-US" dirty="0" smtClean="0"/>
              <a:t>, 1,2–dichloropropane</a:t>
            </a:r>
          </a:p>
          <a:p>
            <a:pPr lvl="1">
              <a:buFont typeface="Wingdings" pitchFamily="2" charset="2"/>
              <a:buChar char="Ø"/>
            </a:pPr>
            <a:r>
              <a:rPr lang="en-US" dirty="0" smtClean="0"/>
              <a:t>Nitrate was frequently found to exceed the drinking water standard (10 mg/l) and was found as high as  89 mg/l</a:t>
            </a:r>
          </a:p>
          <a:p>
            <a:pPr lvl="1">
              <a:buFont typeface="Wingdings" pitchFamily="2" charset="2"/>
              <a:buChar char="Ø"/>
            </a:pPr>
            <a:r>
              <a:rPr lang="en-US" dirty="0" smtClean="0"/>
              <a:t>Ultimately provided foundation for the Oregon Groundwater Quality Protection Act of 1989</a:t>
            </a:r>
          </a:p>
          <a:p>
            <a:pPr lvl="1">
              <a:buFont typeface="Wingdings" pitchFamily="2" charset="2"/>
              <a:buChar char="Ø"/>
            </a:pPr>
            <a:endParaRPr lang="en-US" dirty="0" smtClean="0"/>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371600"/>
          </a:xfrm>
        </p:spPr>
        <p:txBody>
          <a:bodyPr>
            <a:normAutofit fontScale="90000"/>
          </a:bodyPr>
          <a:lstStyle/>
          <a:p>
            <a:r>
              <a:rPr lang="en-US" dirty="0" smtClean="0"/>
              <a:t>Groundwater Quality – Regional Assessments </a:t>
            </a:r>
            <a:endParaRPr lang="en-US" dirty="0"/>
          </a:p>
        </p:txBody>
      </p:sp>
      <p:sp>
        <p:nvSpPr>
          <p:cNvPr id="3" name="Content Placeholder 2"/>
          <p:cNvSpPr>
            <a:spLocks noGrp="1"/>
          </p:cNvSpPr>
          <p:nvPr>
            <p:ph idx="1"/>
          </p:nvPr>
        </p:nvSpPr>
        <p:spPr>
          <a:xfrm>
            <a:off x="457200" y="2667000"/>
            <a:ext cx="8229600" cy="3657600"/>
          </a:xfrm>
        </p:spPr>
        <p:txBody>
          <a:bodyPr/>
          <a:lstStyle/>
          <a:p>
            <a:r>
              <a:rPr lang="en-US" dirty="0" smtClean="0"/>
              <a:t>1986 -2000 </a:t>
            </a:r>
          </a:p>
          <a:p>
            <a:r>
              <a:rPr lang="en-US" dirty="0" smtClean="0"/>
              <a:t>45 Regional Assessments conducted</a:t>
            </a:r>
          </a:p>
          <a:p>
            <a:r>
              <a:rPr lang="en-US" dirty="0" smtClean="0"/>
              <a:t>Areas selected based on vulnerability to contamination from nonpoint sources</a:t>
            </a:r>
          </a:p>
          <a:p>
            <a:r>
              <a:rPr lang="en-US" dirty="0" smtClean="0"/>
              <a:t>Areas targeted typically 100 to 400 sq miles</a:t>
            </a:r>
          </a:p>
          <a:p>
            <a:r>
              <a:rPr lang="en-US" dirty="0" smtClean="0"/>
              <a:t>20-40 wells  drinking water wells sampled per survey</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normAutofit fontScale="90000"/>
          </a:bodyPr>
          <a:lstStyle/>
          <a:p>
            <a:r>
              <a:rPr lang="en-US" dirty="0" smtClean="0"/>
              <a:t>Groundwater Quality – Regional Assessments (Results)</a:t>
            </a:r>
            <a:endParaRPr lang="en-US" dirty="0"/>
          </a:p>
        </p:txBody>
      </p:sp>
      <p:sp>
        <p:nvSpPr>
          <p:cNvPr id="3" name="Content Placeholder 2"/>
          <p:cNvSpPr>
            <a:spLocks noGrp="1"/>
          </p:cNvSpPr>
          <p:nvPr>
            <p:ph idx="1"/>
          </p:nvPr>
        </p:nvSpPr>
        <p:spPr>
          <a:xfrm>
            <a:off x="457200" y="2133600"/>
            <a:ext cx="8229600" cy="4495800"/>
          </a:xfrm>
        </p:spPr>
        <p:txBody>
          <a:bodyPr>
            <a:normAutofit fontScale="92500" lnSpcReduction="10000"/>
          </a:bodyPr>
          <a:lstStyle/>
          <a:p>
            <a:r>
              <a:rPr lang="en-US" dirty="0" smtClean="0"/>
              <a:t>Significant groundwater contamination detected in 35 out of 45 regional assessments</a:t>
            </a:r>
          </a:p>
          <a:p>
            <a:r>
              <a:rPr lang="en-US" dirty="0" smtClean="0"/>
              <a:t>17% of 1010 wells sampled for arsenic exceeded the MCL of 10 parts per billion</a:t>
            </a:r>
          </a:p>
          <a:p>
            <a:r>
              <a:rPr lang="en-US" dirty="0" smtClean="0"/>
              <a:t>16% of 3199 sampled for nitrate exceeded the MCL of 10 parts per million</a:t>
            </a:r>
          </a:p>
          <a:p>
            <a:r>
              <a:rPr lang="en-US" dirty="0" smtClean="0"/>
              <a:t>67% of wells sampled in Malheur County contained the pesticide </a:t>
            </a:r>
            <a:r>
              <a:rPr lang="en-US" dirty="0" err="1" smtClean="0"/>
              <a:t>Dacthal</a:t>
            </a:r>
            <a:r>
              <a:rPr lang="en-US" dirty="0" smtClean="0"/>
              <a:t> with concentrations up to 32 times the health advisory level</a:t>
            </a:r>
          </a:p>
          <a:p>
            <a:r>
              <a:rPr lang="en-US" dirty="0" smtClean="0"/>
              <a:t>Random sampling indicates 33 % of rural drinking water wells in Willamette Valley contain detectable pesticide contamination with up 15 different pesticides detected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dirty="0" smtClean="0"/>
              <a:t>What I would like you to know about Groundwater Quality</a:t>
            </a:r>
            <a:endParaRPr lang="en-US" dirty="0"/>
          </a:p>
        </p:txBody>
      </p:sp>
      <p:sp>
        <p:nvSpPr>
          <p:cNvPr id="3" name="Content Placeholder 2"/>
          <p:cNvSpPr>
            <a:spLocks noGrp="1"/>
          </p:cNvSpPr>
          <p:nvPr>
            <p:ph idx="1"/>
          </p:nvPr>
        </p:nvSpPr>
        <p:spPr>
          <a:xfrm>
            <a:off x="457200" y="2362200"/>
            <a:ext cx="8229600" cy="3962400"/>
          </a:xfrm>
        </p:spPr>
        <p:txBody>
          <a:bodyPr>
            <a:normAutofit fontScale="77500" lnSpcReduction="20000"/>
          </a:bodyPr>
          <a:lstStyle/>
          <a:p>
            <a:pPr marL="514350" indent="-514350">
              <a:buFont typeface="+mj-lt"/>
              <a:buAutoNum type="arabicPeriod"/>
            </a:pPr>
            <a:r>
              <a:rPr lang="en-US" dirty="0" smtClean="0"/>
              <a:t>Groundwater is a </a:t>
            </a:r>
            <a:r>
              <a:rPr lang="en-US" i="1" dirty="0" smtClean="0">
                <a:solidFill>
                  <a:srgbClr val="FF0000"/>
                </a:solidFill>
              </a:rPr>
              <a:t>critical natural resource </a:t>
            </a:r>
            <a:r>
              <a:rPr lang="en-US" dirty="0" smtClean="0"/>
              <a:t>vital to the public health, economy and environment of Oregon</a:t>
            </a:r>
            <a:endParaRPr lang="en-US" i="1" dirty="0" smtClean="0">
              <a:solidFill>
                <a:srgbClr val="FF0000"/>
              </a:solidFill>
            </a:endParaRPr>
          </a:p>
          <a:p>
            <a:pPr marL="514350" indent="-514350">
              <a:buFont typeface="+mj-lt"/>
              <a:buAutoNum type="arabicPeriod"/>
            </a:pPr>
            <a:r>
              <a:rPr lang="en-US" dirty="0" smtClean="0"/>
              <a:t>Groundwater is </a:t>
            </a:r>
            <a:r>
              <a:rPr lang="en-US" i="1" dirty="0" smtClean="0">
                <a:solidFill>
                  <a:srgbClr val="FF0000"/>
                </a:solidFill>
              </a:rPr>
              <a:t>vulnerable to contamination</a:t>
            </a:r>
            <a:r>
              <a:rPr lang="en-US" i="1" dirty="0" smtClean="0"/>
              <a:t> </a:t>
            </a:r>
            <a:r>
              <a:rPr lang="en-US" dirty="0" smtClean="0"/>
              <a:t>from a variety of sources  and that contamination can ruin it for future beneficial uses</a:t>
            </a:r>
          </a:p>
          <a:p>
            <a:pPr marL="514350" indent="-514350">
              <a:buFont typeface="+mj-lt"/>
              <a:buAutoNum type="arabicPeriod"/>
            </a:pPr>
            <a:r>
              <a:rPr lang="en-US" dirty="0" smtClean="0"/>
              <a:t>Groundwater contamination creates </a:t>
            </a:r>
            <a:r>
              <a:rPr lang="en-US" i="1" dirty="0" smtClean="0">
                <a:solidFill>
                  <a:srgbClr val="FF0000"/>
                </a:solidFill>
              </a:rPr>
              <a:t>real health risk </a:t>
            </a:r>
            <a:r>
              <a:rPr lang="en-US" dirty="0" smtClean="0"/>
              <a:t>or concerns to a significant number of Oregonians</a:t>
            </a:r>
          </a:p>
          <a:p>
            <a:pPr marL="514350" indent="-514350">
              <a:buFont typeface="+mj-lt"/>
              <a:buAutoNum type="arabicPeriod"/>
            </a:pPr>
            <a:r>
              <a:rPr lang="en-US" i="1" dirty="0" smtClean="0">
                <a:solidFill>
                  <a:srgbClr val="FF0000"/>
                </a:solidFill>
              </a:rPr>
              <a:t>DEQ and EQC are responsible </a:t>
            </a:r>
            <a:r>
              <a:rPr lang="en-US" dirty="0" smtClean="0"/>
              <a:t>for overseeing the protection of groundwater quality</a:t>
            </a:r>
          </a:p>
          <a:p>
            <a:pPr marL="514350" indent="-514350">
              <a:buFont typeface="+mj-lt"/>
              <a:buAutoNum type="arabicPeriod"/>
            </a:pPr>
            <a:r>
              <a:rPr lang="en-US" dirty="0" smtClean="0"/>
              <a:t>Programs for preventing, detecting, and remediating groundwater contamination  exist and are </a:t>
            </a:r>
            <a:r>
              <a:rPr lang="en-US" i="1" dirty="0" smtClean="0">
                <a:solidFill>
                  <a:srgbClr val="FF0000"/>
                </a:solidFill>
              </a:rPr>
              <a:t>effective for point sources and spills</a:t>
            </a:r>
          </a:p>
          <a:p>
            <a:pPr marL="514350" indent="-514350">
              <a:buFont typeface="+mj-lt"/>
              <a:buAutoNum type="arabicPeriod"/>
            </a:pPr>
            <a:r>
              <a:rPr lang="en-US" dirty="0" smtClean="0"/>
              <a:t>As with surface water, programs for preventing, detecting, and remediating groundwater contamination from </a:t>
            </a:r>
            <a:r>
              <a:rPr lang="en-US" i="1" dirty="0" smtClean="0">
                <a:solidFill>
                  <a:srgbClr val="FF0000"/>
                </a:solidFill>
              </a:rPr>
              <a:t>nonpoint </a:t>
            </a:r>
            <a:r>
              <a:rPr lang="en-US" dirty="0" smtClean="0"/>
              <a:t>sources are less direct and </a:t>
            </a:r>
            <a:r>
              <a:rPr lang="en-US" i="1" dirty="0" smtClean="0">
                <a:solidFill>
                  <a:srgbClr val="FF0000"/>
                </a:solidFill>
              </a:rPr>
              <a:t>far more challenging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2"/>
          <p:cNvPicPr preferRelativeResize="0">
            <a:picLocks noChangeArrowheads="1"/>
          </p:cNvPicPr>
          <p:nvPr/>
        </p:nvPicPr>
        <p:blipFill>
          <a:blip r:embed="rId3" cstate="print"/>
          <a:stretch>
            <a:fillRect/>
          </a:stretch>
        </p:blipFill>
        <p:spPr bwMode="auto">
          <a:xfrm>
            <a:off x="457200" y="674628"/>
            <a:ext cx="8046720" cy="6183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0" y="0"/>
            <a:ext cx="8046720" cy="62179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447800"/>
          </a:xfrm>
        </p:spPr>
        <p:txBody>
          <a:bodyPr>
            <a:normAutofit fontScale="90000"/>
          </a:bodyPr>
          <a:lstStyle/>
          <a:p>
            <a:r>
              <a:rPr lang="en-US" dirty="0" smtClean="0"/>
              <a:t>Groundwater Quality – Real Estate Transaction Data</a:t>
            </a:r>
            <a:endParaRPr lang="en-US" dirty="0"/>
          </a:p>
        </p:txBody>
      </p:sp>
      <p:sp>
        <p:nvSpPr>
          <p:cNvPr id="3" name="Content Placeholder 2"/>
          <p:cNvSpPr>
            <a:spLocks noGrp="1"/>
          </p:cNvSpPr>
          <p:nvPr>
            <p:ph idx="1"/>
          </p:nvPr>
        </p:nvSpPr>
        <p:spPr>
          <a:xfrm>
            <a:off x="457200" y="2514600"/>
            <a:ext cx="8229600" cy="3810000"/>
          </a:xfrm>
        </p:spPr>
        <p:txBody>
          <a:bodyPr>
            <a:normAutofit/>
          </a:bodyPr>
          <a:lstStyle/>
          <a:p>
            <a:r>
              <a:rPr lang="en-US" dirty="0" smtClean="0"/>
              <a:t>Requirement stems from the Groundwater Quality Protection Act of 1989</a:t>
            </a:r>
          </a:p>
          <a:p>
            <a:r>
              <a:rPr lang="en-US" dirty="0" smtClean="0"/>
              <a:t>Property with domestic well must have well tested at time of property transfer</a:t>
            </a:r>
          </a:p>
          <a:p>
            <a:r>
              <a:rPr lang="en-US" dirty="0" smtClean="0"/>
              <a:t>Originally nitrate and </a:t>
            </a:r>
            <a:r>
              <a:rPr lang="en-US" dirty="0" err="1" smtClean="0"/>
              <a:t>coliform</a:t>
            </a:r>
            <a:r>
              <a:rPr lang="en-US" dirty="0" smtClean="0"/>
              <a:t> bacteria, arsenic and capability to add region specific analytes added to law in 2009</a:t>
            </a:r>
          </a:p>
          <a:p>
            <a:r>
              <a:rPr lang="en-US" dirty="0" smtClean="0"/>
              <a:t>No real enforcement – voluntary compliance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ET.JPG"/>
          <p:cNvPicPr>
            <a:picLocks noChangeAspect="1"/>
          </p:cNvPicPr>
          <p:nvPr/>
        </p:nvPicPr>
        <p:blipFill>
          <a:blip r:embed="rId2" cstate="print"/>
          <a:stretch>
            <a:fillRect/>
          </a:stretch>
        </p:blipFill>
        <p:spPr>
          <a:xfrm>
            <a:off x="134470" y="0"/>
            <a:ext cx="8875059"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Framework - Federal</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lvl="1"/>
            <a:r>
              <a:rPr lang="en-US" dirty="0" smtClean="0"/>
              <a:t>CWA –  GW included but few protections, no listing requirements, no TMDLs</a:t>
            </a:r>
          </a:p>
          <a:p>
            <a:pPr lvl="1"/>
            <a:r>
              <a:rPr lang="en-US" dirty="0" smtClean="0"/>
              <a:t>RCRA – prevents the release of listed hazardous waste</a:t>
            </a:r>
          </a:p>
          <a:p>
            <a:pPr lvl="1"/>
            <a:r>
              <a:rPr lang="en-US" dirty="0" smtClean="0"/>
              <a:t>CERCLA – Primary federal driver – risk based groundwater clean-up</a:t>
            </a:r>
          </a:p>
          <a:p>
            <a:pPr lvl="1"/>
            <a:r>
              <a:rPr lang="en-US" dirty="0" smtClean="0"/>
              <a:t>SDWA – Public Water Supplies only, source water  protection program, Underground Injection Control Program</a:t>
            </a:r>
          </a:p>
          <a:p>
            <a:pPr lvl="1">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Regulatory Framework  - State</a:t>
            </a:r>
            <a:endParaRPr lang="en-US" dirty="0"/>
          </a:p>
        </p:txBody>
      </p:sp>
      <p:sp>
        <p:nvSpPr>
          <p:cNvPr id="3" name="Content Placeholder 2"/>
          <p:cNvSpPr>
            <a:spLocks noGrp="1"/>
          </p:cNvSpPr>
          <p:nvPr>
            <p:ph idx="1"/>
          </p:nvPr>
        </p:nvSpPr>
        <p:spPr/>
        <p:txBody>
          <a:bodyPr/>
          <a:lstStyle/>
          <a:p>
            <a:pPr>
              <a:buNone/>
            </a:pPr>
            <a:endParaRPr lang="en-US" dirty="0" smtClean="0"/>
          </a:p>
          <a:p>
            <a:pPr lvl="1"/>
            <a:r>
              <a:rPr lang="en-US" dirty="0" smtClean="0"/>
              <a:t>Groundwater Protection Act of 1989, ORS 468B.150 to ORS468B.190 and others</a:t>
            </a:r>
          </a:p>
          <a:p>
            <a:pPr lvl="1"/>
            <a:r>
              <a:rPr lang="en-US" dirty="0" smtClean="0"/>
              <a:t>Groundwater Quality Protection Oregon Administrative Rule 340-40</a:t>
            </a:r>
          </a:p>
          <a:p>
            <a:pPr lvl="1"/>
            <a:r>
              <a:rPr lang="en-US" dirty="0" smtClean="0"/>
              <a:t>Spill and Clean-up Laws; ORS 466.605 et.seq, OAR 340-122, ORS465.200 et. Seq. and OAR 340-142</a:t>
            </a:r>
          </a:p>
          <a:p>
            <a:pPr lvl="1"/>
            <a:r>
              <a:rPr lang="en-US" dirty="0" smtClean="0"/>
              <a:t>Underground Injection Control Program OAR 340 </a:t>
            </a:r>
            <a:br>
              <a:rPr lang="en-US" dirty="0" smtClean="0"/>
            </a:br>
            <a:r>
              <a:rPr lang="en-US" dirty="0" smtClean="0"/>
              <a:t>Division 44</a:t>
            </a:r>
          </a:p>
          <a:p>
            <a:pPr lvl="1"/>
            <a:r>
              <a:rPr lang="en-US" dirty="0" smtClean="0"/>
              <a:t>Handout - </a:t>
            </a:r>
            <a:r>
              <a:rPr lang="en-US" i="1" dirty="0" smtClean="0"/>
              <a:t> History of Oregon Groundwater Protection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447800"/>
          </a:xfrm>
        </p:spPr>
        <p:txBody>
          <a:bodyPr>
            <a:normAutofit fontScale="90000"/>
          </a:bodyPr>
          <a:lstStyle/>
          <a:p>
            <a:r>
              <a:rPr lang="en-US" dirty="0" smtClean="0"/>
              <a:t> Oregon Groundwater Protection Act of 1989</a:t>
            </a:r>
            <a:endParaRPr lang="en-US" dirty="0"/>
          </a:p>
        </p:txBody>
      </p:sp>
      <p:sp>
        <p:nvSpPr>
          <p:cNvPr id="3" name="Content Placeholder 2"/>
          <p:cNvSpPr>
            <a:spLocks noGrp="1"/>
          </p:cNvSpPr>
          <p:nvPr>
            <p:ph idx="1"/>
          </p:nvPr>
        </p:nvSpPr>
        <p:spPr>
          <a:xfrm>
            <a:off x="457200" y="2438400"/>
            <a:ext cx="8229600" cy="3886200"/>
          </a:xfrm>
        </p:spPr>
        <p:txBody>
          <a:bodyPr>
            <a:normAutofit lnSpcReduction="10000"/>
          </a:bodyPr>
          <a:lstStyle/>
          <a:p>
            <a:r>
              <a:rPr lang="en-US" dirty="0" smtClean="0"/>
              <a:t>Developed to address increasing evidence of non-point source gr0undwater contamination</a:t>
            </a:r>
          </a:p>
          <a:p>
            <a:r>
              <a:rPr lang="en-US" dirty="0" smtClean="0"/>
              <a:t>Consensus legislation</a:t>
            </a:r>
          </a:p>
          <a:p>
            <a:pPr lvl="1">
              <a:buFont typeface="Wingdings" pitchFamily="2" charset="2"/>
              <a:buChar char="Ø"/>
            </a:pPr>
            <a:r>
              <a:rPr lang="en-US" dirty="0" smtClean="0"/>
              <a:t>Farm Bureau</a:t>
            </a:r>
          </a:p>
          <a:p>
            <a:pPr lvl="1">
              <a:buFont typeface="Wingdings" pitchFamily="2" charset="2"/>
              <a:buChar char="Ø"/>
            </a:pPr>
            <a:r>
              <a:rPr lang="en-US" dirty="0" smtClean="0"/>
              <a:t>Most agricultural groups</a:t>
            </a:r>
          </a:p>
          <a:p>
            <a:pPr lvl="1">
              <a:buFont typeface="Wingdings" pitchFamily="2" charset="2"/>
              <a:buChar char="Ø"/>
            </a:pPr>
            <a:r>
              <a:rPr lang="en-US" dirty="0" smtClean="0"/>
              <a:t>Oregonians for Food and Shelter</a:t>
            </a:r>
          </a:p>
          <a:p>
            <a:pPr lvl="1">
              <a:buFont typeface="Wingdings" pitchFamily="2" charset="2"/>
              <a:buChar char="Ø"/>
            </a:pPr>
            <a:r>
              <a:rPr lang="en-US" dirty="0" smtClean="0"/>
              <a:t>Environmental groups</a:t>
            </a:r>
          </a:p>
          <a:p>
            <a:pPr>
              <a:buFont typeface="Arial" pitchFamily="34" charset="0"/>
              <a:buChar char="•"/>
            </a:pPr>
            <a:r>
              <a:rPr lang="en-US" dirty="0" smtClean="0"/>
              <a:t>State Agencies (ODA, WRD, OHA, DEQ) Focused on prevention of contamination</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95400"/>
          </a:xfrm>
        </p:spPr>
        <p:txBody>
          <a:bodyPr>
            <a:normAutofit fontScale="90000"/>
          </a:bodyPr>
          <a:lstStyle/>
          <a:p>
            <a:r>
              <a:rPr lang="en-US" dirty="0" smtClean="0"/>
              <a:t>Oregon Groundwater Protection Act of 1989</a:t>
            </a:r>
            <a:endParaRPr lang="en-US" dirty="0"/>
          </a:p>
        </p:txBody>
      </p:sp>
      <p:sp>
        <p:nvSpPr>
          <p:cNvPr id="3" name="Content Placeholder 2"/>
          <p:cNvSpPr>
            <a:spLocks noGrp="1"/>
          </p:cNvSpPr>
          <p:nvPr>
            <p:ph idx="1"/>
          </p:nvPr>
        </p:nvSpPr>
        <p:spPr>
          <a:xfrm>
            <a:off x="457200" y="2286000"/>
            <a:ext cx="8229600" cy="4343400"/>
          </a:xfrm>
        </p:spPr>
        <p:txBody>
          <a:bodyPr>
            <a:normAutofit fontScale="85000" lnSpcReduction="20000"/>
          </a:bodyPr>
          <a:lstStyle/>
          <a:p>
            <a:pPr algn="ctr"/>
            <a:r>
              <a:rPr lang="en-US" dirty="0" smtClean="0"/>
              <a:t>Goal – “To prevent contamination of groundwater  while striving to conserve this resource and to maintain the high quality of Oregon’s groundwater resource for present and future beneficial uses.”</a:t>
            </a:r>
          </a:p>
          <a:p>
            <a:endParaRPr lang="en-US" dirty="0" smtClean="0"/>
          </a:p>
          <a:p>
            <a:r>
              <a:rPr lang="en-US" dirty="0" smtClean="0"/>
              <a:t>How is this accomplished?</a:t>
            </a:r>
          </a:p>
          <a:p>
            <a:pPr lvl="1">
              <a:buFont typeface="Wingdings" pitchFamily="2" charset="2"/>
              <a:buChar char="Ø"/>
            </a:pPr>
            <a:r>
              <a:rPr lang="en-US" dirty="0" smtClean="0"/>
              <a:t>Public education</a:t>
            </a:r>
          </a:p>
          <a:p>
            <a:pPr lvl="1">
              <a:buFont typeface="Wingdings" pitchFamily="2" charset="2"/>
              <a:buChar char="Ø"/>
            </a:pPr>
            <a:r>
              <a:rPr lang="en-US" dirty="0" smtClean="0"/>
              <a:t>Requires all state programs be consistent</a:t>
            </a:r>
          </a:p>
          <a:p>
            <a:pPr lvl="1">
              <a:buFont typeface="Wingdings" pitchFamily="2" charset="2"/>
              <a:buChar char="Ø"/>
            </a:pPr>
            <a:r>
              <a:rPr lang="en-US" dirty="0" smtClean="0"/>
              <a:t>Statewide groundwater quality monitoring and assessment</a:t>
            </a:r>
          </a:p>
          <a:p>
            <a:pPr lvl="1">
              <a:buFont typeface="Wingdings" pitchFamily="2" charset="2"/>
              <a:buChar char="Ø"/>
            </a:pPr>
            <a:r>
              <a:rPr lang="en-US" dirty="0" smtClean="0"/>
              <a:t>Prevent groundwater contamination through the use of Best Management Practices (BMPs)</a:t>
            </a:r>
          </a:p>
          <a:p>
            <a:pPr lvl="1">
              <a:buFont typeface="Wingdings" pitchFamily="2" charset="2"/>
              <a:buChar char="Ø"/>
            </a:pPr>
            <a:r>
              <a:rPr lang="en-US" dirty="0" smtClean="0"/>
              <a:t>Set levels for contaminants to trigger response actions</a:t>
            </a:r>
          </a:p>
          <a:p>
            <a:pPr lvl="1">
              <a:buFont typeface="Wingdings" pitchFamily="2" charset="2"/>
              <a:buChar char="Ø"/>
            </a:pPr>
            <a:r>
              <a:rPr lang="en-US" dirty="0" smtClean="0"/>
              <a:t>Protect groundwater quality to allow present and future beneficial uses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19200"/>
          </a:xfrm>
        </p:spPr>
        <p:txBody>
          <a:bodyPr>
            <a:normAutofit fontScale="90000"/>
          </a:bodyPr>
          <a:lstStyle/>
          <a:p>
            <a:r>
              <a:rPr lang="en-US" dirty="0" smtClean="0"/>
              <a:t>Groundwater Protection Act of 1989</a:t>
            </a:r>
            <a:endParaRPr lang="en-US" dirty="0"/>
          </a:p>
        </p:txBody>
      </p:sp>
      <p:sp>
        <p:nvSpPr>
          <p:cNvPr id="3" name="Content Placeholder 2"/>
          <p:cNvSpPr>
            <a:spLocks noGrp="1"/>
          </p:cNvSpPr>
          <p:nvPr>
            <p:ph idx="1"/>
          </p:nvPr>
        </p:nvSpPr>
        <p:spPr>
          <a:xfrm>
            <a:off x="457200" y="2438400"/>
            <a:ext cx="8229600" cy="3886200"/>
          </a:xfrm>
        </p:spPr>
        <p:txBody>
          <a:bodyPr/>
          <a:lstStyle/>
          <a:p>
            <a:r>
              <a:rPr lang="en-US" dirty="0" smtClean="0"/>
              <a:t>Maximum Measurable Levels of Contaminants in Groundwater</a:t>
            </a:r>
          </a:p>
          <a:p>
            <a:r>
              <a:rPr lang="en-US" dirty="0" smtClean="0"/>
              <a:t>Groundwater Management Areas (GWMA)</a:t>
            </a:r>
          </a:p>
          <a:p>
            <a:r>
              <a:rPr lang="en-US" dirty="0" smtClean="0"/>
              <a:t>Groundwater Areas of Concern</a:t>
            </a:r>
          </a:p>
          <a:p>
            <a:r>
              <a:rPr lang="en-US" dirty="0" smtClean="0"/>
              <a:t>Funding provided was sufficient to implement two GWMAs and statewide groundwater quality monitoring program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219200"/>
          </a:xfrm>
        </p:spPr>
        <p:txBody>
          <a:bodyPr>
            <a:normAutofit fontScale="90000"/>
          </a:bodyPr>
          <a:lstStyle/>
          <a:p>
            <a:r>
              <a:rPr lang="en-US" dirty="0" smtClean="0"/>
              <a:t>Groundwater Quality Protection Rules (OAR 340-040)</a:t>
            </a:r>
            <a:endParaRPr lang="en-US" dirty="0"/>
          </a:p>
        </p:txBody>
      </p:sp>
      <p:sp>
        <p:nvSpPr>
          <p:cNvPr id="3" name="Content Placeholder 2"/>
          <p:cNvSpPr>
            <a:spLocks noGrp="1"/>
          </p:cNvSpPr>
          <p:nvPr>
            <p:ph idx="1"/>
          </p:nvPr>
        </p:nvSpPr>
        <p:spPr>
          <a:xfrm>
            <a:off x="457200" y="2590800"/>
            <a:ext cx="8229600" cy="3733800"/>
          </a:xfrm>
        </p:spPr>
        <p:txBody>
          <a:bodyPr>
            <a:normAutofit/>
          </a:bodyPr>
          <a:lstStyle/>
          <a:p>
            <a:r>
              <a:rPr lang="en-US" dirty="0" smtClean="0"/>
              <a:t>Establish mandatory minimum groundwater quality protection requirements</a:t>
            </a:r>
          </a:p>
          <a:p>
            <a:r>
              <a:rPr lang="en-US" dirty="0" smtClean="0"/>
              <a:t>Clean-up program exempted</a:t>
            </a:r>
          </a:p>
          <a:p>
            <a:r>
              <a:rPr lang="en-US" dirty="0" smtClean="0"/>
              <a:t>Policies </a:t>
            </a:r>
          </a:p>
          <a:p>
            <a:pPr lvl="1">
              <a:buFont typeface="Wingdings" pitchFamily="2" charset="2"/>
              <a:buChar char="Ø"/>
            </a:pPr>
            <a:r>
              <a:rPr lang="en-US" dirty="0" smtClean="0"/>
              <a:t>Because of difficulty of clean-up anti-degradation policy</a:t>
            </a:r>
          </a:p>
          <a:p>
            <a:pPr lvl="1">
              <a:buFont typeface="Wingdings" pitchFamily="2" charset="2"/>
              <a:buChar char="Ø"/>
            </a:pPr>
            <a:r>
              <a:rPr lang="en-US" dirty="0" smtClean="0"/>
              <a:t>All groundwater protected whether currently used or not</a:t>
            </a:r>
          </a:p>
          <a:p>
            <a:pPr lvl="1">
              <a:buFont typeface="Wingdings" pitchFamily="2" charset="2"/>
              <a:buChar char="Ø"/>
            </a:pPr>
            <a:r>
              <a:rPr lang="en-US" dirty="0" smtClean="0"/>
              <a:t>Point sources use highest and best practical methods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Groundwater Basics</a:t>
            </a:r>
          </a:p>
          <a:p>
            <a:r>
              <a:rPr lang="en-US" dirty="0" smtClean="0"/>
              <a:t>Groundwater Quality in Oregon and Sources of Pollution</a:t>
            </a:r>
          </a:p>
          <a:p>
            <a:r>
              <a:rPr lang="en-US" dirty="0" smtClean="0"/>
              <a:t>Regulatory Processes Mechanisms for Addressing Groundwater Quality</a:t>
            </a:r>
          </a:p>
          <a:p>
            <a:r>
              <a:rPr lang="en-US" dirty="0" smtClean="0"/>
              <a:t>Conclusions</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19200"/>
          </a:xfrm>
        </p:spPr>
        <p:txBody>
          <a:bodyPr>
            <a:normAutofit fontScale="90000"/>
          </a:bodyPr>
          <a:lstStyle/>
          <a:p>
            <a:r>
              <a:rPr lang="en-US" dirty="0" smtClean="0"/>
              <a:t>Groundwater Quality Protection Rules (OAR 340-040)</a:t>
            </a:r>
            <a:endParaRPr lang="en-US" dirty="0"/>
          </a:p>
        </p:txBody>
      </p:sp>
      <p:sp>
        <p:nvSpPr>
          <p:cNvPr id="3" name="Content Placeholder 2"/>
          <p:cNvSpPr>
            <a:spLocks noGrp="1"/>
          </p:cNvSpPr>
          <p:nvPr>
            <p:ph idx="1"/>
          </p:nvPr>
        </p:nvSpPr>
        <p:spPr>
          <a:xfrm>
            <a:off x="457200" y="2514600"/>
            <a:ext cx="8229600" cy="3810000"/>
          </a:xfrm>
        </p:spPr>
        <p:txBody>
          <a:bodyPr>
            <a:normAutofit/>
          </a:bodyPr>
          <a:lstStyle/>
          <a:p>
            <a:r>
              <a:rPr lang="en-US" dirty="0" smtClean="0"/>
              <a:t>Groundwater monitoring requirements for permitted sources</a:t>
            </a:r>
          </a:p>
          <a:p>
            <a:r>
              <a:rPr lang="en-US" dirty="0" smtClean="0"/>
              <a:t>Process for setting concentration limits for compliance points</a:t>
            </a:r>
          </a:p>
          <a:p>
            <a:r>
              <a:rPr lang="en-US" dirty="0" smtClean="0"/>
              <a:t>Concentration limit variance process (alternative concentration limit)</a:t>
            </a:r>
          </a:p>
          <a:p>
            <a:r>
              <a:rPr lang="en-US" dirty="0" smtClean="0"/>
              <a:t>Remedial investigation and feasibility study</a:t>
            </a:r>
          </a:p>
          <a:p>
            <a:r>
              <a:rPr lang="en-US" dirty="0" smtClean="0"/>
              <a:t>Selection of remedial action</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Activities</a:t>
            </a:r>
            <a:endParaRPr lang="en-US" dirty="0"/>
          </a:p>
        </p:txBody>
      </p:sp>
      <p:sp>
        <p:nvSpPr>
          <p:cNvPr id="3" name="Content Placeholder 2"/>
          <p:cNvSpPr>
            <a:spLocks noGrp="1"/>
          </p:cNvSpPr>
          <p:nvPr>
            <p:ph idx="1"/>
          </p:nvPr>
        </p:nvSpPr>
        <p:spPr/>
        <p:txBody>
          <a:bodyPr>
            <a:normAutofit lnSpcReduction="10000"/>
          </a:bodyPr>
          <a:lstStyle/>
          <a:p>
            <a:r>
              <a:rPr lang="en-US" dirty="0" smtClean="0"/>
              <a:t>Funding for implementation of groundwater program has been reduced several times since the mid 1990’s</a:t>
            </a:r>
          </a:p>
          <a:p>
            <a:r>
              <a:rPr lang="en-US" dirty="0" smtClean="0"/>
              <a:t>DEQ current work limited to three GWMAs: </a:t>
            </a:r>
          </a:p>
          <a:p>
            <a:pPr lvl="1">
              <a:buNone/>
            </a:pPr>
            <a:r>
              <a:rPr lang="en-US" dirty="0" smtClean="0"/>
              <a:t>Northern Malheur County – Nitrates, (Dacthal)</a:t>
            </a:r>
          </a:p>
          <a:p>
            <a:pPr lvl="1">
              <a:buFont typeface="Wingdings" pitchFamily="2" charset="2"/>
              <a:buChar char="Ø"/>
            </a:pPr>
            <a:r>
              <a:rPr lang="en-US" dirty="0" smtClean="0"/>
              <a:t>Lower Umatilla Basin – Nitrates</a:t>
            </a:r>
          </a:p>
          <a:p>
            <a:pPr lvl="1">
              <a:buFont typeface="Wingdings" pitchFamily="2" charset="2"/>
              <a:buChar char="Ø"/>
            </a:pPr>
            <a:r>
              <a:rPr lang="en-US" dirty="0" smtClean="0"/>
              <a:t>Southern Willamette Valley – Nitrates</a:t>
            </a:r>
          </a:p>
          <a:p>
            <a:r>
              <a:rPr lang="en-US" dirty="0" smtClean="0"/>
              <a:t>Developing Statewide Ambient Groundwater Quality Monitoring – New Funding 2013 LAB</a:t>
            </a:r>
          </a:p>
          <a:p>
            <a:r>
              <a:rPr lang="en-US" dirty="0" smtClean="0"/>
              <a:t>Integrated Water Resource Strategy Implementation</a:t>
            </a:r>
          </a:p>
          <a:p>
            <a:r>
              <a:rPr lang="en-US" dirty="0" smtClean="0"/>
              <a:t>Pesticide Stewardship Partnerships</a:t>
            </a:r>
          </a:p>
          <a:p>
            <a:pPr lvl="1">
              <a:buFont typeface="Wingdings" pitchFamily="2" charset="2"/>
              <a:buChar char="Ø"/>
            </a:pPr>
            <a:endParaRPr lang="en-US" dirty="0" smtClean="0"/>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04800" y="0"/>
            <a:ext cx="8839200" cy="2133600"/>
          </a:xfrm>
          <a:prstGeom prst="rect">
            <a:avLst/>
          </a:prstGeom>
          <a:noFill/>
          <a:ln w="9525">
            <a:noFill/>
            <a:miter lim="800000"/>
            <a:headEnd/>
            <a:tailEnd/>
          </a:ln>
          <a:effectLst/>
        </p:spPr>
        <p:txBody>
          <a:bodyPr lIns="91429" tIns="45714" rIns="91429" bIns="45714" anchor="b"/>
          <a:lstStyle/>
          <a:p>
            <a:r>
              <a:rPr lang="en-US" sz="4500" dirty="0" smtClean="0">
                <a:solidFill>
                  <a:schemeClr val="tx2"/>
                </a:solidFill>
                <a:latin typeface="+mj-lt"/>
              </a:rPr>
              <a:t>Groundwater Management Areas </a:t>
            </a:r>
          </a:p>
          <a:p>
            <a:r>
              <a:rPr lang="en-US" sz="4500" dirty="0" smtClean="0">
                <a:solidFill>
                  <a:schemeClr val="tx2"/>
                </a:solidFill>
                <a:latin typeface="+mj-lt"/>
              </a:rPr>
              <a:t>(GWMA)</a:t>
            </a:r>
            <a:endParaRPr lang="en-US" sz="4500" dirty="0">
              <a:solidFill>
                <a:schemeClr val="tx2"/>
              </a:solidFill>
              <a:latin typeface="+mj-lt"/>
            </a:endParaRPr>
          </a:p>
        </p:txBody>
      </p:sp>
      <p:sp>
        <p:nvSpPr>
          <p:cNvPr id="146435" name="Text Box 3"/>
          <p:cNvSpPr txBox="1">
            <a:spLocks noChangeArrowheads="1"/>
          </p:cNvSpPr>
          <p:nvPr/>
        </p:nvSpPr>
        <p:spPr bwMode="auto">
          <a:xfrm>
            <a:off x="1066800" y="2209800"/>
            <a:ext cx="7315200" cy="3785640"/>
          </a:xfrm>
          <a:prstGeom prst="rect">
            <a:avLst/>
          </a:prstGeom>
          <a:noFill/>
          <a:ln w="9525">
            <a:noFill/>
            <a:miter lim="800000"/>
            <a:headEnd/>
            <a:tailEnd/>
          </a:ln>
          <a:effectLst/>
        </p:spPr>
        <p:txBody>
          <a:bodyPr wrap="square" lIns="91429" tIns="45714" rIns="91429" bIns="45714">
            <a:spAutoFit/>
          </a:bodyPr>
          <a:lstStyle/>
          <a:p>
            <a:pPr>
              <a:buFont typeface="Arial" pitchFamily="34" charset="0"/>
              <a:buChar char="•"/>
            </a:pPr>
            <a:r>
              <a:rPr lang="en-US" sz="2400" dirty="0"/>
              <a:t>Oregon’s Groundwater Protection Act requires DEQ to declare a GWMA if groundwater contamination (resulting from nonpoint source activities) exceeds certain trigger levels.</a:t>
            </a:r>
          </a:p>
          <a:p>
            <a:endParaRPr lang="en-US" sz="2400" dirty="0"/>
          </a:p>
          <a:p>
            <a:pPr>
              <a:buFont typeface="Arial" pitchFamily="34" charset="0"/>
              <a:buChar char="•"/>
            </a:pPr>
            <a:r>
              <a:rPr lang="en-US" sz="2400" dirty="0"/>
              <a:t>In most cases, the trigger level is 50% of a federal drinking water standard.  </a:t>
            </a:r>
          </a:p>
          <a:p>
            <a:endParaRPr lang="en-US" sz="2400" dirty="0"/>
          </a:p>
          <a:p>
            <a:pPr>
              <a:buFont typeface="Arial" pitchFamily="34" charset="0"/>
              <a:buChar char="•"/>
            </a:pPr>
            <a:r>
              <a:rPr lang="en-US" sz="2400" dirty="0"/>
              <a:t>In the case of nitrate, the trigger level is 70% of the 10 </a:t>
            </a:r>
            <a:r>
              <a:rPr lang="en-US" sz="2400" dirty="0" err="1"/>
              <a:t>ppm</a:t>
            </a:r>
            <a:r>
              <a:rPr lang="en-US" sz="2400" dirty="0"/>
              <a:t> federal drinking water standard (i.e., 7 </a:t>
            </a:r>
            <a:r>
              <a:rPr lang="en-US" sz="2400" dirty="0" err="1"/>
              <a:t>ppm</a:t>
            </a:r>
            <a:r>
              <a:rPr lang="en-US" sz="2400" dirty="0"/>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dissolve">
                                      <p:cBhvr>
                                        <p:cTn id="7" dur="500"/>
                                        <p:tgtEl>
                                          <p:spTgt spid="146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0" y="0"/>
            <a:ext cx="6553200" cy="2133600"/>
          </a:xfrm>
        </p:spPr>
        <p:txBody>
          <a:bodyPr>
            <a:normAutofit/>
          </a:bodyPr>
          <a:lstStyle/>
          <a:p>
            <a:r>
              <a:rPr lang="en-US" dirty="0" smtClean="0"/>
              <a:t>How Does an Oregon GWMA Work?</a:t>
            </a:r>
            <a:endParaRPr lang="en-US" dirty="0"/>
          </a:p>
        </p:txBody>
      </p:sp>
      <p:sp>
        <p:nvSpPr>
          <p:cNvPr id="80899" name="Text Box 3"/>
          <p:cNvSpPr txBox="1">
            <a:spLocks noChangeArrowheads="1"/>
          </p:cNvSpPr>
          <p:nvPr/>
        </p:nvSpPr>
        <p:spPr bwMode="auto">
          <a:xfrm>
            <a:off x="1600200" y="2333697"/>
            <a:ext cx="6248400" cy="4524303"/>
          </a:xfrm>
          <a:prstGeom prst="rect">
            <a:avLst/>
          </a:prstGeom>
          <a:noFill/>
          <a:ln w="9525">
            <a:noFill/>
            <a:miter lim="800000"/>
            <a:headEnd/>
            <a:tailEnd/>
          </a:ln>
          <a:effectLst/>
        </p:spPr>
        <p:txBody>
          <a:bodyPr wrap="square" lIns="91429" tIns="45714" rIns="91429" bIns="45714">
            <a:spAutoFit/>
          </a:bodyPr>
          <a:lstStyle/>
          <a:p>
            <a:pPr marL="396875" indent="-396875">
              <a:buFontTx/>
              <a:buChar char="•"/>
            </a:pPr>
            <a:r>
              <a:rPr lang="en-US" sz="2400" dirty="0" smtClean="0"/>
              <a:t>An </a:t>
            </a:r>
            <a:r>
              <a:rPr lang="en-US" sz="2400" dirty="0"/>
              <a:t>Action Plan </a:t>
            </a:r>
            <a:r>
              <a:rPr lang="en-US" sz="2400" dirty="0" smtClean="0"/>
              <a:t>is </a:t>
            </a:r>
            <a:r>
              <a:rPr lang="en-US" sz="2400" dirty="0"/>
              <a:t>developed by a local Citizen Advisory Committee with DEQ and ODA oversight.</a:t>
            </a:r>
          </a:p>
          <a:p>
            <a:pPr marL="396875" indent="-396875">
              <a:buFontTx/>
              <a:buChar char="•"/>
            </a:pPr>
            <a:endParaRPr lang="en-US" sz="2400" dirty="0"/>
          </a:p>
          <a:p>
            <a:pPr marL="396875" indent="-396875">
              <a:buFontTx/>
              <a:buChar char="•"/>
            </a:pPr>
            <a:r>
              <a:rPr lang="en-US" sz="2400" dirty="0"/>
              <a:t>The Action Plan details a voluntary program led by </a:t>
            </a:r>
            <a:r>
              <a:rPr lang="en-US" sz="2400" dirty="0" smtClean="0"/>
              <a:t>a “lead agency”. </a:t>
            </a:r>
            <a:endParaRPr lang="en-US" sz="2400" dirty="0"/>
          </a:p>
          <a:p>
            <a:pPr marL="396875" indent="-396875">
              <a:buFontTx/>
              <a:buChar char="•"/>
            </a:pPr>
            <a:endParaRPr lang="en-US" sz="2400" dirty="0"/>
          </a:p>
          <a:p>
            <a:pPr marL="396875" indent="-396875">
              <a:buFontTx/>
              <a:buChar char="•"/>
            </a:pPr>
            <a:r>
              <a:rPr lang="en-US" sz="2400" dirty="0"/>
              <a:t>The goal of the plan is to reduce nitrate to less than 7 mg/l.</a:t>
            </a:r>
          </a:p>
          <a:p>
            <a:pPr marL="396875" indent="-396875">
              <a:buFontTx/>
              <a:buChar char="•"/>
            </a:pPr>
            <a:endParaRPr lang="en-US" sz="2400" dirty="0"/>
          </a:p>
          <a:p>
            <a:pPr marL="396875" indent="-396875">
              <a:buFontTx/>
              <a:buChar char="•"/>
            </a:pPr>
            <a:r>
              <a:rPr lang="en-US" sz="2400" dirty="0"/>
              <a:t>If the goal is not met, regulatory measures </a:t>
            </a:r>
            <a:r>
              <a:rPr lang="en-US" sz="2400" dirty="0" smtClean="0"/>
              <a:t>may </a:t>
            </a:r>
            <a:r>
              <a:rPr lang="en-US" sz="2400" dirty="0"/>
              <a:t>be considered.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dissolve">
                                      <p:cBhvr>
                                        <p:cTn id="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685800"/>
            <a:ext cx="5715000" cy="2169825"/>
          </a:xfrm>
          <a:prstGeom prst="rect">
            <a:avLst/>
          </a:prstGeom>
        </p:spPr>
        <p:txBody>
          <a:bodyPr wrap="square">
            <a:spAutoFit/>
          </a:bodyPr>
          <a:lstStyle/>
          <a:p>
            <a:r>
              <a:rPr lang="en-US" sz="4500" dirty="0" smtClean="0">
                <a:solidFill>
                  <a:schemeClr val="tx2"/>
                </a:solidFill>
                <a:latin typeface="+mj-lt"/>
              </a:rPr>
              <a:t>How Does an Oregon GWMA Work?</a:t>
            </a:r>
          </a:p>
          <a:p>
            <a:endParaRPr lang="en-US" sz="4500" dirty="0">
              <a:solidFill>
                <a:schemeClr val="tx2"/>
              </a:solidFill>
              <a:latin typeface="+mj-lt"/>
            </a:endParaRPr>
          </a:p>
        </p:txBody>
      </p:sp>
      <p:sp>
        <p:nvSpPr>
          <p:cNvPr id="3" name="Rectangle 2"/>
          <p:cNvSpPr/>
          <p:nvPr/>
        </p:nvSpPr>
        <p:spPr>
          <a:xfrm>
            <a:off x="457200" y="2133600"/>
            <a:ext cx="7783606" cy="3785652"/>
          </a:xfrm>
          <a:prstGeom prst="rect">
            <a:avLst/>
          </a:prstGeom>
        </p:spPr>
        <p:txBody>
          <a:bodyPr wrap="square">
            <a:spAutoFit/>
          </a:bodyPr>
          <a:lstStyle/>
          <a:p>
            <a:pPr>
              <a:buFont typeface="Arial" pitchFamily="34" charset="0"/>
              <a:buChar char="•"/>
            </a:pPr>
            <a:r>
              <a:rPr lang="en-US" sz="2400" dirty="0" smtClean="0"/>
              <a:t>  GWMA’s use monitoring and  research to implement adaptive management</a:t>
            </a:r>
          </a:p>
          <a:p>
            <a:pPr>
              <a:buFont typeface="Arial" pitchFamily="34" charset="0"/>
              <a:buChar char="•"/>
            </a:pPr>
            <a:endParaRPr lang="en-US" sz="2400" dirty="0" smtClean="0"/>
          </a:p>
          <a:p>
            <a:pPr>
              <a:buFont typeface="Arial" pitchFamily="34" charset="0"/>
              <a:buChar char="•"/>
            </a:pPr>
            <a:r>
              <a:rPr lang="en-US" sz="2400" dirty="0" smtClean="0"/>
              <a:t>  Making Improvements is a slow process because:</a:t>
            </a:r>
          </a:p>
          <a:p>
            <a:pPr lvl="1">
              <a:buFont typeface="Wingdings" pitchFamily="2" charset="2"/>
              <a:buChar char="ü"/>
            </a:pPr>
            <a:r>
              <a:rPr lang="en-US" sz="2400" dirty="0" smtClean="0"/>
              <a:t>Developing and proving BMPs takes time</a:t>
            </a:r>
          </a:p>
          <a:p>
            <a:pPr lvl="1">
              <a:buFont typeface="Wingdings" pitchFamily="2" charset="2"/>
              <a:buChar char="ü"/>
            </a:pPr>
            <a:r>
              <a:rPr lang="en-US" sz="2400" dirty="0" smtClean="0"/>
              <a:t>Groundwater moves slow and it may take decades to                  	see improvements </a:t>
            </a:r>
          </a:p>
          <a:p>
            <a:pPr lvl="1">
              <a:buFont typeface="Wingdings" pitchFamily="2" charset="2"/>
              <a:buChar char="ü"/>
            </a:pPr>
            <a:endParaRPr lang="en-US" sz="2400" dirty="0" smtClean="0"/>
          </a:p>
          <a:p>
            <a:pPr>
              <a:buFont typeface="Arial" pitchFamily="34" charset="0"/>
              <a:buChar char="•"/>
            </a:pPr>
            <a:endParaRPr lang="en-US" sz="2400" dirty="0" smtClean="0"/>
          </a:p>
          <a:p>
            <a:pPr>
              <a:buFont typeface="Arial" pitchFamily="34" charset="0"/>
              <a:buChar char="•"/>
            </a:pPr>
            <a:endParaRPr lang="en-US" sz="2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762000" y="904417"/>
            <a:ext cx="7596187" cy="5448381"/>
          </a:xfrm>
          <a:prstGeom prst="rect">
            <a:avLst/>
          </a:prstGeom>
          <a:noFill/>
          <a:ln w="9525">
            <a:noFill/>
            <a:miter lim="800000"/>
            <a:headEnd/>
            <a:tailEnd/>
          </a:ln>
        </p:spPr>
      </p:pic>
      <p:grpSp>
        <p:nvGrpSpPr>
          <p:cNvPr id="10" name="Group 9"/>
          <p:cNvGrpSpPr/>
          <p:nvPr/>
        </p:nvGrpSpPr>
        <p:grpSpPr>
          <a:xfrm>
            <a:off x="1295400" y="152401"/>
            <a:ext cx="6400800" cy="685800"/>
            <a:chOff x="0" y="4778"/>
            <a:chExt cx="6553200" cy="359774"/>
          </a:xfrm>
        </p:grpSpPr>
        <p:sp>
          <p:nvSpPr>
            <p:cNvPr id="11" name="Rounded Rectangle 10"/>
            <p:cNvSpPr/>
            <p:nvPr/>
          </p:nvSpPr>
          <p:spPr>
            <a:xfrm>
              <a:off x="0" y="4778"/>
              <a:ext cx="6553200" cy="359774"/>
            </a:xfrm>
            <a:prstGeom prst="roundRect">
              <a:avLst/>
            </a:prstGeom>
          </p:spPr>
          <p:style>
            <a:lnRef idx="1">
              <a:schemeClr val="accent3"/>
            </a:lnRef>
            <a:fillRef idx="2">
              <a:schemeClr val="accent3"/>
            </a:fillRef>
            <a:effectRef idx="1">
              <a:schemeClr val="accent3"/>
            </a:effectRef>
            <a:fontRef idx="minor">
              <a:schemeClr val="dk1"/>
            </a:fontRef>
          </p:style>
        </p:sp>
        <p:sp>
          <p:nvSpPr>
            <p:cNvPr id="12" name="Rounded Rectangle 4"/>
            <p:cNvSpPr/>
            <p:nvPr/>
          </p:nvSpPr>
          <p:spPr>
            <a:xfrm>
              <a:off x="17563" y="22341"/>
              <a:ext cx="6518074" cy="3246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solidFill>
                    <a:schemeClr val="tx1"/>
                  </a:solidFill>
                </a:rPr>
                <a:t>Oregon's Groundwater </a:t>
              </a:r>
              <a:r>
                <a:rPr lang="en-US" sz="1500" kern="1200" dirty="0" smtClean="0"/>
                <a:t>Management</a:t>
              </a:r>
              <a:r>
                <a:rPr lang="en-US" sz="1500" kern="1200" dirty="0" smtClean="0">
                  <a:solidFill>
                    <a:schemeClr val="tx1"/>
                  </a:solidFill>
                </a:rPr>
                <a:t> Areas</a:t>
              </a:r>
              <a:endParaRPr lang="en-US" sz="1500" kern="1200" dirty="0">
                <a:solidFill>
                  <a:schemeClr val="tx1"/>
                </a:solidFill>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1752600" y="1066800"/>
            <a:ext cx="5791200" cy="762000"/>
          </a:xfrm>
        </p:spPr>
        <p:txBody>
          <a:bodyPr>
            <a:normAutofit fontScale="90000"/>
          </a:bodyPr>
          <a:lstStyle/>
          <a:p>
            <a:pPr algn="ctr"/>
            <a:r>
              <a:rPr lang="en-US" dirty="0" smtClean="0"/>
              <a:t>Source of Nitrogen</a:t>
            </a:r>
            <a:endParaRPr lang="en-US" dirty="0"/>
          </a:p>
        </p:txBody>
      </p:sp>
      <p:sp>
        <p:nvSpPr>
          <p:cNvPr id="184323" name="Rectangle 3"/>
          <p:cNvSpPr>
            <a:spLocks noChangeArrowheads="1"/>
          </p:cNvSpPr>
          <p:nvPr/>
        </p:nvSpPr>
        <p:spPr bwMode="auto">
          <a:xfrm>
            <a:off x="1600200" y="2071890"/>
            <a:ext cx="6858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dirty="0" smtClean="0">
                <a:latin typeface="Arial" pitchFamily="34" charset="0"/>
                <a:cs typeface="Times New Roman" pitchFamily="18" charset="0"/>
              </a:rPr>
              <a:t>All three GWMAs – Primarily Agriculture  </a:t>
            </a:r>
          </a:p>
        </p:txBody>
      </p:sp>
      <p:pic>
        <p:nvPicPr>
          <p:cNvPr id="4" name="Picture 3" descr="pie charts 040510 Fig3.jpg"/>
          <p:cNvPicPr>
            <a:picLocks noChangeAspect="1"/>
          </p:cNvPicPr>
          <p:nvPr/>
        </p:nvPicPr>
        <p:blipFill>
          <a:blip r:embed="rId3" cstate="print"/>
          <a:stretch>
            <a:fillRect/>
          </a:stretch>
        </p:blipFill>
        <p:spPr>
          <a:xfrm>
            <a:off x="1981200" y="2514600"/>
            <a:ext cx="5242560" cy="4343400"/>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descr="Figure 4-7.jpg"/>
          <p:cNvPicPr>
            <a:picLocks noChangeAspect="1"/>
          </p:cNvPicPr>
          <p:nvPr/>
        </p:nvPicPr>
        <p:blipFill>
          <a:blip r:embed="rId2" cstate="print"/>
          <a:srcRect l="8297" t="6349" r="5844" b="476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Northern Malheur County GWMA</a:t>
            </a:r>
            <a:endParaRPr lang="en-US" dirty="0"/>
          </a:p>
        </p:txBody>
      </p:sp>
      <p:sp>
        <p:nvSpPr>
          <p:cNvPr id="3" name="Content Placeholder 2"/>
          <p:cNvSpPr>
            <a:spLocks noGrp="1"/>
          </p:cNvSpPr>
          <p:nvPr>
            <p:ph idx="1"/>
          </p:nvPr>
        </p:nvSpPr>
        <p:spPr/>
        <p:txBody>
          <a:bodyPr>
            <a:normAutofit fontScale="92500"/>
          </a:bodyPr>
          <a:lstStyle/>
          <a:p>
            <a:r>
              <a:rPr lang="en-US" dirty="0" smtClean="0"/>
              <a:t>Nitrate concentrations are decreasing (improving trends)</a:t>
            </a:r>
          </a:p>
          <a:p>
            <a:r>
              <a:rPr lang="en-US" dirty="0" smtClean="0"/>
              <a:t>Credit goes to OSU Experiment Station, OSU Extension, SWCD, Watershed Councils, and the local growers</a:t>
            </a:r>
          </a:p>
          <a:p>
            <a:r>
              <a:rPr lang="en-US" dirty="0" smtClean="0"/>
              <a:t>They have developed and promoted BMPs to reduce nitrate loss to groundwater</a:t>
            </a:r>
          </a:p>
          <a:p>
            <a:pPr lvl="1">
              <a:buFont typeface="Wingdings" pitchFamily="2" charset="2"/>
              <a:buChar char="Ø"/>
            </a:pPr>
            <a:r>
              <a:rPr lang="en-US" dirty="0" smtClean="0"/>
              <a:t>Soil testing for residual nitrogen </a:t>
            </a:r>
          </a:p>
          <a:p>
            <a:pPr lvl="1">
              <a:buFont typeface="Wingdings" pitchFamily="2" charset="2"/>
              <a:buChar char="Ø"/>
            </a:pPr>
            <a:r>
              <a:rPr lang="en-US" dirty="0" smtClean="0"/>
              <a:t>Reduced fall fertilization</a:t>
            </a:r>
          </a:p>
          <a:p>
            <a:pPr lvl="1">
              <a:buFont typeface="Wingdings" pitchFamily="2" charset="2"/>
              <a:buChar char="Ø"/>
            </a:pPr>
            <a:r>
              <a:rPr lang="en-US" dirty="0" smtClean="0"/>
              <a:t>Decreased use of side dressing</a:t>
            </a:r>
          </a:p>
          <a:p>
            <a:pPr lvl="1">
              <a:buFont typeface="Wingdings" pitchFamily="2" charset="2"/>
              <a:buChar char="Ø"/>
            </a:pPr>
            <a:r>
              <a:rPr lang="en-US" dirty="0" smtClean="0"/>
              <a:t>Less nitrogen applied via irrigation water</a:t>
            </a:r>
          </a:p>
          <a:p>
            <a:pPr lvl="1">
              <a:buFont typeface="Wingdings" pitchFamily="2" charset="2"/>
              <a:buChar char="Ø"/>
            </a:pPr>
            <a:r>
              <a:rPr lang="en-US" dirty="0" smtClean="0"/>
              <a:t>Total nitrogen applications reduced by 9.5%</a:t>
            </a:r>
          </a:p>
          <a:p>
            <a:pPr lvl="1">
              <a:buFont typeface="Wingdings" pitchFamily="2" charset="2"/>
              <a:buChar char="Ø"/>
            </a:pPr>
            <a:endParaRPr lang="en-US" dirty="0" smtClean="0"/>
          </a:p>
          <a:p>
            <a:pPr lvl="1">
              <a:buFont typeface="Wingdings" pitchFamily="2" charset="2"/>
              <a:buChar char="Ø"/>
            </a:pPr>
            <a:endParaRPr lang="en-US" dirty="0" smtClean="0"/>
          </a:p>
          <a:p>
            <a:pPr lvl="1">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Umatilla Basin</a:t>
            </a:r>
            <a:endParaRPr lang="en-US" dirty="0"/>
          </a:p>
        </p:txBody>
      </p:sp>
      <p:sp>
        <p:nvSpPr>
          <p:cNvPr id="3" name="Content Placeholder 2"/>
          <p:cNvSpPr>
            <a:spLocks noGrp="1"/>
          </p:cNvSpPr>
          <p:nvPr>
            <p:ph idx="1"/>
          </p:nvPr>
        </p:nvSpPr>
        <p:spPr/>
        <p:txBody>
          <a:bodyPr>
            <a:normAutofit/>
          </a:bodyPr>
          <a:lstStyle/>
          <a:p>
            <a:r>
              <a:rPr lang="en-US" dirty="0" smtClean="0"/>
              <a:t>Area-wide nitrate trend is consistently increasing </a:t>
            </a:r>
          </a:p>
          <a:p>
            <a:r>
              <a:rPr lang="en-US" dirty="0" smtClean="0"/>
              <a:t>Irrigated agriculture is largest potential source of nitrogen</a:t>
            </a:r>
          </a:p>
          <a:p>
            <a:endParaRPr lang="en-US" dirty="0" smtClean="0"/>
          </a:p>
          <a:p>
            <a:endParaRPr lang="en-US" dirty="0"/>
          </a:p>
        </p:txBody>
      </p:sp>
      <p:sp>
        <p:nvSpPr>
          <p:cNvPr id="5" name="Rectangle 4"/>
          <p:cNvSpPr/>
          <p:nvPr/>
        </p:nvSpPr>
        <p:spPr>
          <a:xfrm>
            <a:off x="609600" y="3352800"/>
            <a:ext cx="6248400" cy="2585323"/>
          </a:xfrm>
          <a:prstGeom prst="rect">
            <a:avLst/>
          </a:prstGeom>
        </p:spPr>
        <p:txBody>
          <a:bodyPr wrap="square">
            <a:spAutoFit/>
          </a:bodyPr>
          <a:lstStyle/>
          <a:p>
            <a:r>
              <a:rPr lang="en-US" dirty="0" smtClean="0"/>
              <a:t>The LUB GWMA Committee approved:</a:t>
            </a:r>
          </a:p>
          <a:p>
            <a:pPr>
              <a:buFont typeface="Arial" pitchFamily="34" charset="0"/>
              <a:buChar char="•"/>
            </a:pPr>
            <a:r>
              <a:rPr lang="en-US" dirty="0" smtClean="0"/>
              <a:t> the Nitrogen Loading Estimate</a:t>
            </a:r>
          </a:p>
          <a:p>
            <a:pPr>
              <a:buFont typeface="Arial" pitchFamily="34" charset="0"/>
              <a:buChar char="•"/>
            </a:pPr>
            <a:r>
              <a:rPr lang="en-US" dirty="0" smtClean="0"/>
              <a:t> the Third Food Processor Trend Analysis</a:t>
            </a:r>
          </a:p>
          <a:p>
            <a:pPr>
              <a:buFont typeface="Arial" pitchFamily="34" charset="0"/>
              <a:buChar char="•"/>
            </a:pPr>
            <a:r>
              <a:rPr lang="en-US" dirty="0" smtClean="0"/>
              <a:t> the Analysis of Groundwater Nitrate Concentrations</a:t>
            </a:r>
          </a:p>
          <a:p>
            <a:pPr>
              <a:buFont typeface="Arial" pitchFamily="34" charset="0"/>
              <a:buChar char="•"/>
            </a:pPr>
            <a:r>
              <a:rPr lang="en-US" dirty="0" smtClean="0"/>
              <a:t> the Third Evaluation of Action Plan Success</a:t>
            </a:r>
          </a:p>
          <a:p>
            <a:pPr>
              <a:buFont typeface="Arial" pitchFamily="34" charset="0"/>
              <a:buChar char="•"/>
            </a:pPr>
            <a:endParaRPr lang="en-US" dirty="0" smtClean="0"/>
          </a:p>
          <a:p>
            <a:pPr>
              <a:buFont typeface="Arial" pitchFamily="34" charset="0"/>
              <a:buChar char="•"/>
            </a:pPr>
            <a:r>
              <a:rPr lang="en-US" dirty="0" smtClean="0"/>
              <a:t> The LUB GWMA Committee is currently working on</a:t>
            </a:r>
          </a:p>
          <a:p>
            <a:pPr lvl="1">
              <a:buFont typeface="Arial" pitchFamily="34" charset="0"/>
              <a:buChar char="•"/>
            </a:pPr>
            <a:r>
              <a:rPr lang="en-US" dirty="0" smtClean="0"/>
              <a:t> the next Action Plan </a:t>
            </a:r>
          </a:p>
          <a:p>
            <a:pPr lvl="1">
              <a:buFont typeface="Arial" pitchFamily="34" charset="0"/>
              <a:buChar char="•"/>
            </a:pPr>
            <a:r>
              <a:rPr lang="en-US" dirty="0" smtClean="0"/>
              <a:t> an Outreach / Communications Plan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7772400" cy="1362456"/>
          </a:xfrm>
        </p:spPr>
        <p:txBody>
          <a:bodyPr/>
          <a:lstStyle/>
          <a:p>
            <a:pPr>
              <a:buFont typeface="Arial" pitchFamily="34" charset="0"/>
              <a:buChar char="•"/>
            </a:pPr>
            <a:r>
              <a:rPr smtClean="0"/>
              <a:t>Water usable by Humans </a:t>
            </a:r>
            <a:endParaRPr lang="en-US" dirty="0"/>
          </a:p>
        </p:txBody>
      </p:sp>
      <p:sp>
        <p:nvSpPr>
          <p:cNvPr id="3" name="Text Placeholder 2"/>
          <p:cNvSpPr>
            <a:spLocks noGrp="1"/>
          </p:cNvSpPr>
          <p:nvPr>
            <p:ph type="body" idx="1"/>
          </p:nvPr>
        </p:nvSpPr>
        <p:spPr>
          <a:xfrm>
            <a:off x="228600" y="6294116"/>
            <a:ext cx="1371600" cy="106683"/>
          </a:xfrm>
        </p:spPr>
        <p:txBody>
          <a:bodyPr>
            <a:normAutofit fontScale="25000" lnSpcReduction="20000"/>
          </a:bodyPr>
          <a:lstStyle/>
          <a:p>
            <a:r>
              <a:rPr lang="en-US" dirty="0" smtClean="0"/>
              <a:t>From USGS</a:t>
            </a:r>
            <a:endParaRPr lang="en-US" dirty="0"/>
          </a:p>
        </p:txBody>
      </p:sp>
      <p:pic>
        <p:nvPicPr>
          <p:cNvPr id="1026" name="Picture 2" descr="Barcharts of the distribution of water on Earth."/>
          <p:cNvPicPr>
            <a:picLocks noChangeAspect="1" noChangeArrowheads="1"/>
          </p:cNvPicPr>
          <p:nvPr/>
        </p:nvPicPr>
        <p:blipFill>
          <a:blip r:embed="rId3" cstate="print"/>
          <a:srcRect/>
          <a:stretch>
            <a:fillRect/>
          </a:stretch>
        </p:blipFill>
        <p:spPr bwMode="auto">
          <a:xfrm>
            <a:off x="304800" y="3124200"/>
            <a:ext cx="4924425" cy="3124200"/>
          </a:xfrm>
          <a:prstGeom prst="rect">
            <a:avLst/>
          </a:prstGeom>
          <a:noFill/>
        </p:spPr>
      </p:pic>
      <p:pic>
        <p:nvPicPr>
          <p:cNvPr id="16386" name="Picture 2" descr="Pie charts of the distribution of water on Earth."/>
          <p:cNvPicPr>
            <a:picLocks noChangeAspect="1" noChangeArrowheads="1"/>
          </p:cNvPicPr>
          <p:nvPr/>
        </p:nvPicPr>
        <p:blipFill>
          <a:blip r:embed="rId4" cstate="print"/>
          <a:srcRect/>
          <a:stretch>
            <a:fillRect/>
          </a:stretch>
        </p:blipFill>
        <p:spPr bwMode="auto">
          <a:xfrm>
            <a:off x="6096000" y="3733800"/>
            <a:ext cx="2428875" cy="21240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Southern Willamette Valley GWMA</a:t>
            </a:r>
            <a:endParaRPr lang="en-US" dirty="0"/>
          </a:p>
        </p:txBody>
      </p:sp>
      <p:sp>
        <p:nvSpPr>
          <p:cNvPr id="3" name="Content Placeholder 2"/>
          <p:cNvSpPr>
            <a:spLocks noGrp="1"/>
          </p:cNvSpPr>
          <p:nvPr>
            <p:ph idx="1"/>
          </p:nvPr>
        </p:nvSpPr>
        <p:spPr/>
        <p:txBody>
          <a:bodyPr/>
          <a:lstStyle/>
          <a:p>
            <a:r>
              <a:rPr lang="en-US" dirty="0" smtClean="0"/>
              <a:t>Newest GWMA  so less time for results</a:t>
            </a:r>
          </a:p>
          <a:p>
            <a:r>
              <a:rPr lang="en-US" dirty="0" smtClean="0"/>
              <a:t>Nitrate concentrations trending down</a:t>
            </a:r>
          </a:p>
          <a:p>
            <a:r>
              <a:rPr lang="en-US" dirty="0" smtClean="0"/>
              <a:t>Primary source of nitrate is agricultural use of fertilizers</a:t>
            </a:r>
          </a:p>
          <a:p>
            <a:r>
              <a:rPr lang="en-US" dirty="0" smtClean="0"/>
              <a:t>Action Plan addressing</a:t>
            </a:r>
          </a:p>
          <a:p>
            <a:pPr lvl="1">
              <a:buFont typeface="Wingdings" pitchFamily="2" charset="2"/>
              <a:buChar char="Ø"/>
            </a:pPr>
            <a:r>
              <a:rPr lang="en-US" dirty="0" smtClean="0"/>
              <a:t>CAFOs</a:t>
            </a:r>
          </a:p>
          <a:p>
            <a:pPr lvl="1">
              <a:buFont typeface="Wingdings" pitchFamily="2" charset="2"/>
              <a:buChar char="Ø"/>
            </a:pPr>
            <a:r>
              <a:rPr lang="en-US" dirty="0" smtClean="0"/>
              <a:t>Onsite </a:t>
            </a:r>
          </a:p>
          <a:p>
            <a:pPr lvl="1">
              <a:buFont typeface="Wingdings" pitchFamily="2" charset="2"/>
              <a:buChar char="Ø"/>
            </a:pPr>
            <a:r>
              <a:rPr lang="en-US" dirty="0" smtClean="0"/>
              <a:t>Ag BMPs</a:t>
            </a:r>
          </a:p>
          <a:p>
            <a:pPr lvl="1">
              <a:buFont typeface="Wingdings" pitchFamily="2" charset="2"/>
              <a:buChar char="Ø"/>
            </a:pPr>
            <a:r>
              <a:rPr lang="en-US" dirty="0" smtClean="0"/>
              <a:t>Residential use of fertilizers</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924800" cy="6186309"/>
          </a:xfrm>
          <a:prstGeom prst="rect">
            <a:avLst/>
          </a:prstGeom>
        </p:spPr>
        <p:txBody>
          <a:bodyPr wrap="square">
            <a:spAutoFit/>
          </a:bodyPr>
          <a:lstStyle/>
          <a:p>
            <a:r>
              <a:rPr lang="en-US" sz="4400" dirty="0" smtClean="0">
                <a:solidFill>
                  <a:schemeClr val="tx2"/>
                </a:solidFill>
                <a:latin typeface="+mj-lt"/>
              </a:rPr>
              <a:t>GWMAs - </a:t>
            </a:r>
            <a:r>
              <a:rPr lang="en-US" sz="4400" dirty="0" smtClean="0">
                <a:solidFill>
                  <a:schemeClr val="tx2"/>
                </a:solidFill>
                <a:latin typeface="+mj-lt"/>
              </a:rPr>
              <a:t>Common Elements for </a:t>
            </a:r>
            <a:r>
              <a:rPr lang="en-US" sz="4400" dirty="0" err="1" smtClean="0">
                <a:solidFill>
                  <a:schemeClr val="tx2"/>
                </a:solidFill>
                <a:latin typeface="+mj-lt"/>
              </a:rPr>
              <a:t>Successf</a:t>
            </a:r>
            <a:endParaRPr lang="en-US" sz="4400" dirty="0" smtClean="0">
              <a:solidFill>
                <a:schemeClr val="tx2"/>
              </a:solidFill>
              <a:latin typeface="+mj-lt"/>
            </a:endParaRPr>
          </a:p>
          <a:p>
            <a:pPr>
              <a:buFont typeface="Arial" pitchFamily="34" charset="0"/>
              <a:buChar char="•"/>
            </a:pPr>
            <a:r>
              <a:rPr lang="en-US" sz="2400" dirty="0" smtClean="0"/>
              <a:t>Engage stakeholders early and maintain their </a:t>
            </a:r>
            <a:r>
              <a:rPr lang="en-US" sz="2400" dirty="0" smtClean="0"/>
              <a:t>interest</a:t>
            </a:r>
          </a:p>
          <a:p>
            <a:pPr marL="0" lvl="8">
              <a:buFont typeface="Arial" pitchFamily="34" charset="0"/>
              <a:buChar char="•"/>
            </a:pPr>
            <a:r>
              <a:rPr lang="en-US" sz="2400" dirty="0" smtClean="0"/>
              <a:t>Identify key research needs early and pursue vigorously</a:t>
            </a:r>
          </a:p>
          <a:p>
            <a:pPr>
              <a:buFont typeface="Arial" pitchFamily="34" charset="0"/>
              <a:buChar char="•"/>
            </a:pPr>
            <a:r>
              <a:rPr lang="en-US" sz="2400" dirty="0" smtClean="0"/>
              <a:t>Cooperative </a:t>
            </a:r>
            <a:r>
              <a:rPr lang="en-US" sz="2400" dirty="0" smtClean="0"/>
              <a:t>research (Malheur Experiment Station, RARE project SWV GWMA)</a:t>
            </a:r>
          </a:p>
          <a:p>
            <a:pPr>
              <a:buFont typeface="Arial" pitchFamily="34" charset="0"/>
              <a:buChar char="•"/>
            </a:pPr>
            <a:r>
              <a:rPr lang="en-US" sz="2400" dirty="0" smtClean="0">
                <a:latin typeface="+mj-lt"/>
              </a:rPr>
              <a:t> Emphasize public </a:t>
            </a:r>
            <a:r>
              <a:rPr lang="en-US" sz="2400" dirty="0" smtClean="0">
                <a:latin typeface="+mj-lt"/>
              </a:rPr>
              <a:t>education and sharing </a:t>
            </a:r>
          </a:p>
          <a:p>
            <a:pPr lvl="1">
              <a:buFont typeface="Courier New" pitchFamily="49" charset="0"/>
              <a:buChar char="o"/>
            </a:pPr>
            <a:r>
              <a:rPr lang="en-US" sz="2400" dirty="0" smtClean="0">
                <a:latin typeface="+mj-lt"/>
              </a:rPr>
              <a:t>Recent well attended workshops LUB and SWV</a:t>
            </a:r>
          </a:p>
          <a:p>
            <a:pPr lvl="1">
              <a:buFont typeface="Courier New" pitchFamily="49" charset="0"/>
              <a:buChar char="o"/>
            </a:pPr>
            <a:r>
              <a:rPr lang="en-US" sz="2400" dirty="0" smtClean="0">
                <a:latin typeface="+mj-lt"/>
              </a:rPr>
              <a:t>Schools (400 children each year educated in SWV through partners in public education)</a:t>
            </a:r>
          </a:p>
          <a:p>
            <a:pPr lvl="1">
              <a:buFont typeface="Courier New" pitchFamily="49" charset="0"/>
              <a:buChar char="o"/>
            </a:pPr>
            <a:r>
              <a:rPr lang="en-US" sz="2400" dirty="0" smtClean="0">
                <a:latin typeface="+mj-lt"/>
              </a:rPr>
              <a:t> Clean water festivals , Rural living basics class</a:t>
            </a:r>
            <a:r>
              <a:rPr lang="en-US" sz="2400" dirty="0" smtClean="0">
                <a:latin typeface="+mj-lt"/>
              </a:rPr>
              <a:t>,)</a:t>
            </a:r>
            <a:endParaRPr lang="en-US" sz="2400" dirty="0" smtClean="0">
              <a:latin typeface="+mj-lt"/>
            </a:endParaRPr>
          </a:p>
          <a:p>
            <a:pPr>
              <a:buFont typeface="Arial" pitchFamily="34" charset="0"/>
              <a:buChar char="•"/>
            </a:pPr>
            <a:r>
              <a:rPr lang="en-US" sz="2400" dirty="0" smtClean="0">
                <a:latin typeface="+mj-lt"/>
              </a:rPr>
              <a:t>Use water and fertilizer more efficiently</a:t>
            </a:r>
          </a:p>
          <a:p>
            <a:pPr>
              <a:buFont typeface="Arial" pitchFamily="34" charset="0"/>
              <a:buChar char="•"/>
            </a:pPr>
            <a:endParaRPr lang="en-US" sz="2400" dirty="0" smtClean="0">
              <a:latin typeface="+mj-lt"/>
            </a:endParaRPr>
          </a:p>
          <a:p>
            <a:endParaRPr lang="en-US" sz="4400" dirty="0">
              <a:solidFill>
                <a:schemeClr val="tx2"/>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Groundwater is a critical </a:t>
            </a:r>
            <a:r>
              <a:rPr lang="en-US" dirty="0" smtClean="0"/>
              <a:t>natural resource and needed to meet present and future water needs</a:t>
            </a:r>
          </a:p>
          <a:p>
            <a:r>
              <a:rPr lang="en-US" dirty="0" smtClean="0"/>
              <a:t>Groundwater </a:t>
            </a:r>
            <a:r>
              <a:rPr lang="en-US" i="1" dirty="0" smtClean="0">
                <a:solidFill>
                  <a:srgbClr val="FF0000"/>
                </a:solidFill>
              </a:rPr>
              <a:t>contamination is expensive</a:t>
            </a:r>
            <a:r>
              <a:rPr lang="en-US" dirty="0" smtClean="0"/>
              <a:t>, difficult and sometimes impossible to remove and can ruin groundwater for future beneficial uses</a:t>
            </a:r>
          </a:p>
          <a:p>
            <a:r>
              <a:rPr lang="en-US" i="1" dirty="0" smtClean="0">
                <a:solidFill>
                  <a:srgbClr val="FF0000"/>
                </a:solidFill>
              </a:rPr>
              <a:t>DEQ and EQC are responsible </a:t>
            </a:r>
            <a:r>
              <a:rPr lang="en-US" dirty="0" smtClean="0"/>
              <a:t>for overseeing the protection of groundwater quality</a:t>
            </a:r>
          </a:p>
          <a:p>
            <a:r>
              <a:rPr lang="en-US" dirty="0" smtClean="0"/>
              <a:t>Groundwater </a:t>
            </a:r>
            <a:r>
              <a:rPr lang="en-US" i="1" dirty="0" smtClean="0">
                <a:solidFill>
                  <a:srgbClr val="FF0000"/>
                </a:solidFill>
              </a:rPr>
              <a:t>contamination</a:t>
            </a:r>
            <a:r>
              <a:rPr lang="en-US" dirty="0" smtClean="0"/>
              <a:t> is found in vulnerable areas </a:t>
            </a:r>
            <a:r>
              <a:rPr lang="en-US" i="1" dirty="0" smtClean="0">
                <a:solidFill>
                  <a:srgbClr val="FF0000"/>
                </a:solidFill>
              </a:rPr>
              <a:t>throughout the state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Groundwater is the </a:t>
            </a:r>
            <a:r>
              <a:rPr lang="en-US" i="1" dirty="0" smtClean="0">
                <a:solidFill>
                  <a:srgbClr val="FF0000"/>
                </a:solidFill>
              </a:rPr>
              <a:t>primary source of drinking water </a:t>
            </a:r>
            <a:r>
              <a:rPr lang="en-US" dirty="0" smtClean="0"/>
              <a:t>for the majority of Oregonians</a:t>
            </a:r>
          </a:p>
          <a:p>
            <a:r>
              <a:rPr lang="en-US" i="1" dirty="0" smtClean="0">
                <a:solidFill>
                  <a:srgbClr val="FF0000"/>
                </a:solidFill>
              </a:rPr>
              <a:t>Private</a:t>
            </a:r>
            <a:r>
              <a:rPr lang="en-US" dirty="0" smtClean="0"/>
              <a:t> domestic </a:t>
            </a:r>
            <a:r>
              <a:rPr lang="en-US" i="1" dirty="0" smtClean="0">
                <a:solidFill>
                  <a:srgbClr val="FF0000"/>
                </a:solidFill>
              </a:rPr>
              <a:t>wells</a:t>
            </a:r>
            <a:r>
              <a:rPr lang="en-US" dirty="0" smtClean="0"/>
              <a:t> are the </a:t>
            </a:r>
            <a:r>
              <a:rPr lang="en-US" i="1" dirty="0" smtClean="0">
                <a:solidFill>
                  <a:srgbClr val="FF0000"/>
                </a:solidFill>
              </a:rPr>
              <a:t>most vulnerable </a:t>
            </a:r>
            <a:r>
              <a:rPr lang="en-US" dirty="0" smtClean="0"/>
              <a:t>to contamination and the least likely to be tested thus exposing their owners to unknown risk</a:t>
            </a:r>
          </a:p>
          <a:p>
            <a:r>
              <a:rPr lang="en-US" dirty="0" smtClean="0"/>
              <a:t>Groundwater contamination is a </a:t>
            </a:r>
            <a:r>
              <a:rPr lang="en-US" i="1" dirty="0" smtClean="0">
                <a:solidFill>
                  <a:srgbClr val="FF0000"/>
                </a:solidFill>
              </a:rPr>
              <a:t>significant health risk</a:t>
            </a:r>
          </a:p>
          <a:p>
            <a:r>
              <a:rPr lang="en-US" dirty="0" smtClean="0"/>
              <a:t>We have </a:t>
            </a:r>
            <a:r>
              <a:rPr lang="en-US" i="1" dirty="0" smtClean="0">
                <a:solidFill>
                  <a:srgbClr val="FF0000"/>
                </a:solidFill>
              </a:rPr>
              <a:t>effective regulatory programs </a:t>
            </a:r>
            <a:r>
              <a:rPr lang="en-US" dirty="0" smtClean="0"/>
              <a:t>for preventing contamination from </a:t>
            </a:r>
            <a:r>
              <a:rPr lang="en-US" i="1" dirty="0" smtClean="0">
                <a:solidFill>
                  <a:srgbClr val="FF0000"/>
                </a:solidFill>
              </a:rPr>
              <a:t>point sources</a:t>
            </a:r>
            <a:r>
              <a:rPr lang="en-US" dirty="0" smtClean="0"/>
              <a:t>, spills, and leaks; those programs includes assurances of contamination detection and processes for remediation</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i="1" dirty="0" smtClean="0">
                <a:solidFill>
                  <a:srgbClr val="FF0000"/>
                </a:solidFill>
              </a:rPr>
              <a:t>Nonpoint source </a:t>
            </a:r>
            <a:r>
              <a:rPr lang="en-US" dirty="0" smtClean="0"/>
              <a:t>contamination represents </a:t>
            </a:r>
            <a:r>
              <a:rPr lang="en-US" i="1" dirty="0" smtClean="0">
                <a:solidFill>
                  <a:srgbClr val="FF0000"/>
                </a:solidFill>
              </a:rPr>
              <a:t>the biggest risks to the public</a:t>
            </a:r>
            <a:r>
              <a:rPr lang="en-US" dirty="0" smtClean="0"/>
              <a:t> because of the area affected and size of population exposed to contaminated drinking water</a:t>
            </a:r>
          </a:p>
          <a:p>
            <a:r>
              <a:rPr lang="en-US" dirty="0" smtClean="0"/>
              <a:t>The </a:t>
            </a:r>
            <a:r>
              <a:rPr lang="en-US" i="1" dirty="0" smtClean="0">
                <a:solidFill>
                  <a:srgbClr val="FF0000"/>
                </a:solidFill>
              </a:rPr>
              <a:t>processes</a:t>
            </a:r>
            <a:r>
              <a:rPr lang="en-US" dirty="0" smtClean="0"/>
              <a:t> for reducing </a:t>
            </a:r>
            <a:r>
              <a:rPr lang="en-US" i="1" dirty="0" smtClean="0">
                <a:solidFill>
                  <a:srgbClr val="FF0000"/>
                </a:solidFill>
              </a:rPr>
              <a:t>nonpoint</a:t>
            </a:r>
            <a:r>
              <a:rPr lang="en-US" dirty="0" smtClean="0"/>
              <a:t> source contamination of groundwater are </a:t>
            </a:r>
            <a:r>
              <a:rPr lang="en-US" i="1" dirty="0" smtClean="0">
                <a:solidFill>
                  <a:srgbClr val="FF0000"/>
                </a:solidFill>
              </a:rPr>
              <a:t>less effective </a:t>
            </a:r>
            <a:r>
              <a:rPr lang="en-US" dirty="0" smtClean="0"/>
              <a:t>as they also are for surface water</a:t>
            </a:r>
          </a:p>
          <a:p>
            <a:r>
              <a:rPr lang="en-US" dirty="0" smtClean="0"/>
              <a:t>The </a:t>
            </a:r>
            <a:r>
              <a:rPr lang="en-US" i="1" dirty="0" smtClean="0">
                <a:solidFill>
                  <a:srgbClr val="FF0000"/>
                </a:solidFill>
              </a:rPr>
              <a:t>GWMA</a:t>
            </a:r>
            <a:r>
              <a:rPr lang="en-US" dirty="0" smtClean="0"/>
              <a:t> process is showing </a:t>
            </a:r>
            <a:r>
              <a:rPr lang="en-US" i="1" dirty="0" smtClean="0">
                <a:solidFill>
                  <a:srgbClr val="FF0000"/>
                </a:solidFill>
              </a:rPr>
              <a:t>positive results</a:t>
            </a:r>
            <a:r>
              <a:rPr lang="en-US" dirty="0" smtClean="0"/>
              <a:t>, given the limited resources available there is lot of work  to reduce contamination occurring in all three GWMAs</a:t>
            </a:r>
          </a:p>
          <a:p>
            <a:r>
              <a:rPr lang="en-US" dirty="0" smtClean="0"/>
              <a:t>There are </a:t>
            </a:r>
            <a:r>
              <a:rPr lang="en-US" i="1" dirty="0" smtClean="0">
                <a:solidFill>
                  <a:srgbClr val="FF0000"/>
                </a:solidFill>
              </a:rPr>
              <a:t>many areas </a:t>
            </a:r>
            <a:r>
              <a:rPr lang="en-US" dirty="0" smtClean="0"/>
              <a:t>of the state with </a:t>
            </a:r>
            <a:r>
              <a:rPr lang="en-US" i="1" dirty="0" smtClean="0">
                <a:solidFill>
                  <a:srgbClr val="FF0000"/>
                </a:solidFill>
              </a:rPr>
              <a:t>significant contamination </a:t>
            </a:r>
            <a:r>
              <a:rPr lang="en-US" dirty="0" smtClean="0"/>
              <a:t>that are </a:t>
            </a:r>
            <a:r>
              <a:rPr lang="en-US" i="1" dirty="0" smtClean="0">
                <a:solidFill>
                  <a:srgbClr val="FF0000"/>
                </a:solidFill>
              </a:rPr>
              <a:t>not being addressed </a:t>
            </a:r>
            <a:r>
              <a:rPr lang="en-US" dirty="0" smtClean="0"/>
              <a:t>due to lack of money to implement program and inadequate regulatory drivers</a:t>
            </a:r>
          </a:p>
          <a:p>
            <a:r>
              <a:rPr lang="en-US" i="1" dirty="0" smtClean="0">
                <a:solidFill>
                  <a:srgbClr val="FF0000"/>
                </a:solidFill>
              </a:rPr>
              <a:t>  DEQ </a:t>
            </a:r>
            <a:r>
              <a:rPr lang="en-US" dirty="0" smtClean="0"/>
              <a:t>is the authorized agency to take the </a:t>
            </a:r>
            <a:r>
              <a:rPr lang="en-US" i="1" dirty="0" smtClean="0">
                <a:solidFill>
                  <a:srgbClr val="FF0000"/>
                </a:solidFill>
              </a:rPr>
              <a:t>lead </a:t>
            </a:r>
            <a:r>
              <a:rPr lang="en-US" dirty="0" smtClean="0"/>
              <a:t>for these issues.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Visit the DEQ website for more information on groundwater Quality</a:t>
            </a:r>
            <a:endParaRPr lang="en-US" sz="3600" dirty="0"/>
          </a:p>
        </p:txBody>
      </p:sp>
      <p:sp>
        <p:nvSpPr>
          <p:cNvPr id="3" name="Content Placeholder 2"/>
          <p:cNvSpPr>
            <a:spLocks noGrp="1"/>
          </p:cNvSpPr>
          <p:nvPr>
            <p:ph idx="1"/>
          </p:nvPr>
        </p:nvSpPr>
        <p:spPr>
          <a:xfrm>
            <a:off x="533400" y="1905000"/>
            <a:ext cx="8229600" cy="4389120"/>
          </a:xfrm>
        </p:spPr>
        <p:txBody>
          <a:bodyPr/>
          <a:lstStyle/>
          <a:p>
            <a:r>
              <a:rPr lang="en-US" dirty="0" smtClean="0">
                <a:solidFill>
                  <a:schemeClr val="accent1"/>
                </a:solidFill>
                <a:hlinkClick r:id="rId2"/>
              </a:rPr>
              <a:t>Go to DEQ –WQ- Groundwater Program for more info</a:t>
            </a:r>
            <a:endParaRPr lang="en-US" dirty="0" smtClean="0">
              <a:solidFill>
                <a:schemeClr val="accent1"/>
              </a:solidFill>
            </a:endParaRPr>
          </a:p>
          <a:p>
            <a:r>
              <a:rPr lang="en-US" sz="2000" dirty="0" smtClean="0"/>
              <a:t>http://www.deq.state.or.us/wq/groundwater/groundwater.htm</a:t>
            </a:r>
            <a:endParaRPr lang="en-US" sz="2000" dirty="0"/>
          </a:p>
        </p:txBody>
      </p:sp>
      <p:pic>
        <p:nvPicPr>
          <p:cNvPr id="6" name="Picture 2"/>
          <p:cNvPicPr>
            <a:picLocks noChangeAspect="1" noChangeArrowheads="1"/>
          </p:cNvPicPr>
          <p:nvPr/>
        </p:nvPicPr>
        <p:blipFill>
          <a:blip r:embed="rId3" cstate="print"/>
          <a:srcRect/>
          <a:stretch>
            <a:fillRect/>
          </a:stretch>
        </p:blipFill>
        <p:spPr bwMode="auto">
          <a:xfrm>
            <a:off x="5105400" y="2971800"/>
            <a:ext cx="2708819"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W Hydrologic cycle.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raph showing Direction and rate of ground-water movement."/>
          <p:cNvPicPr>
            <a:picLocks noChangeAspect="1" noChangeArrowheads="1"/>
          </p:cNvPicPr>
          <p:nvPr/>
        </p:nvPicPr>
        <p:blipFill>
          <a:blip r:embed="rId3" cstate="print"/>
          <a:srcRect/>
          <a:stretch>
            <a:fillRect/>
          </a:stretch>
        </p:blipFill>
        <p:spPr bwMode="auto">
          <a:xfrm>
            <a:off x="4800600" y="3733800"/>
            <a:ext cx="4038600" cy="2533651"/>
          </a:xfrm>
          <a:prstGeom prst="rect">
            <a:avLst/>
          </a:prstGeom>
          <a:noFill/>
        </p:spPr>
      </p:pic>
      <p:sp>
        <p:nvSpPr>
          <p:cNvPr id="3" name="Title 2"/>
          <p:cNvSpPr>
            <a:spLocks noGrp="1"/>
          </p:cNvSpPr>
          <p:nvPr>
            <p:ph type="title"/>
          </p:nvPr>
        </p:nvSpPr>
        <p:spPr/>
        <p:txBody>
          <a:bodyPr/>
          <a:lstStyle/>
          <a:p>
            <a:r>
              <a:rPr lang="en-US" dirty="0" smtClean="0"/>
              <a:t>Groundwater Flow</a:t>
            </a:r>
            <a:endParaRPr lang="en-US" dirty="0"/>
          </a:p>
        </p:txBody>
      </p:sp>
      <p:pic>
        <p:nvPicPr>
          <p:cNvPr id="6" name="Picture 2" descr="contammovement"/>
          <p:cNvPicPr>
            <a:picLocks noGrp="1" noChangeAspect="1" noChangeArrowheads="1"/>
          </p:cNvPicPr>
          <p:nvPr>
            <p:ph idx="1"/>
          </p:nvPr>
        </p:nvPicPr>
        <p:blipFill>
          <a:blip r:embed="rId4" cstate="print"/>
          <a:srcRect/>
          <a:stretch>
            <a:fillRect/>
          </a:stretch>
        </p:blipFill>
        <p:spPr bwMode="auto">
          <a:xfrm>
            <a:off x="152401" y="2971800"/>
            <a:ext cx="3886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505712"/>
          </a:xfrm>
        </p:spPr>
        <p:txBody>
          <a:bodyPr>
            <a:normAutofit fontScale="90000"/>
          </a:bodyPr>
          <a:lstStyle/>
          <a:p>
            <a:r>
              <a:rPr lang="en-US" dirty="0" smtClean="0"/>
              <a:t>Why is Groundwater so important to Oregonians</a:t>
            </a:r>
            <a:endParaRPr lang="en-US" dirty="0"/>
          </a:p>
        </p:txBody>
      </p:sp>
      <p:sp>
        <p:nvSpPr>
          <p:cNvPr id="3" name="Content Placeholder 2"/>
          <p:cNvSpPr>
            <a:spLocks noGrp="1"/>
          </p:cNvSpPr>
          <p:nvPr>
            <p:ph idx="4294967295"/>
          </p:nvPr>
        </p:nvSpPr>
        <p:spPr>
          <a:xfrm>
            <a:off x="609600" y="2286000"/>
            <a:ext cx="8077200" cy="4008437"/>
          </a:xfrm>
        </p:spPr>
        <p:txBody>
          <a:bodyPr>
            <a:normAutofit fontScale="92500" lnSpcReduction="10000"/>
          </a:bodyPr>
          <a:lstStyle/>
          <a:p>
            <a:r>
              <a:rPr lang="en-US" i="1" dirty="0" smtClean="0">
                <a:solidFill>
                  <a:schemeClr val="tx2"/>
                </a:solidFill>
              </a:rPr>
              <a:t>Groundwater </a:t>
            </a:r>
            <a:r>
              <a:rPr lang="en-US" dirty="0" smtClean="0"/>
              <a:t>makes </a:t>
            </a:r>
            <a:r>
              <a:rPr lang="en-US" i="1" dirty="0" smtClean="0"/>
              <a:t>up </a:t>
            </a:r>
            <a:r>
              <a:rPr lang="en-US" i="1" dirty="0" smtClean="0">
                <a:solidFill>
                  <a:schemeClr val="tx2"/>
                </a:solidFill>
              </a:rPr>
              <a:t>99% of available freshwater </a:t>
            </a:r>
            <a:r>
              <a:rPr lang="en-US" dirty="0" smtClean="0"/>
              <a:t>resources</a:t>
            </a:r>
          </a:p>
          <a:p>
            <a:r>
              <a:rPr lang="en-US" i="1" dirty="0" smtClean="0">
                <a:solidFill>
                  <a:schemeClr val="tx2"/>
                </a:solidFill>
              </a:rPr>
              <a:t>Surface water supplies </a:t>
            </a:r>
            <a:r>
              <a:rPr lang="en-US" dirty="0" smtClean="0"/>
              <a:t>are almost </a:t>
            </a:r>
            <a:r>
              <a:rPr lang="en-US" i="1" dirty="0" smtClean="0">
                <a:solidFill>
                  <a:schemeClr val="tx2"/>
                </a:solidFill>
              </a:rPr>
              <a:t>completely allocated </a:t>
            </a:r>
            <a:r>
              <a:rPr lang="en-US" dirty="0" smtClean="0"/>
              <a:t>so future water needs must be met by groundwater</a:t>
            </a:r>
          </a:p>
          <a:p>
            <a:r>
              <a:rPr lang="en-US" dirty="0" smtClean="0"/>
              <a:t>Drinking water source -over 70% of all </a:t>
            </a:r>
            <a:r>
              <a:rPr lang="en-US" i="1" dirty="0" smtClean="0">
                <a:solidFill>
                  <a:schemeClr val="tx2"/>
                </a:solidFill>
              </a:rPr>
              <a:t>Oregonians get their drinking water </a:t>
            </a:r>
            <a:r>
              <a:rPr lang="en-US" dirty="0" smtClean="0"/>
              <a:t>solely or in part </a:t>
            </a:r>
            <a:r>
              <a:rPr lang="en-US" i="1" dirty="0" smtClean="0">
                <a:solidFill>
                  <a:schemeClr val="tx2"/>
                </a:solidFill>
              </a:rPr>
              <a:t>from groundwater</a:t>
            </a:r>
          </a:p>
          <a:p>
            <a:r>
              <a:rPr lang="en-US" dirty="0" smtClean="0"/>
              <a:t>90% of </a:t>
            </a:r>
            <a:r>
              <a:rPr lang="en-US" i="1" dirty="0" smtClean="0">
                <a:solidFill>
                  <a:schemeClr val="tx2"/>
                </a:solidFill>
              </a:rPr>
              <a:t>public water supplies </a:t>
            </a:r>
            <a:r>
              <a:rPr lang="en-US" dirty="0" smtClean="0"/>
              <a:t>get their water from </a:t>
            </a:r>
            <a:r>
              <a:rPr lang="en-US" i="1" dirty="0" smtClean="0">
                <a:solidFill>
                  <a:schemeClr val="tx2"/>
                </a:solidFill>
              </a:rPr>
              <a:t>groundwater</a:t>
            </a:r>
          </a:p>
          <a:p>
            <a:r>
              <a:rPr lang="en-US" dirty="0" smtClean="0"/>
              <a:t>700,000+ </a:t>
            </a:r>
            <a:r>
              <a:rPr lang="en-US" i="1" dirty="0" smtClean="0">
                <a:solidFill>
                  <a:schemeClr val="tx2"/>
                </a:solidFill>
              </a:rPr>
              <a:t>Rural Oregonians </a:t>
            </a:r>
            <a:r>
              <a:rPr lang="en-US" dirty="0" smtClean="0"/>
              <a:t>not on public water supplies are almost completely </a:t>
            </a:r>
            <a:r>
              <a:rPr lang="en-US" i="1" dirty="0" smtClean="0">
                <a:solidFill>
                  <a:schemeClr val="tx2"/>
                </a:solidFill>
              </a:rPr>
              <a:t>dependent on groundwater</a:t>
            </a:r>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dirty="0" smtClean="0"/>
              <a:t>Why is Groundwater so important to Oregonians</a:t>
            </a:r>
            <a:endParaRPr lang="en-US" dirty="0"/>
          </a:p>
        </p:txBody>
      </p:sp>
      <p:sp>
        <p:nvSpPr>
          <p:cNvPr id="3" name="Content Placeholder 2"/>
          <p:cNvSpPr>
            <a:spLocks noGrp="1"/>
          </p:cNvSpPr>
          <p:nvPr>
            <p:ph idx="1"/>
          </p:nvPr>
        </p:nvSpPr>
        <p:spPr>
          <a:xfrm>
            <a:off x="457200" y="2209800"/>
            <a:ext cx="3810000" cy="4114800"/>
          </a:xfrm>
        </p:spPr>
        <p:txBody>
          <a:bodyPr>
            <a:normAutofit fontScale="85000" lnSpcReduction="20000"/>
          </a:bodyPr>
          <a:lstStyle/>
          <a:p>
            <a:r>
              <a:rPr lang="en-US" dirty="0" smtClean="0"/>
              <a:t>Groundwater provides the base flow for rivers, streams, lakes and wetlands</a:t>
            </a:r>
          </a:p>
          <a:p>
            <a:endParaRPr lang="en-US" dirty="0" smtClean="0"/>
          </a:p>
          <a:p>
            <a:r>
              <a:rPr lang="en-US" dirty="0" smtClean="0"/>
              <a:t>Groundwater is important to maintain stream temperatures that can support cold water fish populations</a:t>
            </a:r>
          </a:p>
          <a:p>
            <a:endParaRPr lang="en-US" dirty="0" smtClean="0"/>
          </a:p>
          <a:p>
            <a:r>
              <a:rPr lang="en-US" dirty="0" smtClean="0"/>
              <a:t>Groundwater provides critical water supplies for agriculture and for industry including high tech</a:t>
            </a:r>
            <a:endParaRPr lang="en-US" dirty="0"/>
          </a:p>
        </p:txBody>
      </p:sp>
      <p:pic>
        <p:nvPicPr>
          <p:cNvPr id="4" name="Picture 3" descr="jb_metolius.jpg"/>
          <p:cNvPicPr>
            <a:picLocks noChangeAspect="1"/>
          </p:cNvPicPr>
          <p:nvPr/>
        </p:nvPicPr>
        <p:blipFill>
          <a:blip r:embed="rId3" cstate="print"/>
          <a:stretch>
            <a:fillRect/>
          </a:stretch>
        </p:blipFill>
        <p:spPr>
          <a:xfrm>
            <a:off x="4267200" y="3048000"/>
            <a:ext cx="4483100" cy="3263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Contamination</a:t>
            </a:r>
            <a:endParaRPr lang="en-US" dirty="0"/>
          </a:p>
        </p:txBody>
      </p:sp>
      <p:sp>
        <p:nvSpPr>
          <p:cNvPr id="3" name="Content Placeholder 2"/>
          <p:cNvSpPr>
            <a:spLocks noGrp="1"/>
          </p:cNvSpPr>
          <p:nvPr>
            <p:ph idx="1"/>
          </p:nvPr>
        </p:nvSpPr>
        <p:spPr/>
        <p:txBody>
          <a:bodyPr/>
          <a:lstStyle/>
          <a:p>
            <a:r>
              <a:rPr lang="en-US" dirty="0" smtClean="0"/>
              <a:t>Groundwater is vulnerable to contamination</a:t>
            </a:r>
          </a:p>
          <a:p>
            <a:r>
              <a:rPr lang="en-US" dirty="0" smtClean="0"/>
              <a:t>Once contaminated groundwater is very difficult , very expensive and sometimes impossible to clean-up</a:t>
            </a:r>
          </a:p>
          <a:p>
            <a:r>
              <a:rPr lang="en-US" dirty="0" smtClean="0"/>
              <a:t>Because groundwater moves slowly contamination may persist for tens, hundreds, or even thousands of years</a:t>
            </a:r>
            <a:endParaRPr lang="en-US" dirty="0"/>
          </a:p>
        </p:txBody>
      </p:sp>
      <p:pic>
        <p:nvPicPr>
          <p:cNvPr id="4" name="Picture 3" descr="irrigation.jpg"/>
          <p:cNvPicPr>
            <a:picLocks noChangeAspect="1"/>
          </p:cNvPicPr>
          <p:nvPr/>
        </p:nvPicPr>
        <p:blipFill>
          <a:blip r:embed="rId3" cstate="print"/>
          <a:stretch>
            <a:fillRect/>
          </a:stretch>
        </p:blipFill>
        <p:spPr>
          <a:xfrm>
            <a:off x="5029200" y="4191000"/>
            <a:ext cx="3552825" cy="2466975"/>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3494</TotalTime>
  <Words>2732</Words>
  <Application>Microsoft Office PowerPoint</Application>
  <PresentationFormat>On-screen Show (4:3)</PresentationFormat>
  <Paragraphs>327</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 Groundwater the Hidden Resource</vt:lpstr>
      <vt:lpstr>What I would like you to know about Groundwater Quality</vt:lpstr>
      <vt:lpstr>Presentation Outline</vt:lpstr>
      <vt:lpstr>Water usable by Humans </vt:lpstr>
      <vt:lpstr>Slide 5</vt:lpstr>
      <vt:lpstr>Groundwater Flow</vt:lpstr>
      <vt:lpstr>Why is Groundwater so important to Oregonians</vt:lpstr>
      <vt:lpstr>Why is Groundwater so important to Oregonians</vt:lpstr>
      <vt:lpstr>Groundwater Contamination</vt:lpstr>
      <vt:lpstr> Health Risks from GW contamination</vt:lpstr>
      <vt:lpstr>Point Sources of groundwater contamination </vt:lpstr>
      <vt:lpstr>Groundwater Quality –  Landfills</vt:lpstr>
      <vt:lpstr> </vt:lpstr>
      <vt:lpstr>Spills and Leaks (estimates)</vt:lpstr>
      <vt:lpstr>Nonpoint Sources of Groundwater Contamination</vt:lpstr>
      <vt:lpstr>Groundwater Quality Monitoring in Oregon – Early Studies</vt:lpstr>
      <vt:lpstr>Groundwater Quality Monitoring – Ag Chemicals Study  </vt:lpstr>
      <vt:lpstr>Groundwater Quality – Regional Assessments </vt:lpstr>
      <vt:lpstr>Groundwater Quality – Regional Assessments (Results)</vt:lpstr>
      <vt:lpstr>Slide 20</vt:lpstr>
      <vt:lpstr>Slide 21</vt:lpstr>
      <vt:lpstr>Groundwater Quality – Real Estate Transaction Data</vt:lpstr>
      <vt:lpstr>Slide 23</vt:lpstr>
      <vt:lpstr>Regulatory Framework - Federal</vt:lpstr>
      <vt:lpstr>Regulatory Framework  - State</vt:lpstr>
      <vt:lpstr> Oregon Groundwater Protection Act of 1989</vt:lpstr>
      <vt:lpstr>Oregon Groundwater Protection Act of 1989</vt:lpstr>
      <vt:lpstr>Groundwater Protection Act of 1989</vt:lpstr>
      <vt:lpstr>Groundwater Quality Protection Rules (OAR 340-040)</vt:lpstr>
      <vt:lpstr>Groundwater Quality Protection Rules (OAR 340-040)</vt:lpstr>
      <vt:lpstr>Current Activities</vt:lpstr>
      <vt:lpstr>Slide 32</vt:lpstr>
      <vt:lpstr>How Does an Oregon GWMA Work?</vt:lpstr>
      <vt:lpstr>Slide 34</vt:lpstr>
      <vt:lpstr>Slide 35</vt:lpstr>
      <vt:lpstr>Source of Nitrogen</vt:lpstr>
      <vt:lpstr>Slide 37</vt:lpstr>
      <vt:lpstr>Northern Malheur County GWMA</vt:lpstr>
      <vt:lpstr>Lower Umatilla Basin</vt:lpstr>
      <vt:lpstr>Southern Willamette Valley GWMA</vt:lpstr>
      <vt:lpstr>Slide 41</vt:lpstr>
      <vt:lpstr>Conclusions</vt:lpstr>
      <vt:lpstr>Conclusions</vt:lpstr>
      <vt:lpstr>Conclusions</vt:lpstr>
      <vt:lpstr>Visit the DEQ website for more information on groundwater Quality</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Groundwater Quality</dc:title>
  <dc:creator>gpettit</dc:creator>
  <cp:lastModifiedBy>gpettit</cp:lastModifiedBy>
  <cp:revision>287</cp:revision>
  <dcterms:created xsi:type="dcterms:W3CDTF">2010-06-24T02:19:41Z</dcterms:created>
  <dcterms:modified xsi:type="dcterms:W3CDTF">2013-12-12T01:51:20Z</dcterms:modified>
</cp:coreProperties>
</file>