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77" r:id="rId4"/>
  </p:sldMasterIdLst>
  <p:notesMasterIdLst>
    <p:notesMasterId r:id="rId23"/>
  </p:notesMasterIdLst>
  <p:handoutMasterIdLst>
    <p:handoutMasterId r:id="rId24"/>
  </p:handoutMasterIdLst>
  <p:sldIdLst>
    <p:sldId id="265" r:id="rId5"/>
    <p:sldId id="260" r:id="rId6"/>
    <p:sldId id="1153" r:id="rId7"/>
    <p:sldId id="1154" r:id="rId8"/>
    <p:sldId id="1066" r:id="rId9"/>
    <p:sldId id="1064" r:id="rId10"/>
    <p:sldId id="1163" r:id="rId11"/>
    <p:sldId id="1156" r:id="rId12"/>
    <p:sldId id="1159" r:id="rId13"/>
    <p:sldId id="1160" r:id="rId14"/>
    <p:sldId id="1157" r:id="rId15"/>
    <p:sldId id="1150" r:id="rId16"/>
    <p:sldId id="1087" r:id="rId17"/>
    <p:sldId id="1158" r:id="rId18"/>
    <p:sldId id="1164" r:id="rId19"/>
    <p:sldId id="1149" r:id="rId20"/>
    <p:sldId id="874" r:id="rId21"/>
    <p:sldId id="1162" r:id="rId22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marL="0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6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2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58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5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1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99"/>
    <a:srgbClr val="CCFFCC"/>
    <a:srgbClr val="FFFFCC"/>
    <a:srgbClr val="4EA4B8"/>
    <a:srgbClr val="008272"/>
    <a:srgbClr val="6095A6"/>
    <a:srgbClr val="299480"/>
    <a:srgbClr val="299497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8" autoAdjust="0"/>
    <p:restoredTop sz="57637" autoAdjust="0"/>
  </p:normalViewPr>
  <p:slideViewPr>
    <p:cSldViewPr snapToGrid="0">
      <p:cViewPr varScale="1">
        <p:scale>
          <a:sx n="47" d="100"/>
          <a:sy n="47" d="100"/>
        </p:scale>
        <p:origin x="174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2952"/>
    </p:cViewPr>
  </p:sorterViewPr>
  <p:notesViewPr>
    <p:cSldViewPr snapToGrid="0">
      <p:cViewPr varScale="1">
        <p:scale>
          <a:sx n="61" d="100"/>
          <a:sy n="61" d="100"/>
        </p:scale>
        <p:origin x="2456" y="6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qhq1\aqcommon\Climate%20Change%20GHG%20Reporting\Data%20compilation\Data%20request\2017%20Data%20Requests\W&amp;M%20-%20Richard%202-6-2017\Transportation%20slide%20and%20data%202-3-2017%20EE%20(version%20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qhq1\aqcommon\Climate%20Change%20GHG%20Reporting\Data%20compilation\Data%20request\2017%20Data%20Requests\W&amp;M%20-%20Richard%202-6-2017\Transportation%20slide%20and%20data%202-3-2017%20EE%20(version%20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Greenhouse Gas Emissions from </a:t>
            </a:r>
            <a:r>
              <a:rPr lang="en-US" sz="2000" dirty="0" smtClean="0"/>
              <a:t>Transportation</a:t>
            </a:r>
          </a:p>
          <a:p>
            <a:pPr>
              <a:defRPr/>
            </a:pPr>
            <a:r>
              <a:rPr lang="en-US" sz="1400" b="0" dirty="0" smtClean="0">
                <a:solidFill>
                  <a:srgbClr val="FF0000"/>
                </a:solidFill>
              </a:rPr>
              <a:t>Transportation GHGs</a:t>
            </a:r>
            <a:r>
              <a:rPr lang="en-US" sz="1400" b="0" baseline="0" dirty="0" smtClean="0">
                <a:solidFill>
                  <a:srgbClr val="FF0000"/>
                </a:solidFill>
              </a:rPr>
              <a:t> have increased 11% since 1990</a:t>
            </a:r>
            <a:endParaRPr lang="en-US" sz="1400" b="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2293881852312136"/>
          <c:y val="1.410307596416499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3206512902701322E-2"/>
          <c:y val="9.3282204972605379E-2"/>
          <c:w val="0.87495261654241119"/>
          <c:h val="0.79588466335325103"/>
        </c:manualLayout>
      </c:layout>
      <c:areaChart>
        <c:grouping val="stacked"/>
        <c:varyColors val="0"/>
        <c:ser>
          <c:idx val="0"/>
          <c:order val="0"/>
          <c:tx>
            <c:strRef>
              <c:f>Sheet1!$B$22</c:f>
              <c:strCache>
                <c:ptCount val="1"/>
                <c:pt idx="0">
                  <c:v>Motor Gasoline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dLbls>
            <c:dLbl>
              <c:idx val="0"/>
              <c:layout>
                <c:manualLayout>
                  <c:x val="-0.37461773700306117"/>
                  <c:y val="-2.806032660894488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u="none" strike="noStrike" kern="1200" baseline="0" dirty="0">
                        <a:solidFill>
                          <a:prstClr val="white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G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asoline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1" i="0" u="none" strike="noStrike" kern="1200" baseline="0" dirty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Sheet1!$C$1:$AB$1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Sheet1!$C$22:$AB$22</c:f>
              <c:numCache>
                <c:formatCode>0.000</c:formatCode>
                <c:ptCount val="26"/>
                <c:pt idx="0">
                  <c:v>11.610369950643763</c:v>
                </c:pt>
                <c:pt idx="1">
                  <c:v>11.78156922889311</c:v>
                </c:pt>
                <c:pt idx="2">
                  <c:v>11.704611699625548</c:v>
                </c:pt>
                <c:pt idx="3">
                  <c:v>12.111893161938768</c:v>
                </c:pt>
                <c:pt idx="4">
                  <c:v>12.372129759705174</c:v>
                </c:pt>
                <c:pt idx="5">
                  <c:v>12.399985311463572</c:v>
                </c:pt>
                <c:pt idx="6">
                  <c:v>12.800755988510319</c:v>
                </c:pt>
                <c:pt idx="7">
                  <c:v>12.207933193139148</c:v>
                </c:pt>
                <c:pt idx="8">
                  <c:v>13.114424377382432</c:v>
                </c:pt>
                <c:pt idx="9">
                  <c:v>13.256635671040454</c:v>
                </c:pt>
                <c:pt idx="10">
                  <c:v>13.060531925247172</c:v>
                </c:pt>
                <c:pt idx="11">
                  <c:v>12.957093790146304</c:v>
                </c:pt>
                <c:pt idx="12">
                  <c:v>13.13343045629019</c:v>
                </c:pt>
                <c:pt idx="13">
                  <c:v>13.003674817114726</c:v>
                </c:pt>
                <c:pt idx="14">
                  <c:v>13.055190978356821</c:v>
                </c:pt>
                <c:pt idx="15">
                  <c:v>13.196806090210396</c:v>
                </c:pt>
                <c:pt idx="16">
                  <c:v>13.350338661739885</c:v>
                </c:pt>
                <c:pt idx="17">
                  <c:v>13.257301884304431</c:v>
                </c:pt>
                <c:pt idx="18">
                  <c:v>12.361122190904252</c:v>
                </c:pt>
                <c:pt idx="19">
                  <c:v>12.379744786156184</c:v>
                </c:pt>
                <c:pt idx="20">
                  <c:v>12.045416714287574</c:v>
                </c:pt>
                <c:pt idx="21">
                  <c:v>11.591238826958282</c:v>
                </c:pt>
                <c:pt idx="22">
                  <c:v>11.630208528238038</c:v>
                </c:pt>
                <c:pt idx="23">
                  <c:v>11.099234582594706</c:v>
                </c:pt>
                <c:pt idx="24">
                  <c:v>11.274872559413803</c:v>
                </c:pt>
                <c:pt idx="25">
                  <c:v>12.315750704149426</c:v>
                </c:pt>
              </c:numCache>
            </c:numRef>
          </c:val>
        </c:ser>
        <c:ser>
          <c:idx val="1"/>
          <c:order val="1"/>
          <c:tx>
            <c:strRef>
              <c:f>Sheet1!$B$23</c:f>
              <c:strCache>
                <c:ptCount val="1"/>
                <c:pt idx="0">
                  <c:v>Distillate Fuel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-0.37767582061320282"/>
                  <c:y val="3.928445725252283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u="none" strike="noStrike" kern="1200" baseline="0" dirty="0">
                        <a:solidFill>
                          <a:prstClr val="white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D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iesel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400" b="1" i="0" u="none" strike="noStrike" kern="1200" baseline="0" dirty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Sheet1!$C$1:$AB$1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Sheet1!$C$23:$AB$23</c:f>
              <c:numCache>
                <c:formatCode>0.000</c:formatCode>
                <c:ptCount val="26"/>
                <c:pt idx="0">
                  <c:v>4.5288367328071955</c:v>
                </c:pt>
                <c:pt idx="1">
                  <c:v>4.8445011441363457</c:v>
                </c:pt>
                <c:pt idx="2">
                  <c:v>4.9305035323385864</c:v>
                </c:pt>
                <c:pt idx="3">
                  <c:v>4.6564819215578366</c:v>
                </c:pt>
                <c:pt idx="4">
                  <c:v>4.8712048226514915</c:v>
                </c:pt>
                <c:pt idx="5">
                  <c:v>4.5676017638158815</c:v>
                </c:pt>
                <c:pt idx="6">
                  <c:v>4.8977683806513514</c:v>
                </c:pt>
                <c:pt idx="7">
                  <c:v>5.064050274064992</c:v>
                </c:pt>
                <c:pt idx="8">
                  <c:v>4.8847929959599794</c:v>
                </c:pt>
                <c:pt idx="9">
                  <c:v>5.4900500109213572</c:v>
                </c:pt>
                <c:pt idx="10">
                  <c:v>5.5184671969006533</c:v>
                </c:pt>
                <c:pt idx="11">
                  <c:v>5.1397936037575924</c:v>
                </c:pt>
                <c:pt idx="12">
                  <c:v>5.5038893551432331</c:v>
                </c:pt>
                <c:pt idx="13">
                  <c:v>5.3651849946015258</c:v>
                </c:pt>
                <c:pt idx="14">
                  <c:v>6.0972181097270486</c:v>
                </c:pt>
                <c:pt idx="15">
                  <c:v>6.3525564788528746</c:v>
                </c:pt>
                <c:pt idx="16">
                  <c:v>6.6850033574716559</c:v>
                </c:pt>
                <c:pt idx="17">
                  <c:v>6.8966265555095161</c:v>
                </c:pt>
                <c:pt idx="18">
                  <c:v>6.5166942471824845</c:v>
                </c:pt>
                <c:pt idx="19">
                  <c:v>6.4569753165271342</c:v>
                </c:pt>
                <c:pt idx="20">
                  <c:v>6.6845089150383865</c:v>
                </c:pt>
                <c:pt idx="21">
                  <c:v>6.59536048924463</c:v>
                </c:pt>
                <c:pt idx="22">
                  <c:v>6.7167309798724242</c:v>
                </c:pt>
                <c:pt idx="23">
                  <c:v>6.3334165524071295</c:v>
                </c:pt>
                <c:pt idx="24">
                  <c:v>6.5162455313699876</c:v>
                </c:pt>
                <c:pt idx="25">
                  <c:v>7.1178148638472427</c:v>
                </c:pt>
              </c:numCache>
            </c:numRef>
          </c:val>
        </c:ser>
        <c:ser>
          <c:idx val="2"/>
          <c:order val="2"/>
          <c:tx>
            <c:strRef>
              <c:f>Sheet1!$B$24</c:f>
              <c:strCache>
                <c:ptCount val="1"/>
                <c:pt idx="0">
                  <c:v>Aviation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0.37155963302752298"/>
                  <c:y val="5.612065321788979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u="none" strike="noStrike" kern="12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A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viation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 kern="1200" baseline="0" dirty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Sheet1!$C$1:$AB$1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Sheet1!$C$24:$AB$24</c:f>
              <c:numCache>
                <c:formatCode>0.000</c:formatCode>
                <c:ptCount val="26"/>
                <c:pt idx="0">
                  <c:v>1.3773960048862302</c:v>
                </c:pt>
                <c:pt idx="1">
                  <c:v>1.5492382532789328</c:v>
                </c:pt>
                <c:pt idx="2">
                  <c:v>1.6579956346337441</c:v>
                </c:pt>
                <c:pt idx="3">
                  <c:v>1.7712342780339749</c:v>
                </c:pt>
                <c:pt idx="4">
                  <c:v>1.9247021116365544</c:v>
                </c:pt>
                <c:pt idx="5">
                  <c:v>2.1062622045921793</c:v>
                </c:pt>
                <c:pt idx="6">
                  <c:v>2.2105668023455682</c:v>
                </c:pt>
                <c:pt idx="7">
                  <c:v>2.4051869082522654</c:v>
                </c:pt>
                <c:pt idx="8">
                  <c:v>2.4550101591758415</c:v>
                </c:pt>
                <c:pt idx="9">
                  <c:v>2.6923517556540002</c:v>
                </c:pt>
                <c:pt idx="10">
                  <c:v>2.6193097346033332</c:v>
                </c:pt>
                <c:pt idx="11">
                  <c:v>2.2155671376824682</c:v>
                </c:pt>
                <c:pt idx="12">
                  <c:v>2.1737923846949352</c:v>
                </c:pt>
                <c:pt idx="13">
                  <c:v>2.3365602577548326</c:v>
                </c:pt>
                <c:pt idx="14">
                  <c:v>2.1318495448610997</c:v>
                </c:pt>
                <c:pt idx="15">
                  <c:v>2.2626731214238567</c:v>
                </c:pt>
                <c:pt idx="16">
                  <c:v>2.4319802382213682</c:v>
                </c:pt>
                <c:pt idx="17">
                  <c:v>2.3762470603740327</c:v>
                </c:pt>
                <c:pt idx="18">
                  <c:v>2.302325061115666</c:v>
                </c:pt>
                <c:pt idx="19">
                  <c:v>2.7190656907414628</c:v>
                </c:pt>
                <c:pt idx="20">
                  <c:v>1.7876945693644157</c:v>
                </c:pt>
                <c:pt idx="21">
                  <c:v>1.8696726845832585</c:v>
                </c:pt>
                <c:pt idx="22">
                  <c:v>1.9058791649552271</c:v>
                </c:pt>
                <c:pt idx="23">
                  <c:v>1.8163120415083289</c:v>
                </c:pt>
                <c:pt idx="24">
                  <c:v>1.8319319002349557</c:v>
                </c:pt>
                <c:pt idx="25">
                  <c:v>2.0010529140247009</c:v>
                </c:pt>
              </c:numCache>
            </c:numRef>
          </c:val>
        </c:ser>
        <c:ser>
          <c:idx val="3"/>
          <c:order val="3"/>
          <c:tx>
            <c:strRef>
              <c:f>Sheet1!$B$25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dLbl>
              <c:idx val="0"/>
              <c:layout>
                <c:manualLayout>
                  <c:x val="-0.37319230830990296"/>
                  <c:y val="2.806032660894488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Other</a:t>
                    </a:r>
                    <a:endParaRPr lang="en-US" sz="11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Sheet1!$C$1:$AB$1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Sheet1!$C$25:$AB$25</c:f>
              <c:numCache>
                <c:formatCode>0.000</c:formatCode>
                <c:ptCount val="26"/>
                <c:pt idx="0">
                  <c:v>3.4589368301288337</c:v>
                </c:pt>
                <c:pt idx="1">
                  <c:v>4.3563648997902717</c:v>
                </c:pt>
                <c:pt idx="2">
                  <c:v>4.376455447760649</c:v>
                </c:pt>
                <c:pt idx="3">
                  <c:v>3.4285229427884802</c:v>
                </c:pt>
                <c:pt idx="4">
                  <c:v>3.6107793445456</c:v>
                </c:pt>
                <c:pt idx="5">
                  <c:v>3.4811876638688375</c:v>
                </c:pt>
                <c:pt idx="6">
                  <c:v>3.5114382155205921</c:v>
                </c:pt>
                <c:pt idx="7">
                  <c:v>4.0279413910621962</c:v>
                </c:pt>
                <c:pt idx="8">
                  <c:v>4.3107925555678213</c:v>
                </c:pt>
                <c:pt idx="9">
                  <c:v>3.5997087984096088</c:v>
                </c:pt>
                <c:pt idx="10">
                  <c:v>3.1584404263896406</c:v>
                </c:pt>
                <c:pt idx="11">
                  <c:v>3.001452168542575</c:v>
                </c:pt>
                <c:pt idx="12">
                  <c:v>2.8481913704172612</c:v>
                </c:pt>
                <c:pt idx="13">
                  <c:v>2.8190216519007421</c:v>
                </c:pt>
                <c:pt idx="14">
                  <c:v>3.0084631647183837</c:v>
                </c:pt>
                <c:pt idx="15">
                  <c:v>2.9278819901611932</c:v>
                </c:pt>
                <c:pt idx="16">
                  <c:v>2.7496060043523491</c:v>
                </c:pt>
                <c:pt idx="17">
                  <c:v>3.1054492103505957</c:v>
                </c:pt>
                <c:pt idx="18">
                  <c:v>2.6243641839983356</c:v>
                </c:pt>
                <c:pt idx="19">
                  <c:v>2.2991680417436271</c:v>
                </c:pt>
                <c:pt idx="20">
                  <c:v>2.6506205534406755</c:v>
                </c:pt>
                <c:pt idx="21">
                  <c:v>2.2297131576753344</c:v>
                </c:pt>
                <c:pt idx="22">
                  <c:v>2.0868890178114552</c:v>
                </c:pt>
                <c:pt idx="23">
                  <c:v>2.0207231614608951</c:v>
                </c:pt>
                <c:pt idx="24">
                  <c:v>1.7759561236204062</c:v>
                </c:pt>
                <c:pt idx="25">
                  <c:v>1.7618110763483339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85935384"/>
        <c:axId val="185934992"/>
      </c:areaChart>
      <c:catAx>
        <c:axId val="185935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85934992"/>
        <c:crosses val="autoZero"/>
        <c:auto val="1"/>
        <c:lblAlgn val="ctr"/>
        <c:lblOffset val="100"/>
        <c:tickLblSkip val="5"/>
        <c:noMultiLvlLbl val="0"/>
      </c:catAx>
      <c:valAx>
        <c:axId val="1859349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Million Metric Tons Carbon Dioxide Equivalent</a:t>
                </a:r>
              </a:p>
            </c:rich>
          </c:tx>
          <c:layout>
            <c:manualLayout>
              <c:xMode val="edge"/>
              <c:yMode val="edge"/>
              <c:x val="1.8927566889959651E-2"/>
              <c:y val="0.1342593523327332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859353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Greenhouse Gas Emissions from Transportation</a:t>
            </a:r>
          </a:p>
        </c:rich>
      </c:tx>
      <c:layout>
        <c:manualLayout>
          <c:xMode val="edge"/>
          <c:yMode val="edge"/>
          <c:x val="0.241909008562355"/>
          <c:y val="2.105253622267791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3206512902701322E-2"/>
          <c:y val="9.3282204972605379E-2"/>
          <c:w val="0.8749526165424103"/>
          <c:h val="0.79588466335325103"/>
        </c:manualLayout>
      </c:layout>
      <c:areaChart>
        <c:grouping val="stacked"/>
        <c:varyColors val="0"/>
        <c:ser>
          <c:idx val="0"/>
          <c:order val="0"/>
          <c:tx>
            <c:strRef>
              <c:f>Sheet1!$B$22</c:f>
              <c:strCache>
                <c:ptCount val="1"/>
                <c:pt idx="0">
                  <c:v>Motor Gasoline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dLbls>
            <c:dLbl>
              <c:idx val="0"/>
              <c:layout>
                <c:manualLayout>
                  <c:x val="-0.37461773700306089"/>
                  <c:y val="-2.806032660894488E-3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u="none" strike="noStrike" kern="1200" baseline="0" dirty="0">
                        <a:solidFill>
                          <a:prstClr val="white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G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asoline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100" b="1" i="0" u="none" strike="noStrike" kern="1200" baseline="0" dirty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Sheet1!$C$1:$AB$1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Sheet1!$C$22:$AB$22</c:f>
              <c:numCache>
                <c:formatCode>0.000</c:formatCode>
                <c:ptCount val="26"/>
                <c:pt idx="0">
                  <c:v>11.610369950643763</c:v>
                </c:pt>
                <c:pt idx="1">
                  <c:v>11.78156922889311</c:v>
                </c:pt>
                <c:pt idx="2">
                  <c:v>11.704611699625548</c:v>
                </c:pt>
                <c:pt idx="3">
                  <c:v>12.111893161938783</c:v>
                </c:pt>
                <c:pt idx="4">
                  <c:v>12.372129759705174</c:v>
                </c:pt>
                <c:pt idx="5">
                  <c:v>12.399985311463572</c:v>
                </c:pt>
                <c:pt idx="6">
                  <c:v>12.800755988510319</c:v>
                </c:pt>
                <c:pt idx="7">
                  <c:v>12.207933193139148</c:v>
                </c:pt>
                <c:pt idx="8">
                  <c:v>13.114424377382432</c:v>
                </c:pt>
                <c:pt idx="9">
                  <c:v>13.256635671040454</c:v>
                </c:pt>
                <c:pt idx="10">
                  <c:v>13.060531925247172</c:v>
                </c:pt>
                <c:pt idx="11">
                  <c:v>12.957093790146304</c:v>
                </c:pt>
                <c:pt idx="12">
                  <c:v>13.13343045629019</c:v>
                </c:pt>
                <c:pt idx="13">
                  <c:v>13.003674817114726</c:v>
                </c:pt>
                <c:pt idx="14">
                  <c:v>13.055190978356812</c:v>
                </c:pt>
                <c:pt idx="15">
                  <c:v>13.196806090210396</c:v>
                </c:pt>
                <c:pt idx="16">
                  <c:v>13.350338661739885</c:v>
                </c:pt>
                <c:pt idx="17">
                  <c:v>13.257301884304431</c:v>
                </c:pt>
                <c:pt idx="18">
                  <c:v>12.361122190904252</c:v>
                </c:pt>
                <c:pt idx="19">
                  <c:v>12.379744786156184</c:v>
                </c:pt>
                <c:pt idx="20">
                  <c:v>12.045416714287574</c:v>
                </c:pt>
                <c:pt idx="21">
                  <c:v>11.591238826958282</c:v>
                </c:pt>
                <c:pt idx="22">
                  <c:v>11.630208528238038</c:v>
                </c:pt>
                <c:pt idx="23">
                  <c:v>11.099234582594706</c:v>
                </c:pt>
                <c:pt idx="24">
                  <c:v>11.274872559413803</c:v>
                </c:pt>
                <c:pt idx="25">
                  <c:v>12.315750704149426</c:v>
                </c:pt>
              </c:numCache>
            </c:numRef>
          </c:val>
        </c:ser>
        <c:ser>
          <c:idx val="1"/>
          <c:order val="1"/>
          <c:tx>
            <c:strRef>
              <c:f>Sheet1!$B$23</c:f>
              <c:strCache>
                <c:ptCount val="1"/>
                <c:pt idx="0">
                  <c:v>Distillate Fuel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-0.37767582061320282"/>
                  <c:y val="3.9284457252522831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u="none" strike="noStrike" kern="1200" baseline="0" dirty="0">
                        <a:solidFill>
                          <a:prstClr val="white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D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iesel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US" sz="1100" b="1" i="0" u="none" strike="noStrike" kern="1200" baseline="0" dirty="0">
                    <a:solidFill>
                      <a:prstClr val="white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Sheet1!$C$1:$AB$1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Sheet1!$C$23:$AB$23</c:f>
              <c:numCache>
                <c:formatCode>0.000</c:formatCode>
                <c:ptCount val="26"/>
                <c:pt idx="0">
                  <c:v>4.5288367328071955</c:v>
                </c:pt>
                <c:pt idx="1">
                  <c:v>4.8445011441363457</c:v>
                </c:pt>
                <c:pt idx="2">
                  <c:v>4.9305035323385864</c:v>
                </c:pt>
                <c:pt idx="3">
                  <c:v>4.6564819215578366</c:v>
                </c:pt>
                <c:pt idx="4">
                  <c:v>4.8712048226514915</c:v>
                </c:pt>
                <c:pt idx="5">
                  <c:v>4.5676017638158815</c:v>
                </c:pt>
                <c:pt idx="6">
                  <c:v>4.8977683806513514</c:v>
                </c:pt>
                <c:pt idx="7">
                  <c:v>5.064050274065</c:v>
                </c:pt>
                <c:pt idx="8">
                  <c:v>4.8847929959599794</c:v>
                </c:pt>
                <c:pt idx="9">
                  <c:v>5.4900500109213572</c:v>
                </c:pt>
                <c:pt idx="10">
                  <c:v>5.5184671969006533</c:v>
                </c:pt>
                <c:pt idx="11">
                  <c:v>5.1397936037575924</c:v>
                </c:pt>
                <c:pt idx="12">
                  <c:v>5.5038893551432331</c:v>
                </c:pt>
                <c:pt idx="13">
                  <c:v>5.3651849946015258</c:v>
                </c:pt>
                <c:pt idx="14">
                  <c:v>6.0972181097270486</c:v>
                </c:pt>
                <c:pt idx="15">
                  <c:v>6.3525564788528746</c:v>
                </c:pt>
                <c:pt idx="16">
                  <c:v>6.6850033574716559</c:v>
                </c:pt>
                <c:pt idx="17">
                  <c:v>6.8966265555095161</c:v>
                </c:pt>
                <c:pt idx="18">
                  <c:v>6.5166942471824845</c:v>
                </c:pt>
                <c:pt idx="19">
                  <c:v>6.4569753165271342</c:v>
                </c:pt>
                <c:pt idx="20">
                  <c:v>6.6845089150383865</c:v>
                </c:pt>
                <c:pt idx="21">
                  <c:v>6.5953604892446203</c:v>
                </c:pt>
                <c:pt idx="22">
                  <c:v>6.7167309798724242</c:v>
                </c:pt>
                <c:pt idx="23">
                  <c:v>6.3334165524071295</c:v>
                </c:pt>
                <c:pt idx="24">
                  <c:v>6.5162455313699876</c:v>
                </c:pt>
                <c:pt idx="25">
                  <c:v>7.117814863847256</c:v>
                </c:pt>
              </c:numCache>
            </c:numRef>
          </c:val>
        </c:ser>
        <c:ser>
          <c:idx val="2"/>
          <c:order val="2"/>
          <c:tx>
            <c:strRef>
              <c:f>Sheet1!$B$24</c:f>
              <c:strCache>
                <c:ptCount val="1"/>
                <c:pt idx="0">
                  <c:v>Aviation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0.37155963302752298"/>
                  <c:y val="5.612065321788979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i="0" u="none" strike="noStrike" kern="1200" baseline="0" dirty="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A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viation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 b="1" i="0" u="none" strike="noStrike" kern="1200" baseline="0" dirty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Sheet1!$C$1:$AB$1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Sheet1!$C$24:$AB$24</c:f>
              <c:numCache>
                <c:formatCode>0.000</c:formatCode>
                <c:ptCount val="26"/>
                <c:pt idx="0">
                  <c:v>1.377396004886229</c:v>
                </c:pt>
                <c:pt idx="1">
                  <c:v>1.5492382532789339</c:v>
                </c:pt>
                <c:pt idx="2">
                  <c:v>1.6579956346337441</c:v>
                </c:pt>
                <c:pt idx="3">
                  <c:v>1.7712342780339763</c:v>
                </c:pt>
                <c:pt idx="4">
                  <c:v>1.9247021116365524</c:v>
                </c:pt>
                <c:pt idx="5">
                  <c:v>2.1062622045921793</c:v>
                </c:pt>
                <c:pt idx="6">
                  <c:v>2.2105668023455682</c:v>
                </c:pt>
                <c:pt idx="7">
                  <c:v>2.4051869082522654</c:v>
                </c:pt>
                <c:pt idx="8">
                  <c:v>2.4550101591758438</c:v>
                </c:pt>
                <c:pt idx="9">
                  <c:v>2.6923517556540002</c:v>
                </c:pt>
                <c:pt idx="10">
                  <c:v>2.6193097346033332</c:v>
                </c:pt>
                <c:pt idx="11">
                  <c:v>2.2155671376824682</c:v>
                </c:pt>
                <c:pt idx="12">
                  <c:v>2.1737923846949352</c:v>
                </c:pt>
                <c:pt idx="13">
                  <c:v>2.3365602577548326</c:v>
                </c:pt>
                <c:pt idx="14">
                  <c:v>2.1318495448610997</c:v>
                </c:pt>
                <c:pt idx="15">
                  <c:v>2.2626731214238567</c:v>
                </c:pt>
                <c:pt idx="16">
                  <c:v>2.4319802382213682</c:v>
                </c:pt>
                <c:pt idx="17">
                  <c:v>2.3762470603740327</c:v>
                </c:pt>
                <c:pt idx="18">
                  <c:v>2.302325061115666</c:v>
                </c:pt>
                <c:pt idx="19">
                  <c:v>2.7190656907414628</c:v>
                </c:pt>
                <c:pt idx="20">
                  <c:v>1.7876945693644168</c:v>
                </c:pt>
                <c:pt idx="21">
                  <c:v>1.8696726845832585</c:v>
                </c:pt>
                <c:pt idx="22">
                  <c:v>1.9058791649552258</c:v>
                </c:pt>
                <c:pt idx="23">
                  <c:v>1.8163120415083274</c:v>
                </c:pt>
                <c:pt idx="24">
                  <c:v>1.831931900234957</c:v>
                </c:pt>
                <c:pt idx="25">
                  <c:v>2.0010529140247053</c:v>
                </c:pt>
              </c:numCache>
            </c:numRef>
          </c:val>
        </c:ser>
        <c:ser>
          <c:idx val="3"/>
          <c:order val="3"/>
          <c:tx>
            <c:strRef>
              <c:f>Sheet1!$B$25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dLbl>
              <c:idx val="0"/>
              <c:layout>
                <c:manualLayout>
                  <c:x val="-0.37003058103976044"/>
                  <c:y val="3.647842459162834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Other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Sheet1!$C$1:$AB$1</c:f>
              <c:numCache>
                <c:formatCode>General</c:formatCod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 formatCode="0">
                  <c:v>2012</c:v>
                </c:pt>
                <c:pt idx="23" formatCode="0">
                  <c:v>2013</c:v>
                </c:pt>
                <c:pt idx="24">
                  <c:v>2014</c:v>
                </c:pt>
                <c:pt idx="25">
                  <c:v>2015</c:v>
                </c:pt>
              </c:numCache>
            </c:numRef>
          </c:cat>
          <c:val>
            <c:numRef>
              <c:f>Sheet1!$C$25:$AB$25</c:f>
              <c:numCache>
                <c:formatCode>0.000</c:formatCode>
                <c:ptCount val="26"/>
                <c:pt idx="0">
                  <c:v>3.4589368301288337</c:v>
                </c:pt>
                <c:pt idx="1">
                  <c:v>4.3563648997902717</c:v>
                </c:pt>
                <c:pt idx="2">
                  <c:v>4.376455447760649</c:v>
                </c:pt>
                <c:pt idx="3">
                  <c:v>3.4285229427884802</c:v>
                </c:pt>
                <c:pt idx="4">
                  <c:v>3.6107793445456</c:v>
                </c:pt>
                <c:pt idx="5">
                  <c:v>3.4811876638688375</c:v>
                </c:pt>
                <c:pt idx="6">
                  <c:v>3.5114382155205921</c:v>
                </c:pt>
                <c:pt idx="7">
                  <c:v>4.0279413910621962</c:v>
                </c:pt>
                <c:pt idx="8">
                  <c:v>4.3107925555678213</c:v>
                </c:pt>
                <c:pt idx="9">
                  <c:v>3.5997087984096088</c:v>
                </c:pt>
                <c:pt idx="10">
                  <c:v>3.1584404263896433</c:v>
                </c:pt>
                <c:pt idx="11">
                  <c:v>3.001452168542575</c:v>
                </c:pt>
                <c:pt idx="12">
                  <c:v>2.8481913704172612</c:v>
                </c:pt>
                <c:pt idx="13">
                  <c:v>2.8190216519007421</c:v>
                </c:pt>
                <c:pt idx="14">
                  <c:v>3.0084631647183837</c:v>
                </c:pt>
                <c:pt idx="15">
                  <c:v>2.9278819901611932</c:v>
                </c:pt>
                <c:pt idx="16">
                  <c:v>2.7496060043523491</c:v>
                </c:pt>
                <c:pt idx="17">
                  <c:v>3.1054492103505957</c:v>
                </c:pt>
                <c:pt idx="18">
                  <c:v>2.6243641839983356</c:v>
                </c:pt>
                <c:pt idx="19">
                  <c:v>2.2991680417436271</c:v>
                </c:pt>
                <c:pt idx="20">
                  <c:v>2.6506205534406755</c:v>
                </c:pt>
                <c:pt idx="21">
                  <c:v>2.22971315767533</c:v>
                </c:pt>
                <c:pt idx="22">
                  <c:v>2.0868890178114552</c:v>
                </c:pt>
                <c:pt idx="23">
                  <c:v>2.0207231614608951</c:v>
                </c:pt>
                <c:pt idx="24">
                  <c:v>1.7759561236204062</c:v>
                </c:pt>
                <c:pt idx="25">
                  <c:v>1.7618110763483339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41890408"/>
        <c:axId val="241890800"/>
      </c:areaChart>
      <c:catAx>
        <c:axId val="241890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41890800"/>
        <c:crosses val="autoZero"/>
        <c:auto val="1"/>
        <c:lblAlgn val="ctr"/>
        <c:lblOffset val="100"/>
        <c:tickLblSkip val="5"/>
        <c:noMultiLvlLbl val="0"/>
      </c:catAx>
      <c:valAx>
        <c:axId val="241890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>
                    <a:latin typeface="Times New Roman" pitchFamily="18" charset="0"/>
                    <a:cs typeface="Times New Roman" pitchFamily="18" charset="0"/>
                  </a:rPr>
                  <a:t>Million Metric Tons Carbon Dioxide Equivalent</a:t>
                </a:r>
              </a:p>
            </c:rich>
          </c:tx>
          <c:layout>
            <c:manualLayout>
              <c:xMode val="edge"/>
              <c:yMode val="edge"/>
              <c:x val="1.8927566889959651E-2"/>
              <c:y val="0.1342593523327330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4189040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A1D3C7A-54F4-49B9-8880-8CF32C1BEB9A}" type="datetimeFigureOut">
              <a:rPr lang="en-US" sz="900" smtClean="0">
                <a:latin typeface="Arial" pitchFamily="34" charset="0"/>
                <a:cs typeface="Arial" pitchFamily="34" charset="0"/>
              </a:rPr>
              <a:pPr/>
              <a:t>4/26/2017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BA706AD-4987-49D9-85BE-B3D1E709A58E}" type="slidenum">
              <a:rPr lang="en-US" sz="9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5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4C9D6970-2381-4A6F-8016-49E76EF02DE7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104C5D67-D91E-40D0-AFA9-25945CB0C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6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6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2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8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5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1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96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5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417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78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41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32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071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12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97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7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7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10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64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2496" y="472612"/>
            <a:ext cx="365682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323" y="3331210"/>
            <a:ext cx="6117167" cy="52679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7A40C-BE8F-496C-ADA8-3B9D1BA3B5C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1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6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7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169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8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 sz="4800"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3"/>
            <a:ext cx="4040188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2" indent="0">
              <a:buNone/>
              <a:defRPr sz="1600" b="1"/>
            </a:lvl6pPr>
            <a:lvl7pPr marL="2742758" indent="0">
              <a:buNone/>
              <a:defRPr sz="1600" b="1"/>
            </a:lvl7pPr>
            <a:lvl8pPr marL="3199885" indent="0">
              <a:buNone/>
              <a:defRPr sz="1600" b="1"/>
            </a:lvl8pPr>
            <a:lvl9pPr marL="36570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438404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600203"/>
            <a:ext cx="4041775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2" indent="0">
              <a:buNone/>
              <a:defRPr sz="1600" b="1"/>
            </a:lvl6pPr>
            <a:lvl7pPr marL="2742758" indent="0">
              <a:buNone/>
              <a:defRPr sz="1600" b="1"/>
            </a:lvl7pPr>
            <a:lvl8pPr marL="3199885" indent="0">
              <a:buNone/>
              <a:defRPr sz="1600" b="1"/>
            </a:lvl8pPr>
            <a:lvl9pPr marL="36570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438404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381000" y="1600200"/>
            <a:ext cx="8382000" cy="44196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0" y="6324602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447800"/>
            <a:ext cx="1524000" cy="5410200"/>
          </a:xfrm>
          <a:solidFill>
            <a:srgbClr val="00827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tIns="91440">
            <a:noAutofit/>
          </a:bodyPr>
          <a:lstStyle>
            <a:lvl1pPr marL="0" marR="0" indent="0" algn="l" defTabSz="914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Sidebar Text: Insert links, contents, pictures, bulleted or numbered lists. Use custom animations to add dimension and visual interest to your presentation.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5345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2A5-5C78-4281-B011-BAEAC27A7CD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21030-F658-466E-ADB6-002C2EDA14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DB2F-6990-4BB2-AECC-6C3C4E146938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4" r:id="rId13"/>
    <p:sldLayoutId id="2147483700" r:id="rId14"/>
    <p:sldLayoutId id="2147483651" r:id="rId15"/>
    <p:sldLayoutId id="2147483653" r:id="rId16"/>
    <p:sldLayoutId id="2147483654" r:id="rId17"/>
    <p:sldLayoutId id="2147483658" r:id="rId18"/>
    <p:sldLayoutId id="2147483674" r:id="rId19"/>
    <p:sldLayoutId id="2147483768" r:id="rId2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fs.fed.us/pnw/pubs/pnw_gtr938.pdf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581" y="351149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+mj-lt"/>
              </a:rPr>
              <a:t>DEQ Mission</a:t>
            </a:r>
            <a:endParaRPr lang="en-US" sz="4000" dirty="0">
              <a:latin typeface="+mj-lt"/>
            </a:endParaRPr>
          </a:p>
        </p:txBody>
      </p:sp>
      <p:pic>
        <p:nvPicPr>
          <p:cNvPr id="5" name="Picture Placeholder 4" descr="MtHood Canoe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43" t="2300" r="1267" b="3389"/>
          <a:stretch>
            <a:fillRect/>
          </a:stretch>
        </p:blipFill>
        <p:spPr>
          <a:xfrm>
            <a:off x="1405378" y="1082037"/>
            <a:ext cx="6494283" cy="4226439"/>
          </a:xfrm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76" y="5624842"/>
            <a:ext cx="7007382" cy="123315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+mj-lt"/>
              </a:rPr>
              <a:t>To be a leader in restoring, maintaining and enhancing the quality of Oregon’s air, land and water.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Modernize and Improve Business Processes and Data Management (EDMS)</a:t>
            </a:r>
            <a:endParaRPr lang="en-US" sz="2600" b="1" dirty="0"/>
          </a:p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Strategies</a:t>
            </a:r>
          </a:p>
          <a:p>
            <a:pPr marL="731520" indent="-457200"/>
            <a:r>
              <a:rPr lang="en-US" sz="2600" dirty="0" smtClean="0"/>
              <a:t>Begin business </a:t>
            </a:r>
            <a:r>
              <a:rPr lang="en-US" sz="2600" dirty="0"/>
              <a:t>p</a:t>
            </a:r>
            <a:r>
              <a:rPr lang="en-US" sz="2600" dirty="0" smtClean="0"/>
              <a:t>rocess analysis with water permitting program</a:t>
            </a:r>
          </a:p>
          <a:p>
            <a:pPr marL="731520" indent="-457200"/>
            <a:r>
              <a:rPr lang="en-US" sz="2600" dirty="0" smtClean="0"/>
              <a:t>Then move to analysis of invoicing and management of accounts receivable</a:t>
            </a:r>
          </a:p>
          <a:p>
            <a:pPr marL="731520" indent="-457200"/>
            <a:r>
              <a:rPr lang="en-US" sz="2600" dirty="0" smtClean="0"/>
              <a:t>Acquire off-the-shelf products to the maximum extent practicable, and adapt processes (Lean) as well as products.</a:t>
            </a:r>
          </a:p>
          <a:p>
            <a:pPr marL="731520" indent="-457200"/>
            <a:r>
              <a:rPr lang="en-US" sz="2600" dirty="0" smtClean="0"/>
              <a:t>E-reporting/permitting</a:t>
            </a:r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Key Goal 5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759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Return Oregon’s Water Quality Program to a Sustainable Foundation</a:t>
            </a:r>
            <a:endParaRPr lang="en-US" sz="2600" b="1" dirty="0"/>
          </a:p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Strategies</a:t>
            </a:r>
          </a:p>
          <a:p>
            <a:pPr marL="731520" indent="-457200"/>
            <a:r>
              <a:rPr lang="en-US" sz="2600" dirty="0" smtClean="0"/>
              <a:t>Address necessary changes to Clean Water Plans (TMDLs), and better integrate standards and permitting</a:t>
            </a:r>
          </a:p>
          <a:p>
            <a:pPr marL="731520" indent="-457200"/>
            <a:r>
              <a:rPr lang="en-US" sz="2600" dirty="0" smtClean="0"/>
              <a:t>Develop additional tools for compliance</a:t>
            </a:r>
          </a:p>
          <a:p>
            <a:pPr marL="731520" indent="-457200"/>
            <a:r>
              <a:rPr lang="en-US" sz="2600" dirty="0" smtClean="0"/>
              <a:t>Expand technical and financial resources</a:t>
            </a:r>
          </a:p>
          <a:p>
            <a:pPr marL="731520" indent="-457200"/>
            <a:r>
              <a:rPr lang="en-US" sz="2600" dirty="0" smtClean="0"/>
              <a:t>Reset expectations for permit issuance (default)</a:t>
            </a:r>
          </a:p>
          <a:p>
            <a:pPr marL="731520" indent="-457200"/>
            <a:r>
              <a:rPr lang="en-US" sz="2600" dirty="0" smtClean="0"/>
              <a:t>Process improvements and organizational change</a:t>
            </a:r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Key Goal 6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32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1796" y="980210"/>
            <a:ext cx="2152650" cy="323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8073" y="833034"/>
            <a:ext cx="3840480" cy="353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0872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9745" y="565384"/>
            <a:ext cx="5257800" cy="68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smtClean="0"/>
              <a:t>Water Quality</a:t>
            </a:r>
            <a:endParaRPr lang="en-US" sz="4000" b="1" dirty="0"/>
          </a:p>
        </p:txBody>
      </p:sp>
      <p:sp>
        <p:nvSpPr>
          <p:cNvPr id="15" name="Rectangle 14"/>
          <p:cNvSpPr/>
          <p:nvPr/>
        </p:nvSpPr>
        <p:spPr>
          <a:xfrm>
            <a:off x="1213945" y="1594668"/>
            <a:ext cx="66294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lnSpc>
                <a:spcPct val="80000"/>
              </a:lnSpc>
              <a:buNone/>
            </a:pPr>
            <a:r>
              <a:rPr lang="en-US" sz="2400" dirty="0" smtClean="0">
                <a:latin typeface="+mj-lt"/>
                <a:cs typeface="Arial" pitchFamily="34" charset="0"/>
              </a:rPr>
              <a:t>Ensure Oregon’s waters are drinkable, </a:t>
            </a:r>
          </a:p>
          <a:p>
            <a:pPr marL="0" lvl="2" algn="ctr">
              <a:lnSpc>
                <a:spcPct val="80000"/>
              </a:lnSpc>
              <a:buNone/>
            </a:pPr>
            <a:r>
              <a:rPr lang="en-US" sz="2400" dirty="0" smtClean="0">
                <a:latin typeface="+mj-lt"/>
                <a:cs typeface="Arial" pitchFamily="34" charset="0"/>
              </a:rPr>
              <a:t>fishable and swimmable</a:t>
            </a:r>
            <a:endParaRPr lang="en-US" sz="2800" b="1" dirty="0" smtClean="0">
              <a:latin typeface="+mj-lt"/>
              <a:cs typeface="Arial" pitchFamily="34" charset="0"/>
            </a:endParaRPr>
          </a:p>
        </p:txBody>
      </p:sp>
      <p:pic>
        <p:nvPicPr>
          <p:cNvPr id="10" name="Picture 2" descr="Y:\Pictures\20141030_113833.jpg"/>
          <p:cNvPicPr>
            <a:picLocks noChangeAspect="1" noChangeArrowheads="1"/>
          </p:cNvPicPr>
          <p:nvPr/>
        </p:nvPicPr>
        <p:blipFill>
          <a:blip r:embed="rId3" cstate="print"/>
          <a:srcRect l="19672" t="6558" r="4098"/>
          <a:stretch>
            <a:fillRect/>
          </a:stretch>
        </p:blipFill>
        <p:spPr bwMode="auto">
          <a:xfrm>
            <a:off x="342944" y="3304680"/>
            <a:ext cx="3536392" cy="24384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4489" y="2968052"/>
            <a:ext cx="4719896" cy="315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Identify and Control Localized Effects of Air Toxics Emissions (Cleaner Air Oregon)</a:t>
            </a:r>
            <a:endParaRPr lang="en-US" sz="2600" b="1" dirty="0"/>
          </a:p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Strategies</a:t>
            </a:r>
          </a:p>
          <a:p>
            <a:pPr marL="731520" indent="-457200"/>
            <a:r>
              <a:rPr lang="en-US" sz="2600" dirty="0" smtClean="0"/>
              <a:t>Emissions Inventory</a:t>
            </a:r>
          </a:p>
          <a:p>
            <a:pPr marL="731520" indent="-457200"/>
            <a:r>
              <a:rPr lang="en-US" sz="2600" dirty="0" smtClean="0"/>
              <a:t>Develop health risk-based standards</a:t>
            </a:r>
          </a:p>
          <a:p>
            <a:pPr marL="731520" indent="-457200"/>
            <a:r>
              <a:rPr lang="en-US" sz="2600" dirty="0" smtClean="0"/>
              <a:t>Develop systems for evaluating facilities and permits</a:t>
            </a:r>
          </a:p>
          <a:p>
            <a:pPr marL="731520" indent="-457200"/>
            <a:r>
              <a:rPr lang="en-US" sz="2600" dirty="0" smtClean="0"/>
              <a:t>Implement and adjust program over time, beginning with the highest priority areas/sites</a:t>
            </a:r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Key Goal #7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52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Reduce Diesel Emissions and Help Oregon Get Back on Track for Meeting its Existing GHG Reduction Goals</a:t>
            </a:r>
            <a:endParaRPr lang="en-US" sz="2600" b="1" dirty="0"/>
          </a:p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Strategies</a:t>
            </a:r>
          </a:p>
          <a:p>
            <a:pPr marL="731520" indent="-457200"/>
            <a:r>
              <a:rPr lang="en-US" sz="2600" b="1" dirty="0" smtClean="0"/>
              <a:t>Implement VW Settlement</a:t>
            </a:r>
          </a:p>
          <a:p>
            <a:pPr marL="731520" indent="-457200"/>
            <a:r>
              <a:rPr lang="en-US" sz="2600" b="1" dirty="0" smtClean="0"/>
              <a:t>Implement Clean Fuels Program</a:t>
            </a:r>
          </a:p>
          <a:p>
            <a:pPr marL="731520" indent="-457200"/>
            <a:r>
              <a:rPr lang="en-US" sz="2600" b="1" dirty="0" smtClean="0"/>
              <a:t>Work with Partners to Accelerate Turnover of Diesel Fleets</a:t>
            </a:r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Key Goal #8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79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5148019"/>
              </p:ext>
            </p:extLst>
          </p:nvPr>
        </p:nvGraphicFramePr>
        <p:xfrm>
          <a:off x="555172" y="1774372"/>
          <a:ext cx="803365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7506" y="144856"/>
            <a:ext cx="865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Oregon Greenhouse Gas Trends</a:t>
            </a:r>
            <a:endParaRPr lang="en-US" sz="36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3352800"/>
            <a:ext cx="7010400" cy="0"/>
          </a:xfrm>
          <a:prstGeom prst="line">
            <a:avLst/>
          </a:prstGeom>
          <a:ln w="412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70767" y="3011089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1990 transportation emissions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55172" y="1774372"/>
          <a:ext cx="8033657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04253" y="3624852"/>
            <a:ext cx="188976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57% increase in diesel GHG emissions</a:t>
            </a:r>
          </a:p>
          <a:p>
            <a:r>
              <a:rPr lang="en-US" sz="1400" b="1" dirty="0" smtClean="0"/>
              <a:t>(1990 – 2015)</a:t>
            </a:r>
            <a:endParaRPr lang="en-US" sz="1400" b="1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267969" y="3624852"/>
            <a:ext cx="4236285" cy="276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267969" y="4363516"/>
            <a:ext cx="4236285" cy="7437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394014" y="3437185"/>
            <a:ext cx="908739" cy="18766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394014" y="4328163"/>
            <a:ext cx="908739" cy="3535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7506" y="144856"/>
            <a:ext cx="865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Oregon Greenhouse Gas Trends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460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731520" indent="-457200"/>
            <a:r>
              <a:rPr lang="en-US" sz="2600" b="1" dirty="0" smtClean="0"/>
              <a:t>Continue/Update DEQ’s Outcome-based management system.</a:t>
            </a:r>
          </a:p>
          <a:p>
            <a:pPr marL="731520" indent="-457200"/>
            <a:r>
              <a:rPr lang="en-US" sz="2600" b="1" dirty="0" smtClean="0"/>
              <a:t>Update KPMs to align with Key Goals and OBM</a:t>
            </a:r>
          </a:p>
          <a:p>
            <a:pPr marL="731520" indent="-457200"/>
            <a:r>
              <a:rPr lang="en-US" sz="2600" b="1" dirty="0" smtClean="0"/>
              <a:t>Involve EQC in Quarterly Management Reports</a:t>
            </a:r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42448" y="467793"/>
            <a:ext cx="54863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Measures and Outcomes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59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2600" b="1" dirty="0" smtClean="0"/>
          </a:p>
          <a:p>
            <a:pPr algn="ctr">
              <a:buNone/>
            </a:pPr>
            <a:endParaRPr lang="en-US" sz="2600" b="1" dirty="0"/>
          </a:p>
          <a:p>
            <a:pPr algn="ctr">
              <a:buNone/>
            </a:pPr>
            <a:endParaRPr lang="en-US" sz="2600" b="1" dirty="0" smtClean="0"/>
          </a:p>
          <a:p>
            <a:pPr marL="457200" lvl="1" indent="-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800" dirty="0" smtClean="0"/>
              <a:t>We are protecting human health and the environment by controlling air emissions</a:t>
            </a:r>
          </a:p>
          <a:p>
            <a:pPr marL="457200" lvl="1" indent="-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800" dirty="0" smtClean="0"/>
              <a:t>We are protecting human health and the environment by controlling water pollution</a:t>
            </a:r>
          </a:p>
          <a:p>
            <a:pPr marL="457200" lvl="1" indent="-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800" dirty="0" smtClean="0"/>
              <a:t>We are reducing the environmental impacts of the use of materials and products</a:t>
            </a:r>
          </a:p>
          <a:p>
            <a:pPr marL="457200" lvl="1" indent="-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800" dirty="0" smtClean="0"/>
              <a:t>We are cleaning up contaminated properties and returning them to productive use</a:t>
            </a:r>
          </a:p>
          <a:p>
            <a:pPr marL="457200" lvl="1" indent="-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800" dirty="0" smtClean="0"/>
              <a:t>We are engaging the public in decision-making by providing clear and accurate information</a:t>
            </a:r>
          </a:p>
          <a:p>
            <a:pPr marL="457200" lvl="1" indent="-18288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800" dirty="0" smtClean="0"/>
              <a:t>We are assisting communities by helping them solve problems in ways that are economically and environmentally sustainable</a:t>
            </a:r>
          </a:p>
          <a:p>
            <a:pPr lvl="1">
              <a:buFont typeface="Arial" pitchFamily="34" charset="0"/>
              <a:buChar char="•"/>
            </a:pPr>
            <a:endParaRPr lang="en-US" sz="6500" dirty="0" smtClean="0"/>
          </a:p>
          <a:p>
            <a:pPr lvl="1">
              <a:buFont typeface="Arial" pitchFamily="34" charset="0"/>
              <a:buChar char="•"/>
            </a:pPr>
            <a:endParaRPr lang="en-US" sz="6500" dirty="0" smtClean="0"/>
          </a:p>
          <a:p>
            <a:pPr lvl="1">
              <a:buNone/>
            </a:pPr>
            <a:endParaRPr lang="en-US" sz="65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marL="342900" lvl="0" indent="-342900" defTabSz="914400">
              <a:buNone/>
              <a:defRPr/>
            </a:pPr>
            <a:endParaRPr lang="en-US" sz="2800" b="1" dirty="0" smtClean="0"/>
          </a:p>
          <a:p>
            <a:pPr marL="742885" lvl="1" indent="-342900" defTabSz="914400"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DEQ Vision</a:t>
            </a:r>
          </a:p>
          <a:p>
            <a:pPr algn="ctr"/>
            <a:r>
              <a:rPr lang="en-US" sz="1400" b="1" dirty="0" smtClean="0"/>
              <a:t>(Discussion Draft 4/19/2017)</a:t>
            </a:r>
            <a:endParaRPr lang="en-US" sz="1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48640" lvl="1" indent="-182880">
              <a:spcBef>
                <a:spcPts val="6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548640" lvl="1" indent="-18288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Our </a:t>
            </a:r>
            <a:r>
              <a:rPr lang="en-US" sz="2400" dirty="0">
                <a:solidFill>
                  <a:prstClr val="black"/>
                </a:solidFill>
              </a:rPr>
              <a:t>strength is our </a:t>
            </a:r>
            <a:r>
              <a:rPr lang="en-US" sz="2400" dirty="0" smtClean="0">
                <a:solidFill>
                  <a:prstClr val="black"/>
                </a:solidFill>
              </a:rPr>
              <a:t>people</a:t>
            </a:r>
          </a:p>
          <a:p>
            <a:pPr marL="548640" lvl="1" indent="-18288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We believe our best work is done through teamwork inside the agency and partnerships externally</a:t>
            </a:r>
          </a:p>
          <a:p>
            <a:pPr marL="548640" lvl="1" indent="-18288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We are strong believers in public service</a:t>
            </a:r>
            <a:endParaRPr lang="en-US" sz="2400" dirty="0">
              <a:solidFill>
                <a:prstClr val="black"/>
              </a:solidFill>
            </a:endParaRPr>
          </a:p>
          <a:p>
            <a:pPr marL="548640" lvl="1" indent="-18288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We base our work on </a:t>
            </a:r>
            <a:r>
              <a:rPr lang="en-US" sz="2400" dirty="0" smtClean="0">
                <a:solidFill>
                  <a:prstClr val="black"/>
                </a:solidFill>
              </a:rPr>
              <a:t>sound science, integrity and excellence</a:t>
            </a:r>
            <a:endParaRPr lang="en-US" sz="2400" dirty="0">
              <a:solidFill>
                <a:prstClr val="black"/>
              </a:solidFill>
            </a:endParaRPr>
          </a:p>
          <a:p>
            <a:pPr marL="548640" lvl="1" indent="-18288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We listen to and engage </a:t>
            </a:r>
            <a:r>
              <a:rPr lang="en-US" sz="2400" dirty="0" smtClean="0">
                <a:solidFill>
                  <a:prstClr val="black"/>
                </a:solidFill>
              </a:rPr>
              <a:t>Oregonians in decisions about their environment</a:t>
            </a:r>
            <a:endParaRPr lang="en-US" sz="2400" dirty="0">
              <a:solidFill>
                <a:prstClr val="black"/>
              </a:solidFill>
            </a:endParaRPr>
          </a:p>
          <a:p>
            <a:pPr marL="548640" lvl="1" indent="-18288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We </a:t>
            </a:r>
            <a:r>
              <a:rPr lang="en-US" sz="2400" dirty="0" smtClean="0">
                <a:solidFill>
                  <a:prstClr val="black"/>
                </a:solidFill>
              </a:rPr>
              <a:t>believe a diverse workforce is a stronger workforce</a:t>
            </a:r>
          </a:p>
          <a:p>
            <a:pPr marL="548640" lvl="1" indent="-18288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We believe that decisions about Oregon’s environment should consider effects </a:t>
            </a:r>
            <a:r>
              <a:rPr lang="en-US" sz="2400" dirty="0">
                <a:solidFill>
                  <a:prstClr val="black"/>
                </a:solidFill>
              </a:rPr>
              <a:t>on communities that may be affected by </a:t>
            </a:r>
            <a:r>
              <a:rPr lang="en-US" sz="2400" dirty="0" smtClean="0">
                <a:solidFill>
                  <a:prstClr val="black"/>
                </a:solidFill>
              </a:rPr>
              <a:t>those decisions, particularly </a:t>
            </a:r>
            <a:r>
              <a:rPr lang="en-US" sz="2400" dirty="0">
                <a:solidFill>
                  <a:prstClr val="black"/>
                </a:solidFill>
              </a:rPr>
              <a:t>minority, low-income and other traditionally under-represented communities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548640" lvl="1" indent="-18288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We believe that a </a:t>
            </a:r>
            <a:r>
              <a:rPr lang="en-US" sz="2400" dirty="0">
                <a:solidFill>
                  <a:prstClr val="black"/>
                </a:solidFill>
              </a:rPr>
              <a:t>healthy environment supports a healthy economy</a:t>
            </a:r>
          </a:p>
          <a:p>
            <a:pPr lvl="1">
              <a:buFont typeface="Arial" pitchFamily="34" charset="0"/>
              <a:buChar char="•"/>
            </a:pPr>
            <a:endParaRPr lang="en-US" sz="6500" dirty="0" smtClean="0"/>
          </a:p>
          <a:p>
            <a:pPr lvl="1">
              <a:buNone/>
            </a:pPr>
            <a:endParaRPr lang="en-US" sz="65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marL="342900" lvl="0" indent="-342900" defTabSz="914400">
              <a:buNone/>
              <a:defRPr/>
            </a:pPr>
            <a:endParaRPr lang="en-US" sz="2800" b="1" dirty="0" smtClean="0"/>
          </a:p>
          <a:p>
            <a:pPr marL="742885" lvl="1" indent="-342900" defTabSz="914400">
              <a:buNone/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DEQ Values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92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Strengthen and Restore Public Confidence that We Are Identifying and Responding to Significant Threats to Public Health and the Environment </a:t>
            </a:r>
          </a:p>
          <a:p>
            <a:pPr marL="274320" indent="0">
              <a:buNone/>
            </a:pPr>
            <a:endParaRPr lang="en-US" sz="2600" b="1" dirty="0"/>
          </a:p>
          <a:p>
            <a:pPr marL="274320" indent="0">
              <a:buNone/>
            </a:pPr>
            <a:r>
              <a:rPr lang="en-US" sz="2600" b="1" dirty="0" smtClean="0"/>
              <a:t>Strategies</a:t>
            </a:r>
          </a:p>
          <a:p>
            <a:pPr marL="731520" indent="-457200"/>
            <a:r>
              <a:rPr lang="en-US" sz="2600" dirty="0" smtClean="0"/>
              <a:t>Enhanced monitoring resources</a:t>
            </a:r>
          </a:p>
          <a:p>
            <a:pPr marL="731520" indent="-457200"/>
            <a:r>
              <a:rPr lang="en-US" sz="2600" dirty="0" smtClean="0"/>
              <a:t>Complaint response resources</a:t>
            </a:r>
          </a:p>
          <a:p>
            <a:pPr marL="731520" indent="-457200"/>
            <a:r>
              <a:rPr lang="en-US" sz="2600" dirty="0"/>
              <a:t>External Communications/Engagement Plan and Implementation</a:t>
            </a:r>
          </a:p>
          <a:p>
            <a:pPr marL="274320" indent="0">
              <a:buNone/>
            </a:pPr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Key Goal #1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8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633" y="159255"/>
            <a:ext cx="7841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itchFamily="34" charset="0"/>
                <a:cs typeface="Arial" pitchFamily="34" charset="0"/>
              </a:rPr>
              <a:t>Portland moss study and the partnerships</a:t>
            </a: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000" dirty="0" smtClean="0"/>
          </a:p>
          <a:p>
            <a:pPr algn="ctr"/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73" y="4118178"/>
            <a:ext cx="3128954" cy="237467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Initial moss sampling - 2013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833996"/>
            <a:ext cx="3689799" cy="3186448"/>
            <a:chOff x="2286001" y="795582"/>
            <a:chExt cx="7444188" cy="5910017"/>
          </a:xfrm>
        </p:grpSpPr>
        <p:pic>
          <p:nvPicPr>
            <p:cNvPr id="3074" name="Picture 2" descr="C:\Users\sjovan\Desktop\pdxwide_ma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1" y="1266529"/>
              <a:ext cx="7414331" cy="5439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872189" y="795582"/>
              <a:ext cx="6858000" cy="956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Moss samples = 346 in 2013    </a:t>
              </a:r>
              <a:endParaRPr lang="en-US" sz="1400" dirty="0" smtClean="0"/>
            </a:p>
            <a:p>
              <a:r>
                <a:rPr lang="en-US" sz="1350" i="1" dirty="0" smtClean="0"/>
                <a:t>        Air </a:t>
              </a:r>
              <a:r>
                <a:rPr lang="en-US" sz="1350" i="1" dirty="0"/>
                <a:t>quality monitor</a:t>
              </a: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5562601" y="2133600"/>
              <a:ext cx="385676" cy="304800"/>
            </a:xfrm>
            <a:prstGeom prst="star5">
              <a:avLst/>
            </a:prstGeom>
            <a:solidFill>
              <a:srgbClr val="FFFF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3083525" y="1266527"/>
              <a:ext cx="385676" cy="304800"/>
            </a:xfrm>
            <a:prstGeom prst="star5">
              <a:avLst/>
            </a:prstGeom>
            <a:solidFill>
              <a:srgbClr val="FFFF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5599" y="6172200"/>
              <a:ext cx="2667001" cy="45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Source: USFS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3784" y="1087912"/>
            <a:ext cx="2892567" cy="2719014"/>
          </a:xfrm>
          <a:prstGeom prst="rect">
            <a:avLst/>
          </a:prstGeom>
        </p:spPr>
      </p:pic>
      <p:pic>
        <p:nvPicPr>
          <p:cNvPr id="1026" name="Picture 2" descr="GTR-938: Elemental Atmospheric Pollution Assessment Via Moss-Based Measurements in Portland, Oreg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21" y="3467036"/>
            <a:ext cx="231457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870" y="187525"/>
            <a:ext cx="80676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3600" b="1" dirty="0" smtClean="0">
                <a:solidFill>
                  <a:prstClr val="black"/>
                </a:solidFill>
              </a:rPr>
              <a:t>From the field to the public</a:t>
            </a:r>
          </a:p>
          <a:p>
            <a:pPr lvl="0" algn="ctr" defTabSz="914400"/>
            <a:r>
              <a:rPr lang="en-US" sz="2800" b="1" dirty="0" smtClean="0">
                <a:solidFill>
                  <a:prstClr val="black"/>
                </a:solidFill>
              </a:rPr>
              <a:t>Communicating DEQ’s </a:t>
            </a:r>
            <a:r>
              <a:rPr lang="en-US" sz="2800" b="1" dirty="0">
                <a:solidFill>
                  <a:prstClr val="black"/>
                </a:solidFill>
              </a:rPr>
              <a:t>s</a:t>
            </a:r>
            <a:r>
              <a:rPr lang="en-US" sz="2800" b="1" dirty="0" smtClean="0">
                <a:solidFill>
                  <a:prstClr val="black"/>
                </a:solidFill>
              </a:rPr>
              <a:t>cience 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9083" y="2342612"/>
            <a:ext cx="3164098" cy="2932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367" y="1264743"/>
            <a:ext cx="5311129" cy="46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65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Build DEQ’s Organizational Health</a:t>
            </a:r>
            <a:endParaRPr lang="en-US" sz="2600" b="1" dirty="0"/>
          </a:p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Strategies</a:t>
            </a:r>
          </a:p>
          <a:p>
            <a:pPr marL="731520" indent="-457200"/>
            <a:r>
              <a:rPr lang="en-US" sz="2600" dirty="0" smtClean="0"/>
              <a:t>Succession planning</a:t>
            </a:r>
          </a:p>
          <a:p>
            <a:pPr marL="731520" indent="-457200"/>
            <a:r>
              <a:rPr lang="en-US" sz="2600" dirty="0" smtClean="0"/>
              <a:t>Workforce diversity</a:t>
            </a:r>
          </a:p>
          <a:p>
            <a:pPr marL="731520" indent="-457200"/>
            <a:r>
              <a:rPr lang="en-US" sz="2600" dirty="0" smtClean="0"/>
              <a:t>Develop ways to stabilize funding</a:t>
            </a:r>
          </a:p>
          <a:p>
            <a:pPr marL="731520" indent="-457200"/>
            <a:r>
              <a:rPr lang="en-US" sz="2600" dirty="0" smtClean="0"/>
              <a:t>Fund core agency-wide functions differently</a:t>
            </a:r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Key Goal 2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69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Provide Clarity Externally and Internally for How Decisions are Made at DEQ</a:t>
            </a:r>
          </a:p>
          <a:p>
            <a:pPr marL="274320" indent="0">
              <a:buNone/>
            </a:pPr>
            <a:endParaRPr lang="en-US" sz="2600" b="1" dirty="0"/>
          </a:p>
          <a:p>
            <a:pPr marL="274320" indent="0">
              <a:buNone/>
            </a:pPr>
            <a:r>
              <a:rPr lang="en-US" sz="2600" b="1" dirty="0" smtClean="0"/>
              <a:t>Strategies</a:t>
            </a:r>
          </a:p>
          <a:p>
            <a:pPr marL="731520" indent="-457200"/>
            <a:r>
              <a:rPr lang="en-US" sz="2600" dirty="0" smtClean="0"/>
              <a:t>Reorganization of Headquarters – Back to Air, Water and Land Divisions (end of 2017)</a:t>
            </a:r>
          </a:p>
          <a:p>
            <a:pPr marL="731520" indent="-457200"/>
            <a:r>
              <a:rPr lang="en-US" sz="2600" dirty="0" smtClean="0"/>
              <a:t>Re-energize DEQ’s Leadership Team</a:t>
            </a:r>
          </a:p>
          <a:p>
            <a:pPr marL="731520" indent="-457200"/>
            <a:r>
              <a:rPr lang="en-US" sz="2600" dirty="0" smtClean="0"/>
              <a:t>Update relationships between Regions and Headquarters (continuing through 2018)</a:t>
            </a:r>
          </a:p>
          <a:p>
            <a:pPr marL="731520" indent="-457200"/>
            <a:r>
              <a:rPr lang="en-US" sz="2600" dirty="0" smtClean="0"/>
              <a:t>Develop and Implement Internal Communications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Key Goal #3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12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2989" y="1364776"/>
            <a:ext cx="8229600" cy="517742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Develop/Enhance Systems to Incorporate Environmental Justice into Agency Processes and Decision-Making</a:t>
            </a:r>
            <a:endParaRPr lang="en-US" sz="2600" b="1" dirty="0"/>
          </a:p>
          <a:p>
            <a:pPr marL="274320" indent="0">
              <a:buNone/>
            </a:pPr>
            <a:endParaRPr lang="en-US" sz="2600" b="1" dirty="0" smtClean="0"/>
          </a:p>
          <a:p>
            <a:pPr marL="274320" indent="0">
              <a:buNone/>
            </a:pPr>
            <a:r>
              <a:rPr lang="en-US" sz="2600" b="1" dirty="0" smtClean="0"/>
              <a:t>Strategies</a:t>
            </a:r>
          </a:p>
          <a:p>
            <a:pPr marL="731520" indent="-457200"/>
            <a:r>
              <a:rPr lang="en-US" sz="2600" dirty="0" smtClean="0"/>
              <a:t>Build expertise and capacity</a:t>
            </a:r>
          </a:p>
          <a:p>
            <a:pPr marL="731520" indent="-457200"/>
            <a:r>
              <a:rPr lang="en-US" sz="2600" dirty="0" smtClean="0"/>
              <a:t>Examine best practices from other states and EPA</a:t>
            </a:r>
          </a:p>
          <a:p>
            <a:pPr marL="731520" indent="-457200"/>
            <a:r>
              <a:rPr lang="en-US" sz="2600" dirty="0" smtClean="0"/>
              <a:t>Gather input from partners, including EJ Task Force</a:t>
            </a:r>
          </a:p>
          <a:p>
            <a:pPr marL="731520" indent="-457200"/>
            <a:r>
              <a:rPr lang="en-US" sz="2600" dirty="0" smtClean="0"/>
              <a:t>Implement on pilot basis beginning in one or two specific programs</a:t>
            </a:r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  <a:p>
            <a:pPr marL="731520" indent="-457200"/>
            <a:endParaRPr lang="en-US" sz="2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733999" y="467793"/>
            <a:ext cx="3200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</a:rPr>
              <a:t>Key Goal 4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(Discussion Draft 4/19/2017)</a:t>
            </a:r>
          </a:p>
          <a:p>
            <a:pPr algn="ctr"/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40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91CD19C8EA243BD32342320DE40EB" ma:contentTypeVersion="17" ma:contentTypeDescription="Create a new document." ma:contentTypeScope="" ma:versionID="61f4a6f27076e0fe08bd2d7317ee109e">
  <xsd:schema xmlns:xsd="http://www.w3.org/2001/XMLSchema" xmlns:p="http://schemas.microsoft.com/office/2006/metadata/properties" xmlns:ns1="08640a8b-e5b9-4d94-ad0b-431b0f141ade" targetNamespace="http://schemas.microsoft.com/office/2006/metadata/properties" ma:root="true" ma:fieldsID="50d15a55a19487603197165b42f2d8b2" ns1:_="">
    <xsd:import namespace="08640a8b-e5b9-4d94-ad0b-431b0f141ade"/>
    <xsd:element name="properties">
      <xsd:complexType>
        <xsd:sequence>
          <xsd:element name="documentManagement">
            <xsd:complexType>
              <xsd:all>
                <xsd:element ref="ns1:Category" minOccurs="0"/>
                <xsd:element ref="ns1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8640a8b-e5b9-4d94-ad0b-431b0f141ade" elementFormDefault="qualified">
    <xsd:import namespace="http://schemas.microsoft.com/office/2006/documentManagement/types"/>
    <xsd:element name="Category" ma:index="0" nillable="true" ma:displayName="Category" ma:internalName="Category">
      <xsd:simpleType>
        <xsd:restriction base="dms:Text">
          <xsd:maxLength value="255"/>
        </xsd:restriction>
      </xsd:simpleType>
    </xsd:element>
    <xsd:element name="Description0" ma:index="3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Description0 xmlns="08640a8b-e5b9-4d94-ad0b-431b0f141ade">Light Background
To edit the top slide header, go to View tab &gt; Slide Master. Click on the top thumbnail slide in left column, then click back on your main view slide.</Description0>
    <Category xmlns="08640a8b-e5b9-4d94-ad0b-431b0f141ade">Handouts and Presentations</Category>
  </documentManagement>
</p:properties>
</file>

<file path=customXml/itemProps1.xml><?xml version="1.0" encoding="utf-8"?>
<ds:datastoreItem xmlns:ds="http://schemas.openxmlformats.org/officeDocument/2006/customXml" ds:itemID="{7B61359C-3ACA-4B57-8AFE-5C0A87449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9EEA8C-9B8B-4523-AAAE-7379A546B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40a8b-e5b9-4d94-ad0b-431b0f141ad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A6E8CB9-6666-4B5C-83D0-DDF58C5B9DA1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08640a8b-e5b9-4d94-ad0b-431b0f141ad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754</Words>
  <Application>Microsoft Office PowerPoint</Application>
  <PresentationFormat>On-screen Show (4:3)</PresentationFormat>
  <Paragraphs>174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DEQ Mission</vt:lpstr>
      <vt:lpstr>PowerPoint Presentation</vt:lpstr>
      <vt:lpstr>PowerPoint Presentation</vt:lpstr>
      <vt:lpstr>PowerPoint Presentation</vt:lpstr>
      <vt:lpstr>Initial moss sampling - 2013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2013-01-07T21:04:41Z</dcterms:created>
  <dcterms:modified xsi:type="dcterms:W3CDTF">2017-04-26T22:32:50Z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0x01010069491CD19C8EA243BD32342320DE40EB</vt:lpwstr>
  </property>
</Properties>
</file>