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Lst>
  <p:notesMasterIdLst>
    <p:notesMasterId r:id="rId18"/>
  </p:notesMasterIdLst>
  <p:handoutMasterIdLst>
    <p:handoutMasterId r:id="rId19"/>
  </p:handoutMasterIdLst>
  <p:sldIdLst>
    <p:sldId id="256" r:id="rId5"/>
    <p:sldId id="271" r:id="rId6"/>
    <p:sldId id="261" r:id="rId7"/>
    <p:sldId id="262" r:id="rId8"/>
    <p:sldId id="263" r:id="rId9"/>
    <p:sldId id="264" r:id="rId10"/>
    <p:sldId id="265" r:id="rId11"/>
    <p:sldId id="266" r:id="rId12"/>
    <p:sldId id="272" r:id="rId13"/>
    <p:sldId id="273" r:id="rId14"/>
    <p:sldId id="274" r:id="rId15"/>
    <p:sldId id="275" r:id="rId16"/>
    <p:sldId id="276"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ETRICH Steve" initials="DS" lastIdx="3" clrIdx="0">
    <p:extLst>
      <p:ext uri="{19B8F6BF-5375-455C-9EA6-DF929625EA0E}">
        <p15:presenceInfo xmlns:p15="http://schemas.microsoft.com/office/powerpoint/2012/main" userId="S-1-5-21-2124760015-1411717758-1302595720-91587" providerId="AD"/>
      </p:ext>
    </p:extLst>
  </p:cmAuthor>
  <p:cmAuthor id="2" name="ODONNELL Kieran" initials="OK" lastIdx="1" clrIdx="1">
    <p:extLst>
      <p:ext uri="{19B8F6BF-5375-455C-9EA6-DF929625EA0E}">
        <p15:presenceInfo xmlns:p15="http://schemas.microsoft.com/office/powerpoint/2012/main" userId="S-1-5-21-2124760015-1411717758-1302595720-739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07E"/>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1" autoAdjust="0"/>
    <p:restoredTop sz="94660"/>
  </p:normalViewPr>
  <p:slideViewPr>
    <p:cSldViewPr>
      <p:cViewPr varScale="1">
        <p:scale>
          <a:sx n="105" d="100"/>
          <a:sy n="105" d="100"/>
        </p:scale>
        <p:origin x="120" y="240"/>
      </p:cViewPr>
      <p:guideLst>
        <p:guide orient="horz" pos="2160"/>
        <p:guide pos="3840"/>
      </p:guideLst>
    </p:cSldViewPr>
  </p:slideViewPr>
  <p:notesTextViewPr>
    <p:cViewPr>
      <p:scale>
        <a:sx n="100" d="100"/>
        <a:sy n="100" d="100"/>
      </p:scale>
      <p:origin x="0" y="0"/>
    </p:cViewPr>
  </p:notesTextViewPr>
  <p:notesViewPr>
    <p:cSldViewPr>
      <p:cViewPr varScale="1">
        <p:scale>
          <a:sx n="77" d="100"/>
          <a:sy n="77" d="100"/>
        </p:scale>
        <p:origin x="3588"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55430F4-A332-49B7-95A5-283F708BF615}" type="datetimeFigureOut">
              <a:rPr lang="en-ZW" smtClean="0"/>
              <a:t>25/9/2019</a:t>
            </a:fld>
            <a:endParaRPr lang="en-ZW"/>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ZW"/>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2D1152C-E633-4DBA-BFD9-66E792F54A01}" type="slidenum">
              <a:rPr lang="en-ZW" smtClean="0"/>
              <a:t>‹#›</a:t>
            </a:fld>
            <a:endParaRPr lang="en-ZW"/>
          </a:p>
        </p:txBody>
      </p:sp>
    </p:spTree>
    <p:extLst>
      <p:ext uri="{BB962C8B-B14F-4D97-AF65-F5344CB8AC3E}">
        <p14:creationId xmlns:p14="http://schemas.microsoft.com/office/powerpoint/2010/main" val="19616400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940DCEB-E0DC-4ADD-9BF3-326A5B6F645B}" type="datetimeFigureOut">
              <a:rPr lang="en-US" smtClean="0"/>
              <a:t>9/25/2019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83981EC-B6E6-4B85-93C1-B50A6F43896D}" type="slidenum">
              <a:rPr lang="en-US" smtClean="0"/>
              <a:t>‹#›</a:t>
            </a:fld>
            <a:endParaRPr lang="en-US"/>
          </a:p>
        </p:txBody>
      </p:sp>
    </p:spTree>
    <p:extLst>
      <p:ext uri="{BB962C8B-B14F-4D97-AF65-F5344CB8AC3E}">
        <p14:creationId xmlns:p14="http://schemas.microsoft.com/office/powerpoint/2010/main" val="2064175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a:t>
            </a:fld>
            <a:endParaRPr lang="en-US"/>
          </a:p>
        </p:txBody>
      </p:sp>
    </p:spTree>
    <p:extLst>
      <p:ext uri="{BB962C8B-B14F-4D97-AF65-F5344CB8AC3E}">
        <p14:creationId xmlns:p14="http://schemas.microsoft.com/office/powerpoint/2010/main" val="321609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3981EC-B6E6-4B85-93C1-B50A6F43896D}" type="slidenum">
              <a:rPr lang="en-US" smtClean="0"/>
              <a:t>10</a:t>
            </a:fld>
            <a:endParaRPr lang="en-US"/>
          </a:p>
        </p:txBody>
      </p:sp>
    </p:spTree>
    <p:extLst>
      <p:ext uri="{BB962C8B-B14F-4D97-AF65-F5344CB8AC3E}">
        <p14:creationId xmlns:p14="http://schemas.microsoft.com/office/powerpoint/2010/main" val="3074679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11</a:t>
            </a:fld>
            <a:endParaRPr lang="en-US"/>
          </a:p>
        </p:txBody>
      </p:sp>
    </p:spTree>
    <p:extLst>
      <p:ext uri="{BB962C8B-B14F-4D97-AF65-F5344CB8AC3E}">
        <p14:creationId xmlns:p14="http://schemas.microsoft.com/office/powerpoint/2010/main" val="3474240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12</a:t>
            </a:fld>
            <a:endParaRPr lang="en-US"/>
          </a:p>
        </p:txBody>
      </p:sp>
    </p:spTree>
    <p:extLst>
      <p:ext uri="{BB962C8B-B14F-4D97-AF65-F5344CB8AC3E}">
        <p14:creationId xmlns:p14="http://schemas.microsoft.com/office/powerpoint/2010/main" val="4933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3981EC-B6E6-4B85-93C1-B50A6F43896D}" type="slidenum">
              <a:rPr lang="en-US" smtClean="0"/>
              <a:t>13</a:t>
            </a:fld>
            <a:endParaRPr lang="en-US"/>
          </a:p>
        </p:txBody>
      </p:sp>
    </p:spTree>
    <p:extLst>
      <p:ext uri="{BB962C8B-B14F-4D97-AF65-F5344CB8AC3E}">
        <p14:creationId xmlns:p14="http://schemas.microsoft.com/office/powerpoint/2010/main" val="3557435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2</a:t>
            </a:fld>
            <a:endParaRPr lang="en-US"/>
          </a:p>
        </p:txBody>
      </p:sp>
    </p:spTree>
    <p:extLst>
      <p:ext uri="{BB962C8B-B14F-4D97-AF65-F5344CB8AC3E}">
        <p14:creationId xmlns:p14="http://schemas.microsoft.com/office/powerpoint/2010/main" val="828352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3</a:t>
            </a:fld>
            <a:endParaRPr lang="en-US"/>
          </a:p>
        </p:txBody>
      </p:sp>
    </p:spTree>
    <p:extLst>
      <p:ext uri="{BB962C8B-B14F-4D97-AF65-F5344CB8AC3E}">
        <p14:creationId xmlns:p14="http://schemas.microsoft.com/office/powerpoint/2010/main" val="1784899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4</a:t>
            </a:fld>
            <a:endParaRPr lang="en-US"/>
          </a:p>
        </p:txBody>
      </p:sp>
    </p:spTree>
    <p:extLst>
      <p:ext uri="{BB962C8B-B14F-4D97-AF65-F5344CB8AC3E}">
        <p14:creationId xmlns:p14="http://schemas.microsoft.com/office/powerpoint/2010/main" val="30887257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5</a:t>
            </a:fld>
            <a:endParaRPr lang="en-US"/>
          </a:p>
        </p:txBody>
      </p:sp>
    </p:spTree>
    <p:extLst>
      <p:ext uri="{BB962C8B-B14F-4D97-AF65-F5344CB8AC3E}">
        <p14:creationId xmlns:p14="http://schemas.microsoft.com/office/powerpoint/2010/main" val="4028460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3981EC-B6E6-4B85-93C1-B50A6F43896D}" type="slidenum">
              <a:rPr lang="en-US" smtClean="0"/>
              <a:t>6</a:t>
            </a:fld>
            <a:endParaRPr lang="en-US"/>
          </a:p>
        </p:txBody>
      </p:sp>
    </p:spTree>
    <p:extLst>
      <p:ext uri="{BB962C8B-B14F-4D97-AF65-F5344CB8AC3E}">
        <p14:creationId xmlns:p14="http://schemas.microsoft.com/office/powerpoint/2010/main" val="3168702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3981EC-B6E6-4B85-93C1-B50A6F43896D}" type="slidenum">
              <a:rPr lang="en-US" smtClean="0"/>
              <a:t>7</a:t>
            </a:fld>
            <a:endParaRPr lang="en-US"/>
          </a:p>
        </p:txBody>
      </p:sp>
    </p:spTree>
    <p:extLst>
      <p:ext uri="{BB962C8B-B14F-4D97-AF65-F5344CB8AC3E}">
        <p14:creationId xmlns:p14="http://schemas.microsoft.com/office/powerpoint/2010/main" val="1322790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3981EC-B6E6-4B85-93C1-B50A6F43896D}" type="slidenum">
              <a:rPr lang="en-US" smtClean="0"/>
              <a:t>8</a:t>
            </a:fld>
            <a:endParaRPr lang="en-US"/>
          </a:p>
        </p:txBody>
      </p:sp>
    </p:spTree>
    <p:extLst>
      <p:ext uri="{BB962C8B-B14F-4D97-AF65-F5344CB8AC3E}">
        <p14:creationId xmlns:p14="http://schemas.microsoft.com/office/powerpoint/2010/main" val="1626063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3981EC-B6E6-4B85-93C1-B50A6F43896D}" type="slidenum">
              <a:rPr lang="en-US" smtClean="0"/>
              <a:t>9</a:t>
            </a:fld>
            <a:endParaRPr lang="en-US"/>
          </a:p>
        </p:txBody>
      </p:sp>
    </p:spTree>
    <p:extLst>
      <p:ext uri="{BB962C8B-B14F-4D97-AF65-F5344CB8AC3E}">
        <p14:creationId xmlns:p14="http://schemas.microsoft.com/office/powerpoint/2010/main" val="39638427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61634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67205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2839259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12838"/>
          </a:xfrm>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1E06B6-2200-48FD-9B32-BE0D5073011D}"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393724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3084" y="4406901"/>
            <a:ext cx="10363200" cy="1362075"/>
          </a:xfrm>
        </p:spPr>
        <p:txBody>
          <a:bodyPr anchor="t"/>
          <a:lstStyle>
            <a:lvl1pPr algn="l">
              <a:defRPr sz="4000" b="1" cap="none" baseline="0">
                <a:latin typeface="Arial" panose="020B0604020202020204" pitchFamily="34" charset="0"/>
                <a:cs typeface="Arial" panose="020B0604020202020204" pitchFamily="34" charset="0"/>
              </a:defRPr>
            </a:lvl1pPr>
          </a:lstStyle>
          <a:p>
            <a:r>
              <a:rPr lang="en-US" dirty="0"/>
              <a:t>Click to edit master text styles</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587435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9" name="Rectangle 8"/>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1"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2" name="Rectangle 11"/>
          <p:cNvSpPr/>
          <p:nvPr userDrawn="1"/>
        </p:nvSpPr>
        <p:spPr>
          <a:xfrm>
            <a:off x="609600" y="6366031"/>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352673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10"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3"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4" name="Rectangle 13"/>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30439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4" name="Footer Placeholder 3"/>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5" name="Slide Number Placeholder 4"/>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6"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29512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3" name="Footer Placeholder 2"/>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4" name="Slide Number Placeholder 3"/>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5" name="Rectangle 4"/>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7" name="Rectangle 6"/>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92727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25095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285265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981E06B6-2200-48FD-9B32-BE0D5073011D}" type="datetimeFigureOut">
              <a:rPr lang="en-US" smtClean="0"/>
              <a:pPr/>
              <a:t>9/25/2019</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Tree>
    <p:extLst>
      <p:ext uri="{BB962C8B-B14F-4D97-AF65-F5344CB8AC3E}">
        <p14:creationId xmlns:p14="http://schemas.microsoft.com/office/powerpoint/2010/main" val="219634220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1600200"/>
            <a:ext cx="10727635" cy="3505200"/>
          </a:xfrm>
        </p:spPr>
        <p:txBody>
          <a:bodyPr>
            <a:normAutofit lnSpcReduction="10000"/>
          </a:bodyPr>
          <a:lstStyle/>
          <a:p>
            <a:pPr algn="l"/>
            <a:r>
              <a:rPr lang="en-US" sz="4400" dirty="0" smtClean="0">
                <a:solidFill>
                  <a:schemeClr val="tx1"/>
                </a:solidFill>
              </a:rPr>
              <a:t>Change in Facility Operation</a:t>
            </a:r>
            <a:endParaRPr lang="en-US" sz="4400" dirty="0">
              <a:solidFill>
                <a:schemeClr val="tx1"/>
              </a:solidFill>
            </a:endParaRPr>
          </a:p>
          <a:p>
            <a:pPr algn="r"/>
            <a:endParaRPr lang="en-US" sz="3600" dirty="0">
              <a:solidFill>
                <a:schemeClr val="tx1"/>
              </a:solidFill>
            </a:endParaRPr>
          </a:p>
          <a:p>
            <a:pPr algn="r"/>
            <a:endParaRPr lang="en-US" sz="2800" dirty="0">
              <a:solidFill>
                <a:schemeClr val="tx1"/>
              </a:solidFill>
            </a:endParaRPr>
          </a:p>
          <a:p>
            <a:pPr algn="l">
              <a:lnSpc>
                <a:spcPct val="110000"/>
              </a:lnSpc>
              <a:spcBef>
                <a:spcPts val="0"/>
              </a:spcBef>
            </a:pPr>
            <a:r>
              <a:rPr lang="en-US" sz="2800" dirty="0" smtClean="0">
                <a:solidFill>
                  <a:schemeClr val="tx1"/>
                </a:solidFill>
              </a:rPr>
              <a:t>Sept. </a:t>
            </a:r>
            <a:r>
              <a:rPr lang="en-US" sz="2800" dirty="0" smtClean="0">
                <a:solidFill>
                  <a:schemeClr val="tx1"/>
                </a:solidFill>
              </a:rPr>
              <a:t>27, 2019</a:t>
            </a:r>
          </a:p>
          <a:p>
            <a:pPr algn="l">
              <a:lnSpc>
                <a:spcPct val="110000"/>
              </a:lnSpc>
              <a:spcBef>
                <a:spcPts val="0"/>
              </a:spcBef>
            </a:pPr>
            <a:r>
              <a:rPr lang="en-US" sz="2800" dirty="0" smtClean="0">
                <a:solidFill>
                  <a:schemeClr val="tx1"/>
                </a:solidFill>
              </a:rPr>
              <a:t>Environmental Quality Commission </a:t>
            </a:r>
            <a:r>
              <a:rPr lang="en-US" sz="2800" dirty="0" smtClean="0">
                <a:solidFill>
                  <a:schemeClr val="tx1"/>
                </a:solidFill>
              </a:rPr>
              <a:t>Meeting</a:t>
            </a:r>
          </a:p>
          <a:p>
            <a:pPr algn="l">
              <a:lnSpc>
                <a:spcPct val="110000"/>
              </a:lnSpc>
              <a:spcBef>
                <a:spcPts val="0"/>
              </a:spcBef>
            </a:pPr>
            <a:r>
              <a:rPr lang="en-US" sz="2800" dirty="0" smtClean="0">
                <a:solidFill>
                  <a:schemeClr val="tx1"/>
                </a:solidFill>
              </a:rPr>
              <a:t>Item D</a:t>
            </a:r>
            <a:endParaRPr lang="en-US" sz="2800" dirty="0">
              <a:solidFill>
                <a:schemeClr val="tx1"/>
              </a:solidFill>
            </a:endParaRPr>
          </a:p>
          <a:p>
            <a:pPr algn="l">
              <a:lnSpc>
                <a:spcPct val="110000"/>
              </a:lnSpc>
              <a:spcBef>
                <a:spcPts val="0"/>
              </a:spcBef>
            </a:pPr>
            <a:r>
              <a:rPr lang="en-US" sz="2800" dirty="0" smtClean="0">
                <a:solidFill>
                  <a:schemeClr val="tx1"/>
                </a:solidFill>
              </a:rPr>
              <a:t>Madras, Oregon</a:t>
            </a:r>
            <a:endParaRPr lang="en-US" sz="2800" dirty="0">
              <a:solidFill>
                <a:schemeClr val="tx1"/>
              </a:solidFill>
            </a:endParaRPr>
          </a:p>
        </p:txBody>
      </p:sp>
      <p:sp>
        <p:nvSpPr>
          <p:cNvPr id="4" name="Rectangle 3"/>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Oregon </a:t>
            </a:r>
            <a:r>
              <a:rPr lang="en-US" sz="1000" dirty="0">
                <a:latin typeface="Arial" pitchFamily="34" charset="0"/>
                <a:cs typeface="Arial" pitchFamily="34" charset="0"/>
              </a:rPr>
              <a:t>Department of Environmental Quality</a:t>
            </a:r>
            <a:endParaRPr lang="en-US" sz="1200" dirty="0">
              <a:latin typeface="Arial" pitchFamily="34" charset="0"/>
              <a:cs typeface="Arial" pitchFamily="34" charset="0"/>
            </a:endParaRPr>
          </a:p>
        </p:txBody>
      </p:sp>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Quality</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Response</a:t>
            </a:r>
            <a:r>
              <a:rPr lang="en-US" dirty="0" smtClean="0"/>
              <a:t>:</a:t>
            </a:r>
          </a:p>
          <a:p>
            <a:pPr lvl="1"/>
            <a:r>
              <a:rPr lang="en-US" dirty="0" smtClean="0"/>
              <a:t>DEQ responds to notifications on a case by case basis as required by rule</a:t>
            </a:r>
          </a:p>
          <a:p>
            <a:pPr lvl="1"/>
            <a:r>
              <a:rPr lang="en-US" dirty="0"/>
              <a:t>P</a:t>
            </a:r>
            <a:r>
              <a:rPr lang="en-US" dirty="0" smtClean="0"/>
              <a:t>ermit modification required if:</a:t>
            </a:r>
          </a:p>
          <a:p>
            <a:pPr lvl="2"/>
            <a:r>
              <a:rPr lang="en-US" dirty="0" smtClean="0"/>
              <a:t>New pollutants proposed in discharge</a:t>
            </a:r>
          </a:p>
          <a:p>
            <a:pPr lvl="2"/>
            <a:r>
              <a:rPr lang="en-US" dirty="0" smtClean="0"/>
              <a:t>Increase in pollutants above currently permitted levels</a:t>
            </a:r>
          </a:p>
          <a:p>
            <a:pPr lvl="2"/>
            <a:r>
              <a:rPr lang="en-US" dirty="0" smtClean="0"/>
              <a:t>Significant change in outfall location to receiving stream</a:t>
            </a:r>
          </a:p>
          <a:p>
            <a:pPr lvl="2"/>
            <a:r>
              <a:rPr lang="en-US" dirty="0" smtClean="0"/>
              <a:t>Change to operation is significant enough to affect prior approval of land use from local government</a:t>
            </a:r>
          </a:p>
          <a:p>
            <a:r>
              <a:rPr lang="en-US" b="1" dirty="0" smtClean="0"/>
              <a:t>Example</a:t>
            </a:r>
            <a:r>
              <a:rPr lang="en-US" dirty="0" smtClean="0"/>
              <a:t>: Permittee proposes </a:t>
            </a:r>
            <a:r>
              <a:rPr lang="en-US" dirty="0"/>
              <a:t>to </a:t>
            </a:r>
            <a:r>
              <a:rPr lang="en-US" dirty="0" smtClean="0"/>
              <a:t>add new equipment to its wastewater treatment </a:t>
            </a:r>
            <a:r>
              <a:rPr lang="en-US" smtClean="0"/>
              <a:t>process to dry </a:t>
            </a:r>
            <a:r>
              <a:rPr lang="en-US" dirty="0" smtClean="0"/>
              <a:t>biosolids (treated sewage sludge).</a:t>
            </a:r>
            <a:endParaRPr lang="en-US" dirty="0"/>
          </a:p>
          <a:p>
            <a:endParaRPr lang="en-US" dirty="0"/>
          </a:p>
        </p:txBody>
      </p:sp>
    </p:spTree>
    <p:extLst>
      <p:ext uri="{BB962C8B-B14F-4D97-AF65-F5344CB8AC3E}">
        <p14:creationId xmlns:p14="http://schemas.microsoft.com/office/powerpoint/2010/main" val="31107551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General Considerations</a:t>
            </a:r>
            <a:endParaRPr lang="en-US" dirty="0"/>
          </a:p>
        </p:txBody>
      </p:sp>
      <p:sp>
        <p:nvSpPr>
          <p:cNvPr id="3" name="Content Placeholder 2"/>
          <p:cNvSpPr>
            <a:spLocks noGrp="1"/>
          </p:cNvSpPr>
          <p:nvPr>
            <p:ph idx="1"/>
          </p:nvPr>
        </p:nvSpPr>
        <p:spPr>
          <a:xfrm>
            <a:off x="609600" y="1600200"/>
            <a:ext cx="10972800" cy="4876799"/>
          </a:xfrm>
        </p:spPr>
        <p:txBody>
          <a:bodyPr>
            <a:normAutofit fontScale="85000" lnSpcReduction="10000"/>
          </a:bodyPr>
          <a:lstStyle/>
          <a:p>
            <a:pPr marL="0" indent="0">
              <a:buNone/>
            </a:pPr>
            <a:r>
              <a:rPr lang="en-US" b="1" dirty="0" smtClean="0"/>
              <a:t>Land Use</a:t>
            </a:r>
          </a:p>
          <a:p>
            <a:r>
              <a:rPr lang="en-US" smtClean="0"/>
              <a:t>Nearly all permit issuances </a:t>
            </a:r>
            <a:r>
              <a:rPr lang="en-US" dirty="0" smtClean="0"/>
              <a:t>requires a LUCS</a:t>
            </a:r>
          </a:p>
          <a:p>
            <a:r>
              <a:rPr lang="en-US" dirty="0" smtClean="0"/>
              <a:t>Permit modifications and renewals require a LUCS if:</a:t>
            </a:r>
          </a:p>
          <a:p>
            <a:pPr lvl="1"/>
            <a:r>
              <a:rPr lang="en-ZW" dirty="0" smtClean="0"/>
              <a:t>Use </a:t>
            </a:r>
            <a:r>
              <a:rPr lang="en-ZW" dirty="0"/>
              <a:t>of additional property or a physical expansion on the existing </a:t>
            </a:r>
            <a:r>
              <a:rPr lang="en-ZW" dirty="0" smtClean="0"/>
              <a:t>property is proposed.</a:t>
            </a:r>
          </a:p>
          <a:p>
            <a:pPr lvl="1"/>
            <a:r>
              <a:rPr lang="en-ZW" dirty="0" smtClean="0"/>
              <a:t>Significant </a:t>
            </a:r>
            <a:r>
              <a:rPr lang="en-ZW" dirty="0"/>
              <a:t>increase in discharge to state waters or into the </a:t>
            </a:r>
            <a:r>
              <a:rPr lang="en-ZW" dirty="0" smtClean="0"/>
              <a:t>ground. </a:t>
            </a:r>
          </a:p>
          <a:p>
            <a:pPr lvl="1"/>
            <a:r>
              <a:rPr lang="en-ZW" dirty="0" smtClean="0"/>
              <a:t>Relocation </a:t>
            </a:r>
            <a:r>
              <a:rPr lang="en-ZW" dirty="0"/>
              <a:t>of an outfall outside of the source </a:t>
            </a:r>
            <a:r>
              <a:rPr lang="en-ZW" dirty="0" smtClean="0"/>
              <a:t>property.</a:t>
            </a:r>
          </a:p>
          <a:p>
            <a:pPr lvl="1"/>
            <a:r>
              <a:rPr lang="en-ZW" dirty="0" smtClean="0"/>
              <a:t>For </a:t>
            </a:r>
            <a:r>
              <a:rPr lang="en-ZW" dirty="0"/>
              <a:t>a major modification of an air contaminant discharge permit which means any physical change or change of operation of a source that results in a net significant emission rate </a:t>
            </a:r>
            <a:r>
              <a:rPr lang="en-ZW" dirty="0" smtClean="0"/>
              <a:t>increase.</a:t>
            </a:r>
            <a:endParaRPr lang="en-US" dirty="0" smtClean="0"/>
          </a:p>
          <a:p>
            <a:r>
              <a:rPr lang="en-US" dirty="0" smtClean="0"/>
              <a:t>The cleanup program may initiate a deed restriction to limit land use in order to protect human health and the environment.</a:t>
            </a:r>
          </a:p>
        </p:txBody>
      </p:sp>
    </p:spTree>
    <p:extLst>
      <p:ext uri="{BB962C8B-B14F-4D97-AF65-F5344CB8AC3E}">
        <p14:creationId xmlns:p14="http://schemas.microsoft.com/office/powerpoint/2010/main" val="36569812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Considerations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Public </a:t>
            </a:r>
            <a:r>
              <a:rPr lang="en-US" b="1" dirty="0" smtClean="0"/>
              <a:t>Process</a:t>
            </a:r>
          </a:p>
          <a:p>
            <a:r>
              <a:rPr lang="en-US" dirty="0" smtClean="0"/>
              <a:t>Public </a:t>
            </a:r>
            <a:r>
              <a:rPr lang="en-US" dirty="0"/>
              <a:t>engagement varies by type of permitting </a:t>
            </a:r>
            <a:r>
              <a:rPr lang="en-US" dirty="0" smtClean="0"/>
              <a:t>action.</a:t>
            </a:r>
          </a:p>
          <a:p>
            <a:r>
              <a:rPr lang="en-US" dirty="0" smtClean="0"/>
              <a:t>Example:</a:t>
            </a:r>
          </a:p>
          <a:p>
            <a:pPr lvl="1"/>
            <a:r>
              <a:rPr lang="en-US" dirty="0" smtClean="0"/>
              <a:t>Transfer of permit to new owner </a:t>
            </a:r>
            <a:r>
              <a:rPr lang="en-US" dirty="0"/>
              <a:t>– no public </a:t>
            </a:r>
            <a:r>
              <a:rPr lang="en-US" dirty="0" smtClean="0"/>
              <a:t>process.</a:t>
            </a:r>
          </a:p>
          <a:p>
            <a:pPr lvl="1"/>
            <a:r>
              <a:rPr lang="en-US" dirty="0" smtClean="0"/>
              <a:t>Controversial permit modification proposing a new pollutant in discharge </a:t>
            </a:r>
            <a:r>
              <a:rPr lang="en-US" dirty="0"/>
              <a:t>– public notice, public comment, and public hearing </a:t>
            </a:r>
          </a:p>
          <a:p>
            <a:pPr marL="0" indent="0">
              <a:buNone/>
            </a:pPr>
            <a:r>
              <a:rPr lang="en-US" b="1" dirty="0" smtClean="0"/>
              <a:t>Non-compliance</a:t>
            </a:r>
          </a:p>
          <a:p>
            <a:r>
              <a:rPr lang="en-US" dirty="0" smtClean="0"/>
              <a:t>A failure to comply with any notification or permitting requirement may result in a formal enforcement action (FEA)</a:t>
            </a:r>
          </a:p>
          <a:p>
            <a:r>
              <a:rPr lang="en-US" dirty="0" smtClean="0"/>
              <a:t>The </a:t>
            </a:r>
            <a:r>
              <a:rPr lang="en-US" dirty="0"/>
              <a:t>FEA may assess civil penalties and require specific compliance actions. </a:t>
            </a:r>
          </a:p>
          <a:p>
            <a:endParaRPr lang="en-US" dirty="0"/>
          </a:p>
        </p:txBody>
      </p:sp>
    </p:spTree>
    <p:extLst>
      <p:ext uri="{BB962C8B-B14F-4D97-AF65-F5344CB8AC3E}">
        <p14:creationId xmlns:p14="http://schemas.microsoft.com/office/powerpoint/2010/main" val="362831832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smtClean="0"/>
          </a:p>
          <a:p>
            <a:pPr marL="0" indent="0" algn="ctr">
              <a:buNone/>
            </a:pPr>
            <a:r>
              <a:rPr lang="en-US" dirty="0" smtClean="0"/>
              <a:t>Thank you</a:t>
            </a:r>
          </a:p>
          <a:p>
            <a:pPr marL="0" indent="0" algn="ctr">
              <a:buNone/>
            </a:pPr>
            <a:r>
              <a:rPr lang="en-US" dirty="0" smtClean="0"/>
              <a:t>Questions?</a:t>
            </a:r>
            <a:endParaRPr lang="en-US" dirty="0"/>
          </a:p>
        </p:txBody>
      </p:sp>
    </p:spTree>
    <p:extLst>
      <p:ext uri="{BB962C8B-B14F-4D97-AF65-F5344CB8AC3E}">
        <p14:creationId xmlns:p14="http://schemas.microsoft.com/office/powerpoint/2010/main" val="425120810"/>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a:t>
            </a:r>
            <a:endParaRPr lang="en-US" dirty="0"/>
          </a:p>
        </p:txBody>
      </p:sp>
      <p:sp>
        <p:nvSpPr>
          <p:cNvPr id="3" name="Content Placeholder 2"/>
          <p:cNvSpPr>
            <a:spLocks noGrp="1"/>
          </p:cNvSpPr>
          <p:nvPr>
            <p:ph idx="1"/>
          </p:nvPr>
        </p:nvSpPr>
        <p:spPr/>
        <p:txBody>
          <a:bodyPr/>
          <a:lstStyle/>
          <a:p>
            <a:pPr marL="0" indent="0" algn="ctr">
              <a:buNone/>
            </a:pPr>
            <a:r>
              <a:rPr lang="en-US" sz="2800" u="sng" dirty="0" smtClean="0"/>
              <a:t>Panelists</a:t>
            </a:r>
          </a:p>
          <a:p>
            <a:pPr marL="0" indent="0" algn="ctr">
              <a:buNone/>
            </a:pPr>
            <a:r>
              <a:rPr lang="en-US" sz="2800" dirty="0" smtClean="0"/>
              <a:t>Mark Bailey, Eastern Region Air Quality Manager</a:t>
            </a:r>
          </a:p>
          <a:p>
            <a:pPr marL="0" indent="0" algn="ctr">
              <a:buNone/>
            </a:pPr>
            <a:r>
              <a:rPr lang="en-US" sz="2800" dirty="0" smtClean="0"/>
              <a:t>Ranei Nomura, Western Region Water Quality Manager</a:t>
            </a:r>
          </a:p>
          <a:p>
            <a:pPr marL="0" indent="0" algn="ctr">
              <a:buNone/>
            </a:pPr>
            <a:r>
              <a:rPr lang="en-US" sz="2800" dirty="0" smtClean="0"/>
              <a:t>Audrey O’Brien, Northwest Region Land Quality Manager</a:t>
            </a:r>
          </a:p>
          <a:p>
            <a:pPr marL="0" indent="0" algn="ctr">
              <a:buNone/>
            </a:pPr>
            <a:r>
              <a:rPr lang="en-US" sz="2800" dirty="0" smtClean="0"/>
              <a:t>Kieran O’Donnell, OCE Manager</a:t>
            </a:r>
          </a:p>
          <a:p>
            <a:pPr marL="0" indent="0" algn="ctr">
              <a:buNone/>
            </a:pPr>
            <a:r>
              <a:rPr lang="en-US" sz="2800" dirty="0" smtClean="0"/>
              <a:t>Steve Dietrich, Northwest Region Air Quality Manager (by phone)</a:t>
            </a:r>
          </a:p>
          <a:p>
            <a:pPr marL="0" indent="0" algn="ctr">
              <a:buNone/>
            </a:pPr>
            <a:r>
              <a:rPr lang="en-US" sz="2800" dirty="0" smtClean="0"/>
              <a:t>Scott Smith, Emergency Response Planner (by phone)</a:t>
            </a:r>
          </a:p>
          <a:p>
            <a:pPr marL="0" indent="0" algn="ctr">
              <a:buNone/>
            </a:pPr>
            <a:endParaRPr lang="en-US" sz="2800" dirty="0" smtClean="0"/>
          </a:p>
          <a:p>
            <a:pPr marL="0" indent="0" algn="ctr">
              <a:buNone/>
            </a:pPr>
            <a:endParaRPr lang="en-US" dirty="0" smtClean="0"/>
          </a:p>
          <a:p>
            <a:pPr marL="0" indent="0" algn="ctr">
              <a:buNone/>
            </a:pPr>
            <a:endParaRPr lang="en-US" dirty="0" smtClean="0"/>
          </a:p>
        </p:txBody>
      </p:sp>
    </p:spTree>
    <p:extLst>
      <p:ext uri="{BB962C8B-B14F-4D97-AF65-F5344CB8AC3E}">
        <p14:creationId xmlns:p14="http://schemas.microsoft.com/office/powerpoint/2010/main" val="4041305159"/>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Question Presented</a:t>
            </a:r>
            <a:endParaRPr lang="en-US" dirty="0"/>
          </a:p>
        </p:txBody>
      </p:sp>
      <p:sp>
        <p:nvSpPr>
          <p:cNvPr id="3" name="Content Placeholder 2">
            <a:extLst>
              <a:ext uri="{FF2B5EF4-FFF2-40B4-BE49-F238E27FC236}">
                <a16:creationId xmlns:a16="http://schemas.microsoft.com/office/drawing/2014/main" id="{CF8F4261-7A7D-42D2-9B4B-3157B438FA05}"/>
              </a:ext>
            </a:extLst>
          </p:cNvPr>
          <p:cNvSpPr>
            <a:spLocks noGrp="1"/>
          </p:cNvSpPr>
          <p:nvPr>
            <p:ph idx="1"/>
          </p:nvPr>
        </p:nvSpPr>
        <p:spPr/>
        <p:txBody>
          <a:bodyPr/>
          <a:lstStyle/>
          <a:p>
            <a:pPr marL="0" indent="0">
              <a:buNone/>
            </a:pPr>
            <a:endParaRPr lang="en-US" dirty="0"/>
          </a:p>
          <a:p>
            <a:pPr marL="0" indent="0" algn="ctr">
              <a:buNone/>
            </a:pPr>
            <a:r>
              <a:rPr lang="en-US" sz="4400" i="1" dirty="0" smtClean="0"/>
              <a:t>What must a facility do before it changes its operation?</a:t>
            </a:r>
            <a:endParaRPr lang="en-US" sz="4400" i="1" dirty="0"/>
          </a:p>
        </p:txBody>
      </p:sp>
    </p:spTree>
    <p:extLst>
      <p:ext uri="{BB962C8B-B14F-4D97-AF65-F5344CB8AC3E}">
        <p14:creationId xmlns:p14="http://schemas.microsoft.com/office/powerpoint/2010/main" val="201151747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E3A31-57FE-4ACF-A7D1-7D9F17E019A0}"/>
              </a:ext>
            </a:extLst>
          </p:cNvPr>
          <p:cNvSpPr>
            <a:spLocks noGrp="1"/>
          </p:cNvSpPr>
          <p:nvPr>
            <p:ph type="title"/>
          </p:nvPr>
        </p:nvSpPr>
        <p:spPr/>
        <p:txBody>
          <a:bodyPr/>
          <a:lstStyle/>
          <a:p>
            <a:r>
              <a:rPr lang="en-US" dirty="0" smtClean="0"/>
              <a:t>Summary Answer</a:t>
            </a:r>
            <a:endParaRPr lang="en-US" dirty="0"/>
          </a:p>
        </p:txBody>
      </p:sp>
      <p:sp>
        <p:nvSpPr>
          <p:cNvPr id="3" name="Content Placeholder 2">
            <a:extLst>
              <a:ext uri="{FF2B5EF4-FFF2-40B4-BE49-F238E27FC236}">
                <a16:creationId xmlns:a16="http://schemas.microsoft.com/office/drawing/2014/main" id="{0FBBB871-1594-44D9-A45A-C281038EE3DD}"/>
              </a:ext>
            </a:extLst>
          </p:cNvPr>
          <p:cNvSpPr>
            <a:spLocks noGrp="1"/>
          </p:cNvSpPr>
          <p:nvPr>
            <p:ph idx="1"/>
          </p:nvPr>
        </p:nvSpPr>
        <p:spPr/>
        <p:txBody>
          <a:bodyPr>
            <a:normAutofit/>
          </a:bodyPr>
          <a:lstStyle/>
          <a:p>
            <a:r>
              <a:rPr lang="en-US" dirty="0" smtClean="0"/>
              <a:t>Media specific considerations (Air, Land, and Water):</a:t>
            </a:r>
          </a:p>
          <a:p>
            <a:pPr lvl="1"/>
            <a:r>
              <a:rPr lang="en-US" dirty="0" smtClean="0"/>
              <a:t>Many changes in operation require </a:t>
            </a:r>
            <a:r>
              <a:rPr lang="en-US" b="1" dirty="0" smtClean="0"/>
              <a:t>notification</a:t>
            </a:r>
            <a:r>
              <a:rPr lang="en-US" dirty="0" smtClean="0"/>
              <a:t> to DEQ</a:t>
            </a:r>
          </a:p>
          <a:p>
            <a:pPr lvl="1"/>
            <a:r>
              <a:rPr lang="en-US" dirty="0" smtClean="0"/>
              <a:t>Some changes may result in the need to </a:t>
            </a:r>
            <a:r>
              <a:rPr lang="en-US" b="1" dirty="0" smtClean="0"/>
              <a:t>obtain a permit or a permit modification</a:t>
            </a:r>
            <a:r>
              <a:rPr lang="en-US" dirty="0" smtClean="0"/>
              <a:t>.</a:t>
            </a:r>
          </a:p>
          <a:p>
            <a:r>
              <a:rPr lang="en-US" dirty="0" smtClean="0"/>
              <a:t>General considerations:</a:t>
            </a:r>
          </a:p>
          <a:p>
            <a:pPr lvl="1"/>
            <a:r>
              <a:rPr lang="en-US" b="1" dirty="0" smtClean="0"/>
              <a:t>Land Use </a:t>
            </a:r>
            <a:r>
              <a:rPr lang="en-US" dirty="0" smtClean="0"/>
              <a:t>(LUCS and Deed Restriction) </a:t>
            </a:r>
          </a:p>
          <a:p>
            <a:pPr lvl="1"/>
            <a:r>
              <a:rPr lang="en-US" dirty="0" smtClean="0"/>
              <a:t>Many permitting actions require </a:t>
            </a:r>
            <a:r>
              <a:rPr lang="en-US" b="1" dirty="0" smtClean="0"/>
              <a:t>public engagement</a:t>
            </a:r>
          </a:p>
          <a:p>
            <a:pPr lvl="1"/>
            <a:r>
              <a:rPr lang="en-US" b="1" dirty="0" smtClean="0"/>
              <a:t>Non-compliance</a:t>
            </a:r>
            <a:endParaRPr lang="en-US" b="1" dirty="0"/>
          </a:p>
        </p:txBody>
      </p:sp>
    </p:spTree>
    <p:extLst>
      <p:ext uri="{BB962C8B-B14F-4D97-AF65-F5344CB8AC3E}">
        <p14:creationId xmlns:p14="http://schemas.microsoft.com/office/powerpoint/2010/main" val="225111738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A7586-5AAA-4902-AF3D-656AF70223D6}"/>
              </a:ext>
            </a:extLst>
          </p:cNvPr>
          <p:cNvSpPr>
            <a:spLocks noGrp="1"/>
          </p:cNvSpPr>
          <p:nvPr>
            <p:ph type="title"/>
          </p:nvPr>
        </p:nvSpPr>
        <p:spPr/>
        <p:txBody>
          <a:bodyPr/>
          <a:lstStyle/>
          <a:p>
            <a:r>
              <a:rPr lang="en-US" dirty="0" smtClean="0"/>
              <a:t>Air Quality</a:t>
            </a:r>
            <a:endParaRPr lang="en-US" dirty="0"/>
          </a:p>
        </p:txBody>
      </p:sp>
      <p:sp>
        <p:nvSpPr>
          <p:cNvPr id="3" name="Content Placeholder 2">
            <a:extLst>
              <a:ext uri="{FF2B5EF4-FFF2-40B4-BE49-F238E27FC236}">
                <a16:creationId xmlns:a16="http://schemas.microsoft.com/office/drawing/2014/main" id="{F2F3DCD9-4408-4FEE-952B-386787F26B00}"/>
              </a:ext>
            </a:extLst>
          </p:cNvPr>
          <p:cNvSpPr>
            <a:spLocks noGrp="1"/>
          </p:cNvSpPr>
          <p:nvPr>
            <p:ph idx="1"/>
          </p:nvPr>
        </p:nvSpPr>
        <p:spPr/>
        <p:txBody>
          <a:bodyPr>
            <a:normAutofit/>
          </a:bodyPr>
          <a:lstStyle/>
          <a:p>
            <a:r>
              <a:rPr lang="en-US" b="1" dirty="0" smtClean="0"/>
              <a:t>Notification</a:t>
            </a:r>
            <a:r>
              <a:rPr lang="en-US" dirty="0" smtClean="0"/>
              <a:t>: Source must notify DEQ with a Notice of Intent to Construct (NC) for the following changes in operation:</a:t>
            </a:r>
          </a:p>
          <a:p>
            <a:pPr lvl="1"/>
            <a:r>
              <a:rPr lang="en-US" dirty="0"/>
              <a:t>Any physical change (new equipment)</a:t>
            </a:r>
          </a:p>
          <a:p>
            <a:pPr lvl="1"/>
            <a:r>
              <a:rPr lang="en-US" dirty="0"/>
              <a:t>Change in operation that will cause an increase in any regulated pollutant</a:t>
            </a:r>
          </a:p>
          <a:p>
            <a:pPr lvl="1"/>
            <a:r>
              <a:rPr lang="en-US" dirty="0"/>
              <a:t>Construction or modification of an air pollution control </a:t>
            </a:r>
            <a:r>
              <a:rPr lang="en-US" dirty="0" smtClean="0"/>
              <a:t>device</a:t>
            </a:r>
          </a:p>
          <a:p>
            <a:r>
              <a:rPr lang="en-US" b="1" dirty="0" smtClean="0"/>
              <a:t>Example</a:t>
            </a:r>
            <a:r>
              <a:rPr lang="en-US" dirty="0" smtClean="0"/>
              <a:t>: Installing a new boiler</a:t>
            </a:r>
          </a:p>
        </p:txBody>
      </p:sp>
    </p:spTree>
    <p:extLst>
      <p:ext uri="{BB962C8B-B14F-4D97-AF65-F5344CB8AC3E}">
        <p14:creationId xmlns:p14="http://schemas.microsoft.com/office/powerpoint/2010/main" val="116985233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 Quality</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DEQ Review and Response</a:t>
            </a:r>
          </a:p>
          <a:p>
            <a:pPr lvl="1"/>
            <a:r>
              <a:rPr lang="en-US" dirty="0" smtClean="0"/>
              <a:t>NC gives DEQ opportunity to require a permitting action (Issuance or Modification</a:t>
            </a:r>
          </a:p>
          <a:p>
            <a:pPr lvl="1"/>
            <a:r>
              <a:rPr lang="en-US" dirty="0" smtClean="0"/>
              <a:t>Four categories of NC (Type I through Type IV)</a:t>
            </a:r>
          </a:p>
          <a:p>
            <a:pPr lvl="1"/>
            <a:r>
              <a:rPr lang="en-US" dirty="0" smtClean="0"/>
              <a:t>Generally, Type I and II do not require permitting action, whereas Type III and IV do require a permitting action</a:t>
            </a:r>
          </a:p>
          <a:p>
            <a:pPr lvl="1"/>
            <a:r>
              <a:rPr lang="en-US" dirty="0" smtClean="0"/>
              <a:t>Source must submit to DEQ a notice of construction completion</a:t>
            </a:r>
          </a:p>
          <a:p>
            <a:r>
              <a:rPr lang="en-US" b="1" dirty="0" smtClean="0"/>
              <a:t>Example: </a:t>
            </a:r>
            <a:r>
              <a:rPr lang="en-US" dirty="0" smtClean="0"/>
              <a:t>Installation of boiler that increases emissions over a plant site emission limit (PSEL) will require a permitting action</a:t>
            </a:r>
            <a:endParaRPr lang="en-US" dirty="0"/>
          </a:p>
        </p:txBody>
      </p:sp>
    </p:spTree>
    <p:extLst>
      <p:ext uri="{BB962C8B-B14F-4D97-AF65-F5344CB8AC3E}">
        <p14:creationId xmlns:p14="http://schemas.microsoft.com/office/powerpoint/2010/main" val="341118911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 Quality</a:t>
            </a:r>
            <a:endParaRPr lang="en-US" dirty="0"/>
          </a:p>
        </p:txBody>
      </p:sp>
      <p:sp>
        <p:nvSpPr>
          <p:cNvPr id="3" name="Content Placeholder 2"/>
          <p:cNvSpPr>
            <a:spLocks noGrp="1"/>
          </p:cNvSpPr>
          <p:nvPr>
            <p:ph idx="1"/>
          </p:nvPr>
        </p:nvSpPr>
        <p:spPr/>
        <p:txBody>
          <a:bodyPr>
            <a:normAutofit lnSpcReduction="10000"/>
          </a:bodyPr>
          <a:lstStyle/>
          <a:p>
            <a:r>
              <a:rPr lang="en-US" b="1" dirty="0" smtClean="0"/>
              <a:t>Notification</a:t>
            </a:r>
            <a:r>
              <a:rPr lang="en-US" dirty="0" smtClean="0"/>
              <a:t>: A permitted </a:t>
            </a:r>
            <a:r>
              <a:rPr lang="en-US" dirty="0"/>
              <a:t>d</a:t>
            </a:r>
            <a:r>
              <a:rPr lang="en-US" dirty="0" smtClean="0"/>
              <a:t>isposal site must submit a permit modification application to DEQ for “any change in the nature of the activities or operation from those of the last application including modification or expansion of the disposal site or a change in in the method or type of disposal.”</a:t>
            </a:r>
          </a:p>
          <a:p>
            <a:r>
              <a:rPr lang="en-US" b="1" dirty="0" smtClean="0"/>
              <a:t>Example</a:t>
            </a:r>
            <a:r>
              <a:rPr lang="en-US" dirty="0" smtClean="0"/>
              <a:t>: Compost facility permitted to accept Type I and Type II </a:t>
            </a:r>
            <a:r>
              <a:rPr lang="en-US" dirty="0" err="1" smtClean="0"/>
              <a:t>feedstocks</a:t>
            </a:r>
            <a:r>
              <a:rPr lang="en-US" dirty="0" smtClean="0"/>
              <a:t>, changes its operation to accept Type III </a:t>
            </a:r>
            <a:r>
              <a:rPr lang="en-US" dirty="0" err="1" smtClean="0"/>
              <a:t>feedstocks</a:t>
            </a:r>
            <a:r>
              <a:rPr lang="en-US" dirty="0" smtClean="0"/>
              <a:t>.</a:t>
            </a:r>
          </a:p>
          <a:p>
            <a:pPr lvl="1"/>
            <a:endParaRPr lang="en-US" dirty="0"/>
          </a:p>
        </p:txBody>
      </p:sp>
    </p:spTree>
    <p:extLst>
      <p:ext uri="{BB962C8B-B14F-4D97-AF65-F5344CB8AC3E}">
        <p14:creationId xmlns:p14="http://schemas.microsoft.com/office/powerpoint/2010/main" val="381780083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 Quality</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DEQ Solid Waste</a:t>
            </a:r>
          </a:p>
          <a:p>
            <a:pPr lvl="1"/>
            <a:r>
              <a:rPr lang="en-US" dirty="0"/>
              <a:t>Determine whether the modification request is administrative (No PN) or substantive – permit modification that requires review, changes to permit and public notice</a:t>
            </a:r>
          </a:p>
          <a:p>
            <a:r>
              <a:rPr lang="en-US" b="1" dirty="0"/>
              <a:t>Hazardous Waste</a:t>
            </a:r>
            <a:r>
              <a:rPr lang="en-US" dirty="0"/>
              <a:t>: </a:t>
            </a:r>
          </a:p>
          <a:p>
            <a:pPr lvl="1"/>
            <a:r>
              <a:rPr lang="en-US" dirty="0"/>
              <a:t>Change in generator status does not require public notice. Increases in HW generation trigger additional management, labeling and disposal requirements. </a:t>
            </a:r>
          </a:p>
          <a:p>
            <a:pPr lvl="1"/>
            <a:r>
              <a:rPr lang="en-US" dirty="0"/>
              <a:t>Changes at HW permitted facilities may be administrative or substantive and require review, permit modifications and public notice. </a:t>
            </a:r>
          </a:p>
        </p:txBody>
      </p:sp>
    </p:spTree>
    <p:extLst>
      <p:ext uri="{BB962C8B-B14F-4D97-AF65-F5344CB8AC3E}">
        <p14:creationId xmlns:p14="http://schemas.microsoft.com/office/powerpoint/2010/main" val="93419772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Quality</a:t>
            </a:r>
            <a:endParaRPr lang="en-US" dirty="0"/>
          </a:p>
        </p:txBody>
      </p:sp>
      <p:sp>
        <p:nvSpPr>
          <p:cNvPr id="3" name="Content Placeholder 2"/>
          <p:cNvSpPr>
            <a:spLocks noGrp="1"/>
          </p:cNvSpPr>
          <p:nvPr>
            <p:ph idx="1"/>
          </p:nvPr>
        </p:nvSpPr>
        <p:spPr/>
        <p:txBody>
          <a:bodyPr>
            <a:normAutofit/>
          </a:bodyPr>
          <a:lstStyle/>
          <a:p>
            <a:r>
              <a:rPr lang="en-US" b="1" dirty="0" smtClean="0"/>
              <a:t>Notification</a:t>
            </a:r>
            <a:r>
              <a:rPr lang="en-US" dirty="0" smtClean="0"/>
              <a:t>:</a:t>
            </a:r>
          </a:p>
          <a:p>
            <a:pPr lvl="1"/>
            <a:r>
              <a:rPr lang="en-US" dirty="0" smtClean="0"/>
              <a:t>Notification required by water quality permit</a:t>
            </a:r>
          </a:p>
          <a:p>
            <a:pPr lvl="2"/>
            <a:r>
              <a:rPr lang="en-US" dirty="0"/>
              <a:t>N</a:t>
            </a:r>
            <a:r>
              <a:rPr lang="en-US" dirty="0" smtClean="0"/>
              <a:t>o generally applicable notification requirement in rule</a:t>
            </a:r>
          </a:p>
          <a:p>
            <a:pPr lvl="2"/>
            <a:r>
              <a:rPr lang="en-US" dirty="0" smtClean="0"/>
              <a:t>Requirement to obtain DEQ approval for construction</a:t>
            </a:r>
            <a:r>
              <a:rPr lang="en-US" dirty="0"/>
              <a:t>, installation, or modification of a disposal system, treatment works, sewerage system or common </a:t>
            </a:r>
            <a:r>
              <a:rPr lang="en-US" dirty="0" smtClean="0"/>
              <a:t>sewer</a:t>
            </a:r>
          </a:p>
          <a:p>
            <a:pPr marL="741363" lvl="1" indent="-284163"/>
            <a:r>
              <a:rPr lang="en-US" dirty="0" smtClean="0"/>
              <a:t>Planned </a:t>
            </a:r>
            <a:r>
              <a:rPr lang="en-US" smtClean="0"/>
              <a:t>physical alterations </a:t>
            </a:r>
            <a:r>
              <a:rPr lang="en-US" dirty="0" smtClean="0"/>
              <a:t>or additions to the permitted facility that:</a:t>
            </a:r>
          </a:p>
          <a:p>
            <a:pPr lvl="2"/>
            <a:r>
              <a:rPr lang="en-US" dirty="0"/>
              <a:t>C</a:t>
            </a:r>
            <a:r>
              <a:rPr lang="en-US" dirty="0" smtClean="0"/>
              <a:t>hange </a:t>
            </a:r>
            <a:r>
              <a:rPr lang="en-US" dirty="0"/>
              <a:t>the nature or quantity of pollutants </a:t>
            </a:r>
            <a:r>
              <a:rPr lang="en-US" dirty="0" smtClean="0"/>
              <a:t>discharged </a:t>
            </a:r>
          </a:p>
          <a:p>
            <a:pPr lvl="2"/>
            <a:r>
              <a:rPr lang="en-US" dirty="0"/>
              <a:t>S</a:t>
            </a:r>
            <a:r>
              <a:rPr lang="en-US" dirty="0" smtClean="0"/>
              <a:t>ignificantly </a:t>
            </a:r>
            <a:r>
              <a:rPr lang="en-US" dirty="0"/>
              <a:t>change sludge use or disposal practices </a:t>
            </a:r>
            <a:endParaRPr lang="en-US" dirty="0" smtClean="0"/>
          </a:p>
          <a:p>
            <a:pPr marL="514350" lvl="1" indent="0">
              <a:buNone/>
            </a:pPr>
            <a:endParaRPr lang="en-US" dirty="0" smtClean="0"/>
          </a:p>
          <a:p>
            <a:pPr lvl="2"/>
            <a:endParaRPr lang="en-US" dirty="0" smtClean="0"/>
          </a:p>
          <a:p>
            <a:pPr lvl="1"/>
            <a:endParaRPr lang="en-US" dirty="0" smtClean="0"/>
          </a:p>
        </p:txBody>
      </p:sp>
    </p:spTree>
    <p:extLst>
      <p:ext uri="{BB962C8B-B14F-4D97-AF65-F5344CB8AC3E}">
        <p14:creationId xmlns:p14="http://schemas.microsoft.com/office/powerpoint/2010/main" val="211010944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QSimpleTheme">
  <a:themeElements>
    <a:clrScheme name="Deep Cyan">
      <a:dk1>
        <a:srgbClr val="2D2D2D"/>
      </a:dk1>
      <a:lt1>
        <a:sysClr val="window" lastClr="FFFFFF"/>
      </a:lt1>
      <a:dk2>
        <a:srgbClr val="7F7F7F"/>
      </a:dk2>
      <a:lt2>
        <a:srgbClr val="EEECE1"/>
      </a:lt2>
      <a:accent1>
        <a:srgbClr val="00907E"/>
      </a:accent1>
      <a:accent2>
        <a:srgbClr val="71BCB4"/>
      </a:accent2>
      <a:accent3>
        <a:srgbClr val="B1CA54"/>
      </a:accent3>
      <a:accent4>
        <a:srgbClr val="F57F32"/>
      </a:accent4>
      <a:accent5>
        <a:srgbClr val="248F79"/>
      </a:accent5>
      <a:accent6>
        <a:srgbClr val="23769A"/>
      </a:accent6>
      <a:hlink>
        <a:srgbClr val="00907E"/>
      </a:hlink>
      <a:folHlink>
        <a:srgbClr val="71BCB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hange in Operation Presentation.potx" id="{D9AA79C8-9B14-40B9-8584-218EE9E76714}" vid="{E7A25256-8780-48DA-B2D1-CC1EB5242F4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5574EC573E7C4D89E73F57015AD21C" ma:contentTypeVersion="2" ma:contentTypeDescription="Create a new document." ma:contentTypeScope="" ma:versionID="ad6ecd1a06783c55b587d77dcf854360">
  <xsd:schema xmlns:xsd="http://www.w3.org/2001/XMLSchema" xmlns:xs="http://www.w3.org/2001/XMLSchema" xmlns:p="http://schemas.microsoft.com/office/2006/metadata/properties" xmlns:ns2="da012773-7db7-45e0-a857-f69dcf391900" targetNamespace="http://schemas.microsoft.com/office/2006/metadata/properties" ma:root="true" ma:fieldsID="cbe2dcf52dc674ff3a44057beb590cab" ns2:_="">
    <xsd:import namespace="da012773-7db7-45e0-a857-f69dcf391900"/>
    <xsd:element name="properties">
      <xsd:complexType>
        <xsd:sequence>
          <xsd:element name="documentManagement">
            <xsd:complexType>
              <xsd:all>
                <xsd:element ref="ns2:Own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012773-7db7-45e0-a857-f69dcf391900" elementFormDefault="qualified">
    <xsd:import namespace="http://schemas.microsoft.com/office/2006/documentManagement/types"/>
    <xsd:import namespace="http://schemas.microsoft.com/office/infopath/2007/PartnerControls"/>
    <xsd:element name="Owner" ma:index="8" ma:displayName="Owner" ma:format="Dropdown" ma:internalName="Owner">
      <xsd:simpleType>
        <xsd:restriction base="dms:Choice">
          <xsd:enumeration value="Select..."/>
          <xsd:enumeration value="Jeff Bachman"/>
          <xsd:enumeration value="Courtney Brown"/>
          <xsd:enumeration value="Les Carlough"/>
          <xsd:enumeration value="Jenny Root"/>
          <xsd:enumeration value="Leah Feldon"/>
          <xsd:enumeration value="Kieran O'Donnell"/>
          <xsd:enumeration value="Becca Puskas"/>
          <xsd:enumeration value="Jenny Root"/>
          <xsd:enumeration value="Steve Siegel"/>
          <xsd:enumeration value="Susan Elworth"/>
          <xsd:enumeration value="Bryan Smith"/>
          <xsd:enumeration value="Anzie St. Clair"/>
          <xsd:enumeration value="Esther Westbrook"/>
          <xsd:enumeration value="Sarah Wheel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da012773-7db7-45e0-a857-f69dcf391900">Kieran O'Donnell</Owner>
  </documentManagement>
</p:properties>
</file>

<file path=customXml/itemProps1.xml><?xml version="1.0" encoding="utf-8"?>
<ds:datastoreItem xmlns:ds="http://schemas.openxmlformats.org/officeDocument/2006/customXml" ds:itemID="{9F650711-6762-4F14-8C5D-2E64EE1EAA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012773-7db7-45e0-a857-f69dcf3919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9E291A-7871-4E9C-89EC-40C12F8FFC65}">
  <ds:schemaRefs>
    <ds:schemaRef ds:uri="http://schemas.microsoft.com/sharepoint/v3/contenttype/forms"/>
  </ds:schemaRefs>
</ds:datastoreItem>
</file>

<file path=customXml/itemProps3.xml><?xml version="1.0" encoding="utf-8"?>
<ds:datastoreItem xmlns:ds="http://schemas.openxmlformats.org/officeDocument/2006/customXml" ds:itemID="{87E749C1-2FD7-4385-86E5-F434D0E81A07}">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da012773-7db7-45e0-a857-f69dcf391900"/>
    <ds:schemaRef ds:uri="http://purl.org/dc/term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Change in Operation Presentation</Template>
  <TotalTime>319</TotalTime>
  <Words>795</Words>
  <Application>Microsoft Office PowerPoint</Application>
  <PresentationFormat>Widescreen</PresentationFormat>
  <Paragraphs>103</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DEQSimpleTheme</vt:lpstr>
      <vt:lpstr>PowerPoint Presentation</vt:lpstr>
      <vt:lpstr>Introductions</vt:lpstr>
      <vt:lpstr>Question Presented</vt:lpstr>
      <vt:lpstr>Summary Answer</vt:lpstr>
      <vt:lpstr>Air Quality</vt:lpstr>
      <vt:lpstr>Air Quality</vt:lpstr>
      <vt:lpstr>Land Quality</vt:lpstr>
      <vt:lpstr>Land Quality</vt:lpstr>
      <vt:lpstr>Water Quality</vt:lpstr>
      <vt:lpstr>Water Quality</vt:lpstr>
      <vt:lpstr>General Considerations</vt:lpstr>
      <vt:lpstr>General Considerations</vt:lpstr>
      <vt:lpstr>PowerPoint Presentation</vt:lpstr>
    </vt:vector>
  </TitlesOfParts>
  <Company>Oregon Department of Environmental Quality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in Operation Presentation 9_17_19.potx</dc:title>
  <dc:creator>ODONNELL Kieran</dc:creator>
  <cp:lastModifiedBy>CALDERA Stephanie</cp:lastModifiedBy>
  <cp:revision>39</cp:revision>
  <cp:lastPrinted>2019-09-25T17:25:24Z</cp:lastPrinted>
  <dcterms:created xsi:type="dcterms:W3CDTF">2019-09-17T17:52:17Z</dcterms:created>
  <dcterms:modified xsi:type="dcterms:W3CDTF">2019-09-25T17:27:49Z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0x010100915574EC573E7C4D89E73F57015AD21C</vt:lpwstr>
  </property>
</Properties>
</file>