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4"/>
  </p:sldMasterIdLst>
  <p:notesMasterIdLst>
    <p:notesMasterId r:id="rId14"/>
  </p:notesMasterIdLst>
  <p:handoutMasterIdLst>
    <p:handoutMasterId r:id="rId15"/>
  </p:handoutMasterIdLst>
  <p:sldIdLst>
    <p:sldId id="256" r:id="rId5"/>
    <p:sldId id="261" r:id="rId6"/>
    <p:sldId id="264" r:id="rId7"/>
    <p:sldId id="265" r:id="rId8"/>
    <p:sldId id="266" r:id="rId9"/>
    <p:sldId id="268" r:id="rId10"/>
    <p:sldId id="267" r:id="rId11"/>
    <p:sldId id="262" r:id="rId12"/>
    <p:sldId id="263"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07E"/>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45422" autoAdjust="0"/>
  </p:normalViewPr>
  <p:slideViewPr>
    <p:cSldViewPr>
      <p:cViewPr varScale="1">
        <p:scale>
          <a:sx n="50" d="100"/>
          <a:sy n="50" d="100"/>
        </p:scale>
        <p:origin x="2466" y="5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deqsps/programs/rulemaking/wq/wqpermitfees2019/docs/ChartsForEQCpresentation20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deqsps/programs/rulemaking/wq/wqpermitfees2019/docs/ChartsForEQCpresentation20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deqsps/programs/rulemaking/wq/wqpermitfees2019/docs/ChartsForEQCpresentation201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oleObject" Target="http://deqsps/programs/rulemaking/wq/wqpermitfees2019/docs/ChartsForEQCpresentation2019.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deqsps/programs/rulemaking/wq/wqpermitfees2019/docs/ChartsForEQCpresentation2019.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2400" b="1" dirty="0"/>
              <a:t>NPDES Permits</a:t>
            </a:r>
          </a:p>
        </c:rich>
      </c:tx>
      <c:layout>
        <c:manualLayout>
          <c:xMode val="edge"/>
          <c:yMode val="edge"/>
          <c:x val="0.72763965858579249"/>
          <c:y val="3.2003320831344099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EDD-4958-AF64-A2BB3A38B34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EDD-4958-AF64-A2BB3A38B34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EDD-4958-AF64-A2BB3A38B34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EDD-4958-AF64-A2BB3A38B34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EDD-4958-AF64-A2BB3A38B343}"/>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EDD-4958-AF64-A2BB3A38B343}"/>
              </c:ext>
            </c:extLst>
          </c:dPt>
          <c:dLbls>
            <c:dLbl>
              <c:idx val="0"/>
              <c:layout>
                <c:manualLayout>
                  <c:x val="0.17731385995411664"/>
                  <c:y val="3.2003320831344093E-2"/>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120782"/>
                        <a:gd name="adj2" fmla="val 29647"/>
                      </a:avLst>
                    </a:prstGeom>
                    <a:noFill/>
                    <a:ln>
                      <a:noFill/>
                    </a:ln>
                  </c15:spPr>
                  <c15:layout/>
                </c:ext>
                <c:ext xmlns:c16="http://schemas.microsoft.com/office/drawing/2014/chart" uri="{C3380CC4-5D6E-409C-BE32-E72D297353CC}">
                  <c16:uniqueId val="{00000001-2EDD-4958-AF64-A2BB3A38B343}"/>
                </c:ext>
              </c:extLst>
            </c:dLbl>
            <c:dLbl>
              <c:idx val="1"/>
              <c:layout>
                <c:manualLayout>
                  <c:x val="6.2235857663168102E-2"/>
                  <c:y val="-0.1581359676462229"/>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78760"/>
                        <a:gd name="adj2" fmla="val -1840"/>
                      </a:avLst>
                    </a:prstGeom>
                    <a:noFill/>
                    <a:ln>
                      <a:noFill/>
                    </a:ln>
                  </c15:spPr>
                  <c15:layout/>
                </c:ext>
                <c:ext xmlns:c16="http://schemas.microsoft.com/office/drawing/2014/chart" uri="{C3380CC4-5D6E-409C-BE32-E72D297353CC}">
                  <c16:uniqueId val="{00000003-2EDD-4958-AF64-A2BB3A38B343}"/>
                </c:ext>
              </c:extLst>
            </c:dLbl>
            <c:dLbl>
              <c:idx val="2"/>
              <c:layout>
                <c:manualLayout>
                  <c:x val="-1.1409941778750628E-2"/>
                  <c:y val="0"/>
                </c:manualLayout>
              </c:layout>
              <c:dLblPos val="bestFit"/>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2EDD-4958-AF64-A2BB3A38B343}"/>
                </c:ext>
              </c:extLst>
            </c:dLbl>
            <c:dLbl>
              <c:idx val="3"/>
              <c:layout>
                <c:manualLayout>
                  <c:x val="-7.2094646354970496E-2"/>
                  <c:y val="4.6550284845591421E-2"/>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9700"/>
                        <a:gd name="adj2" fmla="val 33382"/>
                      </a:avLst>
                    </a:prstGeom>
                    <a:noFill/>
                    <a:ln>
                      <a:noFill/>
                    </a:ln>
                  </c15:spPr>
                  <c15:layout/>
                </c:ext>
                <c:ext xmlns:c16="http://schemas.microsoft.com/office/drawing/2014/chart" uri="{C3380CC4-5D6E-409C-BE32-E72D297353CC}">
                  <c16:uniqueId val="{00000007-2EDD-4958-AF64-A2BB3A38B343}"/>
                </c:ext>
              </c:extLst>
            </c:dLbl>
            <c:dLbl>
              <c:idx val="4"/>
              <c:layout>
                <c:manualLayout>
                  <c:x val="-8.3785670088208933E-2"/>
                  <c:y val="-2.0365749619946246E-2"/>
                </c:manualLayout>
              </c:layout>
              <c:dLblPos val="bestFit"/>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2EDD-4958-AF64-A2BB3A38B343}"/>
                </c:ext>
              </c:extLst>
            </c:dLbl>
            <c:dLbl>
              <c:idx val="5"/>
              <c:layout>
                <c:manualLayout>
                  <c:x val="3.1176063288635879E-2"/>
                  <c:y val="-4.9459677648440885E-2"/>
                </c:manualLayout>
              </c:layout>
              <c:dLblPos val="bestFit"/>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2EDD-4958-AF64-A2BB3A38B343}"/>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'Pie Chart for Permit Tyes2019'!$A$2:$A$7</c:f>
              <c:strCache>
                <c:ptCount val="6"/>
                <c:pt idx="0">
                  <c:v>General Domestic Wastewater</c:v>
                </c:pt>
                <c:pt idx="1">
                  <c:v>General Industrial and Construction Stormwater</c:v>
                </c:pt>
                <c:pt idx="2">
                  <c:v>General Industrial Wastewater</c:v>
                </c:pt>
                <c:pt idx="3">
                  <c:v>Individual Domestic </c:v>
                </c:pt>
                <c:pt idx="4">
                  <c:v>Individual Industrial Wastewater</c:v>
                </c:pt>
                <c:pt idx="5">
                  <c:v>Municipal separate storm sewer system (MS4)</c:v>
                </c:pt>
              </c:strCache>
            </c:strRef>
          </c:cat>
          <c:val>
            <c:numRef>
              <c:f>'Pie Chart for Permit Tyes2019'!$B$2:$B$7</c:f>
              <c:numCache>
                <c:formatCode>General</c:formatCode>
                <c:ptCount val="6"/>
                <c:pt idx="0">
                  <c:v>7</c:v>
                </c:pt>
                <c:pt idx="1">
                  <c:v>2437</c:v>
                </c:pt>
                <c:pt idx="2">
                  <c:v>807</c:v>
                </c:pt>
                <c:pt idx="3">
                  <c:v>204</c:v>
                </c:pt>
                <c:pt idx="4">
                  <c:v>124</c:v>
                </c:pt>
                <c:pt idx="5">
                  <c:v>12</c:v>
                </c:pt>
              </c:numCache>
            </c:numRef>
          </c:val>
          <c:extLst>
            <c:ext xmlns:c16="http://schemas.microsoft.com/office/drawing/2014/chart" uri="{C3380CC4-5D6E-409C-BE32-E72D297353CC}">
              <c16:uniqueId val="{0000000C-2EDD-4958-AF64-A2BB3A38B343}"/>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US" sz="2400" b="1" dirty="0"/>
              <a:t>WPCF Permits</a:t>
            </a:r>
          </a:p>
        </c:rich>
      </c:tx>
      <c:layout>
        <c:manualLayout>
          <c:xMode val="edge"/>
          <c:yMode val="edge"/>
          <c:x val="0.70246287999964219"/>
          <c:y val="3.1164991225952912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038886637296851"/>
          <c:y val="2.4039543553847856E-2"/>
          <c:w val="0.66398524018694549"/>
          <c:h val="0.85427772804501523"/>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5D3-4677-9FAC-F6002182E0A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5D3-4677-9FAC-F6002182E0A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5D3-4677-9FAC-F6002182E0A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5D3-4677-9FAC-F6002182E0A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5D3-4677-9FAC-F6002182E0A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45D3-4677-9FAC-F6002182E0AD}"/>
              </c:ext>
            </c:extLst>
          </c:dPt>
          <c:dLbls>
            <c:dLbl>
              <c:idx val="0"/>
              <c:layout>
                <c:manualLayout>
                  <c:x val="0"/>
                  <c:y val="2.137366921076096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5D3-4677-9FAC-F6002182E0AD}"/>
                </c:ext>
              </c:extLst>
            </c:dLbl>
            <c:dLbl>
              <c:idx val="1"/>
              <c:layout>
                <c:manualLayout>
                  <c:x val="8.8065838815221384E-2"/>
                  <c:y val="-6.2610898736406746E-3"/>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59055"/>
                        <a:gd name="adj2" fmla="val -109691"/>
                      </a:avLst>
                    </a:prstGeom>
                    <a:noFill/>
                    <a:ln>
                      <a:noFill/>
                    </a:ln>
                  </c15:spPr>
                </c:ext>
                <c:ext xmlns:c16="http://schemas.microsoft.com/office/drawing/2014/chart" uri="{C3380CC4-5D6E-409C-BE32-E72D297353CC}">
                  <c16:uniqueId val="{00000003-45D3-4677-9FAC-F6002182E0AD}"/>
                </c:ext>
              </c:extLst>
            </c:dLbl>
            <c:dLbl>
              <c:idx val="2"/>
              <c:layout>
                <c:manualLayout>
                  <c:x val="7.4155885331232935E-2"/>
                  <c:y val="2.7842325252687285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45D3-4677-9FAC-F6002182E0AD}"/>
                </c:ext>
              </c:extLst>
            </c:dLbl>
            <c:dLbl>
              <c:idx val="3"/>
              <c:layout>
                <c:manualLayout>
                  <c:x val="-3.4973779715185664E-2"/>
                  <c:y val="4.7378393061711845E-3"/>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66610"/>
                        <a:gd name="adj2" fmla="val -95013"/>
                      </a:avLst>
                    </a:prstGeom>
                    <a:noFill/>
                    <a:ln>
                      <a:noFill/>
                    </a:ln>
                  </c15:spPr>
                </c:ext>
                <c:ext xmlns:c16="http://schemas.microsoft.com/office/drawing/2014/chart" uri="{C3380CC4-5D6E-409C-BE32-E72D297353CC}">
                  <c16:uniqueId val="{00000007-45D3-4677-9FAC-F6002182E0AD}"/>
                </c:ext>
              </c:extLst>
            </c:dLbl>
            <c:dLbl>
              <c:idx val="4"/>
              <c:layout>
                <c:manualLayout>
                  <c:x val="-5.2740771732217917E-2"/>
                  <c:y val="-6.2518115296207377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45D3-4677-9FAC-F6002182E0AD}"/>
                </c:ext>
              </c:extLst>
            </c:dLbl>
            <c:dLbl>
              <c:idx val="5"/>
              <c:layout>
                <c:manualLayout>
                  <c:x val="-2.8402363335058679E-2"/>
                  <c:y val="-4.7464382680118637E-17"/>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45D3-4677-9FAC-F6002182E0AD}"/>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'Pie Chart for Permit Tyes'!$A$11:$A$16</c:f>
              <c:strCache>
                <c:ptCount val="6"/>
                <c:pt idx="0">
                  <c:v>Individual Domestic Onsite</c:v>
                </c:pt>
                <c:pt idx="1">
                  <c:v>Individual Domestic Wastewater</c:v>
                </c:pt>
                <c:pt idx="2">
                  <c:v>Individual Industrial Stormwater</c:v>
                </c:pt>
                <c:pt idx="3">
                  <c:v>Individual Industrial Wastewater</c:v>
                </c:pt>
                <c:pt idx="4">
                  <c:v>General Domestic Onsite sewage system</c:v>
                </c:pt>
                <c:pt idx="5">
                  <c:v>General Industrial wastewater discharges</c:v>
                </c:pt>
              </c:strCache>
            </c:strRef>
          </c:cat>
          <c:val>
            <c:numRef>
              <c:f>'Pie Chart for Permit Tyes'!$B$11:$B$16</c:f>
              <c:numCache>
                <c:formatCode>General</c:formatCode>
                <c:ptCount val="6"/>
                <c:pt idx="0">
                  <c:v>674</c:v>
                </c:pt>
                <c:pt idx="1">
                  <c:v>145</c:v>
                </c:pt>
                <c:pt idx="2">
                  <c:v>44</c:v>
                </c:pt>
                <c:pt idx="3">
                  <c:v>53</c:v>
                </c:pt>
                <c:pt idx="4">
                  <c:v>48</c:v>
                </c:pt>
                <c:pt idx="5">
                  <c:v>633</c:v>
                </c:pt>
              </c:numCache>
            </c:numRef>
          </c:val>
          <c:extLst>
            <c:ext xmlns:c16="http://schemas.microsoft.com/office/drawing/2014/chart" uri="{C3380CC4-5D6E-409C-BE32-E72D297353CC}">
              <c16:uniqueId val="{0000000C-45D3-4677-9FAC-F6002182E0AD}"/>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US" sz="2400" b="1" dirty="0"/>
              <a:t>WPCF Permits</a:t>
            </a:r>
          </a:p>
        </c:rich>
      </c:tx>
      <c:layout>
        <c:manualLayout>
          <c:xMode val="edge"/>
          <c:yMode val="edge"/>
          <c:x val="0.70246287999964219"/>
          <c:y val="3.1164991225952912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038886637296851"/>
          <c:y val="2.4039543553847856E-2"/>
          <c:w val="0.66398524018694549"/>
          <c:h val="0.85427772804501523"/>
        </c:manualLayout>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735402534516978"/>
          <c:y val="0.1638361810196293"/>
          <c:w val="0.37601108033240999"/>
          <c:h val="0.81307333256454684"/>
        </c:manualLayout>
      </c:layout>
      <c:pieChart>
        <c:varyColors val="1"/>
        <c:dLbls>
          <c:dLblPos val="ctr"/>
          <c:showLegendKey val="0"/>
          <c:showVal val="0"/>
          <c:showCatName val="0"/>
          <c:showSerName val="0"/>
          <c:showPercent val="1"/>
          <c:showBubbleSize val="0"/>
          <c:showLeaderLines val="0"/>
        </c:dLbls>
        <c:firstSliceAng val="131"/>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92F-4B77-8F22-624463FDCEF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92F-4B77-8F22-624463FDCEF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92F-4B77-8F22-624463FDCEF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92F-4B77-8F22-624463FDCEF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92F-4B77-8F22-624463FDCEFA}"/>
              </c:ext>
            </c:extLst>
          </c:dPt>
          <c:dLbls>
            <c:dLbl>
              <c:idx val="0"/>
              <c:layout>
                <c:manualLayout>
                  <c:x val="0.10405109912751567"/>
                  <c:y val="-0.14308891137143143"/>
                </c:manualLayout>
              </c:layout>
              <c:spPr>
                <a:xfrm>
                  <a:off x="6068395" y="2379470"/>
                  <a:ext cx="1394461" cy="604930"/>
                </a:xfrm>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tx1">
                          <a:lumMod val="90000"/>
                          <a:lumOff val="1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98792"/>
                        <a:gd name="adj2" fmla="val -26298"/>
                      </a:avLst>
                    </a:prstGeom>
                    <a:noFill/>
                    <a:ln>
                      <a:noFill/>
                    </a:ln>
                  </c15:spPr>
                  <c15:layout>
                    <c:manualLayout>
                      <c:w val="0.17767005296104438"/>
                      <c:h val="0.15266779468659739"/>
                    </c:manualLayout>
                  </c15:layout>
                </c:ext>
                <c:ext xmlns:c16="http://schemas.microsoft.com/office/drawing/2014/chart" uri="{C3380CC4-5D6E-409C-BE32-E72D297353CC}">
                  <c16:uniqueId val="{00000001-D92F-4B77-8F22-624463FDCEFA}"/>
                </c:ext>
              </c:extLst>
            </c:dLbl>
            <c:dLbl>
              <c:idx val="1"/>
              <c:layout>
                <c:manualLayout>
                  <c:x val="-1.8653143052404501E-2"/>
                  <c:y val="0.17158058577525315"/>
                </c:manualLayout>
              </c:layout>
              <c:dLblPos val="bestFit"/>
              <c:showLegendKey val="0"/>
              <c:showVal val="1"/>
              <c:showCatName val="1"/>
              <c:showSerName val="0"/>
              <c:showPercent val="1"/>
              <c:showBubbleSize val="0"/>
              <c:extLst>
                <c:ext xmlns:c15="http://schemas.microsoft.com/office/drawing/2012/chart" uri="{CE6537A1-D6FC-4f65-9D91-7224C49458BB}">
                  <c15:layout>
                    <c:manualLayout>
                      <c:w val="0.19477788255515355"/>
                      <c:h val="0.14151434460600701"/>
                    </c:manualLayout>
                  </c15:layout>
                </c:ext>
                <c:ext xmlns:c16="http://schemas.microsoft.com/office/drawing/2014/chart" uri="{C3380CC4-5D6E-409C-BE32-E72D297353CC}">
                  <c16:uniqueId val="{00000003-D92F-4B77-8F22-624463FDCEFA}"/>
                </c:ext>
              </c:extLst>
            </c:dLbl>
            <c:dLbl>
              <c:idx val="2"/>
              <c:layout>
                <c:manualLayout>
                  <c:x val="-7.6014052284226849E-2"/>
                  <c:y val="9.8348227782340647E-2"/>
                </c:manualLayout>
              </c:layout>
              <c:spPr>
                <a:xfrm>
                  <a:off x="563582" y="696079"/>
                  <a:ext cx="1684576" cy="367279"/>
                </a:xfrm>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tx1">
                          <a:lumMod val="90000"/>
                          <a:lumOff val="1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8986"/>
                        <a:gd name="adj2" fmla="val -31646"/>
                      </a:avLst>
                    </a:prstGeom>
                    <a:noFill/>
                    <a:ln>
                      <a:noFill/>
                    </a:ln>
                  </c15:spPr>
                  <c15:layout>
                    <c:manualLayout>
                      <c:w val="0.21673820184241677"/>
                      <c:h val="9.3623707537564937E-2"/>
                    </c:manualLayout>
                  </c15:layout>
                </c:ext>
                <c:ext xmlns:c16="http://schemas.microsoft.com/office/drawing/2014/chart" uri="{C3380CC4-5D6E-409C-BE32-E72D297353CC}">
                  <c16:uniqueId val="{00000005-D92F-4B77-8F22-624463FDCEFA}"/>
                </c:ext>
              </c:extLst>
            </c:dLbl>
            <c:dLbl>
              <c:idx val="3"/>
              <c:layout>
                <c:manualLayout>
                  <c:x val="-0.11275838092719341"/>
                  <c:y val="-1.0653749817101366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92F-4B77-8F22-624463FDCEFA}"/>
                </c:ext>
              </c:extLst>
            </c:dLbl>
            <c:dLbl>
              <c:idx val="4"/>
              <c:layout>
                <c:manualLayout>
                  <c:x val="7.4976565881375773E-2"/>
                  <c:y val="0"/>
                </c:manualLayout>
              </c:layout>
              <c:spPr>
                <a:xfrm>
                  <a:off x="2557217" y="0"/>
                  <a:ext cx="1449432" cy="537032"/>
                </a:xfrm>
                <a:solidFill>
                  <a:sysClr val="window" lastClr="FFFFFF"/>
                </a:solidFill>
                <a:ln w="9525" cap="flat" cmpd="sng" algn="ctr">
                  <a:solidFill>
                    <a:sysClr val="windowText" lastClr="000000">
                      <a:lumMod val="25000"/>
                      <a:lumOff val="75000"/>
                    </a:sysClr>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tx1">
                          <a:lumMod val="90000"/>
                          <a:lumOff val="1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11151"/>
                        <a:gd name="adj2" fmla="val 65715"/>
                      </a:avLst>
                    </a:prstGeom>
                    <a:noFill/>
                    <a:ln>
                      <a:noFill/>
                    </a:ln>
                  </c15:spPr>
                  <c15:layout>
                    <c:manualLayout>
                      <c:w val="0.18467397812017153"/>
                      <c:h val="0.13553200080759137"/>
                    </c:manualLayout>
                  </c15:layout>
                </c:ext>
                <c:ext xmlns:c16="http://schemas.microsoft.com/office/drawing/2014/chart" uri="{C3380CC4-5D6E-409C-BE32-E72D297353CC}">
                  <c16:uniqueId val="{00000009-D92F-4B77-8F22-624463FDCEFA}"/>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tx1">
                        <a:lumMod val="90000"/>
                        <a:lumOff val="10000"/>
                      </a:schemeClr>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'Pie Chart for Permit Tyes2019'!$A$2:$A$6</c:f>
              <c:strCache>
                <c:ptCount val="5"/>
                <c:pt idx="0">
                  <c:v>Personal Services </c:v>
                </c:pt>
                <c:pt idx="1">
                  <c:v>Services and Supplies</c:v>
                </c:pt>
                <c:pt idx="2">
                  <c:v>Capital Outlay</c:v>
                </c:pt>
                <c:pt idx="3">
                  <c:v>Special Payments</c:v>
                </c:pt>
                <c:pt idx="4">
                  <c:v>Indirect (for Other Fund and Federal Fund)</c:v>
                </c:pt>
              </c:strCache>
            </c:strRef>
          </c:cat>
          <c:val>
            <c:numRef>
              <c:f>'Pie Chart for Permit Tyes2019'!$B$2:$B$6</c:f>
              <c:numCache>
                <c:formatCode>"$"#,##0</c:formatCode>
                <c:ptCount val="5"/>
                <c:pt idx="0">
                  <c:v>17255927</c:v>
                </c:pt>
                <c:pt idx="1">
                  <c:v>4296566</c:v>
                </c:pt>
                <c:pt idx="2">
                  <c:v>125076</c:v>
                </c:pt>
                <c:pt idx="3">
                  <c:v>116648</c:v>
                </c:pt>
                <c:pt idx="4">
                  <c:v>2406195</c:v>
                </c:pt>
              </c:numCache>
            </c:numRef>
          </c:val>
          <c:extLst>
            <c:ext xmlns:c16="http://schemas.microsoft.com/office/drawing/2014/chart" uri="{C3380CC4-5D6E-409C-BE32-E72D297353CC}">
              <c16:uniqueId val="{0000000A-D92F-4B77-8F22-624463FDCEFA}"/>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US" sz="2400" b="1" dirty="0"/>
              <a:t>WPCF Permits</a:t>
            </a:r>
          </a:p>
        </c:rich>
      </c:tx>
      <c:layout>
        <c:manualLayout>
          <c:xMode val="edge"/>
          <c:yMode val="edge"/>
          <c:x val="0.70246287999964219"/>
          <c:y val="3.1164991225952912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038886637296851"/>
          <c:y val="2.4039543553847856E-2"/>
          <c:w val="0.66398524018694549"/>
          <c:h val="0.85427772804501523"/>
        </c:manualLayout>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0.03463</cdr:x>
      <cdr:y>0</cdr:y>
    </cdr:from>
    <cdr:to>
      <cdr:x>0.93213</cdr:x>
      <cdr:y>0.16173</cdr:y>
    </cdr:to>
    <cdr:sp macro="" textlink="">
      <cdr:nvSpPr>
        <cdr:cNvPr id="2" name="TextBox 1"/>
        <cdr:cNvSpPr txBox="1"/>
      </cdr:nvSpPr>
      <cdr:spPr>
        <a:xfrm xmlns:a="http://schemas.openxmlformats.org/drawingml/2006/main">
          <a:off x="317500" y="0"/>
          <a:ext cx="8229600"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rtl="0">
            <a:defRPr sz="1800" b="0" i="0" u="none" strike="noStrike" kern="1200" baseline="0">
              <a:solidFill>
                <a:prstClr val="black">
                  <a:lumMod val="75000"/>
                  <a:lumOff val="25000"/>
                </a:prstClr>
              </a:solidFill>
              <a:latin typeface="Arial" panose="020B0604020202020204" pitchFamily="34" charset="0"/>
              <a:ea typeface="+mn-ea"/>
              <a:cs typeface="Arial" panose="020B0604020202020204" pitchFamily="34" charset="0"/>
            </a:defRPr>
          </a:pPr>
          <a:r>
            <a:rPr lang="en-US" dirty="0">
              <a:latin typeface="Arial" panose="020B0604020202020204" pitchFamily="34" charset="0"/>
              <a:cs typeface="Arial" panose="020B0604020202020204" pitchFamily="34" charset="0"/>
            </a:rPr>
            <a:t>Wastewater Permitting </a:t>
          </a:r>
          <a:r>
            <a:rPr lang="en-US" dirty="0" smtClean="0">
              <a:latin typeface="Arial" panose="020B0604020202020204" pitchFamily="34" charset="0"/>
              <a:cs typeface="Arial" panose="020B0604020202020204" pitchFamily="34" charset="0"/>
            </a:rPr>
            <a:t>Budget*</a:t>
          </a:r>
          <a:endParaRPr lang="en-US" dirty="0">
            <a:latin typeface="Arial" panose="020B0604020202020204" pitchFamily="34" charset="0"/>
            <a:cs typeface="Arial" panose="020B0604020202020204" pitchFamily="34" charset="0"/>
          </a:endParaRPr>
        </a:p>
        <a:p xmlns:a="http://schemas.openxmlformats.org/drawingml/2006/main">
          <a:pPr algn="ctr" rtl="0">
            <a:defRPr sz="1800" b="0" i="0" u="none" strike="noStrike" kern="1200" baseline="0">
              <a:solidFill>
                <a:prstClr val="black">
                  <a:lumMod val="75000"/>
                  <a:lumOff val="25000"/>
                </a:prstClr>
              </a:solidFill>
              <a:latin typeface="Arial" panose="020B0604020202020204" pitchFamily="34" charset="0"/>
              <a:ea typeface="+mn-ea"/>
              <a:cs typeface="Arial" panose="020B0604020202020204" pitchFamily="34" charset="0"/>
            </a:defRPr>
          </a:pPr>
          <a:r>
            <a:rPr lang="en-US" dirty="0">
              <a:latin typeface="Arial" panose="020B0604020202020204" pitchFamily="34" charset="0"/>
              <a:cs typeface="Arial" panose="020B0604020202020204" pitchFamily="34" charset="0"/>
            </a:rPr>
            <a:t>Legislatively Adopted Budget for </a:t>
          </a:r>
          <a:r>
            <a:rPr lang="en-US" dirty="0" smtClean="0">
              <a:latin typeface="Arial" panose="020B0604020202020204" pitchFamily="34" charset="0"/>
              <a:cs typeface="Arial" panose="020B0604020202020204" pitchFamily="34" charset="0"/>
            </a:rPr>
            <a:t>2019-21 </a:t>
          </a:r>
          <a:r>
            <a:rPr lang="en-US" dirty="0">
              <a:latin typeface="Arial" panose="020B0604020202020204" pitchFamily="34" charset="0"/>
              <a:cs typeface="Arial" panose="020B0604020202020204" pitchFamily="34" charset="0"/>
            </a:rPr>
            <a:t>excluding program enhancements</a:t>
          </a:r>
        </a:p>
        <a:p xmlns:a="http://schemas.openxmlformats.org/drawingml/2006/main">
          <a:endParaRPr lang="en-ZW"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ZW"/>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AD50E88-A30A-4FC7-9205-2E6A78C928E6}" type="datetimeFigureOut">
              <a:rPr lang="en-ZW" smtClean="0"/>
              <a:t>25/9/2019</a:t>
            </a:fld>
            <a:endParaRPr lang="en-ZW"/>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ZW"/>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9F368A3-321E-4F6A-A9EC-259EDB72BC10}" type="slidenum">
              <a:rPr lang="en-ZW" smtClean="0"/>
              <a:t>‹#›</a:t>
            </a:fld>
            <a:endParaRPr lang="en-ZW"/>
          </a:p>
        </p:txBody>
      </p:sp>
    </p:spTree>
    <p:extLst>
      <p:ext uri="{BB962C8B-B14F-4D97-AF65-F5344CB8AC3E}">
        <p14:creationId xmlns:p14="http://schemas.microsoft.com/office/powerpoint/2010/main" val="561981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940DCEB-E0DC-4ADD-9BF3-326A5B6F645B}" type="datetimeFigureOut">
              <a:rPr lang="en-US" smtClean="0"/>
              <a:t>9/25/2019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83981EC-B6E6-4B85-93C1-B50A6F43896D}" type="slidenum">
              <a:rPr lang="en-US" smtClean="0"/>
              <a:t>‹#›</a:t>
            </a:fld>
            <a:endParaRPr lang="en-US" dirty="0"/>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my name is</a:t>
            </a:r>
            <a:r>
              <a:rPr lang="en-US" baseline="0" dirty="0" smtClean="0"/>
              <a:t> </a:t>
            </a:r>
            <a:r>
              <a:rPr lang="en-US" dirty="0" smtClean="0"/>
              <a:t>Jennifer Wigal, Deputy Administrator for</a:t>
            </a:r>
            <a:r>
              <a:rPr lang="en-US" baseline="0" dirty="0" smtClean="0"/>
              <a:t> DEQ’s Water Quality program</a:t>
            </a:r>
            <a:r>
              <a:rPr lang="en-US" dirty="0" smtClean="0"/>
              <a:t>. </a:t>
            </a:r>
          </a:p>
          <a:p>
            <a:endParaRPr lang="en-US" baseline="0" dirty="0" smtClean="0"/>
          </a:p>
          <a:p>
            <a:r>
              <a:rPr lang="en-US" b="1" baseline="0" dirty="0" smtClean="0"/>
              <a:t>Today we are recommending that the Commission adopt the proposed amendments to Oregon’s WQ Permitting rules contained in OAR 340 Divisions 45 and 71. </a:t>
            </a:r>
          </a:p>
          <a:p>
            <a:pPr defTabSz="931774">
              <a:defRPr/>
            </a:pPr>
            <a:endParaRPr lang="en-US" baseline="0" dirty="0" smtClean="0"/>
          </a:p>
          <a:p>
            <a:pPr defTabSz="931774">
              <a:defRPr/>
            </a:pPr>
            <a:r>
              <a:rPr lang="en-US" baseline="0" dirty="0" smtClean="0"/>
              <a:t>The DEQ WQ permitting program is essential for the environmental health of Oregon’s water. The programs are technical in nature and critical to protect Oregon’s rivers, lakes, streams, and groundwater quality for human health and the environment. </a:t>
            </a:r>
          </a:p>
          <a:p>
            <a:pPr defTabSz="931774">
              <a:defRPr/>
            </a:pPr>
            <a:r>
              <a:rPr lang="en-US" baseline="0" dirty="0" smtClean="0"/>
              <a:t>The amendments to the water quality fees in this rulemaking are to continue our work to develop and implement water quality standards through regulation, technical assistance, and other program elements. </a:t>
            </a:r>
          </a:p>
          <a:p>
            <a:pPr defTabSz="931774">
              <a:defRPr/>
            </a:pPr>
            <a:endParaRPr lang="en-US" baseline="0" dirty="0" smtClean="0"/>
          </a:p>
          <a:p>
            <a:r>
              <a:rPr lang="en-US" baseline="0" dirty="0" smtClean="0"/>
              <a:t>Our presentation today will provide:</a:t>
            </a:r>
          </a:p>
          <a:p>
            <a:pPr marL="174708" indent="-174708">
              <a:buFont typeface="Arial" panose="020B0604020202020204" pitchFamily="34" charset="0"/>
              <a:buChar char="•"/>
            </a:pPr>
            <a:r>
              <a:rPr lang="en-US" baseline="0" dirty="0" smtClean="0"/>
              <a:t>General information about DEQ’s wastewater permit program and </a:t>
            </a:r>
          </a:p>
          <a:p>
            <a:pPr marL="174708" indent="-174708">
              <a:buFont typeface="Arial" panose="020B0604020202020204" pitchFamily="34" charset="0"/>
              <a:buChar char="•"/>
            </a:pPr>
            <a:r>
              <a:rPr lang="en-US" baseline="0" dirty="0" smtClean="0"/>
              <a:t>A proposal for an increase to WQ permit fees.</a:t>
            </a:r>
          </a:p>
          <a:p>
            <a:endParaRPr lang="en-US" dirty="0" smtClean="0"/>
          </a:p>
          <a:p>
            <a:r>
              <a:rPr lang="en-US" b="1" dirty="0" smtClean="0"/>
              <a:t>We welcome</a:t>
            </a:r>
            <a:r>
              <a:rPr lang="en-US" b="1" baseline="0" dirty="0" smtClean="0"/>
              <a:t> questions as we proceed through the presentation, so please feel free to stop us at any time. If a particular question will be addressed later in the presentation, we’ll defer that question until we reach that point.</a:t>
            </a:r>
            <a:endParaRPr lang="en-US" b="1" dirty="0" smtClean="0"/>
          </a:p>
          <a:p>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1</a:t>
            </a:fld>
            <a:endParaRPr lang="en-US" dirty="0"/>
          </a:p>
        </p:txBody>
      </p:sp>
    </p:spTree>
    <p:extLst>
      <p:ext uri="{BB962C8B-B14F-4D97-AF65-F5344CB8AC3E}">
        <p14:creationId xmlns:p14="http://schemas.microsoft.com/office/powerpoint/2010/main" val="4065608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623">
              <a:defRPr/>
            </a:pPr>
            <a:r>
              <a:rPr lang="en-US" b="1" dirty="0" smtClean="0"/>
              <a:t>Overview of permit categories and</a:t>
            </a:r>
            <a:r>
              <a:rPr lang="en-US" b="1" baseline="0" dirty="0" smtClean="0"/>
              <a:t> types within the two categories</a:t>
            </a:r>
          </a:p>
          <a:p>
            <a:pPr defTabSz="931623">
              <a:defRPr/>
            </a:pPr>
            <a:endParaRPr lang="en-US" dirty="0" smtClean="0"/>
          </a:p>
          <a:p>
            <a:pPr defTabSz="931623">
              <a:defRPr/>
            </a:pPr>
            <a:r>
              <a:rPr lang="en-US" dirty="0" smtClean="0"/>
              <a:t>DEQ regulate</a:t>
            </a:r>
            <a:r>
              <a:rPr lang="en-US" baseline="0" dirty="0" smtClean="0"/>
              <a:t>s the discharge of pollutants to Oregon’s surface water and groundwater by issuing water quality permits.  We issue </a:t>
            </a:r>
            <a:r>
              <a:rPr lang="en-US" b="1" baseline="0" dirty="0" smtClean="0"/>
              <a:t>National Pollutant Discharge Elimination System </a:t>
            </a:r>
            <a:r>
              <a:rPr lang="en-US" baseline="0" dirty="0" smtClean="0"/>
              <a:t>permits, called NPDES permits for surface water discharges and </a:t>
            </a:r>
            <a:r>
              <a:rPr lang="en-US" b="1" baseline="0" dirty="0" smtClean="0"/>
              <a:t>Water Pollution Control Facility </a:t>
            </a:r>
            <a:r>
              <a:rPr lang="en-US" baseline="0" dirty="0" smtClean="0"/>
              <a:t>(or WPCF) permits for groundwater discharges. </a:t>
            </a:r>
          </a:p>
          <a:p>
            <a:pPr defTabSz="931623">
              <a:defRPr/>
            </a:pPr>
            <a:endParaRPr lang="en-US" baseline="0" dirty="0" smtClean="0"/>
          </a:p>
          <a:p>
            <a:pPr defTabSz="931623">
              <a:defRPr/>
            </a:pPr>
            <a:r>
              <a:rPr lang="en-US" baseline="0" dirty="0" smtClean="0"/>
              <a:t>DEQ operates the NPDES permit (or surface water) program under delegated authority from the US Environmental Protection Agency. Oregon’s NPDES permit program must meet minimum requirements under the Clean Water Act and may not be less stringent than federal requirements. Oregon’s water quality program aims to maintain and improve surface waters to support specific beneficial uses. </a:t>
            </a:r>
          </a:p>
          <a:p>
            <a:pPr defTabSz="931623">
              <a:defRPr/>
            </a:pPr>
            <a:endParaRPr lang="en-US" baseline="0" dirty="0" smtClean="0"/>
          </a:p>
          <a:p>
            <a:pPr defTabSz="931623">
              <a:defRPr/>
            </a:pPr>
            <a:r>
              <a:rPr lang="en-US" baseline="0" dirty="0" smtClean="0"/>
              <a:t>DEQ operates the WPCF permit (or groundwater) program largely under state authority, although discharges to drinking water source areas must also meet federal requirements under the Safe Drinking Water Act. Oregon recognizes the value on maintaining high-quality groundwater and DEQ’s administrative rules include an anti-degradation policy to protect groundwater quality. </a:t>
            </a:r>
            <a:endParaRPr lang="en-US" dirty="0" smtClean="0"/>
          </a:p>
          <a:p>
            <a:pPr defTabSz="931623">
              <a:defRPr/>
            </a:pPr>
            <a:endParaRPr lang="en-US" dirty="0" smtClean="0"/>
          </a:p>
          <a:p>
            <a:pPr defTabSz="931623">
              <a:defRPr/>
            </a:pPr>
            <a:r>
              <a:rPr lang="en-US" dirty="0" smtClean="0"/>
              <a:t>Under both the NPDES and the</a:t>
            </a:r>
            <a:r>
              <a:rPr lang="en-US" baseline="0" dirty="0" smtClean="0"/>
              <a:t> WPCF permit programs, DEQ issues two categories of permits—individual permits and general permits. </a:t>
            </a:r>
          </a:p>
          <a:p>
            <a:pPr defTabSz="931623">
              <a:defRPr/>
            </a:pPr>
            <a:endParaRPr lang="en-US" baseline="0" dirty="0" smtClean="0"/>
          </a:p>
          <a:p>
            <a:pPr defTabSz="931623">
              <a:defRPr/>
            </a:pPr>
            <a:r>
              <a:rPr lang="en-US" baseline="0" dirty="0" smtClean="0"/>
              <a:t>An </a:t>
            </a:r>
            <a:r>
              <a:rPr lang="en-US" b="1" baseline="0" dirty="0" smtClean="0"/>
              <a:t>individual</a:t>
            </a:r>
            <a:r>
              <a:rPr lang="en-US" baseline="0" dirty="0" smtClean="0"/>
              <a:t> permit is a customized, site-specific permit that accounts for wastewater dischargers from individual wastewater treatment facilities at specific locations. Developing these permits is very time and resource intensive—both for DEQ as well as the discharging facility. </a:t>
            </a:r>
          </a:p>
          <a:p>
            <a:pPr defTabSz="931623">
              <a:defRPr/>
            </a:pPr>
            <a:endParaRPr lang="en-US" baseline="0" dirty="0" smtClean="0"/>
          </a:p>
          <a:p>
            <a:pPr defTabSz="931623">
              <a:defRPr/>
            </a:pPr>
            <a:r>
              <a:rPr lang="en-US" baseline="0" dirty="0" smtClean="0"/>
              <a:t>A </a:t>
            </a:r>
            <a:r>
              <a:rPr lang="en-US" b="1" baseline="0" dirty="0" smtClean="0"/>
              <a:t>general </a:t>
            </a:r>
            <a:r>
              <a:rPr lang="en-US" baseline="0" dirty="0" smtClean="0"/>
              <a:t>permit is a permit assigned to a group of sources with common discharges that can be regulated under similar types of conditions. After DEQ issues a general permit, individual discharges that meet specific eligibility requirements are assigned coverage under the permit. Issuing a general permit is also a very time and resource intensive process; however, assigning individual coverage under a general permit generally requires much less time and resources.</a:t>
            </a:r>
          </a:p>
          <a:p>
            <a:pPr defTabSz="931623">
              <a:defRPr/>
            </a:pPr>
            <a:endParaRPr lang="en-US" baseline="0" dirty="0" smtClean="0"/>
          </a:p>
          <a:p>
            <a:pPr defTabSz="931623">
              <a:defRPr/>
            </a:pPr>
            <a:r>
              <a:rPr lang="en-US" baseline="0" dirty="0" smtClean="0"/>
              <a:t>DEQ issues both individual and general NPDES and WPCF permits</a:t>
            </a:r>
            <a:r>
              <a:rPr lang="en-US" b="1" baseline="0" dirty="0" smtClean="0"/>
              <a:t>.</a:t>
            </a:r>
            <a:r>
              <a:rPr lang="en-US" baseline="0" dirty="0" smtClean="0"/>
              <a:t> The most common types of discharges within these two categories include:</a:t>
            </a:r>
          </a:p>
          <a:p>
            <a:pPr marL="174708" indent="-174708" defTabSz="931623">
              <a:buFontTx/>
              <a:buChar char="-"/>
              <a:defRPr/>
            </a:pPr>
            <a:r>
              <a:rPr lang="en-US" b="1" baseline="0" dirty="0" smtClean="0"/>
              <a:t>Municipal wastewater </a:t>
            </a:r>
            <a:r>
              <a:rPr lang="en-US" baseline="0" dirty="0" smtClean="0"/>
              <a:t>discharges that includes Publically Owned sewage treatment facilities; and </a:t>
            </a:r>
          </a:p>
          <a:p>
            <a:pPr marL="174708" indent="-174708" defTabSz="931623">
              <a:buFontTx/>
              <a:buChar char="-"/>
              <a:defRPr/>
            </a:pPr>
            <a:r>
              <a:rPr lang="en-US" b="1" baseline="0" dirty="0" smtClean="0"/>
              <a:t>Industrial wastewater </a:t>
            </a:r>
            <a:r>
              <a:rPr lang="en-US" baseline="0" dirty="0" smtClean="0"/>
              <a:t>dischargers from businesses and industries dominated by private businesses and industries, and also include some public facilities, such as port authorities, universities, and prisons.</a:t>
            </a:r>
          </a:p>
          <a:p>
            <a:pPr defTabSz="931623">
              <a:defRPr/>
            </a:pPr>
            <a:endParaRPr lang="en-US" baseline="0" dirty="0" smtClean="0"/>
          </a:p>
          <a:p>
            <a:pPr defTabSz="931623">
              <a:defRPr/>
            </a:pPr>
            <a:r>
              <a:rPr lang="en-US" baseline="0" dirty="0" smtClean="0"/>
              <a:t>Under the federal Clean Water Act, the term of an NPDES permit is limited to 5 years, at which time, the permit is to renewed with new permit requirements necessary to continually protect and improve water quality. If a permitted entity submits a timely permit application and DEQ fails to renew the permit before the permit expires, the permit is administratively extended. Approximately </a:t>
            </a:r>
            <a:r>
              <a:rPr lang="en-US" baseline="0" dirty="0" smtClean="0">
                <a:solidFill>
                  <a:schemeClr val="tx1"/>
                </a:solidFill>
              </a:rPr>
              <a:t>280</a:t>
            </a:r>
            <a:r>
              <a:rPr lang="en-US" baseline="0" dirty="0" smtClean="0"/>
              <a:t> of Oregon’s individual NPDES permits are currently administratively extended.</a:t>
            </a:r>
          </a:p>
          <a:p>
            <a:pPr defTabSz="931623">
              <a:defRPr/>
            </a:pPr>
            <a:endParaRPr lang="en-US" baseline="0" dirty="0" smtClean="0"/>
          </a:p>
          <a:p>
            <a:pPr defTabSz="931623">
              <a:defRPr/>
            </a:pPr>
            <a:r>
              <a:rPr lang="en-US" baseline="0" dirty="0" smtClean="0"/>
              <a:t>Under state requirements, the term of a WPCF permit is limited to 10 years, at which time the permit is renewed with update permit requirements to protect groundwater. Much like the federal program, if a permit holder submits a timely application for renewal and DEQ fails to reissue the permit, the permit is administratively extended. Approximately, 995 of Oregon’s WPCF and WPCF Onsite permit s are currently administratively extended. (612 WPCF and 383 WPCF OS – this is not Onsite, but WPCF Onsite)</a:t>
            </a:r>
          </a:p>
          <a:p>
            <a:pPr defTabSz="931623">
              <a:defRPr/>
            </a:pPr>
            <a:endParaRPr lang="en-US" baseline="0" dirty="0" smtClean="0"/>
          </a:p>
          <a:p>
            <a:pPr defTabSz="931623">
              <a:defRPr/>
            </a:pPr>
            <a:r>
              <a:rPr lang="en-US" dirty="0"/>
              <a:t>The proposed rules would affect individuals, business, and government agencies that hold or apply for, National Pollutant Discharge Elimination System permits and Water Pollution Control Facility permits. </a:t>
            </a:r>
            <a:endParaRPr lang="en-US" baseline="0" dirty="0" smtClean="0"/>
          </a:p>
          <a:p>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2</a:t>
            </a:fld>
            <a:endParaRPr lang="en-US" dirty="0"/>
          </a:p>
        </p:txBody>
      </p:sp>
    </p:spTree>
    <p:extLst>
      <p:ext uri="{BB962C8B-B14F-4D97-AF65-F5344CB8AC3E}">
        <p14:creationId xmlns:p14="http://schemas.microsoft.com/office/powerpoint/2010/main" val="2863759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pie</a:t>
            </a:r>
            <a:r>
              <a:rPr lang="en-US" b="1" baseline="0" dirty="0" smtClean="0"/>
              <a:t> chart provides a visual depiction of DEQ’s NPDES permits. </a:t>
            </a:r>
          </a:p>
          <a:p>
            <a:endParaRPr lang="en-US" baseline="0" dirty="0" smtClean="0"/>
          </a:p>
          <a:p>
            <a:r>
              <a:rPr lang="en-US" b="1" baseline="0" dirty="0" smtClean="0"/>
              <a:t>Individual NPDES </a:t>
            </a:r>
            <a:r>
              <a:rPr lang="en-US" baseline="0" dirty="0" smtClean="0"/>
              <a:t>permits are generally classified into two categories:  major dischargers and minor dischargers.</a:t>
            </a:r>
            <a:endParaRPr lang="en-US" dirty="0" smtClean="0"/>
          </a:p>
          <a:p>
            <a:endParaRPr lang="en-US" dirty="0" smtClean="0"/>
          </a:p>
          <a:p>
            <a:r>
              <a:rPr lang="en-US" baseline="0" dirty="0" smtClean="0"/>
              <a:t>In general, ‘Major’ Permits represent the largest point sources discharges with higher flows. For domestic sources, facilities discharge 1MGD - millions of gallons per day or more are classified as majors.  All others are minors.  The classification of industrial discharges into major and minor discharges is more complex and also accounts for sources with a higher risk. </a:t>
            </a:r>
          </a:p>
          <a:p>
            <a:endParaRPr lang="en-US" baseline="0" dirty="0" smtClean="0"/>
          </a:p>
          <a:p>
            <a:r>
              <a:rPr lang="en-US" baseline="0" dirty="0" smtClean="0"/>
              <a:t>DEQ currently regulates 75 major individual NPDES permit holders, including:</a:t>
            </a:r>
          </a:p>
          <a:p>
            <a:endParaRPr lang="en-US" baseline="0" dirty="0" smtClean="0"/>
          </a:p>
          <a:p>
            <a:pPr marL="174708" indent="-174708" defTabSz="931623">
              <a:buFontTx/>
              <a:buChar char="-"/>
              <a:defRPr/>
            </a:pPr>
            <a:r>
              <a:rPr lang="en-US" baseline="0" dirty="0" smtClean="0"/>
              <a:t>DEQ regulates discharges from 50 NPDES MAJOR domestic sources, or sewage treatment facilities. These are largest wastewater treatment facilities in the state, such as </a:t>
            </a:r>
            <a:r>
              <a:rPr lang="en-US" b="1" baseline="0" dirty="0" smtClean="0">
                <a:solidFill>
                  <a:srgbClr val="FF0000"/>
                </a:solidFill>
              </a:rPr>
              <a:t>City of Portland Columbia Boulevard Sewage Treatment Plant</a:t>
            </a:r>
            <a:r>
              <a:rPr lang="en-US" baseline="0" dirty="0" smtClean="0"/>
              <a:t>. The closest NPDES domestic major discharge to Madras, Oregon, is in Prineville. </a:t>
            </a:r>
            <a:br>
              <a:rPr lang="en-US" baseline="0" dirty="0" smtClean="0"/>
            </a:br>
            <a:endParaRPr lang="en-US" b="1" baseline="0" dirty="0" smtClean="0"/>
          </a:p>
          <a:p>
            <a:pPr marL="174708" indent="-174708" defTabSz="931623">
              <a:buFontTx/>
              <a:buChar char="-"/>
              <a:defRPr/>
            </a:pPr>
            <a:r>
              <a:rPr lang="en-US" baseline="0" dirty="0" smtClean="0"/>
              <a:t>DEQ regulates discharges from 16 Tier 1 NPDES industrial facilities, which include facilities such as </a:t>
            </a:r>
            <a:r>
              <a:rPr lang="en-US" b="1" baseline="0" dirty="0" smtClean="0"/>
              <a:t>Tillamook Creamery. </a:t>
            </a:r>
            <a:br>
              <a:rPr lang="en-US" b="1" baseline="0" dirty="0" smtClean="0"/>
            </a:br>
            <a:endParaRPr lang="en-US" baseline="0" dirty="0" smtClean="0"/>
          </a:p>
          <a:p>
            <a:pPr marL="174708" indent="-174708" defTabSz="931623">
              <a:buFontTx/>
              <a:buChar char="-"/>
              <a:defRPr/>
            </a:pPr>
            <a:r>
              <a:rPr lang="en-US" baseline="0" dirty="0" smtClean="0"/>
              <a:t>DEQ also regulates stormwater discharges from 8 jurisdictions under individual permits. These discharges represent a special category of discharge and regulation under the federal NPDES Municipal Separated Storm Sewer System or MS4 Phase 1 program.</a:t>
            </a:r>
            <a:br>
              <a:rPr lang="en-US" baseline="0" dirty="0" smtClean="0"/>
            </a:br>
            <a:endParaRPr lang="en-US" baseline="0" dirty="0" smtClean="0"/>
          </a:p>
          <a:p>
            <a:pPr marL="174708" indent="-174708" defTabSz="931623">
              <a:buFontTx/>
              <a:buChar char="-"/>
              <a:defRPr/>
            </a:pPr>
            <a:r>
              <a:rPr lang="en-US" baseline="0" dirty="0" smtClean="0"/>
              <a:t>General Industrial NPDES stormwater:  1068 permits </a:t>
            </a:r>
            <a:br>
              <a:rPr lang="en-US" baseline="0" dirty="0" smtClean="0"/>
            </a:br>
            <a:endParaRPr lang="en-US" baseline="0" dirty="0" smtClean="0"/>
          </a:p>
          <a:p>
            <a:pPr marL="174708" indent="-174708" defTabSz="931623">
              <a:buFontTx/>
              <a:buChar char="-"/>
              <a:defRPr/>
            </a:pPr>
            <a:r>
              <a:rPr lang="en-US" baseline="0" dirty="0" smtClean="0"/>
              <a:t>General Construction NPDES stormwater: 1193 permits </a:t>
            </a:r>
          </a:p>
          <a:p>
            <a:pPr marL="174708" indent="-174708">
              <a:buFontTx/>
              <a:buChar char="-"/>
            </a:pPr>
            <a:endParaRPr lang="en-US" baseline="0" dirty="0" smtClean="0"/>
          </a:p>
          <a:p>
            <a:r>
              <a:rPr lang="en-US" baseline="0" dirty="0" smtClean="0"/>
              <a:t>By far the largest number of NPDES discharges in Oregon are regulated under DEQ’s </a:t>
            </a:r>
            <a:r>
              <a:rPr lang="en-US" b="1" baseline="0" dirty="0" smtClean="0"/>
              <a:t>general industrial stormwater permits. </a:t>
            </a:r>
            <a:br>
              <a:rPr lang="en-US" b="1" baseline="0" dirty="0" smtClean="0"/>
            </a:br>
            <a:endParaRPr lang="en-US" b="0" baseline="0" dirty="0" smtClean="0"/>
          </a:p>
          <a:p>
            <a:r>
              <a:rPr lang="en-US" b="0" baseline="0" dirty="0" smtClean="0"/>
              <a:t>DEQ regulates stormwater discharges from over 2,000 facilities under industrial stormwater general permits. In addition, constructions sites are regulated under DEQ’s construction stormwater program. Whereas the regulated number of facilities under most NPDES program remains fairly stable over time, stormwater c</a:t>
            </a:r>
            <a:r>
              <a:rPr lang="en-US" baseline="0" dirty="0" smtClean="0"/>
              <a:t>onstruction permits typically vary both seasonally and with changes in state and local economies. </a:t>
            </a:r>
          </a:p>
          <a:p>
            <a:endParaRPr lang="en-US" baseline="0" dirty="0" smtClean="0"/>
          </a:p>
          <a:p>
            <a:r>
              <a:rPr lang="en-US" b="0" baseline="0" dirty="0" smtClean="0"/>
              <a:t>Finally, DEQ regulates a large number of other</a:t>
            </a:r>
            <a:r>
              <a:rPr lang="en-US" b="1" baseline="0" dirty="0" smtClean="0"/>
              <a:t> NPDES discharges through general permits</a:t>
            </a:r>
            <a:r>
              <a:rPr lang="en-US" b="0" baseline="0" dirty="0" smtClean="0"/>
              <a:t>, including:</a:t>
            </a:r>
          </a:p>
          <a:p>
            <a:pPr marL="174708" indent="-174708">
              <a:buFont typeface="Arial" panose="020B0604020202020204" pitchFamily="34" charset="0"/>
              <a:buChar char="•"/>
            </a:pPr>
            <a:r>
              <a:rPr lang="en-US" baseline="0" dirty="0" smtClean="0"/>
              <a:t>Cooling water, fish hatcheries, suction dredge mining operations, and seafood processors.</a:t>
            </a:r>
          </a:p>
          <a:p>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3</a:t>
            </a:fld>
            <a:endParaRPr lang="en-US" dirty="0"/>
          </a:p>
        </p:txBody>
      </p:sp>
    </p:spTree>
    <p:extLst>
      <p:ext uri="{BB962C8B-B14F-4D97-AF65-F5344CB8AC3E}">
        <p14:creationId xmlns:p14="http://schemas.microsoft.com/office/powerpoint/2010/main" val="2659532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profile</a:t>
            </a:r>
            <a:r>
              <a:rPr lang="en-US" b="1" baseline="0" dirty="0" smtClean="0"/>
              <a:t> of Oregon’s WPCF permit program is shown on this pie chart. </a:t>
            </a:r>
            <a:endParaRPr lang="en-US" b="1" dirty="0" smtClean="0"/>
          </a:p>
          <a:p>
            <a:endParaRPr lang="en-US" b="1" dirty="0" smtClean="0"/>
          </a:p>
          <a:p>
            <a:r>
              <a:rPr lang="en-US" b="1" dirty="0" smtClean="0"/>
              <a:t>Individual</a:t>
            </a:r>
            <a:r>
              <a:rPr lang="en-US" b="1" baseline="0" dirty="0" smtClean="0"/>
              <a:t> domestic and industrial WPCF permits </a:t>
            </a:r>
            <a:r>
              <a:rPr lang="en-US" b="0" dirty="0" smtClean="0"/>
              <a:t>accounts for only 12% of the total WPCF universe.</a:t>
            </a:r>
            <a:r>
              <a:rPr lang="en-US" b="0" baseline="0" dirty="0" smtClean="0"/>
              <a:t> A large number of the individual domestic WPCF permits are </a:t>
            </a:r>
            <a:r>
              <a:rPr lang="en-US" baseline="0" dirty="0" smtClean="0"/>
              <a:t>lagoon treatment systems that serve rural towns and cities. In the summer months these sources typically land-apply treated water to pastures and hayfields, thereby providing a valuable source of moisture and nutrients to local agriculture. </a:t>
            </a:r>
          </a:p>
          <a:p>
            <a:endParaRPr lang="en-US" baseline="0" dirty="0" smtClean="0"/>
          </a:p>
          <a:p>
            <a:pPr defTabSz="931774">
              <a:defRPr/>
            </a:pPr>
            <a:r>
              <a:rPr lang="en-US" baseline="0" dirty="0" smtClean="0"/>
              <a:t>Locally, under DEQ’s recycled water program, </a:t>
            </a:r>
            <a:r>
              <a:rPr lang="en-US" b="1" baseline="0" dirty="0" smtClean="0"/>
              <a:t>in Madras, Oregon the </a:t>
            </a:r>
            <a:r>
              <a:rPr lang="en-US" b="1" dirty="0"/>
              <a:t>Hooker Creek Companies </a:t>
            </a:r>
            <a:r>
              <a:rPr lang="en-US" dirty="0"/>
              <a:t>(gravel mining) </a:t>
            </a:r>
            <a:r>
              <a:rPr lang="en-US" b="1" dirty="0"/>
              <a:t>and Mecca Grade Estate Malt</a:t>
            </a:r>
            <a:r>
              <a:rPr lang="en-US" b="1" dirty="0" smtClean="0"/>
              <a:t> (</a:t>
            </a:r>
            <a:r>
              <a:rPr lang="en-ZW" dirty="0"/>
              <a:t>Wineries and seasonal fresh pack operations whose wastewater flow does not exceed 25,000 gpd and is only disposed of by land irrigation.</a:t>
            </a:r>
          </a:p>
          <a:p>
            <a:r>
              <a:rPr lang="en-US" b="1" dirty="0" smtClean="0"/>
              <a:t> is a WPCF</a:t>
            </a:r>
            <a:r>
              <a:rPr lang="en-US" b="1" baseline="0" dirty="0" smtClean="0"/>
              <a:t> </a:t>
            </a:r>
            <a:r>
              <a:rPr lang="en-US" baseline="0" dirty="0" smtClean="0"/>
              <a:t>general permit, industrial wastewater. </a:t>
            </a:r>
          </a:p>
          <a:p>
            <a:endParaRPr lang="en-US" baseline="0" dirty="0" smtClean="0"/>
          </a:p>
          <a:p>
            <a:r>
              <a:rPr lang="en-US" baseline="0" dirty="0" smtClean="0"/>
              <a:t>The largest number of regulated discharges under DEQ’s </a:t>
            </a:r>
            <a:r>
              <a:rPr lang="en-US" b="1" baseline="0" dirty="0" smtClean="0"/>
              <a:t>WPCF program are general industrial wastewater and individual domestic Onsite</a:t>
            </a:r>
            <a:r>
              <a:rPr lang="en-US" baseline="0" dirty="0" smtClean="0"/>
              <a:t>. Typical discharges regulated under WPCF general permits include offstream placer mining and wastewater from food processing operations, such as wineries and fruit packing operations.</a:t>
            </a:r>
          </a:p>
          <a:p>
            <a:endParaRPr lang="en-US" baseline="0" dirty="0" smtClean="0"/>
          </a:p>
          <a:p>
            <a:r>
              <a:rPr lang="en-US" b="1" baseline="0" dirty="0" smtClean="0"/>
              <a:t>Large onsite systems</a:t>
            </a:r>
            <a:r>
              <a:rPr lang="en-US" baseline="0" dirty="0" smtClean="0"/>
              <a:t>, regulated under individual WPCF operational permits, account for 42% Oregon’s non-discharging permits.  WPCF onsite permits typically serve high volume discharges from commercial or institutional facilities or facilities that discharge high-strength wastewater. Onsite permits discharge wastewater to the subsurface through drain fields.</a:t>
            </a:r>
          </a:p>
          <a:p>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4</a:t>
            </a:fld>
            <a:endParaRPr lang="en-US" dirty="0"/>
          </a:p>
        </p:txBody>
      </p:sp>
    </p:spTree>
    <p:extLst>
      <p:ext uri="{BB962C8B-B14F-4D97-AF65-F5344CB8AC3E}">
        <p14:creationId xmlns:p14="http://schemas.microsoft.com/office/powerpoint/2010/main" val="1101646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dirty="0"/>
              <a:t>Wastewater permitting budget by major category </a:t>
            </a:r>
          </a:p>
          <a:p>
            <a:pPr defTabSz="931774">
              <a:defRPr/>
            </a:pPr>
            <a:endParaRPr lang="en-ZW" dirty="0"/>
          </a:p>
          <a:p>
            <a:endParaRPr lang="en-US" b="1" dirty="0" smtClean="0"/>
          </a:p>
          <a:p>
            <a:endParaRPr lang="en-US" b="0" dirty="0" smtClean="0"/>
          </a:p>
          <a:p>
            <a:endParaRPr lang="en-ZW" dirty="0" smtClean="0"/>
          </a:p>
          <a:p>
            <a:pPr defTabSz="931774">
              <a:defRPr/>
            </a:pPr>
            <a:endParaRPr lang="en-ZW" dirty="0"/>
          </a:p>
          <a:p>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5</a:t>
            </a:fld>
            <a:endParaRPr lang="en-US" dirty="0"/>
          </a:p>
        </p:txBody>
      </p:sp>
    </p:spTree>
    <p:extLst>
      <p:ext uri="{BB962C8B-B14F-4D97-AF65-F5344CB8AC3E}">
        <p14:creationId xmlns:p14="http://schemas.microsoft.com/office/powerpoint/2010/main" val="496320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dirty="0"/>
              <a:t>Wastewater permitting budget by major category </a:t>
            </a:r>
            <a:r>
              <a:rPr lang="en-US" dirty="0" smtClean="0"/>
              <a:t>Modified CSL and Legislative</a:t>
            </a:r>
            <a:r>
              <a:rPr lang="en-US" baseline="0" dirty="0" smtClean="0"/>
              <a:t> Adjustments, excluding Program Enhancements (Policy Option Packages for FY 2019-21)</a:t>
            </a:r>
            <a:endParaRPr lang="en-US" dirty="0" smtClean="0"/>
          </a:p>
          <a:p>
            <a:endParaRPr lang="en-ZW" dirty="0" smtClean="0"/>
          </a:p>
          <a:p>
            <a:pPr defTabSz="931774">
              <a:defRPr/>
            </a:pPr>
            <a:endParaRPr lang="en-ZW" dirty="0"/>
          </a:p>
          <a:p>
            <a:r>
              <a:rPr lang="en-US" dirty="0" smtClean="0"/>
              <a:t>Wastewater Permitting budget is largely</a:t>
            </a:r>
            <a:r>
              <a:rPr lang="en-US" baseline="0" dirty="0" smtClean="0"/>
              <a:t> </a:t>
            </a:r>
            <a:r>
              <a:rPr lang="en-US" dirty="0" smtClean="0"/>
              <a:t>driven by costs associated with</a:t>
            </a:r>
            <a:r>
              <a:rPr lang="en-US" baseline="0" dirty="0" smtClean="0"/>
              <a:t> FTE. This shows the total program costs for 17/19 LAB.</a:t>
            </a:r>
          </a:p>
          <a:p>
            <a:endParaRPr lang="en-US" baseline="0" dirty="0" smtClean="0"/>
          </a:p>
          <a:p>
            <a:r>
              <a:rPr lang="en-US" baseline="0" dirty="0" smtClean="0"/>
              <a:t>The numbers presented on this slide represent the 2017-19 Legislatively Adopted Budget. </a:t>
            </a:r>
          </a:p>
          <a:p>
            <a:r>
              <a:rPr lang="en-US" dirty="0" smtClean="0"/>
              <a:t>Personal services costs include:</a:t>
            </a:r>
          </a:p>
          <a:p>
            <a:r>
              <a:rPr lang="en-US" dirty="0" smtClean="0"/>
              <a:t>•	Salaries</a:t>
            </a:r>
          </a:p>
          <a:p>
            <a:r>
              <a:rPr lang="en-US" dirty="0" smtClean="0"/>
              <a:t>•	Benefits</a:t>
            </a:r>
          </a:p>
          <a:p>
            <a:r>
              <a:rPr lang="en-US" dirty="0" smtClean="0"/>
              <a:t>•	PERS contributions</a:t>
            </a:r>
          </a:p>
          <a:p>
            <a:endParaRPr lang="en-US" dirty="0" smtClean="0"/>
          </a:p>
          <a:p>
            <a:r>
              <a:rPr lang="en-US" dirty="0" smtClean="0"/>
              <a:t>Services and supplies costs include:</a:t>
            </a:r>
          </a:p>
          <a:p>
            <a:r>
              <a:rPr lang="en-US" dirty="0" smtClean="0"/>
              <a:t>•	Rent [~$1.1 million]</a:t>
            </a:r>
          </a:p>
          <a:p>
            <a:r>
              <a:rPr lang="en-US" dirty="0" smtClean="0"/>
              <a:t>•	General Fund and Lottery Fund indirect (intra-agency transfers) [~$1.3 million]</a:t>
            </a:r>
          </a:p>
          <a:p>
            <a:r>
              <a:rPr lang="en-US" dirty="0" smtClean="0"/>
              <a:t>•	</a:t>
            </a:r>
            <a:r>
              <a:rPr lang="en-US" smtClean="0"/>
              <a:t>Attorney General ($500,000)</a:t>
            </a:r>
            <a:endParaRPr lang="en-US" dirty="0" smtClean="0"/>
          </a:p>
          <a:p>
            <a:r>
              <a:rPr lang="en-US" dirty="0" smtClean="0"/>
              <a:t>•	Professional services (for things like information system development and maintenance, facilitation and mediation services, </a:t>
            </a:r>
          </a:p>
          <a:p>
            <a:r>
              <a:rPr lang="en-US" dirty="0" smtClean="0"/>
              <a:t>•	Telecommunications</a:t>
            </a:r>
          </a:p>
          <a:p>
            <a:r>
              <a:rPr lang="en-US" dirty="0" smtClean="0"/>
              <a:t>•	Employee travel and training</a:t>
            </a:r>
          </a:p>
          <a:p>
            <a:endParaRPr lang="en-US" dirty="0" smtClean="0"/>
          </a:p>
          <a:p>
            <a:r>
              <a:rPr lang="en-US" dirty="0" smtClean="0"/>
              <a:t>Capital outlay costs could include:</a:t>
            </a:r>
          </a:p>
          <a:p>
            <a:r>
              <a:rPr lang="en-US" dirty="0" smtClean="0"/>
              <a:t>•	Technical equipment replacement and repair at DEQ’s laboratory</a:t>
            </a:r>
          </a:p>
          <a:p>
            <a:r>
              <a:rPr lang="en-US" dirty="0" smtClean="0"/>
              <a:t>•	Telecommunications and computer hardware purchases</a:t>
            </a:r>
          </a:p>
          <a:p>
            <a:endParaRPr lang="en-US" dirty="0" smtClean="0"/>
          </a:p>
          <a:p>
            <a:r>
              <a:rPr lang="en-US" dirty="0" smtClean="0"/>
              <a:t>Special Payments represent the wastewater permitting program’s share of an Oregon State Police Officer.</a:t>
            </a:r>
          </a:p>
          <a:p>
            <a:endParaRPr lang="en-US" dirty="0" smtClean="0"/>
          </a:p>
          <a:p>
            <a:r>
              <a:rPr lang="en-US" b="1" dirty="0" smtClean="0"/>
              <a:t>Agency indirect costs pay for DEQ central service costs such as Human Resources, Accounting and the Information Technology sections.</a:t>
            </a:r>
          </a:p>
          <a:p>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6</a:t>
            </a:fld>
            <a:endParaRPr lang="en-US" dirty="0"/>
          </a:p>
        </p:txBody>
      </p:sp>
    </p:spTree>
    <p:extLst>
      <p:ext uri="{BB962C8B-B14F-4D97-AF65-F5344CB8AC3E}">
        <p14:creationId xmlns:p14="http://schemas.microsoft.com/office/powerpoint/2010/main" val="1979833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ZW" dirty="0"/>
          </a:p>
          <a:p>
            <a:pPr defTabSz="931774">
              <a:defRPr/>
            </a:pPr>
            <a:r>
              <a:rPr lang="en-ZW" dirty="0"/>
              <a:t>Total cost of program divided by the cost of staff. </a:t>
            </a:r>
          </a:p>
          <a:p>
            <a:pPr defTabSz="931774">
              <a:defRPr/>
            </a:pPr>
            <a:endParaRPr lang="en-ZW" dirty="0"/>
          </a:p>
          <a:p>
            <a:pPr defTabSz="931774">
              <a:defRPr/>
            </a:pPr>
            <a:r>
              <a:rPr lang="en-ZW" dirty="0"/>
              <a:t>DEQ expects the proposed fees would sustain current program staffing levels through fiscal year 2020, which ends June 30, 2020. To sustain current staffing levels for fiscal year 2021, DEQ will likely need to propose, at minimum, the three percent fee increase allowed in ORS 468B.051. </a:t>
            </a:r>
          </a:p>
          <a:p>
            <a:pPr defTabSz="931774">
              <a:defRPr/>
            </a:pPr>
            <a:endParaRPr lang="en-US" dirty="0"/>
          </a:p>
          <a:p>
            <a:endParaRPr lang="en-US" baseline="0" dirty="0" smtClean="0"/>
          </a:p>
          <a:p>
            <a:r>
              <a:rPr lang="en-US" b="1" dirty="0" smtClean="0"/>
              <a:t>How</a:t>
            </a:r>
            <a:r>
              <a:rPr lang="en-US" b="1" baseline="0" dirty="0" smtClean="0"/>
              <a:t> do we deal with the shortfall?  – </a:t>
            </a:r>
            <a:r>
              <a:rPr lang="en-US" b="0" baseline="0" dirty="0" smtClean="0"/>
              <a:t>there will be a fee package in the future that will be required to complete the shortfall. We have a statutory limit of what we can ask in </a:t>
            </a:r>
            <a:r>
              <a:rPr lang="en-ZW" dirty="0"/>
              <a:t>ORS 468B.051. We are having bigger programmatic conversation and decisions to deal with the shortfall. </a:t>
            </a:r>
          </a:p>
          <a:p>
            <a:endParaRPr lang="en-US" dirty="0"/>
          </a:p>
          <a:p>
            <a:endParaRPr lang="en-US" b="0" dirty="0" smtClean="0"/>
          </a:p>
          <a:p>
            <a:endParaRPr lang="en-ZW" dirty="0" smtClean="0"/>
          </a:p>
          <a:p>
            <a:pPr defTabSz="931774">
              <a:defRPr/>
            </a:pPr>
            <a:endParaRPr lang="en-ZW" dirty="0"/>
          </a:p>
          <a:p>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7</a:t>
            </a:fld>
            <a:endParaRPr lang="en-US" dirty="0"/>
          </a:p>
        </p:txBody>
      </p:sp>
    </p:spTree>
    <p:extLst>
      <p:ext uri="{BB962C8B-B14F-4D97-AF65-F5344CB8AC3E}">
        <p14:creationId xmlns:p14="http://schemas.microsoft.com/office/powerpoint/2010/main" val="667521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1. </a:t>
            </a:r>
            <a:r>
              <a:rPr lang="en-US" b="0" dirty="0" smtClean="0"/>
              <a:t>The</a:t>
            </a:r>
            <a:r>
              <a:rPr lang="en-US" b="0" baseline="0" dirty="0" smtClean="0"/>
              <a:t> 3% increase justification </a:t>
            </a:r>
            <a:r>
              <a:rPr lang="en-US" b="1" dirty="0"/>
              <a:t>468B.051 Fees for water quality permit.</a:t>
            </a:r>
            <a:r>
              <a:rPr lang="en-US" dirty="0"/>
              <a:t> Not more than once each calendar year, the Environmental Quality Commission may increase the fees established under ORS 468.065 for permits issued under ORS 468B.050. The amount of the annual increase may not exceed the anticipated increase in the cost of administering the permit program or three percent, whichever is lower, unless a larger increase is provided for in the Department of Environmental Quality’s legislatively approved budget. </a:t>
            </a:r>
          </a:p>
          <a:p>
            <a:pPr defTabSz="931774">
              <a:defRPr/>
            </a:pPr>
            <a:endParaRPr lang="en-US" dirty="0"/>
          </a:p>
          <a:p>
            <a:pPr defTabSz="931774">
              <a:defRPr/>
            </a:pPr>
            <a:r>
              <a:rPr lang="en-US" dirty="0"/>
              <a:t>2. As part of this rulemaking, DEQ also proposes the Oregon Environmental Quality Commission approve the rule amendments to</a:t>
            </a:r>
            <a:r>
              <a:rPr lang="en-US" b="1" dirty="0"/>
              <a:t> </a:t>
            </a:r>
            <a:r>
              <a:rPr lang="en-US" dirty="0"/>
              <a:t>modify the language in OAR 340-045-0075; Table 70F for the electronic reporting requirement waiver for NPDES and WPCF under the item in Table 70F for Other Fees; and for administrative activity fees under OAR 340-045-0075(9)(a). </a:t>
            </a:r>
            <a:r>
              <a:rPr lang="en-US" b="1" dirty="0"/>
              <a:t>The fee table and rule modifications clarify the initial intent of the annual fee and waiver terminology to include the terms “temporary” and “permanent” waivers. EPA specifies details about temporary and permanent waivers for electronic reporting in Code of Federal Regulations Title 40, Part 127; 40 C.F.R. §§127.15 and 127.24. The EPA authorizes DEQ to administer the National Pollutant Discharge Elimination System (NPDES) program (except Sewage Sludge/Biosolids) in Oregon. Note: This rulemaking does not apply to episodic waivers under 40 C.F.R. Part 127.</a:t>
            </a:r>
            <a:endParaRPr lang="en-ZW" b="1" dirty="0"/>
          </a:p>
          <a:p>
            <a:r>
              <a:rPr lang="en-US" dirty="0"/>
              <a:t/>
            </a:r>
            <a:br>
              <a:rPr lang="en-US" dirty="0"/>
            </a:br>
            <a:r>
              <a:rPr lang="en-US" dirty="0"/>
              <a:t>How would the proposed rule address the need? </a:t>
            </a:r>
            <a:endParaRPr lang="en-ZW" dirty="0"/>
          </a:p>
          <a:p>
            <a:r>
              <a:rPr lang="en-US" dirty="0"/>
              <a:t>OAR 340-045-0075, Table 70F under Other Fees</a:t>
            </a:r>
            <a:r>
              <a:rPr lang="en-US" i="1" dirty="0"/>
              <a:t> </a:t>
            </a:r>
            <a:r>
              <a:rPr lang="en-US" dirty="0"/>
              <a:t>will add the bolded language: </a:t>
            </a:r>
            <a:r>
              <a:rPr lang="en-US" b="1" dirty="0"/>
              <a:t>Annual</a:t>
            </a:r>
            <a:r>
              <a:rPr lang="en-US" dirty="0"/>
              <a:t> </a:t>
            </a:r>
            <a:r>
              <a:rPr lang="en-US" b="1" dirty="0"/>
              <a:t>temporary</a:t>
            </a:r>
            <a:r>
              <a:rPr lang="en-US" dirty="0"/>
              <a:t> or </a:t>
            </a:r>
            <a:r>
              <a:rPr lang="en-US" b="1" dirty="0"/>
              <a:t>permanent</a:t>
            </a:r>
            <a:r>
              <a:rPr lang="en-US" dirty="0"/>
              <a:t> electronic reporting waiver. </a:t>
            </a:r>
            <a:endParaRPr lang="en-ZW" dirty="0"/>
          </a:p>
          <a:p>
            <a:r>
              <a:rPr lang="en-US" dirty="0"/>
              <a:t> </a:t>
            </a:r>
            <a:endParaRPr lang="en-ZW" dirty="0"/>
          </a:p>
          <a:p>
            <a:r>
              <a:rPr lang="en-US" dirty="0"/>
              <a:t>OAR 340-045-0075(9)(a) will add the bolded language: The </a:t>
            </a:r>
            <a:r>
              <a:rPr lang="en-US" b="1" dirty="0"/>
              <a:t>annual</a:t>
            </a:r>
            <a:r>
              <a:rPr lang="en-US" dirty="0"/>
              <a:t> electronic reporting requirement waiver fee applies to a permit holder who qualifies for </a:t>
            </a:r>
            <a:r>
              <a:rPr lang="en-US" b="1" dirty="0"/>
              <a:t>a temporary</a:t>
            </a:r>
            <a:r>
              <a:rPr lang="en-US" dirty="0"/>
              <a:t> </a:t>
            </a:r>
            <a:r>
              <a:rPr lang="en-US" b="1" dirty="0"/>
              <a:t>or permanent</a:t>
            </a:r>
            <a:r>
              <a:rPr lang="en-US" dirty="0"/>
              <a:t> waiver, exempting them from submitting data reports electronically. </a:t>
            </a:r>
            <a:endParaRPr lang="en-ZW" dirty="0"/>
          </a:p>
          <a:p>
            <a:r>
              <a:rPr lang="en-US" dirty="0"/>
              <a:t>How will DEQ know the rule addressed the need?</a:t>
            </a:r>
            <a:endParaRPr lang="en-ZW" dirty="0"/>
          </a:p>
          <a:p>
            <a:r>
              <a:rPr lang="en-US" dirty="0"/>
              <a:t>When including the additional language, the proposed rule will clarify the intent of the initial rule. </a:t>
            </a:r>
          </a:p>
          <a:p>
            <a:endParaRPr lang="en-US" dirty="0"/>
          </a:p>
          <a:p>
            <a:r>
              <a:rPr lang="en-US" dirty="0"/>
              <a:t>Why: permittees required to have e-reporting for DMRs. If they don’t want to do this they can get a waiver e.g., no internet access. They are provided a form and provide a fee to waive the e-reporting. This proposed rule clarifies that it’s an annual fee (as intended) and is for both permanent and temporary use of this waiver. Permanent is for some other objection of using electronics altogether. To date there is no one with this waiver. </a:t>
            </a:r>
            <a:r>
              <a:rPr lang="en-US" b="1" dirty="0"/>
              <a:t>Only 3 permittees have asked for temporary waiver. </a:t>
            </a:r>
            <a:r>
              <a:rPr lang="en-US" dirty="0"/>
              <a:t>They </a:t>
            </a:r>
            <a:r>
              <a:rPr lang="en-US"/>
              <a:t>were denied. </a:t>
            </a:r>
            <a:r>
              <a:rPr lang="en-US" dirty="0"/>
              <a:t>(They emailed their request). And the waiver request has be resubmitted each five years. </a:t>
            </a:r>
          </a:p>
          <a:p>
            <a:endParaRPr lang="en-ZW" dirty="0"/>
          </a:p>
          <a:p>
            <a:r>
              <a:rPr lang="en-US" b="1" dirty="0" smtClean="0"/>
              <a:t>2. Why make this change now?</a:t>
            </a:r>
            <a:r>
              <a:rPr lang="en-US" b="1" baseline="0" dirty="0" smtClean="0"/>
              <a:t> </a:t>
            </a:r>
            <a:r>
              <a:rPr lang="en-US" b="0" baseline="0" dirty="0" smtClean="0"/>
              <a:t>The language was not as clear as we wanted it to be – added this two years ago and saw a need for more clarity. </a:t>
            </a:r>
            <a:endParaRPr lang="en-ZW" b="1" dirty="0"/>
          </a:p>
        </p:txBody>
      </p:sp>
      <p:sp>
        <p:nvSpPr>
          <p:cNvPr id="4" name="Slide Number Placeholder 3"/>
          <p:cNvSpPr>
            <a:spLocks noGrp="1"/>
          </p:cNvSpPr>
          <p:nvPr>
            <p:ph type="sldNum" sz="quarter" idx="10"/>
          </p:nvPr>
        </p:nvSpPr>
        <p:spPr/>
        <p:txBody>
          <a:bodyPr/>
          <a:lstStyle/>
          <a:p>
            <a:fld id="{783981EC-B6E6-4B85-93C1-B50A6F43896D}" type="slidenum">
              <a:rPr lang="en-US" smtClean="0"/>
              <a:t>8</a:t>
            </a:fld>
            <a:endParaRPr lang="en-US" dirty="0"/>
          </a:p>
        </p:txBody>
      </p:sp>
    </p:spTree>
    <p:extLst>
      <p:ext uri="{BB962C8B-B14F-4D97-AF65-F5344CB8AC3E}">
        <p14:creationId xmlns:p14="http://schemas.microsoft.com/office/powerpoint/2010/main" val="3332208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80A3BC30-5B19-40AF-BE6E-81225AA25D01}" type="datetime1">
              <a:rPr lang="en-US" smtClean="0"/>
              <a:t>9/25/2019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1634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774366C0-E069-4341-BDA8-53680C263BE6}" type="datetime1">
              <a:rPr lang="en-US" smtClean="0"/>
              <a:t>9/25/2019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7205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8DF9C2-793F-44CB-93B2-46E7EFF142D3}" type="datetime1">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39259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12838"/>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16B5F-138D-4278-B384-2DD17324F9FB}" type="datetime1">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9372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3084" y="4406901"/>
            <a:ext cx="10363200" cy="1362075"/>
          </a:xfrm>
        </p:spPr>
        <p:txBody>
          <a:bodyPr anchor="t"/>
          <a:lstStyle>
            <a:lvl1pPr algn="l">
              <a:defRPr sz="4000" b="1" cap="none" baseline="0">
                <a:latin typeface="Arial" panose="020B0604020202020204" pitchFamily="34" charset="0"/>
                <a:cs typeface="Arial" panose="020B0604020202020204" pitchFamily="34" charset="0"/>
              </a:defRPr>
            </a:lvl1pPr>
          </a:lstStyle>
          <a:p>
            <a:r>
              <a:rPr lang="en-US" dirty="0"/>
              <a:t>Click to edit master text styles</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CDD87F56-9FA4-4DF3-9777-8AF09587371C}" type="datetime1">
              <a:rPr lang="en-US" smtClean="0"/>
              <a:t>9/25/2019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587435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B80F68F5-5B68-4CB6-A734-E509744A980F}" type="datetime1">
              <a:rPr lang="en-US" smtClean="0"/>
              <a:t>9/25/2019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8"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9" name="Rectangle 8"/>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1"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2" name="Rectangle 11"/>
          <p:cNvSpPr/>
          <p:nvPr userDrawn="1"/>
        </p:nvSpPr>
        <p:spPr>
          <a:xfrm>
            <a:off x="609600" y="6366031"/>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3526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5A6B650F-3EC6-4581-B29B-CFFB00E6D9B0}" type="datetime1">
              <a:rPr lang="en-US" smtClean="0"/>
              <a:t>9/25/2019</a:t>
            </a:fld>
            <a:endParaRPr lang="en-US" dirty="0"/>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10"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3"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4" name="Rectangle 13"/>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0439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EE4D5ADA-B029-4EE4-9AB4-29E26DB8A0A6}" type="datetime1">
              <a:rPr lang="en-US" smtClean="0"/>
              <a:t>9/25/2019</a:t>
            </a:fld>
            <a:endParaRPr lang="en-US" dirty="0"/>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6"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9512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000A3F03-7062-4B74-9487-9F028C2374E6}" type="datetime1">
              <a:rPr lang="en-US" smtClean="0"/>
              <a:t>9/25/2019</a:t>
            </a:fld>
            <a:endParaRPr lang="en-US" dirty="0"/>
          </a:p>
        </p:txBody>
      </p:sp>
      <p:sp>
        <p:nvSpPr>
          <p:cNvPr id="3" name="Footer Placeholder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4" name="Slide Number Placehold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5" name="Rectangle 4"/>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7" name="Rectangle 6"/>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92727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33FDCACB-432E-4910-BB9C-65FE339190C0}" type="datetime1">
              <a:rPr lang="en-US" smtClean="0"/>
              <a:t>9/25/2019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5095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6442937D-E1FF-4D0C-87C9-67EBEB35F97A}" type="datetime1">
              <a:rPr lang="en-US" smtClean="0"/>
              <a:t>9/25/2019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5265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EEF6FE58-D8D1-48A9-BBEA-28FFA50936FF}" type="datetime1">
              <a:rPr lang="en-US" smtClean="0"/>
              <a:t>9/25/2019</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21963422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362200"/>
            <a:ext cx="10896600" cy="3429000"/>
          </a:xfrm>
        </p:spPr>
        <p:txBody>
          <a:bodyPr>
            <a:normAutofit/>
          </a:bodyPr>
          <a:lstStyle/>
          <a:p>
            <a:pPr algn="l"/>
            <a:r>
              <a:rPr lang="en-US" sz="3600" dirty="0" smtClean="0">
                <a:solidFill>
                  <a:schemeClr val="tx1"/>
                </a:solidFill>
              </a:rPr>
              <a:t>Water Quality Fee Increase Rulemaking 2019</a:t>
            </a:r>
            <a:endParaRPr lang="en-US" sz="3600" dirty="0">
              <a:solidFill>
                <a:schemeClr val="tx1"/>
              </a:solidFill>
            </a:endParaRPr>
          </a:p>
          <a:p>
            <a:pPr algn="r"/>
            <a:endParaRPr lang="en-US" sz="2800" dirty="0">
              <a:solidFill>
                <a:schemeClr val="tx1"/>
              </a:solidFill>
            </a:endParaRPr>
          </a:p>
          <a:p>
            <a:pPr algn="l">
              <a:lnSpc>
                <a:spcPct val="110000"/>
              </a:lnSpc>
              <a:spcBef>
                <a:spcPts val="0"/>
              </a:spcBef>
            </a:pPr>
            <a:r>
              <a:rPr lang="en-US" sz="2800" dirty="0" smtClean="0">
                <a:solidFill>
                  <a:schemeClr val="tx1"/>
                </a:solidFill>
              </a:rPr>
              <a:t>Environmental Quality Commission meeting </a:t>
            </a:r>
          </a:p>
          <a:p>
            <a:pPr algn="l">
              <a:lnSpc>
                <a:spcPct val="110000"/>
              </a:lnSpc>
              <a:spcBef>
                <a:spcPts val="0"/>
              </a:spcBef>
            </a:pPr>
            <a:r>
              <a:rPr lang="en-US" sz="2800" dirty="0" smtClean="0">
                <a:solidFill>
                  <a:schemeClr val="tx1"/>
                </a:solidFill>
              </a:rPr>
              <a:t>Sept. 27, </a:t>
            </a:r>
            <a:r>
              <a:rPr lang="en-US" sz="2800" dirty="0" smtClean="0">
                <a:solidFill>
                  <a:schemeClr val="tx1"/>
                </a:solidFill>
              </a:rPr>
              <a:t>2019</a:t>
            </a:r>
          </a:p>
          <a:p>
            <a:pPr algn="l">
              <a:lnSpc>
                <a:spcPct val="110000"/>
              </a:lnSpc>
              <a:spcBef>
                <a:spcPts val="0"/>
              </a:spcBef>
            </a:pPr>
            <a:r>
              <a:rPr lang="en-US" sz="2800" dirty="0" smtClean="0">
                <a:solidFill>
                  <a:schemeClr val="tx1"/>
                </a:solidFill>
              </a:rPr>
              <a:t>Item C</a:t>
            </a:r>
            <a:endParaRPr lang="en-US" sz="2800" dirty="0">
              <a:solidFill>
                <a:schemeClr val="tx1"/>
              </a:solidFill>
            </a:endParaRPr>
          </a:p>
          <a:p>
            <a:pPr algn="l">
              <a:lnSpc>
                <a:spcPct val="110000"/>
              </a:lnSpc>
              <a:spcBef>
                <a:spcPts val="0"/>
              </a:spcBef>
            </a:pPr>
            <a:r>
              <a:rPr lang="en-US" sz="2800" dirty="0" smtClean="0">
                <a:solidFill>
                  <a:schemeClr val="tx1"/>
                </a:solidFill>
              </a:rPr>
              <a:t>Madras, Oregon</a:t>
            </a:r>
          </a:p>
          <a:p>
            <a:pPr algn="l">
              <a:lnSpc>
                <a:spcPct val="110000"/>
              </a:lnSpc>
              <a:spcBef>
                <a:spcPts val="0"/>
              </a:spcBef>
            </a:pPr>
            <a:r>
              <a:rPr lang="en-US" sz="2000" dirty="0" smtClean="0">
                <a:solidFill>
                  <a:schemeClr val="tx1">
                    <a:lumMod val="90000"/>
                    <a:lumOff val="10000"/>
                  </a:schemeClr>
                </a:solidFill>
              </a:rPr>
              <a:t>Jennifer Wigal, Water Quality Deputy Administrator presenting</a:t>
            </a:r>
            <a:endParaRPr lang="en-US" sz="2000" dirty="0">
              <a:solidFill>
                <a:schemeClr val="tx1">
                  <a:lumMod val="90000"/>
                  <a:lumOff val="10000"/>
                </a:schemeClr>
              </a:solidFill>
            </a:endParaRPr>
          </a:p>
        </p:txBody>
      </p:sp>
      <p:sp>
        <p:nvSpPr>
          <p:cNvPr id="4" name="Rectangle 3"/>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Quality</a:t>
            </a:r>
            <a:endParaRPr lang="en-US" sz="1200" dirty="0">
              <a:latin typeface="Arial" pitchFamily="34" charset="0"/>
              <a:cs typeface="Arial" pitchFamily="34" charset="0"/>
            </a:endParaRPr>
          </a:p>
        </p:txBody>
      </p:sp>
      <p:pic>
        <p:nvPicPr>
          <p:cNvPr id="2" name="Picture 1"/>
          <p:cNvPicPr>
            <a:picLocks noChangeAspect="1"/>
          </p:cNvPicPr>
          <p:nvPr/>
        </p:nvPicPr>
        <p:blipFill>
          <a:blip r:embed="rId3"/>
          <a:stretch>
            <a:fillRect/>
          </a:stretch>
        </p:blipFill>
        <p:spPr>
          <a:xfrm>
            <a:off x="0" y="0"/>
            <a:ext cx="6776041" cy="150773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p:txBody>
          <a:bodyPr>
            <a:normAutofit fontScale="77500" lnSpcReduction="20000"/>
          </a:bodyPr>
          <a:lstStyle/>
          <a:p>
            <a:pPr marL="0" indent="0" algn="ctr">
              <a:buNone/>
            </a:pPr>
            <a:r>
              <a:rPr lang="en-US" sz="4000" dirty="0" smtClean="0"/>
              <a:t>Permitting program</a:t>
            </a:r>
          </a:p>
          <a:p>
            <a:pPr marL="0" indent="0">
              <a:buNone/>
            </a:pPr>
            <a:endParaRPr lang="en-ZW" b="1" dirty="0" smtClean="0"/>
          </a:p>
          <a:p>
            <a:pPr marL="0" indent="0">
              <a:buNone/>
            </a:pPr>
            <a:r>
              <a:rPr lang="en-ZW" b="1" dirty="0" smtClean="0"/>
              <a:t>Permit </a:t>
            </a:r>
            <a:r>
              <a:rPr lang="en-ZW" b="1" dirty="0"/>
              <a:t>Categories: </a:t>
            </a:r>
            <a:endParaRPr lang="en-ZW" dirty="0"/>
          </a:p>
          <a:p>
            <a:r>
              <a:rPr lang="en-US" dirty="0"/>
              <a:t>Individual permits (NPDES and WPCF)</a:t>
            </a:r>
          </a:p>
          <a:p>
            <a:r>
              <a:rPr lang="en-US" dirty="0"/>
              <a:t>General permits (NPDES and WPCF)</a:t>
            </a:r>
          </a:p>
          <a:p>
            <a:pPr marL="0" indent="0">
              <a:buNone/>
            </a:pPr>
            <a:endParaRPr lang="en-ZW" b="1" dirty="0"/>
          </a:p>
          <a:p>
            <a:pPr marL="0" indent="0">
              <a:buNone/>
            </a:pPr>
            <a:r>
              <a:rPr lang="en-ZW" b="1" dirty="0" smtClean="0"/>
              <a:t>Permitted </a:t>
            </a:r>
            <a:r>
              <a:rPr lang="en-ZW" b="1" dirty="0"/>
              <a:t>Types: </a:t>
            </a:r>
            <a:endParaRPr lang="en-ZW" dirty="0"/>
          </a:p>
          <a:p>
            <a:r>
              <a:rPr lang="en-US" dirty="0" smtClean="0"/>
              <a:t>Domestic </a:t>
            </a:r>
            <a:r>
              <a:rPr lang="en-US" dirty="0"/>
              <a:t>wastewater (NPDES and WPCF) </a:t>
            </a:r>
          </a:p>
          <a:p>
            <a:r>
              <a:rPr lang="en-ZW" dirty="0" smtClean="0"/>
              <a:t>Domestic </a:t>
            </a:r>
            <a:r>
              <a:rPr lang="en-ZW" dirty="0"/>
              <a:t>onsite (WPCF) </a:t>
            </a:r>
          </a:p>
          <a:p>
            <a:r>
              <a:rPr lang="en-US" dirty="0" smtClean="0"/>
              <a:t>Industrial </a:t>
            </a:r>
            <a:r>
              <a:rPr lang="en-US" dirty="0"/>
              <a:t>wastewater (NPDES and WPCF)</a:t>
            </a:r>
          </a:p>
          <a:p>
            <a:r>
              <a:rPr lang="en-ZW" dirty="0" err="1"/>
              <a:t>S</a:t>
            </a:r>
            <a:r>
              <a:rPr lang="en-ZW" dirty="0" err="1" smtClean="0"/>
              <a:t>tormwater</a:t>
            </a:r>
            <a:r>
              <a:rPr lang="en-ZW" dirty="0" smtClean="0"/>
              <a:t> (</a:t>
            </a:r>
            <a:r>
              <a:rPr lang="en-ZW" dirty="0"/>
              <a:t>NPDES and WPCF)</a:t>
            </a:r>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2</a:t>
            </a:fld>
            <a:endParaRPr lang="en-US" b="1" dirty="0">
              <a:solidFill>
                <a:schemeClr val="bg1"/>
              </a:solidFill>
            </a:endParaRPr>
          </a:p>
        </p:txBody>
      </p:sp>
      <p:sp>
        <p:nvSpPr>
          <p:cNvPr id="5" name="Rectangle 4"/>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spTree>
    <p:extLst>
      <p:ext uri="{BB962C8B-B14F-4D97-AF65-F5344CB8AC3E}">
        <p14:creationId xmlns:p14="http://schemas.microsoft.com/office/powerpoint/2010/main" val="2011517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a:xfrm>
            <a:off x="609600" y="1345461"/>
            <a:ext cx="10972800" cy="4525963"/>
          </a:xfrm>
        </p:spPr>
        <p:txBody>
          <a:bodyPr>
            <a:normAutofit/>
          </a:bodyPr>
          <a:lstStyle/>
          <a:p>
            <a:pPr marL="0" indent="0" algn="ctr">
              <a:buNone/>
            </a:pPr>
            <a:r>
              <a:rPr lang="en-US" sz="3800" dirty="0" smtClean="0"/>
              <a:t>Permitting program</a:t>
            </a:r>
          </a:p>
          <a:p>
            <a:pPr marL="0" indent="0">
              <a:buNone/>
            </a:pPr>
            <a:endParaRPr lang="en-ZW" b="1" dirty="0" smtClean="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3</a:t>
            </a:fld>
            <a:endParaRPr lang="en-US" b="1" dirty="0">
              <a:solidFill>
                <a:schemeClr val="bg1"/>
              </a:solidFill>
            </a:endParaRPr>
          </a:p>
        </p:txBody>
      </p:sp>
      <p:sp>
        <p:nvSpPr>
          <p:cNvPr id="6" name="TextBox 5"/>
          <p:cNvSpPr txBox="1"/>
          <p:nvPr/>
        </p:nvSpPr>
        <p:spPr>
          <a:xfrm>
            <a:off x="609600" y="6019800"/>
            <a:ext cx="2057400" cy="246221"/>
          </a:xfrm>
          <a:prstGeom prst="rect">
            <a:avLst/>
          </a:prstGeom>
          <a:noFill/>
        </p:spPr>
        <p:txBody>
          <a:bodyPr wrap="square" rtlCol="0">
            <a:spAutoFit/>
          </a:bodyPr>
          <a:lstStyle/>
          <a:p>
            <a:r>
              <a:rPr lang="en-US" sz="1000" dirty="0" smtClean="0">
                <a:solidFill>
                  <a:schemeClr val="tx1">
                    <a:lumMod val="75000"/>
                    <a:lumOff val="25000"/>
                  </a:schemeClr>
                </a:solidFill>
              </a:rPr>
              <a:t>Data as of Sept.2019</a:t>
            </a:r>
            <a:endParaRPr lang="en-ZW" sz="1000" dirty="0">
              <a:solidFill>
                <a:schemeClr val="tx1">
                  <a:lumMod val="75000"/>
                  <a:lumOff val="25000"/>
                </a:schemeClr>
              </a:solidFill>
            </a:endParaRPr>
          </a:p>
        </p:txBody>
      </p:sp>
      <p:sp>
        <p:nvSpPr>
          <p:cNvPr id="7" name="Rectangle 6"/>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graphicFrame>
        <p:nvGraphicFramePr>
          <p:cNvPr id="9" name="Chart 8"/>
          <p:cNvGraphicFramePr>
            <a:graphicFrameLocks/>
          </p:cNvGraphicFramePr>
          <p:nvPr>
            <p:extLst>
              <p:ext uri="{D42A27DB-BD31-4B8C-83A1-F6EECF244321}">
                <p14:modId xmlns:p14="http://schemas.microsoft.com/office/powerpoint/2010/main" val="2015098717"/>
              </p:ext>
            </p:extLst>
          </p:nvPr>
        </p:nvGraphicFramePr>
        <p:xfrm>
          <a:off x="1600200" y="1835852"/>
          <a:ext cx="8991601" cy="50133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33178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a:xfrm>
            <a:off x="609600" y="1345461"/>
            <a:ext cx="10972800" cy="4525963"/>
          </a:xfrm>
        </p:spPr>
        <p:txBody>
          <a:bodyPr>
            <a:normAutofit/>
          </a:bodyPr>
          <a:lstStyle/>
          <a:p>
            <a:pPr marL="0" indent="0" algn="ctr">
              <a:buNone/>
            </a:pPr>
            <a:r>
              <a:rPr lang="en-US" sz="3800" dirty="0" smtClean="0"/>
              <a:t>Permitting program</a:t>
            </a:r>
          </a:p>
          <a:p>
            <a:pPr marL="0" indent="0">
              <a:buNone/>
            </a:pPr>
            <a:endParaRPr lang="en-ZW" b="1" dirty="0" smtClean="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4</a:t>
            </a:fld>
            <a:endParaRPr lang="en-US" b="1" dirty="0">
              <a:solidFill>
                <a:schemeClr val="bg1"/>
              </a:solidFill>
            </a:endParaRPr>
          </a:p>
        </p:txBody>
      </p:sp>
      <p:sp>
        <p:nvSpPr>
          <p:cNvPr id="6" name="TextBox 5"/>
          <p:cNvSpPr txBox="1"/>
          <p:nvPr/>
        </p:nvSpPr>
        <p:spPr>
          <a:xfrm>
            <a:off x="609600" y="6019800"/>
            <a:ext cx="2057400" cy="246221"/>
          </a:xfrm>
          <a:prstGeom prst="rect">
            <a:avLst/>
          </a:prstGeom>
          <a:noFill/>
        </p:spPr>
        <p:txBody>
          <a:bodyPr wrap="square" rtlCol="0">
            <a:spAutoFit/>
          </a:bodyPr>
          <a:lstStyle/>
          <a:p>
            <a:r>
              <a:rPr lang="en-US" sz="1000" dirty="0" smtClean="0">
                <a:solidFill>
                  <a:schemeClr val="tx1">
                    <a:lumMod val="75000"/>
                    <a:lumOff val="25000"/>
                  </a:schemeClr>
                </a:solidFill>
              </a:rPr>
              <a:t>Data as of Sept.2019</a:t>
            </a:r>
            <a:endParaRPr lang="en-ZW" sz="1000" dirty="0">
              <a:solidFill>
                <a:schemeClr val="tx1">
                  <a:lumMod val="75000"/>
                  <a:lumOff val="25000"/>
                </a:schemeClr>
              </a:solidFill>
            </a:endParaRPr>
          </a:p>
        </p:txBody>
      </p:sp>
      <p:sp>
        <p:nvSpPr>
          <p:cNvPr id="7" name="Rectangle 6"/>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2690987667"/>
              </p:ext>
            </p:extLst>
          </p:nvPr>
        </p:nvGraphicFramePr>
        <p:xfrm>
          <a:off x="1905000" y="1915732"/>
          <a:ext cx="7924800" cy="45162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8996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a:xfrm>
            <a:off x="609600" y="1345461"/>
            <a:ext cx="10972800" cy="4525963"/>
          </a:xfrm>
        </p:spPr>
        <p:txBody>
          <a:bodyPr>
            <a:normAutofit/>
          </a:bodyPr>
          <a:lstStyle/>
          <a:p>
            <a:pPr marL="0" indent="0" algn="ctr">
              <a:buNone/>
            </a:pPr>
            <a:r>
              <a:rPr lang="en-US" sz="3800" dirty="0" smtClean="0"/>
              <a:t>Budget comparison</a:t>
            </a:r>
          </a:p>
          <a:p>
            <a:pPr marL="0" indent="0">
              <a:buNone/>
            </a:pPr>
            <a:endParaRPr lang="en-ZW" b="1" dirty="0" smtClean="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5</a:t>
            </a:fld>
            <a:endParaRPr lang="en-US" b="1" dirty="0">
              <a:solidFill>
                <a:schemeClr val="bg1"/>
              </a:solidFill>
            </a:endParaRPr>
          </a:p>
        </p:txBody>
      </p:sp>
      <p:sp>
        <p:nvSpPr>
          <p:cNvPr id="7" name="Rectangle 6"/>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228675681"/>
              </p:ext>
            </p:extLst>
          </p:nvPr>
        </p:nvGraphicFramePr>
        <p:xfrm>
          <a:off x="1797674" y="2030696"/>
          <a:ext cx="8153398" cy="4026592"/>
        </p:xfrm>
        <a:graphic>
          <a:graphicData uri="http://schemas.openxmlformats.org/drawingml/2006/table">
            <a:tbl>
              <a:tblPr firstRow="1" firstCol="1" bandRow="1">
                <a:tableStyleId>{B301B821-A1FF-4177-AEE7-76D212191A09}</a:tableStyleId>
              </a:tblPr>
              <a:tblGrid>
                <a:gridCol w="2675348">
                  <a:extLst>
                    <a:ext uri="{9D8B030D-6E8A-4147-A177-3AD203B41FA5}">
                      <a16:colId xmlns:a16="http://schemas.microsoft.com/office/drawing/2014/main" val="1577741651"/>
                    </a:ext>
                  </a:extLst>
                </a:gridCol>
                <a:gridCol w="1348443">
                  <a:extLst>
                    <a:ext uri="{9D8B030D-6E8A-4147-A177-3AD203B41FA5}">
                      <a16:colId xmlns:a16="http://schemas.microsoft.com/office/drawing/2014/main" val="3936125424"/>
                    </a:ext>
                  </a:extLst>
                </a:gridCol>
                <a:gridCol w="1179888">
                  <a:extLst>
                    <a:ext uri="{9D8B030D-6E8A-4147-A177-3AD203B41FA5}">
                      <a16:colId xmlns:a16="http://schemas.microsoft.com/office/drawing/2014/main" val="2254433511"/>
                    </a:ext>
                  </a:extLst>
                </a:gridCol>
                <a:gridCol w="1601276">
                  <a:extLst>
                    <a:ext uri="{9D8B030D-6E8A-4147-A177-3AD203B41FA5}">
                      <a16:colId xmlns:a16="http://schemas.microsoft.com/office/drawing/2014/main" val="3275479087"/>
                    </a:ext>
                  </a:extLst>
                </a:gridCol>
                <a:gridCol w="1348443">
                  <a:extLst>
                    <a:ext uri="{9D8B030D-6E8A-4147-A177-3AD203B41FA5}">
                      <a16:colId xmlns:a16="http://schemas.microsoft.com/office/drawing/2014/main" val="740103922"/>
                    </a:ext>
                  </a:extLst>
                </a:gridCol>
              </a:tblGrid>
              <a:tr h="1186596">
                <a:tc gridSpan="5">
                  <a:txBody>
                    <a:bodyPr/>
                    <a:lstStyle/>
                    <a:p>
                      <a:pPr algn="ctr"/>
                      <a:r>
                        <a:rPr lang="en-US" sz="1800" b="0" dirty="0">
                          <a:effectLst/>
                          <a:latin typeface="Arial" panose="020B0604020202020204" pitchFamily="34" charset="0"/>
                          <a:cs typeface="Arial" panose="020B0604020202020204" pitchFamily="34" charset="0"/>
                        </a:rPr>
                        <a:t>Budget </a:t>
                      </a:r>
                      <a:r>
                        <a:rPr lang="en-US" sz="1800" b="0" dirty="0" smtClean="0">
                          <a:effectLst/>
                          <a:latin typeface="Arial" panose="020B0604020202020204" pitchFamily="34" charset="0"/>
                          <a:cs typeface="Arial" panose="020B0604020202020204" pitchFamily="34" charset="0"/>
                        </a:rPr>
                        <a:t>Comparison*</a:t>
                      </a:r>
                      <a:r>
                        <a:rPr lang="en-US" sz="1800" b="0" dirty="0">
                          <a:effectLst/>
                          <a:latin typeface="Arial" panose="020B0604020202020204" pitchFamily="34" charset="0"/>
                          <a:cs typeface="Arial" panose="020B0604020202020204" pitchFamily="34" charset="0"/>
                        </a:rPr>
                        <a:t/>
                      </a:r>
                      <a:br>
                        <a:rPr lang="en-US" sz="1800" b="0" dirty="0">
                          <a:effectLst/>
                          <a:latin typeface="Arial" panose="020B0604020202020204" pitchFamily="34" charset="0"/>
                          <a:cs typeface="Arial" panose="020B0604020202020204" pitchFamily="34" charset="0"/>
                        </a:rPr>
                      </a:br>
                      <a:r>
                        <a:rPr lang="en-US" sz="1800" b="0" dirty="0">
                          <a:effectLst/>
                          <a:latin typeface="Arial" panose="020B0604020202020204" pitchFamily="34" charset="0"/>
                          <a:cs typeface="Arial" panose="020B0604020202020204" pitchFamily="34" charset="0"/>
                        </a:rPr>
                        <a:t>Table </a:t>
                      </a:r>
                      <a:r>
                        <a:rPr lang="en-US" sz="1800" b="0" dirty="0" smtClean="0">
                          <a:effectLst/>
                          <a:latin typeface="Arial" panose="020B0604020202020204" pitchFamily="34" charset="0"/>
                          <a:cs typeface="Arial" panose="020B0604020202020204" pitchFamily="34" charset="0"/>
                        </a:rPr>
                        <a:t>1</a:t>
                      </a:r>
                      <a:r>
                        <a:rPr lang="en-ZW" sz="1800" b="0" baseline="0" dirty="0" smtClean="0">
                          <a:effectLst/>
                          <a:latin typeface="Arial" panose="020B0604020202020204" pitchFamily="34" charset="0"/>
                          <a:cs typeface="Arial" panose="020B0604020202020204" pitchFamily="34" charset="0"/>
                        </a:rPr>
                        <a:t> - </a:t>
                      </a:r>
                      <a:r>
                        <a:rPr lang="en-US" sz="1800" b="0" dirty="0" smtClean="0">
                          <a:effectLst/>
                          <a:latin typeface="Arial" panose="020B0604020202020204" pitchFamily="34" charset="0"/>
                          <a:cs typeface="Arial" panose="020B0604020202020204" pitchFamily="34" charset="0"/>
                        </a:rPr>
                        <a:t>January </a:t>
                      </a:r>
                      <a:r>
                        <a:rPr lang="en-US" sz="1800" b="0" dirty="0">
                          <a:effectLst/>
                          <a:latin typeface="Arial" panose="020B0604020202020204" pitchFamily="34" charset="0"/>
                          <a:cs typeface="Arial" panose="020B0604020202020204" pitchFamily="34" charset="0"/>
                        </a:rPr>
                        <a:t>1, 2019</a:t>
                      </a:r>
                      <a:endParaRPr lang="en-ZW" sz="1800" b="0" dirty="0">
                        <a:effectLst/>
                        <a:latin typeface="Arial" panose="020B0604020202020204" pitchFamily="34" charset="0"/>
                        <a:cs typeface="Arial" panose="020B0604020202020204" pitchFamily="34" charset="0"/>
                      </a:endParaRPr>
                    </a:p>
                    <a:p>
                      <a:pPr algn="ctr"/>
                      <a:r>
                        <a:rPr lang="en-US" sz="1800" b="0" dirty="0">
                          <a:effectLst/>
                          <a:latin typeface="Arial" panose="020B0604020202020204" pitchFamily="34" charset="0"/>
                          <a:cs typeface="Arial" panose="020B0604020202020204" pitchFamily="34" charset="0"/>
                        </a:rPr>
                        <a:t>(Effective date of last fee increase: Oct. 1, 2018</a:t>
                      </a:r>
                      <a:endParaRPr lang="en-ZW" sz="1800" b="0" dirty="0">
                        <a:effectLst/>
                        <a:latin typeface="Arial" panose="020B0604020202020204" pitchFamily="34" charset="0"/>
                        <a:cs typeface="Arial" panose="020B0604020202020204" pitchFamily="34" charset="0"/>
                      </a:endParaRPr>
                    </a:p>
                    <a:p>
                      <a:pPr algn="ctr"/>
                      <a:r>
                        <a:rPr lang="en-US" sz="1800" b="0" dirty="0">
                          <a:effectLst/>
                          <a:latin typeface="Arial" panose="020B0604020202020204" pitchFamily="34" charset="0"/>
                          <a:cs typeface="Arial" panose="020B0604020202020204" pitchFamily="34" charset="0"/>
                        </a:rPr>
                        <a:t>EQC adopted fee changes: Sept. 13, </a:t>
                      </a:r>
                      <a:r>
                        <a:rPr lang="en-US" sz="1800" b="0" dirty="0" smtClean="0">
                          <a:effectLst/>
                          <a:latin typeface="Arial" panose="020B0604020202020204" pitchFamily="34" charset="0"/>
                          <a:cs typeface="Arial" panose="020B0604020202020204" pitchFamily="34" charset="0"/>
                        </a:rPr>
                        <a:t>2018)</a:t>
                      </a:r>
                      <a:endParaRPr lang="en-ZW" sz="1800" b="0" dirty="0">
                        <a:solidFill>
                          <a:schemeClr val="tx1">
                            <a:lumMod val="90000"/>
                            <a:lumOff val="10000"/>
                          </a:schemeClr>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mpd="sng">
                      <a:noFill/>
                    </a:lnB>
                  </a:tcPr>
                </a:tc>
                <a:tc hMerge="1">
                  <a:txBody>
                    <a:bodyPr/>
                    <a:lstStyle/>
                    <a:p>
                      <a:endParaRPr lang="en-ZW"/>
                    </a:p>
                  </a:txBody>
                  <a:tcPr/>
                </a:tc>
                <a:tc hMerge="1">
                  <a:txBody>
                    <a:bodyPr/>
                    <a:lstStyle/>
                    <a:p>
                      <a:endParaRPr lang="en-ZW"/>
                    </a:p>
                  </a:txBody>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3425467024"/>
                  </a:ext>
                </a:extLst>
              </a:tr>
              <a:tr h="772762">
                <a:tc>
                  <a:txBody>
                    <a:bodyPr/>
                    <a:lstStyle/>
                    <a:p>
                      <a:pPr algn="ctr"/>
                      <a:r>
                        <a:rPr lang="en-US" sz="1600" b="1" dirty="0">
                          <a:solidFill>
                            <a:schemeClr val="tx1"/>
                          </a:solidFill>
                          <a:effectLst/>
                          <a:latin typeface="Arial" panose="020B0604020202020204" pitchFamily="34" charset="0"/>
                          <a:cs typeface="Arial" panose="020B0604020202020204" pitchFamily="34" charset="0"/>
                        </a:rPr>
                        <a:t>Funding Source</a:t>
                      </a:r>
                      <a:endParaRPr lang="en-ZW" sz="1600" b="1"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mpd="sng">
                      <a:noFill/>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pPr marL="0" algn="ctr"/>
                      <a:r>
                        <a:rPr lang="en-US" sz="1600" b="1" dirty="0">
                          <a:solidFill>
                            <a:schemeClr val="tx1"/>
                          </a:solidFill>
                          <a:effectLst/>
                          <a:latin typeface="Arial" panose="020B0604020202020204" pitchFamily="34" charset="0"/>
                          <a:cs typeface="Arial" panose="020B0604020202020204" pitchFamily="34" charset="0"/>
                        </a:rPr>
                        <a:t>2017-2019 Legislatively Adopted Budget</a:t>
                      </a:r>
                      <a:endParaRPr lang="en-ZW" sz="1600" b="1"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mpd="sng">
                      <a:noFill/>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lang="en-ZW"/>
                    </a:p>
                  </a:txBody>
                  <a:tcPr/>
                </a:tc>
                <a:tc gridSpan="2">
                  <a:txBody>
                    <a:bodyPr/>
                    <a:lstStyle/>
                    <a:p>
                      <a:pPr marL="0" algn="ctr"/>
                      <a:r>
                        <a:rPr lang="en-US" sz="1600" b="1" dirty="0">
                          <a:solidFill>
                            <a:schemeClr val="tx1"/>
                          </a:solidFill>
                          <a:effectLst/>
                          <a:latin typeface="Arial" panose="020B0604020202020204" pitchFamily="34" charset="0"/>
                          <a:cs typeface="Arial" panose="020B0604020202020204" pitchFamily="34" charset="0"/>
                        </a:rPr>
                        <a:t>2019-2021 </a:t>
                      </a:r>
                      <a:r>
                        <a:rPr lang="en-US" sz="1600" b="1" dirty="0" smtClean="0">
                          <a:solidFill>
                            <a:schemeClr val="tx1"/>
                          </a:solidFill>
                          <a:effectLst/>
                          <a:latin typeface="Arial" panose="020B0604020202020204" pitchFamily="34" charset="0"/>
                          <a:cs typeface="Arial" panose="020B0604020202020204" pitchFamily="34" charset="0"/>
                        </a:rPr>
                        <a:t>Legislatively Adopted </a:t>
                      </a:r>
                      <a:r>
                        <a:rPr lang="en-US" sz="1600" b="1" dirty="0">
                          <a:solidFill>
                            <a:schemeClr val="tx1"/>
                          </a:solidFill>
                          <a:effectLst/>
                          <a:latin typeface="Arial" panose="020B0604020202020204" pitchFamily="34" charset="0"/>
                          <a:cs typeface="Arial" panose="020B0604020202020204" pitchFamily="34" charset="0"/>
                        </a:rPr>
                        <a:t>Budget (Modified current service </a:t>
                      </a:r>
                      <a:r>
                        <a:rPr lang="en-US" sz="1600" b="1" dirty="0" smtClean="0">
                          <a:solidFill>
                            <a:schemeClr val="tx1"/>
                          </a:solidFill>
                          <a:effectLst/>
                          <a:latin typeface="Arial" panose="020B0604020202020204" pitchFamily="34" charset="0"/>
                          <a:cs typeface="Arial" panose="020B0604020202020204" pitchFamily="34" charset="0"/>
                        </a:rPr>
                        <a:t>level and legislative adjustments)</a:t>
                      </a:r>
                      <a:endParaRPr lang="en-ZW" sz="1600" b="1"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mpd="sng">
                      <a:noFill/>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lang="en-ZW"/>
                    </a:p>
                  </a:txBody>
                  <a:tcPr/>
                </a:tc>
                <a:extLst>
                  <a:ext uri="{0D108BD9-81ED-4DB2-BD59-A6C34878D82A}">
                    <a16:rowId xmlns:a16="http://schemas.microsoft.com/office/drawing/2014/main" val="2429643867"/>
                  </a:ext>
                </a:extLst>
              </a:tr>
              <a:tr h="527522">
                <a:tc>
                  <a:txBody>
                    <a:bodyPr/>
                    <a:lstStyle/>
                    <a:p>
                      <a:pPr marL="0" algn="ctr" defTabSz="914400" rtl="0" eaLnBrk="1" latinLnBrk="0" hangingPunct="1"/>
                      <a:r>
                        <a:rPr lang="en-US" sz="1600" b="0" kern="1200" dirty="0">
                          <a:solidFill>
                            <a:schemeClr val="tx1"/>
                          </a:solidFill>
                          <a:effectLst/>
                          <a:latin typeface="Arial" panose="020B0604020202020204" pitchFamily="34" charset="0"/>
                          <a:ea typeface="+mn-ea"/>
                          <a:cs typeface="Arial" panose="020B0604020202020204" pitchFamily="34" charset="0"/>
                        </a:rPr>
                        <a:t>Program costs covered </a:t>
                      </a:r>
                      <a:endParaRPr lang="en-ZW" sz="1600" b="0" kern="1200" dirty="0">
                        <a:solidFill>
                          <a:schemeClr val="tx1"/>
                        </a:solidFill>
                        <a:effectLst/>
                        <a:latin typeface="Arial" panose="020B0604020202020204" pitchFamily="34" charset="0"/>
                        <a:ea typeface="+mn-ea"/>
                        <a:cs typeface="Arial" panose="020B0604020202020204" pitchFamily="34" charset="0"/>
                      </a:endParaRPr>
                    </a:p>
                    <a:p>
                      <a:pPr marL="0" algn="ctr" defTabSz="914400" rtl="0" eaLnBrk="1" latinLnBrk="0" hangingPunct="1"/>
                      <a:r>
                        <a:rPr lang="en-US" sz="1600" b="0" kern="1200" dirty="0">
                          <a:solidFill>
                            <a:schemeClr val="tx1"/>
                          </a:solidFill>
                          <a:effectLst/>
                          <a:latin typeface="Arial" panose="020B0604020202020204" pitchFamily="34" charset="0"/>
                          <a:ea typeface="+mn-ea"/>
                          <a:cs typeface="Arial" panose="020B0604020202020204" pitchFamily="34" charset="0"/>
                        </a:rPr>
                        <a:t>by </a:t>
                      </a:r>
                      <a:r>
                        <a:rPr lang="en-US" sz="1600" b="1" kern="1200" dirty="0">
                          <a:solidFill>
                            <a:schemeClr val="tx1"/>
                          </a:solidFill>
                          <a:effectLst/>
                          <a:latin typeface="Arial" panose="020B0604020202020204" pitchFamily="34" charset="0"/>
                          <a:ea typeface="+mn-ea"/>
                          <a:cs typeface="Arial" panose="020B0604020202020204" pitchFamily="34" charset="0"/>
                        </a:rPr>
                        <a:t>fees</a:t>
                      </a:r>
                      <a:endParaRPr lang="en-ZW" sz="1600" b="1" kern="1200" dirty="0">
                        <a:solidFill>
                          <a:schemeClr val="tx1"/>
                        </a:solidFill>
                        <a:effectLst/>
                        <a:latin typeface="Arial" panose="020B0604020202020204" pitchFamily="34" charset="0"/>
                        <a:ea typeface="+mn-ea"/>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en-US" sz="1600" kern="1200" dirty="0">
                          <a:solidFill>
                            <a:schemeClr val="tx1"/>
                          </a:solidFill>
                          <a:effectLst/>
                          <a:latin typeface="Arial" panose="020B0604020202020204" pitchFamily="34" charset="0"/>
                          <a:ea typeface="+mn-ea"/>
                          <a:cs typeface="Arial" panose="020B0604020202020204" pitchFamily="34" charset="0"/>
                        </a:rPr>
                        <a:t>$12,782,995</a:t>
                      </a:r>
                      <a:endParaRPr lang="en-ZW" sz="1600" kern="1200" dirty="0">
                        <a:solidFill>
                          <a:schemeClr val="tx1"/>
                        </a:solidFill>
                        <a:effectLst/>
                        <a:latin typeface="Arial" panose="020B0604020202020204" pitchFamily="34" charset="0"/>
                        <a:ea typeface="+mn-ea"/>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58%</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a:t>
                      </a:r>
                      <a:r>
                        <a:rPr lang="en-US" sz="1600" dirty="0" smtClean="0">
                          <a:solidFill>
                            <a:schemeClr val="tx1"/>
                          </a:solidFill>
                          <a:effectLst/>
                          <a:latin typeface="Arial" panose="020B0604020202020204" pitchFamily="34" charset="0"/>
                          <a:cs typeface="Arial" panose="020B0604020202020204" pitchFamily="34" charset="0"/>
                        </a:rPr>
                        <a:t>14,254,336</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59%</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52430409"/>
                  </a:ext>
                </a:extLst>
              </a:tr>
              <a:tr h="772762">
                <a:tc>
                  <a:txBody>
                    <a:bodyPr/>
                    <a:lstStyle/>
                    <a:p>
                      <a:pPr marL="0" algn="ctr" defTabSz="914400" rtl="0" eaLnBrk="1" latinLnBrk="0" hangingPunct="1"/>
                      <a:r>
                        <a:rPr lang="en-US" sz="1600" b="0" kern="1200" dirty="0">
                          <a:solidFill>
                            <a:schemeClr val="tx1"/>
                          </a:solidFill>
                          <a:effectLst/>
                          <a:latin typeface="Arial" panose="020B0604020202020204" pitchFamily="34" charset="0"/>
                          <a:ea typeface="+mn-ea"/>
                          <a:cs typeface="Arial" panose="020B0604020202020204" pitchFamily="34" charset="0"/>
                        </a:rPr>
                        <a:t>Program costs covered by </a:t>
                      </a:r>
                      <a:r>
                        <a:rPr lang="en-US" sz="1600" b="1" kern="1200" dirty="0">
                          <a:solidFill>
                            <a:schemeClr val="tx1"/>
                          </a:solidFill>
                          <a:effectLst/>
                          <a:latin typeface="Arial" panose="020B0604020202020204" pitchFamily="34" charset="0"/>
                          <a:ea typeface="+mn-ea"/>
                          <a:cs typeface="Arial" panose="020B0604020202020204" pitchFamily="34" charset="0"/>
                        </a:rPr>
                        <a:t>General Fund </a:t>
                      </a:r>
                      <a:r>
                        <a:rPr lang="en-US" sz="1600" b="0" kern="1200" dirty="0">
                          <a:solidFill>
                            <a:schemeClr val="tx1"/>
                          </a:solidFill>
                          <a:effectLst/>
                          <a:latin typeface="Arial" panose="020B0604020202020204" pitchFamily="34" charset="0"/>
                          <a:ea typeface="+mn-ea"/>
                          <a:cs typeface="Arial" panose="020B0604020202020204" pitchFamily="34" charset="0"/>
                        </a:rPr>
                        <a:t>and </a:t>
                      </a:r>
                      <a:endParaRPr lang="en-ZW" sz="1600" b="0" kern="1200" dirty="0">
                        <a:solidFill>
                          <a:schemeClr val="tx1"/>
                        </a:solidFill>
                        <a:effectLst/>
                        <a:latin typeface="Arial" panose="020B0604020202020204" pitchFamily="34" charset="0"/>
                        <a:ea typeface="+mn-ea"/>
                        <a:cs typeface="Arial" panose="020B0604020202020204" pitchFamily="34" charset="0"/>
                      </a:endParaRPr>
                    </a:p>
                    <a:p>
                      <a:pPr marL="0" algn="ctr" defTabSz="914400" rtl="0" eaLnBrk="1" latinLnBrk="0" hangingPunct="1"/>
                      <a:r>
                        <a:rPr lang="en-US" sz="1600" b="1" kern="1200" dirty="0">
                          <a:solidFill>
                            <a:schemeClr val="tx1"/>
                          </a:solidFill>
                          <a:effectLst/>
                          <a:latin typeface="Arial" panose="020B0604020202020204" pitchFamily="34" charset="0"/>
                          <a:ea typeface="+mn-ea"/>
                          <a:cs typeface="Arial" panose="020B0604020202020204" pitchFamily="34" charset="0"/>
                        </a:rPr>
                        <a:t>Lottery Fund</a:t>
                      </a:r>
                      <a:endParaRPr lang="en-ZW" sz="1600" b="1" kern="1200" dirty="0">
                        <a:solidFill>
                          <a:schemeClr val="tx1"/>
                        </a:solidFill>
                        <a:effectLst/>
                        <a:latin typeface="Arial" panose="020B0604020202020204" pitchFamily="34" charset="0"/>
                        <a:ea typeface="+mn-ea"/>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en-US" sz="1600" kern="1200" dirty="0">
                          <a:solidFill>
                            <a:schemeClr val="tx1"/>
                          </a:solidFill>
                          <a:effectLst/>
                          <a:latin typeface="Arial" panose="020B0604020202020204" pitchFamily="34" charset="0"/>
                          <a:ea typeface="+mn-ea"/>
                          <a:cs typeface="Arial" panose="020B0604020202020204" pitchFamily="34" charset="0"/>
                        </a:rPr>
                        <a:t>$7,671,236</a:t>
                      </a:r>
                      <a:endParaRPr lang="en-ZW" sz="1600" kern="1200" dirty="0">
                        <a:solidFill>
                          <a:schemeClr val="tx1"/>
                        </a:solidFill>
                        <a:effectLst/>
                        <a:latin typeface="Arial" panose="020B0604020202020204" pitchFamily="34" charset="0"/>
                        <a:ea typeface="+mn-ea"/>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35%</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a:t>
                      </a:r>
                      <a:r>
                        <a:rPr lang="en-US" sz="1600" dirty="0" smtClean="0">
                          <a:solidFill>
                            <a:schemeClr val="tx1"/>
                          </a:solidFill>
                          <a:effectLst/>
                          <a:latin typeface="Arial" panose="020B0604020202020204" pitchFamily="34" charset="0"/>
                          <a:cs typeface="Arial" panose="020B0604020202020204" pitchFamily="34" charset="0"/>
                        </a:rPr>
                        <a:t>8,229,707</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34%</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9359390"/>
                  </a:ext>
                </a:extLst>
              </a:tr>
              <a:tr h="527522">
                <a:tc>
                  <a:txBody>
                    <a:bodyPr/>
                    <a:lstStyle/>
                    <a:p>
                      <a:pPr marL="0" algn="ctr" defTabSz="914400" rtl="0" eaLnBrk="1" latinLnBrk="0" hangingPunct="1"/>
                      <a:r>
                        <a:rPr lang="en-US" sz="1600" b="0" kern="1200" dirty="0">
                          <a:solidFill>
                            <a:schemeClr val="tx1"/>
                          </a:solidFill>
                          <a:effectLst/>
                          <a:latin typeface="Arial" panose="020B0604020202020204" pitchFamily="34" charset="0"/>
                          <a:ea typeface="+mn-ea"/>
                          <a:cs typeface="Arial" panose="020B0604020202020204" pitchFamily="34" charset="0"/>
                        </a:rPr>
                        <a:t>Program costs covered by </a:t>
                      </a:r>
                      <a:r>
                        <a:rPr lang="en-US" sz="1600" b="1" kern="1200" dirty="0">
                          <a:solidFill>
                            <a:schemeClr val="tx1"/>
                          </a:solidFill>
                          <a:effectLst/>
                          <a:latin typeface="Arial" panose="020B0604020202020204" pitchFamily="34" charset="0"/>
                          <a:ea typeface="+mn-ea"/>
                          <a:cs typeface="Arial" panose="020B0604020202020204" pitchFamily="34" charset="0"/>
                        </a:rPr>
                        <a:t>Federal Funding</a:t>
                      </a:r>
                      <a:endParaRPr lang="en-ZW" sz="1600" b="1" kern="1200" dirty="0">
                        <a:solidFill>
                          <a:schemeClr val="tx1"/>
                        </a:solidFill>
                        <a:effectLst/>
                        <a:latin typeface="Arial" panose="020B0604020202020204" pitchFamily="34" charset="0"/>
                        <a:ea typeface="+mn-ea"/>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en-US" sz="1600" kern="1200" dirty="0">
                          <a:solidFill>
                            <a:schemeClr val="tx1"/>
                          </a:solidFill>
                          <a:effectLst/>
                          <a:latin typeface="Arial" panose="020B0604020202020204" pitchFamily="34" charset="0"/>
                          <a:ea typeface="+mn-ea"/>
                          <a:cs typeface="Arial" panose="020B0604020202020204" pitchFamily="34" charset="0"/>
                        </a:rPr>
                        <a:t>$1,609,781</a:t>
                      </a:r>
                      <a:endParaRPr lang="en-ZW" sz="1600" kern="1200" dirty="0">
                        <a:solidFill>
                          <a:schemeClr val="tx1"/>
                        </a:solidFill>
                        <a:effectLst/>
                        <a:latin typeface="Arial" panose="020B0604020202020204" pitchFamily="34" charset="0"/>
                        <a:ea typeface="+mn-ea"/>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7%</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a:t>
                      </a:r>
                      <a:r>
                        <a:rPr lang="en-US" sz="1600" dirty="0" smtClean="0">
                          <a:solidFill>
                            <a:schemeClr val="tx1"/>
                          </a:solidFill>
                          <a:effectLst/>
                          <a:latin typeface="Arial" panose="020B0604020202020204" pitchFamily="34" charset="0"/>
                          <a:cs typeface="Arial" panose="020B0604020202020204" pitchFamily="34" charset="0"/>
                        </a:rPr>
                        <a:t>1,716,369</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r>
                        <a:rPr lang="en-US" sz="1600" dirty="0">
                          <a:solidFill>
                            <a:schemeClr val="tx1"/>
                          </a:solidFill>
                          <a:effectLst/>
                          <a:latin typeface="Arial" panose="020B0604020202020204" pitchFamily="34" charset="0"/>
                          <a:cs typeface="Arial" panose="020B0604020202020204" pitchFamily="34" charset="0"/>
                        </a:rPr>
                        <a:t>7%</a:t>
                      </a:r>
                      <a:endParaRPr lang="en-ZW" sz="1600" dirty="0">
                        <a:solidFill>
                          <a:schemeClr val="tx1"/>
                        </a:solidFill>
                        <a:effectLst/>
                        <a:latin typeface="Arial" panose="020B0604020202020204" pitchFamily="34" charset="0"/>
                        <a:cs typeface="Arial" panose="020B0604020202020204" pitchFamily="34" charset="0"/>
                      </a:endParaRPr>
                    </a:p>
                  </a:txBody>
                  <a:tcPr marL="18415" marR="18415" marT="18415" marB="18415"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90200420"/>
                  </a:ext>
                </a:extLst>
              </a:tr>
            </a:tbl>
          </a:graphicData>
        </a:graphic>
      </p:graphicFrame>
      <p:sp>
        <p:nvSpPr>
          <p:cNvPr id="6" name="TextBox 5"/>
          <p:cNvSpPr txBox="1"/>
          <p:nvPr/>
        </p:nvSpPr>
        <p:spPr>
          <a:xfrm>
            <a:off x="609600" y="6102587"/>
            <a:ext cx="5638800" cy="246221"/>
          </a:xfrm>
          <a:prstGeom prst="rect">
            <a:avLst/>
          </a:prstGeom>
          <a:noFill/>
        </p:spPr>
        <p:txBody>
          <a:bodyPr wrap="square" rtlCol="0">
            <a:spAutoFit/>
          </a:bodyPr>
          <a:lstStyle/>
          <a:p>
            <a:r>
              <a:rPr lang="en-US" sz="1000" dirty="0" smtClean="0"/>
              <a:t>*Updated Sept.2019 to reflect Legislatively Adopted Budget </a:t>
            </a:r>
            <a:endParaRPr lang="en-ZW" sz="1000" dirty="0"/>
          </a:p>
        </p:txBody>
      </p:sp>
    </p:spTree>
    <p:extLst>
      <p:ext uri="{BB962C8B-B14F-4D97-AF65-F5344CB8AC3E}">
        <p14:creationId xmlns:p14="http://schemas.microsoft.com/office/powerpoint/2010/main" val="3413739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a:xfrm>
            <a:off x="609600" y="1345461"/>
            <a:ext cx="10972800" cy="4525963"/>
          </a:xfrm>
        </p:spPr>
        <p:txBody>
          <a:bodyPr>
            <a:normAutofit/>
          </a:bodyPr>
          <a:lstStyle/>
          <a:p>
            <a:pPr marL="0" indent="0" algn="ctr">
              <a:buNone/>
            </a:pPr>
            <a:r>
              <a:rPr lang="en-US" sz="3800" dirty="0" smtClean="0"/>
              <a:t>Budget by major cost category </a:t>
            </a:r>
          </a:p>
          <a:p>
            <a:pPr marL="0" indent="0" algn="ctr">
              <a:buNone/>
            </a:pPr>
            <a:endParaRPr lang="en-US" sz="3800" dirty="0" smtClean="0"/>
          </a:p>
          <a:p>
            <a:pPr marL="0" indent="0">
              <a:buNone/>
            </a:pPr>
            <a:endParaRPr lang="en-ZW" b="1" dirty="0" smtClean="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6</a:t>
            </a:fld>
            <a:endParaRPr lang="en-US" b="1" dirty="0">
              <a:solidFill>
                <a:schemeClr val="bg1"/>
              </a:solidFill>
            </a:endParaRPr>
          </a:p>
        </p:txBody>
      </p:sp>
      <p:graphicFrame>
        <p:nvGraphicFramePr>
          <p:cNvPr id="5" name="Chart 4"/>
          <p:cNvGraphicFramePr>
            <a:graphicFrameLocks/>
          </p:cNvGraphicFramePr>
          <p:nvPr>
            <p:extLst>
              <p:ext uri="{D42A27DB-BD31-4B8C-83A1-F6EECF244321}">
                <p14:modId xmlns:p14="http://schemas.microsoft.com/office/powerpoint/2010/main" val="1990430690"/>
              </p:ext>
            </p:extLst>
          </p:nvPr>
        </p:nvGraphicFramePr>
        <p:xfrm>
          <a:off x="2971800" y="1906202"/>
          <a:ext cx="5805146" cy="4516211"/>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graphicFrame>
        <p:nvGraphicFramePr>
          <p:cNvPr id="9" name="Chart 8"/>
          <p:cNvGraphicFramePr>
            <a:graphicFrameLocks/>
          </p:cNvGraphicFramePr>
          <p:nvPr>
            <p:extLst>
              <p:ext uri="{D42A27DB-BD31-4B8C-83A1-F6EECF244321}">
                <p14:modId xmlns:p14="http://schemas.microsoft.com/office/powerpoint/2010/main" val="3745867292"/>
              </p:ext>
            </p:extLst>
          </p:nvPr>
        </p:nvGraphicFramePr>
        <p:xfrm>
          <a:off x="1511300" y="2044082"/>
          <a:ext cx="9169400" cy="424044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29458327"/>
              </p:ext>
            </p:extLst>
          </p:nvPr>
        </p:nvGraphicFramePr>
        <p:xfrm>
          <a:off x="1950073" y="2743201"/>
          <a:ext cx="7848599" cy="3962400"/>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Box 13"/>
          <p:cNvSpPr txBox="1"/>
          <p:nvPr/>
        </p:nvSpPr>
        <p:spPr>
          <a:xfrm>
            <a:off x="609600" y="6102587"/>
            <a:ext cx="5638800" cy="246221"/>
          </a:xfrm>
          <a:prstGeom prst="rect">
            <a:avLst/>
          </a:prstGeom>
          <a:noFill/>
        </p:spPr>
        <p:txBody>
          <a:bodyPr wrap="square" rtlCol="0">
            <a:spAutoFit/>
          </a:bodyPr>
          <a:lstStyle/>
          <a:p>
            <a:r>
              <a:rPr lang="en-US" sz="1000" dirty="0" smtClean="0"/>
              <a:t>*Updated Sept.2019 to reflect Legislatively Adopted Budget </a:t>
            </a:r>
            <a:endParaRPr lang="en-ZW" sz="1000" dirty="0"/>
          </a:p>
        </p:txBody>
      </p:sp>
    </p:spTree>
    <p:extLst>
      <p:ext uri="{BB962C8B-B14F-4D97-AF65-F5344CB8AC3E}">
        <p14:creationId xmlns:p14="http://schemas.microsoft.com/office/powerpoint/2010/main" val="2866680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a:xfrm>
            <a:off x="609600" y="1345461"/>
            <a:ext cx="10972800" cy="4525963"/>
          </a:xfrm>
        </p:spPr>
        <p:txBody>
          <a:bodyPr>
            <a:normAutofit/>
          </a:bodyPr>
          <a:lstStyle/>
          <a:p>
            <a:pPr marL="0" indent="0" algn="ctr">
              <a:buNone/>
            </a:pPr>
            <a:r>
              <a:rPr lang="en-US" sz="3800" dirty="0" smtClean="0"/>
              <a:t>Budget costs</a:t>
            </a:r>
          </a:p>
          <a:p>
            <a:pPr marL="0" indent="0">
              <a:buNone/>
            </a:pPr>
            <a:endParaRPr lang="en-ZW" b="1" dirty="0" smtClean="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7</a:t>
            </a:fld>
            <a:endParaRPr lang="en-US" b="1" dirty="0">
              <a:solidFill>
                <a:schemeClr val="bg1"/>
              </a:solidFill>
            </a:endParaRPr>
          </a:p>
        </p:txBody>
      </p:sp>
      <p:graphicFrame>
        <p:nvGraphicFramePr>
          <p:cNvPr id="5" name="Chart 4"/>
          <p:cNvGraphicFramePr>
            <a:graphicFrameLocks/>
          </p:cNvGraphicFramePr>
          <p:nvPr>
            <p:extLst>
              <p:ext uri="{D42A27DB-BD31-4B8C-83A1-F6EECF244321}">
                <p14:modId xmlns:p14="http://schemas.microsoft.com/office/powerpoint/2010/main" val="1990430690"/>
              </p:ext>
            </p:extLst>
          </p:nvPr>
        </p:nvGraphicFramePr>
        <p:xfrm>
          <a:off x="2971800" y="1906202"/>
          <a:ext cx="5805146" cy="4516211"/>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230978914"/>
              </p:ext>
            </p:extLst>
          </p:nvPr>
        </p:nvGraphicFramePr>
        <p:xfrm>
          <a:off x="2133600" y="2057400"/>
          <a:ext cx="8077200" cy="3884692"/>
        </p:xfrm>
        <a:graphic>
          <a:graphicData uri="http://schemas.openxmlformats.org/drawingml/2006/table">
            <a:tbl>
              <a:tblPr firstRow="1" firstCol="1" bandRow="1">
                <a:tableStyleId>{69012ECD-51FC-41F1-AA8D-1B2483CD663E}</a:tableStyleId>
              </a:tblPr>
              <a:tblGrid>
                <a:gridCol w="5667128">
                  <a:extLst>
                    <a:ext uri="{9D8B030D-6E8A-4147-A177-3AD203B41FA5}">
                      <a16:colId xmlns:a16="http://schemas.microsoft.com/office/drawing/2014/main" val="2012453268"/>
                    </a:ext>
                  </a:extLst>
                </a:gridCol>
                <a:gridCol w="2410072">
                  <a:extLst>
                    <a:ext uri="{9D8B030D-6E8A-4147-A177-3AD203B41FA5}">
                      <a16:colId xmlns:a16="http://schemas.microsoft.com/office/drawing/2014/main" val="770576301"/>
                    </a:ext>
                  </a:extLst>
                </a:gridCol>
              </a:tblGrid>
              <a:tr h="1739653">
                <a:tc gridSpan="2">
                  <a:txBody>
                    <a:bodyPr/>
                    <a:lstStyle/>
                    <a:p>
                      <a:pPr algn="ctr"/>
                      <a:r>
                        <a:rPr lang="en-US" sz="1800" b="0" dirty="0">
                          <a:effectLst/>
                          <a:latin typeface="Arial" panose="020B0604020202020204" pitchFamily="34" charset="0"/>
                          <a:cs typeface="Arial" panose="020B0604020202020204" pitchFamily="34" charset="0"/>
                        </a:rPr>
                        <a:t>Budget </a:t>
                      </a:r>
                      <a:r>
                        <a:rPr lang="en-US" sz="1800" b="0" dirty="0" smtClean="0">
                          <a:effectLst/>
                          <a:latin typeface="Arial" panose="020B0604020202020204" pitchFamily="34" charset="0"/>
                          <a:cs typeface="Arial" panose="020B0604020202020204" pitchFamily="34" charset="0"/>
                        </a:rPr>
                        <a:t>Costs*</a:t>
                      </a:r>
                      <a:r>
                        <a:rPr lang="en-US" sz="1800" b="0" dirty="0">
                          <a:effectLst/>
                          <a:latin typeface="Arial" panose="020B0604020202020204" pitchFamily="34" charset="0"/>
                          <a:cs typeface="Arial" panose="020B0604020202020204" pitchFamily="34" charset="0"/>
                        </a:rPr>
                        <a:t/>
                      </a:r>
                      <a:br>
                        <a:rPr lang="en-US" sz="1800" b="0" dirty="0">
                          <a:effectLst/>
                          <a:latin typeface="Arial" panose="020B0604020202020204" pitchFamily="34" charset="0"/>
                          <a:cs typeface="Arial" panose="020B0604020202020204" pitchFamily="34" charset="0"/>
                        </a:rPr>
                      </a:br>
                      <a:r>
                        <a:rPr lang="en-US" sz="1800" b="0" dirty="0">
                          <a:effectLst/>
                          <a:latin typeface="Arial" panose="020B0604020202020204" pitchFamily="34" charset="0"/>
                          <a:cs typeface="Arial" panose="020B0604020202020204" pitchFamily="34" charset="0"/>
                        </a:rPr>
                        <a:t>Table </a:t>
                      </a:r>
                      <a:r>
                        <a:rPr lang="en-US" sz="1800" b="0" dirty="0" smtClean="0">
                          <a:effectLst/>
                          <a:latin typeface="Arial" panose="020B0604020202020204" pitchFamily="34" charset="0"/>
                          <a:cs typeface="Arial" panose="020B0604020202020204" pitchFamily="34" charset="0"/>
                        </a:rPr>
                        <a:t>2,</a:t>
                      </a:r>
                      <a:r>
                        <a:rPr lang="en-US" sz="1800" b="0" baseline="0" dirty="0" smtClean="0">
                          <a:effectLst/>
                          <a:latin typeface="Arial" panose="020B0604020202020204" pitchFamily="34" charset="0"/>
                          <a:cs typeface="Arial" panose="020B0604020202020204" pitchFamily="34" charset="0"/>
                        </a:rPr>
                        <a:t> </a:t>
                      </a:r>
                      <a:r>
                        <a:rPr lang="en-US" sz="1800" b="0" dirty="0" smtClean="0">
                          <a:effectLst/>
                          <a:latin typeface="Arial" panose="020B0604020202020204" pitchFamily="34" charset="0"/>
                          <a:cs typeface="Arial" panose="020B0604020202020204" pitchFamily="34" charset="0"/>
                        </a:rPr>
                        <a:t>January </a:t>
                      </a:r>
                      <a:r>
                        <a:rPr lang="en-US" sz="1800" b="0" dirty="0">
                          <a:effectLst/>
                          <a:latin typeface="Arial" panose="020B0604020202020204" pitchFamily="34" charset="0"/>
                          <a:cs typeface="Arial" panose="020B0604020202020204" pitchFamily="34" charset="0"/>
                        </a:rPr>
                        <a:t>1, 2019</a:t>
                      </a:r>
                    </a:p>
                    <a:p>
                      <a:pPr algn="ctr"/>
                      <a:r>
                        <a:rPr lang="en-US" sz="1800" b="0" dirty="0">
                          <a:effectLst/>
                          <a:latin typeface="Arial" panose="020B0604020202020204" pitchFamily="34" charset="0"/>
                          <a:cs typeface="Arial" panose="020B0604020202020204" pitchFamily="34" charset="0"/>
                        </a:rPr>
                        <a:t>(Effective date of last fee increase: Oct. 1, 2018</a:t>
                      </a:r>
                    </a:p>
                    <a:p>
                      <a:pPr algn="ctr"/>
                      <a:r>
                        <a:rPr lang="en-US" sz="1800" b="0" dirty="0">
                          <a:effectLst/>
                          <a:latin typeface="Arial" panose="020B0604020202020204" pitchFamily="34" charset="0"/>
                          <a:cs typeface="Arial" panose="020B0604020202020204" pitchFamily="34" charset="0"/>
                        </a:rPr>
                        <a:t>EQC adopted fee changes: Sept. 13, 2018)</a:t>
                      </a:r>
                    </a:p>
                  </a:txBody>
                  <a:tcPr marL="45720" marR="45720" anchor="ctr"/>
                </a:tc>
                <a:tc hMerge="1">
                  <a:txBody>
                    <a:bodyPr/>
                    <a:lstStyle/>
                    <a:p>
                      <a:endParaRPr lang="en-US"/>
                    </a:p>
                  </a:txBody>
                  <a:tcPr/>
                </a:tc>
                <a:extLst>
                  <a:ext uri="{0D108BD9-81ED-4DB2-BD59-A6C34878D82A}">
                    <a16:rowId xmlns:a16="http://schemas.microsoft.com/office/drawing/2014/main" val="1450864261"/>
                  </a:ext>
                </a:extLst>
              </a:tr>
              <a:tr h="495894">
                <a:tc>
                  <a:txBody>
                    <a:bodyPr/>
                    <a:lstStyle/>
                    <a:p>
                      <a:pPr algn="r"/>
                      <a:r>
                        <a:rPr lang="en-US" sz="1600" b="1" dirty="0">
                          <a:effectLst/>
                          <a:latin typeface="Arial" panose="020B0604020202020204" pitchFamily="34" charset="0"/>
                          <a:cs typeface="Arial" panose="020B0604020202020204" pitchFamily="34" charset="0"/>
                        </a:rPr>
                        <a:t>Budget Period</a:t>
                      </a:r>
                    </a:p>
                  </a:txBody>
                  <a:tcPr marL="45720" marR="45720" anchor="ctr"/>
                </a:tc>
                <a:tc>
                  <a:txBody>
                    <a:bodyPr/>
                    <a:lstStyle/>
                    <a:p>
                      <a:pPr algn="ctr"/>
                      <a:r>
                        <a:rPr lang="en-US" sz="1600" b="1" dirty="0">
                          <a:effectLst/>
                          <a:latin typeface="Arial" panose="020B0604020202020204" pitchFamily="34" charset="0"/>
                          <a:cs typeface="Arial" panose="020B0604020202020204" pitchFamily="34" charset="0"/>
                        </a:rPr>
                        <a:t>Cost per FTE</a:t>
                      </a:r>
                    </a:p>
                  </a:txBody>
                  <a:tcPr marL="45720" marR="45720" anchor="ctr"/>
                </a:tc>
                <a:extLst>
                  <a:ext uri="{0D108BD9-81ED-4DB2-BD59-A6C34878D82A}">
                    <a16:rowId xmlns:a16="http://schemas.microsoft.com/office/drawing/2014/main" val="3498504707"/>
                  </a:ext>
                </a:extLst>
              </a:tr>
              <a:tr h="528109">
                <a:tc>
                  <a:txBody>
                    <a:bodyPr/>
                    <a:lstStyle/>
                    <a:p>
                      <a:pPr marL="0" algn="r"/>
                      <a:r>
                        <a:rPr lang="en-US" sz="1600" b="0" dirty="0">
                          <a:effectLst/>
                          <a:latin typeface="Arial" panose="020B0604020202020204" pitchFamily="34" charset="0"/>
                          <a:cs typeface="Arial" panose="020B0604020202020204" pitchFamily="34" charset="0"/>
                        </a:rPr>
                        <a:t>2017-19 Legislatively Adopted Budget</a:t>
                      </a:r>
                    </a:p>
                  </a:txBody>
                  <a:tcPr marL="45720" marR="45720" anchor="ctr"/>
                </a:tc>
                <a:tc>
                  <a:txBody>
                    <a:bodyPr/>
                    <a:lstStyle/>
                    <a:p>
                      <a:pPr algn="ctr"/>
                      <a:r>
                        <a:rPr lang="en-ZW" sz="1600" dirty="0">
                          <a:effectLst/>
                          <a:latin typeface="Arial" panose="020B0604020202020204" pitchFamily="34" charset="0"/>
                          <a:cs typeface="Arial" panose="020B0604020202020204" pitchFamily="34" charset="0"/>
                        </a:rPr>
                        <a:t>$301,956</a:t>
                      </a:r>
                      <a:endParaRPr lang="en-US" sz="1600" dirty="0">
                        <a:effectLst/>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853739336"/>
                  </a:ext>
                </a:extLst>
              </a:tr>
              <a:tr h="541916">
                <a:tc>
                  <a:txBody>
                    <a:bodyPr/>
                    <a:lstStyle/>
                    <a:p>
                      <a:pPr marL="0" algn="r"/>
                      <a:r>
                        <a:rPr lang="en-US" sz="1600" b="0" dirty="0">
                          <a:effectLst/>
                          <a:latin typeface="Arial" panose="020B0604020202020204" pitchFamily="34" charset="0"/>
                          <a:cs typeface="Arial" panose="020B0604020202020204" pitchFamily="34" charset="0"/>
                        </a:rPr>
                        <a:t>2019-21 </a:t>
                      </a:r>
                      <a:r>
                        <a:rPr lang="en-US" sz="1600" b="0" dirty="0" smtClean="0">
                          <a:effectLst/>
                          <a:latin typeface="Arial" panose="020B0604020202020204" pitchFamily="34" charset="0"/>
                          <a:cs typeface="Arial" panose="020B0604020202020204" pitchFamily="34" charset="0"/>
                        </a:rPr>
                        <a:t>Legislatively Adopted </a:t>
                      </a:r>
                      <a:r>
                        <a:rPr lang="en-US" sz="1600" b="0" dirty="0">
                          <a:effectLst/>
                          <a:latin typeface="Arial" panose="020B0604020202020204" pitchFamily="34" charset="0"/>
                          <a:cs typeface="Arial" panose="020B0604020202020204" pitchFamily="34" charset="0"/>
                        </a:rPr>
                        <a:t>Budget (Modified current service </a:t>
                      </a:r>
                      <a:r>
                        <a:rPr lang="en-US" sz="1600" b="0" dirty="0" smtClean="0">
                          <a:effectLst/>
                          <a:latin typeface="Arial" panose="020B0604020202020204" pitchFamily="34" charset="0"/>
                          <a:cs typeface="Arial" panose="020B0604020202020204" pitchFamily="34" charset="0"/>
                        </a:rPr>
                        <a:t>level and legislative</a:t>
                      </a:r>
                      <a:r>
                        <a:rPr lang="en-US" sz="1600" b="0" baseline="0" dirty="0" smtClean="0">
                          <a:effectLst/>
                          <a:latin typeface="Arial" panose="020B0604020202020204" pitchFamily="34" charset="0"/>
                          <a:cs typeface="Arial" panose="020B0604020202020204" pitchFamily="34" charset="0"/>
                        </a:rPr>
                        <a:t> adjustments</a:t>
                      </a:r>
                      <a:r>
                        <a:rPr lang="en-US" sz="1600" b="0" dirty="0" smtClean="0">
                          <a:effectLst/>
                          <a:latin typeface="Arial" panose="020B0604020202020204" pitchFamily="34" charset="0"/>
                          <a:cs typeface="Arial" panose="020B0604020202020204" pitchFamily="34" charset="0"/>
                        </a:rPr>
                        <a:t>)</a:t>
                      </a:r>
                      <a:endParaRPr lang="en-US" sz="1600" b="0" dirty="0">
                        <a:effectLst/>
                        <a:latin typeface="Arial" panose="020B0604020202020204" pitchFamily="34" charset="0"/>
                        <a:cs typeface="Arial" panose="020B0604020202020204" pitchFamily="34" charset="0"/>
                      </a:endParaRPr>
                    </a:p>
                  </a:txBody>
                  <a:tcPr marL="45720" marR="45720" anchor="ctr"/>
                </a:tc>
                <a:tc>
                  <a:txBody>
                    <a:bodyPr/>
                    <a:lstStyle/>
                    <a:p>
                      <a:pPr algn="ctr"/>
                      <a:r>
                        <a:rPr lang="en-ZW" sz="1600" dirty="0">
                          <a:effectLst/>
                          <a:latin typeface="Arial" panose="020B0604020202020204" pitchFamily="34" charset="0"/>
                          <a:cs typeface="Arial" panose="020B0604020202020204" pitchFamily="34" charset="0"/>
                        </a:rPr>
                        <a:t>$</a:t>
                      </a:r>
                      <a:r>
                        <a:rPr lang="en-ZW" sz="1600" dirty="0" smtClean="0">
                          <a:effectLst/>
                          <a:latin typeface="Arial" panose="020B0604020202020204" pitchFamily="34" charset="0"/>
                          <a:cs typeface="Arial" panose="020B0604020202020204" pitchFamily="34" charset="0"/>
                        </a:rPr>
                        <a:t>331,340</a:t>
                      </a:r>
                      <a:endParaRPr lang="en-US" sz="1600" dirty="0">
                        <a:effectLst/>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224281644"/>
                  </a:ext>
                </a:extLst>
              </a:tr>
              <a:tr h="541916">
                <a:tc>
                  <a:txBody>
                    <a:bodyPr/>
                    <a:lstStyle/>
                    <a:p>
                      <a:pPr algn="r"/>
                      <a:r>
                        <a:rPr lang="en-US" sz="1600" b="0" dirty="0">
                          <a:effectLst/>
                          <a:latin typeface="Arial" panose="020B0604020202020204" pitchFamily="34" charset="0"/>
                          <a:cs typeface="Arial" panose="020B0604020202020204" pitchFamily="34" charset="0"/>
                        </a:rPr>
                        <a:t>Percent increase over a two-year period</a:t>
                      </a:r>
                    </a:p>
                  </a:txBody>
                  <a:tcPr marL="45720" marR="45720" anchor="ctr"/>
                </a:tc>
                <a:tc>
                  <a:txBody>
                    <a:bodyPr/>
                    <a:lstStyle/>
                    <a:p>
                      <a:pPr algn="ctr"/>
                      <a:r>
                        <a:rPr lang="en-US" sz="1600" dirty="0" smtClean="0">
                          <a:effectLst/>
                          <a:latin typeface="Arial" panose="020B0604020202020204" pitchFamily="34" charset="0"/>
                          <a:cs typeface="Arial" panose="020B0604020202020204" pitchFamily="34" charset="0"/>
                        </a:rPr>
                        <a:t>9.73%</a:t>
                      </a:r>
                      <a:endParaRPr lang="en-US" sz="1600" dirty="0">
                        <a:effectLst/>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4033613953"/>
                  </a:ext>
                </a:extLst>
              </a:tr>
            </a:tbl>
          </a:graphicData>
        </a:graphic>
      </p:graphicFrame>
      <p:sp>
        <p:nvSpPr>
          <p:cNvPr id="9" name="TextBox 8"/>
          <p:cNvSpPr txBox="1"/>
          <p:nvPr/>
        </p:nvSpPr>
        <p:spPr>
          <a:xfrm>
            <a:off x="609600" y="6102587"/>
            <a:ext cx="5638800" cy="246221"/>
          </a:xfrm>
          <a:prstGeom prst="rect">
            <a:avLst/>
          </a:prstGeom>
          <a:noFill/>
        </p:spPr>
        <p:txBody>
          <a:bodyPr wrap="square" rtlCol="0">
            <a:spAutoFit/>
          </a:bodyPr>
          <a:lstStyle/>
          <a:p>
            <a:r>
              <a:rPr lang="en-US" sz="1000" dirty="0" smtClean="0"/>
              <a:t>*Updated Sept.2019 to reflect Legislatively Adopted Budget </a:t>
            </a:r>
            <a:endParaRPr lang="en-ZW" sz="1000" dirty="0"/>
          </a:p>
        </p:txBody>
      </p:sp>
    </p:spTree>
    <p:extLst>
      <p:ext uri="{BB962C8B-B14F-4D97-AF65-F5344CB8AC3E}">
        <p14:creationId xmlns:p14="http://schemas.microsoft.com/office/powerpoint/2010/main" val="1432312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p:txBody>
          <a:bodyPr>
            <a:normAutofit lnSpcReduction="10000"/>
          </a:bodyPr>
          <a:lstStyle/>
          <a:p>
            <a:pPr marL="0" indent="0" algn="ctr">
              <a:buNone/>
            </a:pPr>
            <a:r>
              <a:rPr lang="en-US" sz="3100" dirty="0" smtClean="0"/>
              <a:t>Overview of proposed changes</a:t>
            </a:r>
          </a:p>
          <a:p>
            <a:pPr marL="0" indent="0" algn="ctr">
              <a:buNone/>
            </a:pPr>
            <a:endParaRPr lang="en-US" dirty="0"/>
          </a:p>
          <a:p>
            <a:pPr marL="514350" indent="-514350">
              <a:buAutoNum type="arabicPeriod"/>
            </a:pPr>
            <a:r>
              <a:rPr lang="en-US" sz="2600" dirty="0" smtClean="0"/>
              <a:t>Fee increase for fiscal </a:t>
            </a:r>
            <a:r>
              <a:rPr lang="en-US" sz="2600" dirty="0"/>
              <a:t>year 2020 by </a:t>
            </a:r>
            <a:r>
              <a:rPr lang="en-US" sz="2600" dirty="0" smtClean="0"/>
              <a:t>3%. </a:t>
            </a:r>
          </a:p>
          <a:p>
            <a:pPr lvl="1"/>
            <a:r>
              <a:rPr lang="en-US" sz="2600" dirty="0" smtClean="0"/>
              <a:t>Applied to NPDES and WPCF permit fees, OAR 340-045-0075 Tables A-</a:t>
            </a:r>
            <a:r>
              <a:rPr lang="en-US" sz="2600" dirty="0" smtClean="0">
                <a:latin typeface="Times New Roman" panose="02020603050405020304" pitchFamily="18" charset="0"/>
                <a:cs typeface="Times New Roman" panose="02020603050405020304" pitchFamily="18" charset="0"/>
              </a:rPr>
              <a:t>I </a:t>
            </a:r>
            <a:r>
              <a:rPr lang="en-US" sz="2600" dirty="0" smtClean="0"/>
              <a:t>and OAR 340-071-0140 Table 9D.</a:t>
            </a:r>
            <a:r>
              <a:rPr lang="en-US" sz="2600" dirty="0"/>
              <a:t/>
            </a:r>
            <a:br>
              <a:rPr lang="en-US" sz="2600" dirty="0"/>
            </a:br>
            <a:endParaRPr lang="en-ZW" sz="2600" dirty="0"/>
          </a:p>
          <a:p>
            <a:pPr marL="0" indent="0">
              <a:buNone/>
            </a:pPr>
            <a:r>
              <a:rPr lang="en-US" sz="2600" dirty="0"/>
              <a:t>2. </a:t>
            </a:r>
            <a:r>
              <a:rPr lang="en-US" sz="2600" dirty="0" smtClean="0"/>
              <a:t>Modification of language </a:t>
            </a:r>
            <a:r>
              <a:rPr lang="en-US" sz="2600" dirty="0"/>
              <a:t>in OAR </a:t>
            </a:r>
            <a:r>
              <a:rPr lang="en-US" sz="2600" dirty="0" smtClean="0"/>
              <a:t>340-045-0075(9</a:t>
            </a:r>
            <a:r>
              <a:rPr lang="en-US" sz="2600" dirty="0"/>
              <a:t>)(a)</a:t>
            </a:r>
            <a:r>
              <a:rPr lang="en-US" sz="2600" dirty="0" smtClean="0"/>
              <a:t>; </a:t>
            </a:r>
            <a:r>
              <a:rPr lang="en-US" sz="2600" dirty="0"/>
              <a:t>Table 70F for the electronic reporting requirement waiver for NPDES and </a:t>
            </a:r>
            <a:r>
              <a:rPr lang="en-US" sz="2600" dirty="0" smtClean="0"/>
              <a:t>WPCF.</a:t>
            </a:r>
          </a:p>
          <a:p>
            <a:pPr lvl="1"/>
            <a:r>
              <a:rPr lang="en-US" sz="2600" dirty="0" smtClean="0"/>
              <a:t>Clarifies the </a:t>
            </a:r>
            <a:r>
              <a:rPr lang="en-US" sz="2600" dirty="0"/>
              <a:t>initial intent of the annual fee and waiver terminology to include the terms “temporary” and “permanent”</a:t>
            </a:r>
            <a:r>
              <a:rPr lang="en-US" sz="2600" b="1" dirty="0"/>
              <a:t> </a:t>
            </a:r>
            <a:r>
              <a:rPr lang="en-US" sz="2600" dirty="0"/>
              <a:t>waivers. </a:t>
            </a:r>
            <a:endParaRPr lang="en-US" sz="2600" dirty="0" smtClean="0"/>
          </a:p>
          <a:p>
            <a:pPr lvl="1"/>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8</a:t>
            </a:fld>
            <a:endParaRPr lang="en-US" b="1" dirty="0">
              <a:solidFill>
                <a:schemeClr val="bg1"/>
              </a:solidFill>
            </a:endParaRPr>
          </a:p>
        </p:txBody>
      </p:sp>
      <p:sp>
        <p:nvSpPr>
          <p:cNvPr id="5" name="Rectangle 4"/>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spTree>
    <p:extLst>
      <p:ext uri="{BB962C8B-B14F-4D97-AF65-F5344CB8AC3E}">
        <p14:creationId xmlns:p14="http://schemas.microsoft.com/office/powerpoint/2010/main" val="2782645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Water Quality Permitting</a:t>
            </a:r>
            <a:endParaRPr lang="en-US" dirty="0"/>
          </a:p>
        </p:txBody>
      </p:sp>
      <p:sp>
        <p:nvSpPr>
          <p:cNvPr id="3" name="Content Placeholder 2">
            <a:extLst>
              <a:ext uri="{FF2B5EF4-FFF2-40B4-BE49-F238E27FC236}">
                <a16:creationId xmlns:a16="http://schemas.microsoft.com/office/drawing/2014/main" id="{CF8F4261-7A7D-42D2-9B4B-3157B438FA05}"/>
              </a:ext>
            </a:extLst>
          </p:cNvPr>
          <p:cNvSpPr>
            <a:spLocks noGrp="1"/>
          </p:cNvSpPr>
          <p:nvPr>
            <p:ph idx="1"/>
          </p:nvPr>
        </p:nvSpPr>
        <p:spPr/>
        <p:txBody>
          <a:bodyPr>
            <a:normAutofit/>
          </a:bodyPr>
          <a:lstStyle/>
          <a:p>
            <a:pPr marL="0" indent="0" algn="ctr">
              <a:buNone/>
            </a:pPr>
            <a:r>
              <a:rPr lang="en-US" dirty="0" smtClean="0"/>
              <a:t>DEQ recommends that:</a:t>
            </a:r>
          </a:p>
          <a:p>
            <a:pPr marL="0" indent="0" algn="ctr">
              <a:buNone/>
            </a:pPr>
            <a:endParaRPr lang="en-US" dirty="0"/>
          </a:p>
          <a:p>
            <a:pPr marL="0" indent="0" algn="ctr">
              <a:buNone/>
            </a:pPr>
            <a:r>
              <a:rPr lang="en-US" dirty="0" smtClean="0"/>
              <a:t>The commission approve the proposed Water Quality fee increase rule amendments, as seen on pages 21 through 54 of the staff report for this agenda item.</a:t>
            </a:r>
            <a:endParaRPr lang="en-ZW" dirty="0" smtClean="0"/>
          </a:p>
          <a:p>
            <a:pPr marL="0" indent="0" algn="ctr">
              <a:buNone/>
            </a:pPr>
            <a:endParaRPr lang="en-US" dirty="0" smtClean="0"/>
          </a:p>
          <a:p>
            <a:pPr marL="0" indent="0" algn="ctr">
              <a:buNone/>
            </a:pPr>
            <a:endParaRPr lang="en-US" dirty="0"/>
          </a:p>
        </p:txBody>
      </p:sp>
      <p:sp>
        <p:nvSpPr>
          <p:cNvPr id="4" name="Slide Number Placeholder 3"/>
          <p:cNvSpPr>
            <a:spLocks noGrp="1"/>
          </p:cNvSpPr>
          <p:nvPr>
            <p:ph type="sldNum" sz="quarter" idx="12"/>
          </p:nvPr>
        </p:nvSpPr>
        <p:spPr>
          <a:xfrm>
            <a:off x="7924800" y="6340475"/>
            <a:ext cx="2844800" cy="365125"/>
          </a:xfrm>
        </p:spPr>
        <p:txBody>
          <a:bodyPr/>
          <a:lstStyle/>
          <a:p>
            <a:fld id="{1939E361-6CC3-4B93-8D02-0CA414705067}" type="slidenum">
              <a:rPr lang="en-US" b="1" smtClean="0">
                <a:solidFill>
                  <a:schemeClr val="bg1"/>
                </a:solidFill>
              </a:rPr>
              <a:pPr/>
              <a:t>9</a:t>
            </a:fld>
            <a:endParaRPr lang="en-US" b="1" dirty="0">
              <a:solidFill>
                <a:schemeClr val="bg1"/>
              </a:solidFill>
            </a:endParaRPr>
          </a:p>
        </p:txBody>
      </p:sp>
      <p:sp>
        <p:nvSpPr>
          <p:cNvPr id="5" name="Rectangle 4"/>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Jennifer Wigal, Deputy Administrator, Water Quality  |   </a:t>
            </a:r>
            <a:r>
              <a:rPr lang="en-US" sz="1000" dirty="0">
                <a:latin typeface="Arial" pitchFamily="34" charset="0"/>
                <a:cs typeface="Arial" pitchFamily="34" charset="0"/>
              </a:rPr>
              <a:t>Oregon Department of Environmental </a:t>
            </a:r>
            <a:r>
              <a:rPr lang="en-US" sz="1000" dirty="0" smtClean="0">
                <a:latin typeface="Arial" pitchFamily="34" charset="0"/>
                <a:cs typeface="Arial" pitchFamily="34" charset="0"/>
              </a:rPr>
              <a:t>Quality   l   WQ 2019 Fee Increase </a:t>
            </a:r>
            <a:endParaRPr lang="en-US" sz="1200" dirty="0">
              <a:latin typeface="Arial" pitchFamily="34" charset="0"/>
              <a:cs typeface="Arial" pitchFamily="34" charset="0"/>
            </a:endParaRPr>
          </a:p>
        </p:txBody>
      </p:sp>
    </p:spTree>
    <p:extLst>
      <p:ext uri="{BB962C8B-B14F-4D97-AF65-F5344CB8AC3E}">
        <p14:creationId xmlns:p14="http://schemas.microsoft.com/office/powerpoint/2010/main" val="284695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QSimpleTheme">
  <a:themeElements>
    <a:clrScheme name="Deep Cyan">
      <a:dk1>
        <a:srgbClr val="2D2D2D"/>
      </a:dk1>
      <a:lt1>
        <a:sysClr val="window" lastClr="FFFFFF"/>
      </a:lt1>
      <a:dk2>
        <a:srgbClr val="7F7F7F"/>
      </a:dk2>
      <a:lt2>
        <a:srgbClr val="EEECE1"/>
      </a:lt2>
      <a:accent1>
        <a:srgbClr val="00907E"/>
      </a:accent1>
      <a:accent2>
        <a:srgbClr val="71BCB4"/>
      </a:accent2>
      <a:accent3>
        <a:srgbClr val="B1CA54"/>
      </a:accent3>
      <a:accent4>
        <a:srgbClr val="F57F32"/>
      </a:accent4>
      <a:accent5>
        <a:srgbClr val="248F79"/>
      </a:accent5>
      <a:accent6>
        <a:srgbClr val="23769A"/>
      </a:accent6>
      <a:hlink>
        <a:srgbClr val="00907E"/>
      </a:hlink>
      <a:folHlink>
        <a:srgbClr val="71BC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Q Fee Rulemaking 2019.potx" id="{CF473B4B-187A-4DC8-A4BE-DA2ABD94D665}" vid="{C07CB96E-1781-4CC4-9A53-A28B18248AD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E4B1884DAEE941BBD84456C20B9C2C" ma:contentTypeVersion="" ma:contentTypeDescription="Create a new document." ma:contentTypeScope="" ma:versionID="7b25fb71d0ed6ce2382c5a83d46771be">
  <xsd:schema xmlns:xsd="http://www.w3.org/2001/XMLSchema" xmlns:xs="http://www.w3.org/2001/XMLSchema" xmlns:p="http://schemas.microsoft.com/office/2006/metadata/properties" xmlns:ns2="$ListId:docs;" targetNamespace="http://schemas.microsoft.com/office/2006/metadata/properties" ma:root="true" ma:fieldsID="001150d0fd4e043abff2eb1471db209c"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Rules"/>
          <xsd:enumeration value="B - Planning"/>
          <xsd:enumeration value="C - Stakeholder Involvement"/>
          <xsd:enumeration value="D - Fee Approval"/>
          <xsd:enumeration value="E - Public Notice"/>
          <xsd:enumeration value="F - EQC Preparation"/>
          <xsd:enumeration value="G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pic xmlns="$ListId:docs;">F - EQC Preparation</Topic>
    <Subtopic xmlns="$ListId:doc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977A1B-0647-4F16-AEDF-25F8CEFEE7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A7F294-73A1-44FC-A6EA-1C09A27B8D96}">
  <ds:schemaRefs>
    <ds:schemaRef ds:uri="$ListId:doc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3E809F42-3B4F-4143-A981-105E0D72FC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865</TotalTime>
  <Words>2155</Words>
  <Application>Microsoft Office PowerPoint</Application>
  <PresentationFormat>Widescreen</PresentationFormat>
  <Paragraphs>245</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DEQSimpleTheme</vt:lpstr>
      <vt:lpstr>PowerPoint Presentation</vt:lpstr>
      <vt:lpstr>Water Quality Permitting</vt:lpstr>
      <vt:lpstr>Water Quality Permitting</vt:lpstr>
      <vt:lpstr>Water Quality Permitting</vt:lpstr>
      <vt:lpstr>Water Quality Permitting</vt:lpstr>
      <vt:lpstr>Water Quality Permitting</vt:lpstr>
      <vt:lpstr>Water Quality Permitting</vt:lpstr>
      <vt:lpstr>Water Quality Permitting</vt:lpstr>
      <vt:lpstr>Water Quality Permitting</vt:lpstr>
    </vt:vector>
  </TitlesOfParts>
  <Company>State of 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State of Oregon</dc:creator>
  <cp:lastModifiedBy>CALDERA Stephanie</cp:lastModifiedBy>
  <cp:revision>106</cp:revision>
  <cp:lastPrinted>2019-09-25T17:28:47Z</cp:lastPrinted>
  <dcterms:created xsi:type="dcterms:W3CDTF">2012-12-04T19:19:06Z</dcterms:created>
  <dcterms:modified xsi:type="dcterms:W3CDTF">2019-09-25T17:29:26Z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0x01010016E4B1884DAEE941BBD84456C20B9C2C</vt:lpwstr>
  </property>
</Properties>
</file>