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1" r:id="rId3"/>
    <p:sldId id="272" r:id="rId4"/>
    <p:sldId id="282" r:id="rId5"/>
    <p:sldId id="261" r:id="rId6"/>
    <p:sldId id="290" r:id="rId7"/>
    <p:sldId id="292" r:id="rId8"/>
    <p:sldId id="295" r:id="rId9"/>
    <p:sldId id="293" r:id="rId10"/>
    <p:sldId id="294" r:id="rId11"/>
    <p:sldId id="273" r:id="rId12"/>
    <p:sldId id="2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1" d="100"/>
          <a:sy n="111" d="100"/>
        </p:scale>
        <p:origin x="103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110" d="100"/>
          <a:sy n="110" d="100"/>
        </p:scale>
        <p:origin x="32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A4938D7-38BF-4226-9D68-E44F713A657A}" type="datetimeFigureOut">
              <a:rPr lang="en-ZW" smtClean="0"/>
              <a:t>25/9/2019</a:t>
            </a:fld>
            <a:endParaRPr lang="en-ZW"/>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W"/>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764481-A7A6-4C44-8FDA-DF3B85E5C3B2}" type="slidenum">
              <a:rPr lang="en-ZW" smtClean="0"/>
              <a:t>‹#›</a:t>
            </a:fld>
            <a:endParaRPr lang="en-ZW"/>
          </a:p>
        </p:txBody>
      </p:sp>
    </p:spTree>
    <p:extLst>
      <p:ext uri="{BB962C8B-B14F-4D97-AF65-F5344CB8AC3E}">
        <p14:creationId xmlns:p14="http://schemas.microsoft.com/office/powerpoint/2010/main" val="308486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pPr/>
              <a:t>9/25/2019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pPr/>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1</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8287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0AF732-225E-443D-9850-15B91B48A5E8}" type="slidenum">
              <a:rPr lang="en-US" smtClean="0"/>
              <a:pPr/>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1406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0AF732-225E-443D-9850-15B91B48A5E8}" type="slidenum">
              <a:rPr lang="en-US" smtClean="0"/>
              <a:pPr/>
              <a:t>12</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5561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8201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3</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6226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901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0AF732-225E-443D-9850-15B91B48A5E8}" type="slidenum">
              <a:rPr lang="en-US" smtClean="0"/>
              <a:pPr/>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6745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3950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5548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3981EC-B6E6-4B85-93C1-B50A6F43896D}"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455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B9054C3-C8F3-412A-AD42-FF2D7A13A205}" type="datetime1">
              <a:rPr lang="en-US" smtClean="0"/>
              <a:t>9/25/2019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F042727-CC58-43CA-9F4A-496BBD8A4E7E}" type="datetime1">
              <a:rPr lang="en-US" smtClean="0"/>
              <a:t>9/25/2019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1109E-BFBD-4B6F-8155-4BE526D7ABC1}"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85CD9-43EC-400E-88B9-903E371FE014}"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1A63F38-F66A-4873-BFE3-A64B93A32279}" type="datetime1">
              <a:rPr lang="en-US" smtClean="0"/>
              <a:t>9/25/2019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DF578A2-631D-4857-A411-B328547BD440}" type="datetime1">
              <a:rPr lang="en-US" smtClean="0"/>
              <a:t>9/25/2019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6197EEC-6491-441B-A339-3A7942EE9AC4}" type="datetime1">
              <a:rPr lang="en-US" smtClean="0"/>
              <a:t>9/25/2019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A628563-47AE-4B5F-B5BB-E7BFB5274C4A}" type="datetime1">
              <a:rPr lang="en-US" smtClean="0"/>
              <a:t>9/25/2019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C7143D-6293-4C5C-B814-1C1280A09165}" type="datetime1">
              <a:rPr lang="en-US" smtClean="0"/>
              <a:t>9/25/2019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27215B4-992A-448A-82FD-4F14DA2D5674}" type="datetime1">
              <a:rPr lang="en-US" smtClean="0"/>
              <a:t>9/25/2019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228862-8AAF-438C-AC01-ABB887529DBE}" type="datetime1">
              <a:rPr lang="en-US" smtClean="0"/>
              <a:t>9/25/2019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2F8E66-8B28-4947-AEE9-BE967880B0D5}" type="datetime1">
              <a:rPr lang="en-US" smtClean="0"/>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73075"/>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a:t>
            </a:r>
            <a:endParaRPr lang="en-US" sz="3200" dirty="0">
              <a:solidFill>
                <a:schemeClr val="bg1"/>
              </a:solidFill>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solidFill>
                <a:latin typeface="Arial" pitchFamily="34" charset="0"/>
                <a:cs typeface="Arial" pitchFamily="34" charset="0"/>
              </a:rPr>
              <a:t>    Rachel Sakata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91880" y="5989955"/>
            <a:ext cx="320040" cy="731520"/>
          </a:xfrm>
          <a:prstGeom prst="rect">
            <a:avLst/>
          </a:prstGeom>
        </p:spPr>
      </p:pic>
      <p:sp>
        <p:nvSpPr>
          <p:cNvPr id="6" name="Slide Number Placeholder 5"/>
          <p:cNvSpPr>
            <a:spLocks noGrp="1"/>
          </p:cNvSpPr>
          <p:nvPr>
            <p:ph type="sldNum" sz="quarter" idx="12"/>
          </p:nvPr>
        </p:nvSpPr>
        <p:spPr/>
        <p:txBody>
          <a:bodyPr/>
          <a:lstStyle/>
          <a:p>
            <a:fld id="{1939E361-6CC3-4B93-8D02-0CA414705067}" type="slidenum">
              <a:rPr lang="en-US" smtClean="0"/>
              <a:pPr/>
              <a:t>1</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2950838"/>
            <a:ext cx="4038601" cy="2961011"/>
          </a:xfrm>
          <a:prstGeom prst="rect">
            <a:avLst/>
          </a:prstGeom>
        </p:spPr>
      </p:pic>
      <p:sp>
        <p:nvSpPr>
          <p:cNvPr id="3" name="Subtitle 2"/>
          <p:cNvSpPr>
            <a:spLocks noGrp="1"/>
          </p:cNvSpPr>
          <p:nvPr>
            <p:ph type="subTitle" idx="1"/>
          </p:nvPr>
        </p:nvSpPr>
        <p:spPr>
          <a:xfrm>
            <a:off x="685800" y="1377948"/>
            <a:ext cx="7772400" cy="4794251"/>
          </a:xfrm>
        </p:spPr>
        <p:txBody>
          <a:bodyPr>
            <a:normAutofit/>
          </a:bodyPr>
          <a:lstStyle/>
          <a:p>
            <a:pPr algn="l"/>
            <a:r>
              <a:rPr lang="en-US" sz="3600" dirty="0" smtClean="0">
                <a:solidFill>
                  <a:schemeClr val="tx1"/>
                </a:solidFill>
                <a:latin typeface="Arial" pitchFamily="34" charset="0"/>
                <a:cs typeface="Arial" pitchFamily="34" charset="0"/>
              </a:rPr>
              <a:t>Zero Emission and Electric Vehicle Rebate Program – </a:t>
            </a:r>
            <a:r>
              <a:rPr lang="en-US" sz="3600" dirty="0">
                <a:solidFill>
                  <a:schemeClr val="tx1"/>
                </a:solidFill>
              </a:rPr>
              <a:t>T</a:t>
            </a:r>
            <a:r>
              <a:rPr lang="en-US" sz="3600" dirty="0" smtClean="0">
                <a:solidFill>
                  <a:schemeClr val="tx1"/>
                </a:solidFill>
                <a:latin typeface="Arial" pitchFamily="34" charset="0"/>
                <a:cs typeface="Arial" pitchFamily="34" charset="0"/>
              </a:rPr>
              <a:t>emporary rules</a:t>
            </a:r>
          </a:p>
          <a:p>
            <a:pPr algn="r"/>
            <a:endParaRPr lang="en-US" sz="2800" dirty="0" smtClean="0">
              <a:solidFill>
                <a:schemeClr val="tx1"/>
              </a:solidFill>
              <a:latin typeface="Arial" pitchFamily="34" charset="0"/>
              <a:cs typeface="Arial" pitchFamily="34" charset="0"/>
            </a:endParaRPr>
          </a:p>
          <a:p>
            <a:pPr algn="r"/>
            <a:endParaRPr lang="en-US" sz="2800" dirty="0" smtClean="0">
              <a:solidFill>
                <a:schemeClr val="tx1"/>
              </a:solidFill>
            </a:endParaRPr>
          </a:p>
          <a:p>
            <a:pPr algn="r"/>
            <a:endParaRPr lang="en-US" sz="2800" dirty="0" smtClean="0">
              <a:solidFill>
                <a:schemeClr val="tx1"/>
              </a:solidFill>
            </a:endParaRPr>
          </a:p>
          <a:p>
            <a:pPr algn="r"/>
            <a:endParaRPr lang="en-US" sz="2800" dirty="0">
              <a:solidFill>
                <a:schemeClr val="tx1"/>
              </a:solidFill>
            </a:endParaRPr>
          </a:p>
          <a:p>
            <a:pPr algn="r"/>
            <a:r>
              <a:rPr lang="en-US" sz="2800" dirty="0" smtClean="0">
                <a:solidFill>
                  <a:schemeClr val="tx1"/>
                </a:solidFill>
                <a:latin typeface="Arial" pitchFamily="34" charset="0"/>
                <a:cs typeface="Arial" pitchFamily="34" charset="0"/>
              </a:rPr>
              <a:t>Sept. 27, 2019</a:t>
            </a:r>
          </a:p>
          <a:p>
            <a:pPr algn="r"/>
            <a:r>
              <a:rPr lang="en-US" sz="2800" dirty="0" smtClean="0">
                <a:solidFill>
                  <a:schemeClr val="tx1"/>
                </a:solidFill>
              </a:rPr>
              <a:t>EQC </a:t>
            </a:r>
            <a:r>
              <a:rPr lang="en-US" sz="2800" dirty="0" smtClean="0">
                <a:solidFill>
                  <a:schemeClr val="tx1"/>
                </a:solidFill>
              </a:rPr>
              <a:t>meeting</a:t>
            </a:r>
          </a:p>
          <a:p>
            <a:pPr algn="r"/>
            <a:r>
              <a:rPr lang="en-US" sz="2800" smtClean="0">
                <a:solidFill>
                  <a:schemeClr val="tx1"/>
                </a:solidFill>
              </a:rPr>
              <a:t>Item B</a:t>
            </a:r>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830" y="1246851"/>
            <a:ext cx="8229600" cy="685800"/>
          </a:xfrm>
        </p:spPr>
        <p:txBody>
          <a:bodyPr/>
          <a:lstStyle/>
          <a:p>
            <a:r>
              <a:rPr lang="en-US" dirty="0" smtClean="0"/>
              <a:t>Rebates must be set annually by DEQ </a:t>
            </a:r>
            <a:endParaRPr lang="en-US" dirty="0"/>
          </a:p>
        </p:txBody>
      </p:sp>
      <p:sp>
        <p:nvSpPr>
          <p:cNvPr id="4" name="Slide Number Placeholder 3"/>
          <p:cNvSpPr>
            <a:spLocks noGrp="1"/>
          </p:cNvSpPr>
          <p:nvPr>
            <p:ph type="sldNum" sz="quarter" idx="12"/>
          </p:nvPr>
        </p:nvSpPr>
        <p:spPr>
          <a:xfrm>
            <a:off x="6550324" y="6334125"/>
            <a:ext cx="2133600" cy="365125"/>
          </a:xfrm>
        </p:spPr>
        <p:txBody>
          <a:bodyPr/>
          <a:lstStyle/>
          <a:p>
            <a:fld id="{1939E361-6CC3-4B93-8D02-0CA414705067}" type="slidenum">
              <a:rPr lang="en-US" smtClean="0"/>
              <a:pPr/>
              <a:t>10</a:t>
            </a:fld>
            <a:endParaRPr lang="en-US"/>
          </a:p>
        </p:txBody>
      </p:sp>
      <p:sp>
        <p:nvSpPr>
          <p:cNvPr id="5" name="Title 1"/>
          <p:cNvSpPr txBox="1">
            <a:spLocks/>
          </p:cNvSpPr>
          <p:nvPr/>
        </p:nvSpPr>
        <p:spPr>
          <a:xfrm>
            <a:off x="467264" y="76200"/>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Rebate Amounts</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12638318"/>
              </p:ext>
            </p:extLst>
          </p:nvPr>
        </p:nvGraphicFramePr>
        <p:xfrm>
          <a:off x="381000" y="1932651"/>
          <a:ext cx="8127999" cy="3952240"/>
        </p:xfrm>
        <a:graphic>
          <a:graphicData uri="http://schemas.openxmlformats.org/drawingml/2006/table">
            <a:tbl>
              <a:tblPr firstRow="1" bandRow="1">
                <a:tableStyleId>{5C22544A-7EE6-4342-B048-85BDC9FD1C3A}</a:tableStyleId>
              </a:tblPr>
              <a:tblGrid>
                <a:gridCol w="3350883">
                  <a:extLst>
                    <a:ext uri="{9D8B030D-6E8A-4147-A177-3AD203B41FA5}">
                      <a16:colId xmlns:a16="http://schemas.microsoft.com/office/drawing/2014/main" val="1810542309"/>
                    </a:ext>
                  </a:extLst>
                </a:gridCol>
                <a:gridCol w="2518913">
                  <a:extLst>
                    <a:ext uri="{9D8B030D-6E8A-4147-A177-3AD203B41FA5}">
                      <a16:colId xmlns:a16="http://schemas.microsoft.com/office/drawing/2014/main" val="4080066708"/>
                    </a:ext>
                  </a:extLst>
                </a:gridCol>
                <a:gridCol w="2258203">
                  <a:extLst>
                    <a:ext uri="{9D8B030D-6E8A-4147-A177-3AD203B41FA5}">
                      <a16:colId xmlns:a16="http://schemas.microsoft.com/office/drawing/2014/main" val="2604617502"/>
                    </a:ext>
                  </a:extLst>
                </a:gridCol>
              </a:tblGrid>
              <a:tr h="370840">
                <a:tc>
                  <a:txBody>
                    <a:bodyPr/>
                    <a:lstStyle/>
                    <a:p>
                      <a:pPr algn="ctr"/>
                      <a:r>
                        <a:rPr lang="en-US" dirty="0" smtClean="0"/>
                        <a:t>Type of rebate</a:t>
                      </a:r>
                      <a:endParaRPr lang="en-US" dirty="0"/>
                    </a:p>
                  </a:txBody>
                  <a:tcPr/>
                </a:tc>
                <a:tc>
                  <a:txBody>
                    <a:bodyPr/>
                    <a:lstStyle/>
                    <a:p>
                      <a:pPr algn="ctr"/>
                      <a:r>
                        <a:rPr lang="en-US" dirty="0" smtClean="0"/>
                        <a:t>Amount allowed by statute</a:t>
                      </a:r>
                      <a:endParaRPr lang="en-US" dirty="0"/>
                    </a:p>
                  </a:txBody>
                  <a:tcPr/>
                </a:tc>
                <a:tc>
                  <a:txBody>
                    <a:bodyPr/>
                    <a:lstStyle/>
                    <a:p>
                      <a:pPr algn="ctr"/>
                      <a:r>
                        <a:rPr lang="en-US" dirty="0" smtClean="0"/>
                        <a:t>Current rebate amount</a:t>
                      </a:r>
                      <a:endParaRPr lang="en-US" dirty="0"/>
                    </a:p>
                  </a:txBody>
                  <a:tcPr/>
                </a:tc>
                <a:extLst>
                  <a:ext uri="{0D108BD9-81ED-4DB2-BD59-A6C34878D82A}">
                    <a16:rowId xmlns:a16="http://schemas.microsoft.com/office/drawing/2014/main" val="2146262165"/>
                  </a:ext>
                </a:extLst>
              </a:tr>
              <a:tr h="370840">
                <a:tc>
                  <a:txBody>
                    <a:bodyPr/>
                    <a:lstStyle/>
                    <a:p>
                      <a:r>
                        <a:rPr lang="en-US" b="1" dirty="0" smtClean="0"/>
                        <a:t>Standard rebate</a:t>
                      </a:r>
                      <a:endParaRPr lang="en-US" b="1"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3515695"/>
                  </a:ext>
                </a:extLst>
              </a:tr>
              <a:tr h="370840">
                <a:tc>
                  <a:txBody>
                    <a:bodyPr/>
                    <a:lstStyle/>
                    <a:p>
                      <a:pPr marL="285750" indent="-285750">
                        <a:buFont typeface="Arial" panose="020B0604020202020204" pitchFamily="34" charset="0"/>
                        <a:buChar char="•"/>
                      </a:pPr>
                      <a:r>
                        <a:rPr lang="en-US" dirty="0" smtClean="0"/>
                        <a:t>Plug-in</a:t>
                      </a:r>
                      <a:r>
                        <a:rPr lang="en-US" baseline="0" dirty="0" smtClean="0"/>
                        <a:t> hybrid or battery electric vehicle with battery capacity less than 10kWh</a:t>
                      </a:r>
                      <a:endParaRPr lang="en-US" dirty="0"/>
                    </a:p>
                  </a:txBody>
                  <a:tcPr/>
                </a:tc>
                <a:tc>
                  <a:txBody>
                    <a:bodyPr/>
                    <a:lstStyle/>
                    <a:p>
                      <a:pPr algn="ctr"/>
                      <a:r>
                        <a:rPr lang="en-US" dirty="0" smtClean="0"/>
                        <a:t>$750 - $1500</a:t>
                      </a:r>
                      <a:endParaRPr lang="en-US" dirty="0"/>
                    </a:p>
                  </a:txBody>
                  <a:tcPr/>
                </a:tc>
                <a:tc>
                  <a:txBody>
                    <a:bodyPr/>
                    <a:lstStyle/>
                    <a:p>
                      <a:pPr algn="ctr"/>
                      <a:r>
                        <a:rPr lang="en-US" b="1" dirty="0" smtClean="0"/>
                        <a:t>$1500</a:t>
                      </a:r>
                      <a:endParaRPr lang="en-US" b="1" dirty="0"/>
                    </a:p>
                  </a:txBody>
                  <a:tcPr/>
                </a:tc>
                <a:extLst>
                  <a:ext uri="{0D108BD9-81ED-4DB2-BD59-A6C34878D82A}">
                    <a16:rowId xmlns:a16="http://schemas.microsoft.com/office/drawing/2014/main" val="203849301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Plug-in</a:t>
                      </a:r>
                      <a:r>
                        <a:rPr lang="en-US" baseline="0" dirty="0" smtClean="0"/>
                        <a:t> hybrid or battery electric vehicle with battery capacity more than 10kWh</a:t>
                      </a:r>
                      <a:endParaRPr lang="en-US" dirty="0" smtClean="0"/>
                    </a:p>
                  </a:txBody>
                  <a:tcPr/>
                </a:tc>
                <a:tc>
                  <a:txBody>
                    <a:bodyPr/>
                    <a:lstStyle/>
                    <a:p>
                      <a:pPr algn="ctr"/>
                      <a:r>
                        <a:rPr lang="en-US" dirty="0" smtClean="0"/>
                        <a:t>$1500 - $2500</a:t>
                      </a:r>
                      <a:endParaRPr lang="en-US" dirty="0"/>
                    </a:p>
                  </a:txBody>
                  <a:tcPr/>
                </a:tc>
                <a:tc>
                  <a:txBody>
                    <a:bodyPr/>
                    <a:lstStyle/>
                    <a:p>
                      <a:pPr algn="ctr"/>
                      <a:r>
                        <a:rPr lang="en-US" b="1" dirty="0" smtClean="0"/>
                        <a:t>$2500</a:t>
                      </a:r>
                      <a:endParaRPr lang="en-US" b="1" dirty="0"/>
                    </a:p>
                  </a:txBody>
                  <a:tcPr/>
                </a:tc>
                <a:extLst>
                  <a:ext uri="{0D108BD9-81ED-4DB2-BD59-A6C34878D82A}">
                    <a16:rowId xmlns:a16="http://schemas.microsoft.com/office/drawing/2014/main" val="1108940482"/>
                  </a:ext>
                </a:extLst>
              </a:tr>
              <a:tr h="370840">
                <a:tc>
                  <a:txBody>
                    <a:bodyPr/>
                    <a:lstStyle/>
                    <a:p>
                      <a:pPr marL="285750" indent="-285750">
                        <a:buFont typeface="Arial" panose="020B0604020202020204" pitchFamily="34" charset="0"/>
                        <a:buChar char="•"/>
                      </a:pPr>
                      <a:r>
                        <a:rPr lang="en-US" dirty="0" smtClean="0"/>
                        <a:t>Electric</a:t>
                      </a:r>
                      <a:r>
                        <a:rPr lang="en-US" baseline="0" dirty="0" smtClean="0"/>
                        <a:t> motorcycle</a:t>
                      </a:r>
                      <a:endParaRPr lang="en-US" dirty="0"/>
                    </a:p>
                  </a:txBody>
                  <a:tcPr/>
                </a:tc>
                <a:tc>
                  <a:txBody>
                    <a:bodyPr/>
                    <a:lstStyle/>
                    <a:p>
                      <a:pPr algn="ctr"/>
                      <a:r>
                        <a:rPr lang="en-US" dirty="0" smtClean="0"/>
                        <a:t>$375 - $750</a:t>
                      </a:r>
                      <a:endParaRPr lang="en-US" dirty="0"/>
                    </a:p>
                  </a:txBody>
                  <a:tcPr/>
                </a:tc>
                <a:tc>
                  <a:txBody>
                    <a:bodyPr/>
                    <a:lstStyle/>
                    <a:p>
                      <a:pPr algn="ctr"/>
                      <a:r>
                        <a:rPr lang="en-US" b="1" dirty="0" smtClean="0"/>
                        <a:t>$750</a:t>
                      </a:r>
                      <a:endParaRPr lang="en-US" b="1" dirty="0"/>
                    </a:p>
                  </a:txBody>
                  <a:tcPr/>
                </a:tc>
                <a:extLst>
                  <a:ext uri="{0D108BD9-81ED-4DB2-BD59-A6C34878D82A}">
                    <a16:rowId xmlns:a16="http://schemas.microsoft.com/office/drawing/2014/main" val="3423972168"/>
                  </a:ext>
                </a:extLst>
              </a:tr>
              <a:tr h="370840">
                <a:tc>
                  <a:txBody>
                    <a:bodyPr/>
                    <a:lstStyle/>
                    <a:p>
                      <a:pPr marL="285750" indent="-285750">
                        <a:buFont typeface="Arial" panose="020B0604020202020204" pitchFamily="34" charset="0"/>
                        <a:buChar char="•"/>
                      </a:pPr>
                      <a:r>
                        <a:rPr lang="en-US" dirty="0" smtClean="0"/>
                        <a:t>Neighborhood</a:t>
                      </a:r>
                      <a:r>
                        <a:rPr lang="en-US" baseline="0" dirty="0" smtClean="0"/>
                        <a:t> electric vehicle</a:t>
                      </a:r>
                      <a:endParaRPr lang="en-US" dirty="0"/>
                    </a:p>
                  </a:txBody>
                  <a:tcPr/>
                </a:tc>
                <a:tc>
                  <a:txBody>
                    <a:bodyPr/>
                    <a:lstStyle/>
                    <a:p>
                      <a:pPr algn="ctr"/>
                      <a:r>
                        <a:rPr lang="en-US" dirty="0" smtClean="0"/>
                        <a:t>$375 - $750</a:t>
                      </a:r>
                      <a:endParaRPr lang="en-US" dirty="0"/>
                    </a:p>
                  </a:txBody>
                  <a:tcPr/>
                </a:tc>
                <a:tc>
                  <a:txBody>
                    <a:bodyPr/>
                    <a:lstStyle/>
                    <a:p>
                      <a:pPr algn="ctr"/>
                      <a:r>
                        <a:rPr lang="en-US" b="1" dirty="0" smtClean="0"/>
                        <a:t>$750</a:t>
                      </a:r>
                      <a:endParaRPr lang="en-US" b="1" dirty="0"/>
                    </a:p>
                  </a:txBody>
                  <a:tcPr/>
                </a:tc>
                <a:extLst>
                  <a:ext uri="{0D108BD9-81ED-4DB2-BD59-A6C34878D82A}">
                    <a16:rowId xmlns:a16="http://schemas.microsoft.com/office/drawing/2014/main" val="39388704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Charge Ahead</a:t>
                      </a:r>
                      <a:r>
                        <a:rPr lang="en-US" b="1" baseline="0" dirty="0" smtClean="0"/>
                        <a:t> rebate</a:t>
                      </a:r>
                      <a:endParaRPr lang="en-US" b="1" dirty="0" smtClean="0"/>
                    </a:p>
                  </a:txBody>
                  <a:tcPr/>
                </a:tc>
                <a:tc>
                  <a:txBody>
                    <a:bodyPr/>
                    <a:lstStyle/>
                    <a:p>
                      <a:pPr algn="ctr"/>
                      <a:r>
                        <a:rPr lang="en-US" dirty="0" smtClean="0"/>
                        <a:t>$1250 - $2500</a:t>
                      </a:r>
                      <a:endParaRPr lang="en-US" dirty="0"/>
                    </a:p>
                  </a:txBody>
                  <a:tcPr/>
                </a:tc>
                <a:tc>
                  <a:txBody>
                    <a:bodyPr/>
                    <a:lstStyle/>
                    <a:p>
                      <a:pPr algn="ctr"/>
                      <a:r>
                        <a:rPr lang="en-US" b="1" dirty="0" smtClean="0"/>
                        <a:t>$2500</a:t>
                      </a:r>
                      <a:endParaRPr lang="en-US" b="1" dirty="0"/>
                    </a:p>
                  </a:txBody>
                  <a:tcPr/>
                </a:tc>
                <a:extLst>
                  <a:ext uri="{0D108BD9-81ED-4DB2-BD59-A6C34878D82A}">
                    <a16:rowId xmlns:a16="http://schemas.microsoft.com/office/drawing/2014/main" val="2056483596"/>
                  </a:ext>
                </a:extLst>
              </a:tr>
            </a:tbl>
          </a:graphicData>
        </a:graphic>
      </p:graphicFrame>
      <p:sp>
        <p:nvSpPr>
          <p:cNvPr id="7" name="Content Placeholder 2"/>
          <p:cNvSpPr txBox="1">
            <a:spLocks/>
          </p:cNvSpPr>
          <p:nvPr/>
        </p:nvSpPr>
        <p:spPr>
          <a:xfrm>
            <a:off x="304800" y="6013450"/>
            <a:ext cx="8330242" cy="685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rgbClr val="000000"/>
                </a:solidFill>
              </a:rPr>
              <a:t>DEQ recommends keeping rebate amount the same</a:t>
            </a:r>
            <a:endParaRPr lang="en-US" dirty="0">
              <a:solidFill>
                <a:srgbClr val="000000"/>
              </a:solidFill>
            </a:endParaRPr>
          </a:p>
        </p:txBody>
      </p:sp>
    </p:spTree>
    <p:extLst>
      <p:ext uri="{BB962C8B-B14F-4D97-AF65-F5344CB8AC3E}">
        <p14:creationId xmlns:p14="http://schemas.microsoft.com/office/powerpoint/2010/main" val="70764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r>
              <a:rPr lang="en-US" sz="2800" dirty="0" smtClean="0"/>
              <a:t>Advisory Committee meeting – Sept. 10, 2019 </a:t>
            </a:r>
          </a:p>
          <a:p>
            <a:pPr lvl="1"/>
            <a:r>
              <a:rPr lang="en-US" sz="2400" dirty="0" smtClean="0"/>
              <a:t>Review of rebate amounts and rule language</a:t>
            </a:r>
          </a:p>
          <a:p>
            <a:pPr lvl="1"/>
            <a:r>
              <a:rPr lang="en-US" sz="2400" dirty="0" smtClean="0"/>
              <a:t>Definition of household</a:t>
            </a:r>
          </a:p>
        </p:txBody>
      </p:sp>
      <p:sp>
        <p:nvSpPr>
          <p:cNvPr id="4" name="Title 1"/>
          <p:cNvSpPr txBox="1">
            <a:spLocks/>
          </p:cNvSpPr>
          <p:nvPr/>
        </p:nvSpPr>
        <p:spPr>
          <a:xfrm>
            <a:off x="457200" y="120651"/>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Advisory Committee</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5" name="Slide Number Placeholder 15"/>
          <p:cNvSpPr txBox="1">
            <a:spLocks/>
          </p:cNvSpPr>
          <p:nvPr/>
        </p:nvSpPr>
        <p:spPr>
          <a:xfrm>
            <a:off x="76200" y="6324600"/>
            <a:ext cx="609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939E361-6CC3-4B93-8D02-0CA414705067}" type="slidenum">
              <a:rPr kumimoji="0" lang="en-US" sz="16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Logo Color RegularSM.jpg"/>
          <p:cNvPicPr>
            <a:picLocks noChangeAspect="1"/>
          </p:cNvPicPr>
          <p:nvPr/>
        </p:nvPicPr>
        <p:blipFill>
          <a:blip r:embed="rId3" cstate="print"/>
          <a:stretch>
            <a:fillRect/>
          </a:stretch>
        </p:blipFill>
        <p:spPr>
          <a:xfrm>
            <a:off x="8691880" y="5989955"/>
            <a:ext cx="320040" cy="731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276600"/>
            <a:ext cx="5334000" cy="2879725"/>
          </a:xfrm>
          <a:prstGeom prst="rect">
            <a:avLst/>
          </a:prstGeom>
        </p:spPr>
      </p:pic>
    </p:spTree>
    <p:extLst>
      <p:ext uri="{BB962C8B-B14F-4D97-AF65-F5344CB8AC3E}">
        <p14:creationId xmlns:p14="http://schemas.microsoft.com/office/powerpoint/2010/main" val="253709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3657600" cy="4525963"/>
          </a:xfrm>
        </p:spPr>
        <p:txBody>
          <a:bodyPr>
            <a:normAutofit/>
          </a:bodyPr>
          <a:lstStyle/>
          <a:p>
            <a:endParaRPr lang="en-US" sz="2000" dirty="0" smtClean="0"/>
          </a:p>
          <a:p>
            <a:r>
              <a:rPr lang="en-US" sz="2400" dirty="0" smtClean="0"/>
              <a:t>DEQ recommends that the Environmental Quality Commission make the determinations as stated on page two of the staff report for this item and approve the temporary rules as seen in Attachment A for this item</a:t>
            </a:r>
            <a:endParaRPr lang="en-US" sz="2400" b="1" dirty="0" smtClean="0"/>
          </a:p>
        </p:txBody>
      </p:sp>
      <p:sp>
        <p:nvSpPr>
          <p:cNvPr id="4" name="Title 1"/>
          <p:cNvSpPr txBox="1">
            <a:spLocks/>
          </p:cNvSpPr>
          <p:nvPr/>
        </p:nvSpPr>
        <p:spPr>
          <a:xfrm>
            <a:off x="457200" y="344488"/>
            <a:ext cx="8229600" cy="1066800"/>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3800" b="1" dirty="0" smtClean="0">
                <a:solidFill>
                  <a:schemeClr val="bg1"/>
                </a:solidFill>
                <a:latin typeface="+mj-lt"/>
                <a:ea typeface="+mj-ea"/>
                <a:cs typeface="Arial" pitchFamily="34" charset="0"/>
              </a:rPr>
              <a:t>Requested EQC Action</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5" name="Slide Number Placeholder 15"/>
          <p:cNvSpPr txBox="1">
            <a:spLocks/>
          </p:cNvSpPr>
          <p:nvPr/>
        </p:nvSpPr>
        <p:spPr>
          <a:xfrm>
            <a:off x="76200" y="6324600"/>
            <a:ext cx="609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939E361-6CC3-4B93-8D02-0CA414705067}" type="slidenum">
              <a:rPr kumimoji="0" lang="en-US" sz="16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600200"/>
            <a:ext cx="5271007" cy="5257800"/>
          </a:xfrm>
          <a:prstGeom prst="rect">
            <a:avLst/>
          </a:prstGeom>
        </p:spPr>
      </p:pic>
      <p:pic>
        <p:nvPicPr>
          <p:cNvPr id="7" name="Picture 6" descr="Logo Color RegularSM.jpg"/>
          <p:cNvPicPr>
            <a:picLocks noChangeAspect="1"/>
          </p:cNvPicPr>
          <p:nvPr/>
        </p:nvPicPr>
        <p:blipFill>
          <a:blip r:embed="rId4" cstate="print"/>
          <a:stretch>
            <a:fillRect/>
          </a:stretch>
        </p:blipFill>
        <p:spPr>
          <a:xfrm>
            <a:off x="28575" y="6118226"/>
            <a:ext cx="320040" cy="731520"/>
          </a:xfrm>
          <a:prstGeom prst="rect">
            <a:avLst/>
          </a:prstGeom>
        </p:spPr>
      </p:pic>
    </p:spTree>
    <p:extLst>
      <p:ext uri="{BB962C8B-B14F-4D97-AF65-F5344CB8AC3E}">
        <p14:creationId xmlns:p14="http://schemas.microsoft.com/office/powerpoint/2010/main" val="331493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525" y="1551780"/>
            <a:ext cx="4229101"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House Bill 2017 (2017) directed DEQ to implement a zero emission electric vehicle rebate program in Oregon</a:t>
            </a:r>
          </a:p>
          <a:p>
            <a:pPr lvl="1"/>
            <a:r>
              <a:rPr lang="en-US" dirty="0" smtClean="0"/>
              <a:t>EQC adopted rules in May 2018</a:t>
            </a:r>
          </a:p>
          <a:p>
            <a:endParaRPr lang="en-US" dirty="0" smtClean="0"/>
          </a:p>
          <a:p>
            <a:r>
              <a:rPr lang="en-US" dirty="0" smtClean="0"/>
              <a:t>House Bill 4059 (2018) clarified rebate requirements</a:t>
            </a:r>
          </a:p>
          <a:p>
            <a:pPr lvl="1"/>
            <a:r>
              <a:rPr lang="en-US" dirty="0" smtClean="0"/>
              <a:t>EQC adopted rules in January 2019</a:t>
            </a:r>
          </a:p>
          <a:p>
            <a:endParaRPr lang="en-US" dirty="0" smtClean="0"/>
          </a:p>
          <a:p>
            <a:r>
              <a:rPr lang="en-US" dirty="0" smtClean="0"/>
              <a:t>House Bill 2592 (2019) made additional revisions to increase access to rebates</a:t>
            </a:r>
          </a:p>
          <a:p>
            <a:pPr lvl="1"/>
            <a:endParaRPr lang="en-US" dirty="0" smtClean="0"/>
          </a:p>
          <a:p>
            <a:pPr marL="0" indent="0">
              <a:buFont typeface="Arial" pitchFamily="34" charset="0"/>
              <a:buNone/>
            </a:pPr>
            <a:endParaRPr lang="en-US" dirty="0" smtClean="0"/>
          </a:p>
        </p:txBody>
      </p:sp>
      <p:sp>
        <p:nvSpPr>
          <p:cNvPr id="4" name="Slide Number Placeholder 3"/>
          <p:cNvSpPr>
            <a:spLocks noGrp="1"/>
          </p:cNvSpPr>
          <p:nvPr>
            <p:ph type="sldNum" sz="quarter" idx="12"/>
          </p:nvPr>
        </p:nvSpPr>
        <p:spPr>
          <a:xfrm>
            <a:off x="6981824" y="6557962"/>
            <a:ext cx="2133600" cy="365125"/>
          </a:xfrm>
        </p:spPr>
        <p:txBody>
          <a:bodyPr/>
          <a:lstStyle/>
          <a:p>
            <a:fld id="{1939E361-6CC3-4B93-8D02-0CA414705067}" type="slidenum">
              <a:rPr lang="en-US" smtClean="0">
                <a:solidFill>
                  <a:schemeClr val="tx1"/>
                </a:solidFill>
              </a:rPr>
              <a:pPr/>
              <a:t>2</a:t>
            </a:fld>
            <a:endParaRPr lang="en-US">
              <a:solidFill>
                <a:schemeClr val="tx1"/>
              </a:solidFill>
            </a:endParaRPr>
          </a:p>
        </p:txBody>
      </p:sp>
      <p:sp>
        <p:nvSpPr>
          <p:cNvPr id="12" name="Title 1"/>
          <p:cNvSpPr txBox="1">
            <a:spLocks/>
          </p:cNvSpPr>
          <p:nvPr/>
        </p:nvSpPr>
        <p:spPr>
          <a:xfrm>
            <a:off x="228600" y="157955"/>
            <a:ext cx="8686800" cy="1066800"/>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Background</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14" name="Picture 13" descr="Logo Color RegularSM.jpg"/>
          <p:cNvPicPr>
            <a:picLocks noChangeAspect="1"/>
          </p:cNvPicPr>
          <p:nvPr/>
        </p:nvPicPr>
        <p:blipFill>
          <a:blip r:embed="rId3" cstate="print"/>
          <a:stretch>
            <a:fillRect/>
          </a:stretch>
        </p:blipFill>
        <p:spPr>
          <a:xfrm>
            <a:off x="68580" y="6077743"/>
            <a:ext cx="320040" cy="731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57913"/>
            <a:ext cx="4267200" cy="4724400"/>
          </a:xfrm>
          <a:prstGeom prst="rect">
            <a:avLst/>
          </a:prstGeom>
        </p:spPr>
      </p:pic>
    </p:spTree>
    <p:extLst>
      <p:ext uri="{BB962C8B-B14F-4D97-AF65-F5344CB8AC3E}">
        <p14:creationId xmlns:p14="http://schemas.microsoft.com/office/powerpoint/2010/main" val="54482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190"/>
            <a:ext cx="4046220" cy="2204391"/>
          </a:xfrm>
          <a:prstGeom prst="rect">
            <a:avLst/>
          </a:prstGeom>
        </p:spPr>
      </p:pic>
      <p:sp>
        <p:nvSpPr>
          <p:cNvPr id="3" name="Content Placeholder 2"/>
          <p:cNvSpPr>
            <a:spLocks noGrp="1"/>
          </p:cNvSpPr>
          <p:nvPr>
            <p:ph idx="1"/>
          </p:nvPr>
        </p:nvSpPr>
        <p:spPr>
          <a:xfrm>
            <a:off x="76200" y="1534666"/>
            <a:ext cx="5334000" cy="3189734"/>
          </a:xfrm>
        </p:spPr>
        <p:txBody>
          <a:bodyPr>
            <a:noAutofit/>
          </a:bodyPr>
          <a:lstStyle/>
          <a:p>
            <a:r>
              <a:rPr lang="en-US" sz="2400" dirty="0" smtClean="0"/>
              <a:t>Funding for the program is generated via a “privilege tax” imposed on car dealers</a:t>
            </a:r>
          </a:p>
          <a:p>
            <a:endParaRPr lang="en-US" sz="2400" dirty="0" smtClean="0"/>
          </a:p>
          <a:p>
            <a:r>
              <a:rPr lang="en-US" sz="2400" dirty="0" smtClean="0"/>
              <a:t>Receive $12 </a:t>
            </a:r>
            <a:r>
              <a:rPr lang="en-US" sz="2400" dirty="0"/>
              <a:t>million </a:t>
            </a:r>
            <a:r>
              <a:rPr lang="en-US" sz="2400" dirty="0" smtClean="0"/>
              <a:t>annually</a:t>
            </a:r>
          </a:p>
          <a:p>
            <a:endParaRPr lang="en-US" sz="2400" dirty="0"/>
          </a:p>
          <a:p>
            <a:r>
              <a:rPr lang="en-US" sz="2400" dirty="0"/>
              <a:t>Program implementation delayed due to lawsuit regarding “privilege tax”</a:t>
            </a:r>
          </a:p>
          <a:p>
            <a:endParaRPr lang="en-US" sz="2000" dirty="0" smtClean="0"/>
          </a:p>
        </p:txBody>
      </p:sp>
      <p:sp>
        <p:nvSpPr>
          <p:cNvPr id="4" name="Slide Number Placeholder 3"/>
          <p:cNvSpPr>
            <a:spLocks noGrp="1"/>
          </p:cNvSpPr>
          <p:nvPr>
            <p:ph type="sldNum" sz="quarter" idx="12"/>
          </p:nvPr>
        </p:nvSpPr>
        <p:spPr/>
        <p:txBody>
          <a:bodyPr/>
          <a:lstStyle/>
          <a:p>
            <a:fld id="{1939E361-6CC3-4B93-8D02-0CA414705067}" type="slidenum">
              <a:rPr lang="en-US" smtClean="0"/>
              <a:pPr/>
              <a:t>3</a:t>
            </a:fld>
            <a:endParaRPr lang="en-US" dirty="0"/>
          </a:p>
        </p:txBody>
      </p:sp>
      <p:pic>
        <p:nvPicPr>
          <p:cNvPr id="5" name="Picture 4" descr="Logo Color RegularSM.jpg"/>
          <p:cNvPicPr>
            <a:picLocks noChangeAspect="1"/>
          </p:cNvPicPr>
          <p:nvPr/>
        </p:nvPicPr>
        <p:blipFill>
          <a:blip r:embed="rId4" cstate="print"/>
          <a:stretch>
            <a:fillRect/>
          </a:stretch>
        </p:blipFill>
        <p:spPr>
          <a:xfrm>
            <a:off x="8686800" y="5942965"/>
            <a:ext cx="320040" cy="731520"/>
          </a:xfrm>
          <a:prstGeom prst="rect">
            <a:avLst/>
          </a:prstGeom>
        </p:spPr>
      </p:pic>
      <p:sp>
        <p:nvSpPr>
          <p:cNvPr id="9" name="Title 1"/>
          <p:cNvSpPr txBox="1">
            <a:spLocks/>
          </p:cNvSpPr>
          <p:nvPr/>
        </p:nvSpPr>
        <p:spPr>
          <a:xfrm>
            <a:off x="492999" y="228600"/>
            <a:ext cx="8229600" cy="1066800"/>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Rebate </a:t>
            </a:r>
            <a:r>
              <a:rPr lang="en-US" sz="3800" b="1" dirty="0" smtClean="0">
                <a:solidFill>
                  <a:schemeClr val="bg1"/>
                </a:solidFill>
                <a:latin typeface="+mj-lt"/>
                <a:ea typeface="+mj-ea"/>
                <a:cs typeface="Arial" pitchFamily="34" charset="0"/>
              </a:rPr>
              <a:t>program funding</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10" name="TextBox 9"/>
          <p:cNvSpPr txBox="1"/>
          <p:nvPr/>
        </p:nvSpPr>
        <p:spPr>
          <a:xfrm>
            <a:off x="76200" y="5184584"/>
            <a:ext cx="8458200" cy="677108"/>
          </a:xfrm>
          <a:prstGeom prst="rect">
            <a:avLst/>
          </a:prstGeom>
          <a:noFill/>
        </p:spPr>
        <p:txBody>
          <a:bodyPr wrap="square" rtlCol="0">
            <a:spAutoFit/>
          </a:bodyPr>
          <a:lstStyle/>
          <a:p>
            <a:pPr marL="800100" lvl="1" indent="-342900">
              <a:spcBef>
                <a:spcPct val="20000"/>
              </a:spcBef>
              <a:buFont typeface="Arial" pitchFamily="34" charset="0"/>
              <a:buChar char="•"/>
            </a:pPr>
            <a:r>
              <a:rPr lang="en-US" sz="2000" dirty="0" smtClean="0">
                <a:latin typeface="Arial" panose="020B0604020202020204" pitchFamily="34" charset="0"/>
                <a:cs typeface="Arial" panose="020B0604020202020204" pitchFamily="34" charset="0"/>
              </a:rPr>
              <a:t>Oregon Supreme Court ruled in favor of funding in August 2018 </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458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2647" y="2514600"/>
            <a:ext cx="3638550" cy="4130674"/>
          </a:xfrm>
        </p:spPr>
        <p:txBody>
          <a:bodyPr>
            <a:normAutofit/>
          </a:bodyPr>
          <a:lstStyle/>
          <a:p>
            <a:endParaRPr lang="en-US" sz="1600" dirty="0" smtClean="0"/>
          </a:p>
          <a:p>
            <a:r>
              <a:rPr lang="en-US" sz="1600" dirty="0"/>
              <a:t>$2500 if battery capacity &gt; 10kWh </a:t>
            </a:r>
            <a:r>
              <a:rPr lang="en-US" sz="1600" dirty="0" smtClean="0"/>
              <a:t>(e.g., battery </a:t>
            </a:r>
            <a:r>
              <a:rPr lang="en-US" sz="1600" dirty="0"/>
              <a:t>electric </a:t>
            </a:r>
            <a:r>
              <a:rPr lang="en-US" sz="1600" dirty="0" smtClean="0"/>
              <a:t>vehicle - BEV)</a:t>
            </a:r>
            <a:endParaRPr lang="en-US" sz="1600" dirty="0"/>
          </a:p>
          <a:p>
            <a:endParaRPr lang="en-US" sz="1600" dirty="0" smtClean="0"/>
          </a:p>
          <a:p>
            <a:pPr marL="0" indent="0">
              <a:buNone/>
            </a:pPr>
            <a:endParaRPr lang="en-US" sz="1400" dirty="0" smtClean="0"/>
          </a:p>
          <a:p>
            <a:pPr marL="0" indent="0">
              <a:buNone/>
            </a:pPr>
            <a:endParaRPr lang="en-US" sz="1600" dirty="0" smtClean="0"/>
          </a:p>
          <a:p>
            <a:endParaRPr lang="en-US" sz="1600" dirty="0" smtClean="0"/>
          </a:p>
          <a:p>
            <a:pPr marL="0" indent="0">
              <a:buNone/>
            </a:pPr>
            <a:endParaRPr lang="en-US" sz="1600" dirty="0" smtClean="0"/>
          </a:p>
          <a:p>
            <a:r>
              <a:rPr lang="en-US" sz="1600" dirty="0" smtClean="0"/>
              <a:t>$</a:t>
            </a:r>
            <a:r>
              <a:rPr lang="en-US" sz="1600" dirty="0"/>
              <a:t>750 for </a:t>
            </a:r>
            <a:r>
              <a:rPr lang="en-US" sz="1600" dirty="0" smtClean="0"/>
              <a:t>electric motorcycle</a:t>
            </a:r>
          </a:p>
          <a:p>
            <a:pPr marL="0" indent="0">
              <a:buNone/>
            </a:pPr>
            <a:endParaRPr lang="en-US" sz="1600" dirty="0" smtClean="0"/>
          </a:p>
        </p:txBody>
      </p:sp>
      <p:sp>
        <p:nvSpPr>
          <p:cNvPr id="5" name="Content Placeholder 4"/>
          <p:cNvSpPr>
            <a:spLocks noGrp="1"/>
          </p:cNvSpPr>
          <p:nvPr>
            <p:ph sz="half" idx="2"/>
          </p:nvPr>
        </p:nvSpPr>
        <p:spPr>
          <a:xfrm>
            <a:off x="5105400" y="2514600"/>
            <a:ext cx="3732530" cy="4114800"/>
          </a:xfrm>
        </p:spPr>
        <p:txBody>
          <a:bodyPr>
            <a:normAutofit/>
          </a:bodyPr>
          <a:lstStyle/>
          <a:p>
            <a:endParaRPr lang="en-US" sz="1600" dirty="0" smtClean="0"/>
          </a:p>
          <a:p>
            <a:r>
              <a:rPr lang="en-US" sz="1600" dirty="0"/>
              <a:t>$1500 if battery capacity &lt;10kWh </a:t>
            </a:r>
            <a:r>
              <a:rPr lang="en-US" sz="1600" dirty="0" smtClean="0"/>
              <a:t>(e.g., plug-in </a:t>
            </a:r>
            <a:r>
              <a:rPr lang="en-US" sz="1600" dirty="0"/>
              <a:t>hybrid electric </a:t>
            </a:r>
            <a:r>
              <a:rPr lang="en-US" sz="1600" dirty="0" smtClean="0"/>
              <a:t>vehicle - PHEV)</a:t>
            </a:r>
            <a:endParaRPr lang="en-US" sz="1600" dirty="0"/>
          </a:p>
          <a:p>
            <a:endParaRPr lang="en-US" sz="1600" dirty="0"/>
          </a:p>
          <a:p>
            <a:endParaRPr lang="en-US" sz="1600" dirty="0" smtClean="0"/>
          </a:p>
          <a:p>
            <a:endParaRPr lang="en-US" sz="1600" dirty="0"/>
          </a:p>
          <a:p>
            <a:pPr marL="0" indent="0">
              <a:buNone/>
            </a:pPr>
            <a:endParaRPr lang="en-US" sz="1600" dirty="0" smtClean="0"/>
          </a:p>
          <a:p>
            <a:endParaRPr lang="en-US" sz="1600" dirty="0" smtClean="0"/>
          </a:p>
          <a:p>
            <a:r>
              <a:rPr lang="en-US" sz="1600" dirty="0"/>
              <a:t>$750 for </a:t>
            </a:r>
            <a:r>
              <a:rPr lang="en-US" sz="1600" dirty="0" smtClean="0"/>
              <a:t>neighborhood electric vehicle</a:t>
            </a:r>
            <a:endParaRPr lang="en-US" sz="1600"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4</a:t>
            </a:fld>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558655"/>
            <a:ext cx="1709861" cy="113990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49" y="5681850"/>
            <a:ext cx="1624643" cy="1016712"/>
          </a:xfrm>
          <a:prstGeom prst="rect">
            <a:avLst/>
          </a:prstGeom>
        </p:spPr>
      </p:pic>
      <p:sp>
        <p:nvSpPr>
          <p:cNvPr id="17" name="TextBox 16"/>
          <p:cNvSpPr txBox="1"/>
          <p:nvPr/>
        </p:nvSpPr>
        <p:spPr>
          <a:xfrm>
            <a:off x="381000" y="1194440"/>
            <a:ext cx="8134350" cy="1508105"/>
          </a:xfrm>
          <a:prstGeom prst="rect">
            <a:avLst/>
          </a:prstGeom>
          <a:noFill/>
        </p:spPr>
        <p:txBody>
          <a:bodyPr wrap="square" rtlCol="0">
            <a:spAutoFit/>
          </a:bodyPr>
          <a:lstStyle/>
          <a:p>
            <a:pPr marL="285750" indent="-285750">
              <a:buFont typeface="Arial" panose="020B0604020202020204" pitchFamily="34" charset="0"/>
              <a:buChar char="•"/>
            </a:pPr>
            <a:r>
              <a:rPr lang="en-US" sz="3200" dirty="0"/>
              <a:t>Rebates offered for purchase or lease of new zero emission </a:t>
            </a:r>
            <a:r>
              <a:rPr lang="en-US" sz="3200" dirty="0" smtClean="0"/>
              <a:t>or electric vehicle</a:t>
            </a:r>
          </a:p>
          <a:p>
            <a:pPr marL="742950" lvl="1" indent="-285750">
              <a:buFont typeface="Arial" panose="020B0604020202020204" pitchFamily="34" charset="0"/>
              <a:buChar char="•"/>
            </a:pPr>
            <a:r>
              <a:rPr lang="en-US" sz="2800" dirty="0" smtClean="0"/>
              <a:t>Must have base MSRP less than $50,000</a:t>
            </a:r>
            <a:endParaRPr lang="en-US" sz="2800" dirty="0"/>
          </a:p>
        </p:txBody>
      </p:sp>
      <p:sp>
        <p:nvSpPr>
          <p:cNvPr id="19" name="Title 1"/>
          <p:cNvSpPr txBox="1">
            <a:spLocks/>
          </p:cNvSpPr>
          <p:nvPr/>
        </p:nvSpPr>
        <p:spPr>
          <a:xfrm>
            <a:off x="228600" y="127640"/>
            <a:ext cx="8763000" cy="1066800"/>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noProof="0" dirty="0" smtClean="0">
                <a:ln>
                  <a:noFill/>
                </a:ln>
                <a:solidFill>
                  <a:schemeClr val="bg1"/>
                </a:solidFill>
                <a:effectLst/>
                <a:uLnTx/>
                <a:uFillTx/>
                <a:latin typeface="+mj-lt"/>
                <a:ea typeface="+mj-ea"/>
                <a:cs typeface="Arial" pitchFamily="34" charset="0"/>
              </a:rPr>
              <a:t>Standard rebates</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24" name="Picture 23" descr="Logo Color RegularSM.jpg"/>
          <p:cNvPicPr>
            <a:picLocks noChangeAspect="1"/>
          </p:cNvPicPr>
          <p:nvPr/>
        </p:nvPicPr>
        <p:blipFill>
          <a:blip r:embed="rId5" cstate="print"/>
          <a:stretch>
            <a:fillRect/>
          </a:stretch>
        </p:blipFill>
        <p:spPr>
          <a:xfrm>
            <a:off x="8691880" y="5989955"/>
            <a:ext cx="320040" cy="73152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625" y="3582850"/>
            <a:ext cx="1668955" cy="111263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1273" y="3595082"/>
            <a:ext cx="1760793" cy="1173862"/>
          </a:xfrm>
          <a:prstGeom prst="rect">
            <a:avLst/>
          </a:prstGeom>
        </p:spPr>
      </p:pic>
      <p:sp>
        <p:nvSpPr>
          <p:cNvPr id="7" name="TextBox 6"/>
          <p:cNvSpPr txBox="1"/>
          <p:nvPr/>
        </p:nvSpPr>
        <p:spPr>
          <a:xfrm>
            <a:off x="1219200" y="4665405"/>
            <a:ext cx="1295400" cy="307777"/>
          </a:xfrm>
          <a:prstGeom prst="rect">
            <a:avLst/>
          </a:prstGeom>
          <a:noFill/>
        </p:spPr>
        <p:txBody>
          <a:bodyPr wrap="square" rtlCol="0">
            <a:spAutoFit/>
          </a:bodyPr>
          <a:lstStyle/>
          <a:p>
            <a:r>
              <a:rPr lang="en-US" sz="1400" dirty="0" smtClean="0"/>
              <a:t>Nissan Leaf</a:t>
            </a:r>
            <a:endParaRPr lang="en-US" sz="1400" dirty="0"/>
          </a:p>
        </p:txBody>
      </p:sp>
      <p:sp>
        <p:nvSpPr>
          <p:cNvPr id="13" name="TextBox 12"/>
          <p:cNvSpPr txBox="1"/>
          <p:nvPr/>
        </p:nvSpPr>
        <p:spPr>
          <a:xfrm>
            <a:off x="6134037" y="4722122"/>
            <a:ext cx="1856105" cy="307777"/>
          </a:xfrm>
          <a:prstGeom prst="rect">
            <a:avLst/>
          </a:prstGeom>
          <a:noFill/>
        </p:spPr>
        <p:txBody>
          <a:bodyPr wrap="square" rtlCol="0">
            <a:spAutoFit/>
          </a:bodyPr>
          <a:lstStyle/>
          <a:p>
            <a:r>
              <a:rPr lang="en-US" sz="1400" dirty="0" smtClean="0"/>
              <a:t>Chrysler Pacifica PHEV</a:t>
            </a:r>
            <a:endParaRPr lang="en-US" sz="1400" dirty="0"/>
          </a:p>
        </p:txBody>
      </p:sp>
    </p:spTree>
    <p:extLst>
      <p:ext uri="{BB962C8B-B14F-4D97-AF65-F5344CB8AC3E}">
        <p14:creationId xmlns:p14="http://schemas.microsoft.com/office/powerpoint/2010/main" val="182022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686800" y="6116320"/>
            <a:ext cx="320040" cy="731520"/>
          </a:xfrm>
          <a:prstGeom prst="rect">
            <a:avLst/>
          </a:prstGeom>
        </p:spPr>
      </p:pic>
      <p:sp>
        <p:nvSpPr>
          <p:cNvPr id="4" name="Content Placeholder 3"/>
          <p:cNvSpPr>
            <a:spLocks noGrp="1"/>
          </p:cNvSpPr>
          <p:nvPr>
            <p:ph idx="1"/>
          </p:nvPr>
        </p:nvSpPr>
        <p:spPr>
          <a:xfrm>
            <a:off x="137160" y="1371600"/>
            <a:ext cx="5044440" cy="5349875"/>
          </a:xfrm>
        </p:spPr>
        <p:txBody>
          <a:bodyPr>
            <a:normAutofit/>
          </a:bodyPr>
          <a:lstStyle/>
          <a:p>
            <a:r>
              <a:rPr lang="en-US" dirty="0" smtClean="0"/>
              <a:t>Rebates of $2500 offered for purchase or lease of </a:t>
            </a:r>
            <a:r>
              <a:rPr lang="en-US" u="sng" dirty="0" smtClean="0"/>
              <a:t>new or used</a:t>
            </a:r>
            <a:r>
              <a:rPr lang="en-US" dirty="0" smtClean="0"/>
              <a:t> battery electric vehicle</a:t>
            </a:r>
          </a:p>
          <a:p>
            <a:pPr lvl="1"/>
            <a:r>
              <a:rPr lang="en-US" sz="2400" dirty="0" smtClean="0"/>
              <a:t>Be a low or moderate income household</a:t>
            </a:r>
          </a:p>
          <a:p>
            <a:r>
              <a:rPr lang="en-US" dirty="0"/>
              <a:t>Can be combined with standard rebate</a:t>
            </a:r>
          </a:p>
          <a:p>
            <a:pPr lvl="1"/>
            <a:r>
              <a:rPr lang="en-US" sz="2400" dirty="0"/>
              <a:t>Potential savings up to $5K when </a:t>
            </a:r>
            <a:r>
              <a:rPr lang="en-US" sz="2400" dirty="0" smtClean="0"/>
              <a:t>purchasing </a:t>
            </a:r>
            <a:r>
              <a:rPr lang="en-US" sz="2400" dirty="0"/>
              <a:t>new </a:t>
            </a:r>
            <a:r>
              <a:rPr lang="en-US" sz="2400" dirty="0" smtClean="0"/>
              <a:t>battery electric vehicle</a:t>
            </a:r>
          </a:p>
          <a:p>
            <a:pPr lvl="1"/>
            <a:endParaRPr lang="en-US" sz="2400" dirty="0"/>
          </a:p>
          <a:p>
            <a:endParaRPr lang="en-US" dirty="0" smtClean="0"/>
          </a:p>
          <a:p>
            <a:endParaRPr lang="en-US" dirty="0"/>
          </a:p>
        </p:txBody>
      </p:sp>
      <p:sp>
        <p:nvSpPr>
          <p:cNvPr id="2" name="Slide Number Placeholder 1"/>
          <p:cNvSpPr>
            <a:spLocks noGrp="1"/>
          </p:cNvSpPr>
          <p:nvPr>
            <p:ph type="sldNum" sz="quarter" idx="12"/>
          </p:nvPr>
        </p:nvSpPr>
        <p:spPr/>
        <p:txBody>
          <a:bodyPr/>
          <a:lstStyle/>
          <a:p>
            <a:fld id="{1939E361-6CC3-4B93-8D02-0CA414705067}" type="slidenum">
              <a:rPr lang="en-US" smtClean="0"/>
              <a:pPr/>
              <a:t>5</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371600"/>
            <a:ext cx="3901440" cy="4744720"/>
          </a:xfrm>
          <a:prstGeom prst="rect">
            <a:avLst/>
          </a:prstGeom>
        </p:spPr>
      </p:pic>
      <p:sp>
        <p:nvSpPr>
          <p:cNvPr id="8" name="Title 1"/>
          <p:cNvSpPr txBox="1">
            <a:spLocks/>
          </p:cNvSpPr>
          <p:nvPr/>
        </p:nvSpPr>
        <p:spPr>
          <a:xfrm>
            <a:off x="228600" y="127640"/>
            <a:ext cx="8763000" cy="1066800"/>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noProof="0" dirty="0" smtClean="0">
                <a:ln>
                  <a:noFill/>
                </a:ln>
                <a:solidFill>
                  <a:schemeClr val="bg1"/>
                </a:solidFill>
                <a:effectLst/>
                <a:uLnTx/>
                <a:uFillTx/>
                <a:latin typeface="+mj-lt"/>
                <a:ea typeface="+mj-ea"/>
                <a:cs typeface="Arial" pitchFamily="34" charset="0"/>
              </a:rPr>
              <a:t>Charge Ahead rebates</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dirty="0" smtClean="0"/>
              <a:t>Charge Ahead Rebate Program</a:t>
            </a:r>
            <a:r>
              <a:rPr lang="en-US" sz="3600" dirty="0" smtClean="0"/>
              <a:t> </a:t>
            </a:r>
          </a:p>
          <a:p>
            <a:r>
              <a:rPr lang="en-US" sz="2400" dirty="0" smtClean="0"/>
              <a:t>Allow plug-in hybrid electric vehicles to qualify for the Charge Ahead rebate</a:t>
            </a:r>
          </a:p>
          <a:p>
            <a:r>
              <a:rPr lang="en-US" sz="2400" dirty="0" smtClean="0"/>
              <a:t>Request information that </a:t>
            </a:r>
            <a:r>
              <a:rPr lang="en-US" sz="2400" dirty="0"/>
              <a:t>the person has not previously owned or leased the vehicle for which it is now requesting a Charge Ahead </a:t>
            </a:r>
            <a:r>
              <a:rPr lang="en-US" sz="2400" dirty="0" smtClean="0"/>
              <a:t>rebate</a:t>
            </a:r>
          </a:p>
          <a:p>
            <a:r>
              <a:rPr lang="en-US" sz="2400" dirty="0" smtClean="0"/>
              <a:t>Definition of “household” for income verification purposes </a:t>
            </a:r>
          </a:p>
          <a:p>
            <a:endParaRPr lang="en-US" sz="2800" dirty="0" smtClean="0"/>
          </a:p>
        </p:txBody>
      </p:sp>
      <p:sp>
        <p:nvSpPr>
          <p:cNvPr id="4" name="Title 1"/>
          <p:cNvSpPr txBox="1">
            <a:spLocks/>
          </p:cNvSpPr>
          <p:nvPr/>
        </p:nvSpPr>
        <p:spPr>
          <a:xfrm>
            <a:off x="457200" y="183911"/>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Proposed temporary rule changes</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5" name="Slide Number Placeholder 15"/>
          <p:cNvSpPr txBox="1">
            <a:spLocks/>
          </p:cNvSpPr>
          <p:nvPr/>
        </p:nvSpPr>
        <p:spPr>
          <a:xfrm>
            <a:off x="76200" y="6324600"/>
            <a:ext cx="609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939E361-6CC3-4B93-8D02-0CA414705067}" type="slidenum">
              <a:rPr kumimoji="0" lang="en-US" sz="16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Logo Color RegularSM.jpg"/>
          <p:cNvPicPr>
            <a:picLocks noChangeAspect="1"/>
          </p:cNvPicPr>
          <p:nvPr/>
        </p:nvPicPr>
        <p:blipFill>
          <a:blip r:embed="rId3" cstate="print"/>
          <a:stretch>
            <a:fillRect/>
          </a:stretch>
        </p:blipFill>
        <p:spPr>
          <a:xfrm>
            <a:off x="8691880" y="5989955"/>
            <a:ext cx="320040" cy="7315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253429"/>
            <a:ext cx="3790950" cy="2591631"/>
          </a:xfrm>
          <a:prstGeom prst="rect">
            <a:avLst/>
          </a:prstGeom>
        </p:spPr>
      </p:pic>
    </p:spTree>
    <p:extLst>
      <p:ext uri="{BB962C8B-B14F-4D97-AF65-F5344CB8AC3E}">
        <p14:creationId xmlns:p14="http://schemas.microsoft.com/office/powerpoint/2010/main" val="304459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600200"/>
            <a:ext cx="4800600" cy="4756150"/>
          </a:xfrm>
        </p:spPr>
        <p:txBody>
          <a:bodyPr>
            <a:normAutofit fontScale="77500" lnSpcReduction="20000"/>
          </a:bodyPr>
          <a:lstStyle/>
          <a:p>
            <a:pPr marL="0" indent="0">
              <a:buNone/>
            </a:pPr>
            <a:r>
              <a:rPr lang="en-US" sz="4600" dirty="0"/>
              <a:t>Vehicle Ownership Provision</a:t>
            </a:r>
          </a:p>
          <a:p>
            <a:pPr marL="0" indent="0">
              <a:buNone/>
            </a:pPr>
            <a:endParaRPr lang="en-US" sz="3400" u="sng" dirty="0"/>
          </a:p>
          <a:p>
            <a:r>
              <a:rPr lang="en-US" dirty="0" smtClean="0"/>
              <a:t>If </a:t>
            </a:r>
            <a:r>
              <a:rPr lang="en-US" dirty="0"/>
              <a:t>car is sold or has lease terminated prior to 24 months, the rebate recipient must reimburse DEQ for a prorated </a:t>
            </a:r>
            <a:r>
              <a:rPr lang="en-US" dirty="0" smtClean="0"/>
              <a:t>amount</a:t>
            </a:r>
          </a:p>
          <a:p>
            <a:pPr lvl="1"/>
            <a:r>
              <a:rPr lang="en-US" dirty="0"/>
              <a:t>B</a:t>
            </a:r>
            <a:r>
              <a:rPr lang="en-US" dirty="0" smtClean="0"/>
              <a:t>ased </a:t>
            </a:r>
            <a:r>
              <a:rPr lang="en-US" dirty="0"/>
              <a:t>on the number of months the recipient owned or leased the vehicle</a:t>
            </a:r>
          </a:p>
          <a:p>
            <a:pPr lvl="1"/>
            <a:r>
              <a:rPr lang="en-US" dirty="0"/>
              <a:t>DEQ may waive the reimbursement </a:t>
            </a:r>
            <a:r>
              <a:rPr lang="en-US" dirty="0" smtClean="0"/>
              <a:t>requirement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7</a:t>
            </a:fld>
            <a:endParaRPr lang="en-US"/>
          </a:p>
        </p:txBody>
      </p:sp>
      <p:sp>
        <p:nvSpPr>
          <p:cNvPr id="6" name="Title 1"/>
          <p:cNvSpPr txBox="1">
            <a:spLocks/>
          </p:cNvSpPr>
          <p:nvPr/>
        </p:nvSpPr>
        <p:spPr>
          <a:xfrm>
            <a:off x="457200" y="171450"/>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Proposed temporary rule change</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81200"/>
            <a:ext cx="3429000" cy="2971800"/>
          </a:xfrm>
          <a:prstGeom prst="rect">
            <a:avLst/>
          </a:prstGeom>
        </p:spPr>
      </p:pic>
    </p:spTree>
    <p:extLst>
      <p:ext uri="{BB962C8B-B14F-4D97-AF65-F5344CB8AC3E}">
        <p14:creationId xmlns:p14="http://schemas.microsoft.com/office/powerpoint/2010/main" val="295925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4515913" cy="4359275"/>
          </a:xfrm>
        </p:spPr>
        <p:txBody>
          <a:bodyPr>
            <a:normAutofit fontScale="77500" lnSpcReduction="20000"/>
          </a:bodyPr>
          <a:lstStyle/>
          <a:p>
            <a:pPr marL="461963" indent="-288925"/>
            <a:r>
              <a:rPr lang="en-US" sz="3100" dirty="0" smtClean="0"/>
              <a:t>Allows people </a:t>
            </a:r>
            <a:r>
              <a:rPr lang="en-US" sz="3100" dirty="0"/>
              <a:t>who purchased or leased an eligible vehicle between </a:t>
            </a:r>
            <a:r>
              <a:rPr lang="en-US" sz="3100" dirty="0" smtClean="0"/>
              <a:t>Jan. </a:t>
            </a:r>
            <a:r>
              <a:rPr lang="en-US" sz="3100" dirty="0"/>
              <a:t>1, </a:t>
            </a:r>
            <a:r>
              <a:rPr lang="en-US" sz="3100" dirty="0" smtClean="0"/>
              <a:t>2018, </a:t>
            </a:r>
            <a:r>
              <a:rPr lang="en-US" sz="3100" dirty="0"/>
              <a:t>and </a:t>
            </a:r>
            <a:r>
              <a:rPr lang="en-US" sz="3100" dirty="0" smtClean="0"/>
              <a:t>Aug. </a:t>
            </a:r>
            <a:r>
              <a:rPr lang="en-US" sz="3100" dirty="0"/>
              <a:t>2, </a:t>
            </a:r>
            <a:r>
              <a:rPr lang="en-US" sz="3100" dirty="0" smtClean="0"/>
              <a:t>2018, to apply for and receive a rebate. </a:t>
            </a:r>
            <a:endParaRPr lang="en-US" sz="3100" dirty="0"/>
          </a:p>
          <a:p>
            <a:pPr marL="630238" lvl="1" indent="-173038"/>
            <a:r>
              <a:rPr lang="en-US" sz="2600" dirty="0" smtClean="0"/>
              <a:t>Application must be submitted between Sept. 29, 2019, through March 30, 2020. </a:t>
            </a:r>
            <a:endParaRPr lang="en-US" sz="2600" dirty="0"/>
          </a:p>
          <a:p>
            <a:pPr marL="461963" indent="-288925"/>
            <a:endParaRPr lang="en-US" dirty="0" smtClean="0"/>
          </a:p>
          <a:p>
            <a:pPr marL="461963" indent="-288925"/>
            <a:r>
              <a:rPr lang="en-US" sz="3100" dirty="0" smtClean="0"/>
              <a:t>If </a:t>
            </a:r>
            <a:r>
              <a:rPr lang="en-US" sz="3100" dirty="0"/>
              <a:t>DEQ has already received an application </a:t>
            </a:r>
            <a:r>
              <a:rPr lang="en-US" sz="3100" dirty="0" smtClean="0"/>
              <a:t>no need </a:t>
            </a:r>
            <a:r>
              <a:rPr lang="en-US" sz="3100" dirty="0"/>
              <a:t>to reapply</a:t>
            </a:r>
          </a:p>
        </p:txBody>
      </p:sp>
      <p:sp>
        <p:nvSpPr>
          <p:cNvPr id="4" name="Slide Number Placeholder 3"/>
          <p:cNvSpPr>
            <a:spLocks noGrp="1"/>
          </p:cNvSpPr>
          <p:nvPr>
            <p:ph type="sldNum" sz="quarter" idx="12"/>
          </p:nvPr>
        </p:nvSpPr>
        <p:spPr/>
        <p:txBody>
          <a:bodyPr/>
          <a:lstStyle/>
          <a:p>
            <a:fld id="{1939E361-6CC3-4B93-8D02-0CA414705067}" type="slidenum">
              <a:rPr lang="en-US" smtClean="0"/>
              <a:pPr/>
              <a:t>8</a:t>
            </a:fld>
            <a:endParaRPr lang="en-US"/>
          </a:p>
        </p:txBody>
      </p:sp>
      <p:sp>
        <p:nvSpPr>
          <p:cNvPr id="6" name="Title 1"/>
          <p:cNvSpPr txBox="1">
            <a:spLocks/>
          </p:cNvSpPr>
          <p:nvPr/>
        </p:nvSpPr>
        <p:spPr>
          <a:xfrm>
            <a:off x="457200" y="171450"/>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Proposed temporary rule change</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943" y="2209800"/>
            <a:ext cx="3865548" cy="3962400"/>
          </a:xfrm>
          <a:prstGeom prst="rect">
            <a:avLst/>
          </a:prstGeom>
        </p:spPr>
      </p:pic>
      <p:sp>
        <p:nvSpPr>
          <p:cNvPr id="11" name="TextBox 10"/>
          <p:cNvSpPr txBox="1"/>
          <p:nvPr/>
        </p:nvSpPr>
        <p:spPr>
          <a:xfrm>
            <a:off x="305339" y="1217388"/>
            <a:ext cx="8400152"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Additional </a:t>
            </a:r>
            <a:r>
              <a:rPr lang="en-US" sz="2800" dirty="0" smtClean="0">
                <a:latin typeface="Arial" panose="020B0604020202020204" pitchFamily="34" charset="0"/>
                <a:cs typeface="Arial" panose="020B0604020202020204" pitchFamily="34" charset="0"/>
              </a:rPr>
              <a:t>6-month </a:t>
            </a:r>
            <a:r>
              <a:rPr lang="en-US" sz="2800" dirty="0">
                <a:latin typeface="Arial" panose="020B0604020202020204" pitchFamily="34" charset="0"/>
                <a:cs typeface="Arial" panose="020B0604020202020204" pitchFamily="34" charset="0"/>
              </a:rPr>
              <a:t>window for certain </a:t>
            </a:r>
            <a:r>
              <a:rPr lang="en-US" sz="2800" dirty="0" smtClean="0">
                <a:latin typeface="Arial" panose="020B0604020202020204" pitchFamily="34" charset="0"/>
                <a:cs typeface="Arial" panose="020B0604020202020204" pitchFamily="34" charset="0"/>
              </a:rPr>
              <a:t>program participants </a:t>
            </a:r>
            <a:r>
              <a:rPr lang="en-US" sz="2800" dirty="0">
                <a:latin typeface="Arial" panose="020B0604020202020204" pitchFamily="34" charset="0"/>
                <a:cs typeface="Arial" panose="020B0604020202020204" pitchFamily="34" charset="0"/>
              </a:rPr>
              <a:t>to apply for </a:t>
            </a:r>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rebate</a:t>
            </a:r>
          </a:p>
        </p:txBody>
      </p:sp>
    </p:spTree>
    <p:extLst>
      <p:ext uri="{BB962C8B-B14F-4D97-AF65-F5344CB8AC3E}">
        <p14:creationId xmlns:p14="http://schemas.microsoft.com/office/powerpoint/2010/main" val="138736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15" y="1219200"/>
            <a:ext cx="8229600" cy="4525963"/>
          </a:xfrm>
        </p:spPr>
        <p:txBody>
          <a:bodyPr>
            <a:normAutofit/>
          </a:bodyPr>
          <a:lstStyle/>
          <a:p>
            <a:pPr marL="0" indent="0">
              <a:buNone/>
            </a:pPr>
            <a:r>
              <a:rPr lang="en-US" dirty="0"/>
              <a:t>Application Review Process</a:t>
            </a:r>
          </a:p>
          <a:p>
            <a:r>
              <a:rPr lang="en-US" sz="2000" dirty="0" smtClean="0"/>
              <a:t>Allows DEQ to process dealer applications on a priority basis</a:t>
            </a:r>
          </a:p>
          <a:p>
            <a:pPr lvl="1"/>
            <a:r>
              <a:rPr lang="en-US" sz="1800" dirty="0" smtClean="0"/>
              <a:t>Rules currently require DEQ to process </a:t>
            </a:r>
            <a:r>
              <a:rPr lang="en-US" sz="1800" dirty="0"/>
              <a:t>applications on a first-come, first-serve </a:t>
            </a:r>
            <a:r>
              <a:rPr lang="en-US" sz="1800" dirty="0" smtClean="0"/>
              <a:t>basis</a:t>
            </a:r>
            <a:endParaRPr lang="en-US" sz="1800"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9</a:t>
            </a:fld>
            <a:endParaRPr lang="en-US"/>
          </a:p>
        </p:txBody>
      </p:sp>
      <p:sp>
        <p:nvSpPr>
          <p:cNvPr id="6" name="Title 1"/>
          <p:cNvSpPr txBox="1">
            <a:spLocks/>
          </p:cNvSpPr>
          <p:nvPr/>
        </p:nvSpPr>
        <p:spPr>
          <a:xfrm>
            <a:off x="457200" y="171450"/>
            <a:ext cx="8229600" cy="946149"/>
          </a:xfrm>
          <a:prstGeom prst="rect">
            <a:avLst/>
          </a:prstGeom>
          <a:solidFill>
            <a:srgbClr val="43977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800" b="1" i="0" u="none" strike="noStrike" kern="1200" cap="none" spc="0" normalizeH="0" baseline="0" noProof="0" dirty="0" smtClean="0">
                <a:ln>
                  <a:noFill/>
                </a:ln>
                <a:solidFill>
                  <a:schemeClr val="bg1"/>
                </a:solidFill>
                <a:effectLst/>
                <a:uLnTx/>
                <a:uFillTx/>
                <a:latin typeface="+mj-lt"/>
                <a:ea typeface="+mj-ea"/>
                <a:cs typeface="Arial" pitchFamily="34" charset="0"/>
              </a:rPr>
              <a:t>Proposed temporary rule change</a:t>
            </a:r>
            <a:endParaRPr kumimoji="0" lang="en-US" sz="3800" b="0"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9" name="Picture 8"/>
          <p:cNvPicPr>
            <a:picLocks noChangeAspect="1"/>
          </p:cNvPicPr>
          <p:nvPr/>
        </p:nvPicPr>
        <p:blipFill>
          <a:blip r:embed="rId3"/>
          <a:stretch>
            <a:fillRect/>
          </a:stretch>
        </p:blipFill>
        <p:spPr>
          <a:xfrm>
            <a:off x="304800" y="2865437"/>
            <a:ext cx="8208996" cy="3673475"/>
          </a:xfrm>
          <a:prstGeom prst="rect">
            <a:avLst/>
          </a:prstGeom>
        </p:spPr>
      </p:pic>
    </p:spTree>
    <p:extLst>
      <p:ext uri="{BB962C8B-B14F-4D97-AF65-F5344CB8AC3E}">
        <p14:creationId xmlns:p14="http://schemas.microsoft.com/office/powerpoint/2010/main" val="2659013947"/>
      </p:ext>
    </p:extLst>
  </p:cSld>
  <p:clrMapOvr>
    <a:masterClrMapping/>
  </p:clrMapOvr>
</p:sld>
</file>

<file path=ppt/theme/theme1.xml><?xml version="1.0" encoding="utf-8"?>
<a:theme xmlns:a="http://schemas.openxmlformats.org/drawingml/2006/main" name="Nov2017LegDays-EVreb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CD8DB40D-5840-4B34-B123-7C64E4293554}" vid="{B21CCBAC-3F14-4DF9-A97B-1FF91A8F3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Nov2017LegDays-EVrebate</Template>
  <TotalTime>2763</TotalTime>
  <Words>631</Words>
  <Application>Microsoft Office PowerPoint</Application>
  <PresentationFormat>On-screen Show (4:3)</PresentationFormat>
  <Paragraphs>126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Nov2017LegDays-EVrebate</vt:lpstr>
      <vt:lpstr>Air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dc:title>
  <dc:creator>rsakata</dc:creator>
  <cp:lastModifiedBy>CALDERA Stephanie</cp:lastModifiedBy>
  <cp:revision>190</cp:revision>
  <cp:lastPrinted>2019-09-25T17:30:21Z</cp:lastPrinted>
  <dcterms:created xsi:type="dcterms:W3CDTF">2017-10-25T16:11:26Z</dcterms:created>
  <dcterms:modified xsi:type="dcterms:W3CDTF">2019-09-25T17:30:24Z</dcterms:modified>
</cp:coreProperties>
</file>