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245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/>
              <a:t>2838</a:t>
            </a:r>
            <a:r>
              <a:rPr spc="-5" dirty="0"/>
              <a:t> </a:t>
            </a:r>
            <a:r>
              <a:rPr dirty="0"/>
              <a:t>SE</a:t>
            </a:r>
            <a:r>
              <a:rPr spc="-20" dirty="0"/>
              <a:t> </a:t>
            </a:r>
            <a:r>
              <a:rPr dirty="0"/>
              <a:t>9</a:t>
            </a:r>
            <a:r>
              <a:rPr sz="750" baseline="33333" dirty="0"/>
              <a:t>th</a:t>
            </a:r>
            <a:r>
              <a:rPr sz="750" spc="97" baseline="33333" dirty="0"/>
              <a:t> </a:t>
            </a:r>
            <a:r>
              <a:rPr sz="800" dirty="0"/>
              <a:t>Ave.</a:t>
            </a:r>
            <a:r>
              <a:rPr sz="800" spc="165" dirty="0"/>
              <a:t> </a:t>
            </a:r>
            <a:r>
              <a:rPr sz="800" dirty="0"/>
              <a:t>■</a:t>
            </a:r>
            <a:r>
              <a:rPr sz="800" spc="185" dirty="0"/>
              <a:t> </a:t>
            </a:r>
            <a:r>
              <a:rPr sz="800" dirty="0"/>
              <a:t>Portland,</a:t>
            </a:r>
            <a:r>
              <a:rPr sz="800" spc="-5" dirty="0"/>
              <a:t> </a:t>
            </a:r>
            <a:r>
              <a:rPr sz="800" dirty="0"/>
              <a:t>Oregon</a:t>
            </a:r>
            <a:r>
              <a:rPr sz="800" spc="-15" dirty="0"/>
              <a:t> </a:t>
            </a:r>
            <a:r>
              <a:rPr sz="800" dirty="0"/>
              <a:t>97202</a:t>
            </a:r>
            <a:r>
              <a:rPr sz="800" spc="175" dirty="0"/>
              <a:t> </a:t>
            </a:r>
            <a:r>
              <a:rPr sz="800" dirty="0"/>
              <a:t>■</a:t>
            </a:r>
            <a:r>
              <a:rPr sz="800" spc="180" dirty="0"/>
              <a:t> </a:t>
            </a:r>
            <a:r>
              <a:rPr sz="800" spc="-10" dirty="0"/>
              <a:t>503.231.9990</a:t>
            </a:r>
            <a:endParaRPr sz="80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/>
              <a:t>2838</a:t>
            </a:r>
            <a:r>
              <a:rPr spc="-5" dirty="0"/>
              <a:t> </a:t>
            </a:r>
            <a:r>
              <a:rPr dirty="0"/>
              <a:t>SE</a:t>
            </a:r>
            <a:r>
              <a:rPr spc="-20" dirty="0"/>
              <a:t> </a:t>
            </a:r>
            <a:r>
              <a:rPr dirty="0"/>
              <a:t>9</a:t>
            </a:r>
            <a:r>
              <a:rPr sz="750" baseline="33333" dirty="0"/>
              <a:t>th</a:t>
            </a:r>
            <a:r>
              <a:rPr sz="750" spc="97" baseline="33333" dirty="0"/>
              <a:t> </a:t>
            </a:r>
            <a:r>
              <a:rPr sz="800" dirty="0"/>
              <a:t>Ave.</a:t>
            </a:r>
            <a:r>
              <a:rPr sz="800" spc="165" dirty="0"/>
              <a:t> </a:t>
            </a:r>
            <a:r>
              <a:rPr sz="800" dirty="0"/>
              <a:t>■</a:t>
            </a:r>
            <a:r>
              <a:rPr sz="800" spc="185" dirty="0"/>
              <a:t> </a:t>
            </a:r>
            <a:r>
              <a:rPr sz="800" dirty="0"/>
              <a:t>Portland,</a:t>
            </a:r>
            <a:r>
              <a:rPr sz="800" spc="-5" dirty="0"/>
              <a:t> </a:t>
            </a:r>
            <a:r>
              <a:rPr sz="800" dirty="0"/>
              <a:t>Oregon</a:t>
            </a:r>
            <a:r>
              <a:rPr sz="800" spc="-15" dirty="0"/>
              <a:t> </a:t>
            </a:r>
            <a:r>
              <a:rPr sz="800" dirty="0"/>
              <a:t>97202</a:t>
            </a:r>
            <a:r>
              <a:rPr sz="800" spc="175" dirty="0"/>
              <a:t> </a:t>
            </a:r>
            <a:r>
              <a:rPr sz="800" dirty="0"/>
              <a:t>■</a:t>
            </a:r>
            <a:r>
              <a:rPr sz="800" spc="180" dirty="0"/>
              <a:t> </a:t>
            </a:r>
            <a:r>
              <a:rPr sz="800" spc="-10" dirty="0"/>
              <a:t>503.231.9990</a:t>
            </a:r>
            <a:endParaRPr sz="80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/>
              <a:t>2838</a:t>
            </a:r>
            <a:r>
              <a:rPr spc="-5" dirty="0"/>
              <a:t> </a:t>
            </a:r>
            <a:r>
              <a:rPr dirty="0"/>
              <a:t>SE</a:t>
            </a:r>
            <a:r>
              <a:rPr spc="-20" dirty="0"/>
              <a:t> </a:t>
            </a:r>
            <a:r>
              <a:rPr dirty="0"/>
              <a:t>9</a:t>
            </a:r>
            <a:r>
              <a:rPr sz="750" baseline="33333" dirty="0"/>
              <a:t>th</a:t>
            </a:r>
            <a:r>
              <a:rPr sz="750" spc="97" baseline="33333" dirty="0"/>
              <a:t> </a:t>
            </a:r>
            <a:r>
              <a:rPr sz="800" dirty="0"/>
              <a:t>Ave.</a:t>
            </a:r>
            <a:r>
              <a:rPr sz="800" spc="165" dirty="0"/>
              <a:t> </a:t>
            </a:r>
            <a:r>
              <a:rPr sz="800" dirty="0"/>
              <a:t>■</a:t>
            </a:r>
            <a:r>
              <a:rPr sz="800" spc="185" dirty="0"/>
              <a:t> </a:t>
            </a:r>
            <a:r>
              <a:rPr sz="800" dirty="0"/>
              <a:t>Portland,</a:t>
            </a:r>
            <a:r>
              <a:rPr sz="800" spc="-5" dirty="0"/>
              <a:t> </a:t>
            </a:r>
            <a:r>
              <a:rPr sz="800" dirty="0"/>
              <a:t>Oregon</a:t>
            </a:r>
            <a:r>
              <a:rPr sz="800" spc="-15" dirty="0"/>
              <a:t> </a:t>
            </a:r>
            <a:r>
              <a:rPr sz="800" dirty="0"/>
              <a:t>97202</a:t>
            </a:r>
            <a:r>
              <a:rPr sz="800" spc="175" dirty="0"/>
              <a:t> </a:t>
            </a:r>
            <a:r>
              <a:rPr sz="800" dirty="0"/>
              <a:t>■</a:t>
            </a:r>
            <a:r>
              <a:rPr sz="800" spc="180" dirty="0"/>
              <a:t> </a:t>
            </a:r>
            <a:r>
              <a:rPr sz="800" spc="-10" dirty="0"/>
              <a:t>503.231.9990</a:t>
            </a:r>
            <a:endParaRPr sz="80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/>
              <a:t>2838</a:t>
            </a:r>
            <a:r>
              <a:rPr spc="-5" dirty="0"/>
              <a:t> </a:t>
            </a:r>
            <a:r>
              <a:rPr dirty="0"/>
              <a:t>SE</a:t>
            </a:r>
            <a:r>
              <a:rPr spc="-20" dirty="0"/>
              <a:t> </a:t>
            </a:r>
            <a:r>
              <a:rPr dirty="0"/>
              <a:t>9</a:t>
            </a:r>
            <a:r>
              <a:rPr sz="750" baseline="33333" dirty="0"/>
              <a:t>th</a:t>
            </a:r>
            <a:r>
              <a:rPr sz="750" spc="97" baseline="33333" dirty="0"/>
              <a:t> </a:t>
            </a:r>
            <a:r>
              <a:rPr sz="800" dirty="0"/>
              <a:t>Ave.</a:t>
            </a:r>
            <a:r>
              <a:rPr sz="800" spc="165" dirty="0"/>
              <a:t> </a:t>
            </a:r>
            <a:r>
              <a:rPr sz="800" dirty="0"/>
              <a:t>■</a:t>
            </a:r>
            <a:r>
              <a:rPr sz="800" spc="185" dirty="0"/>
              <a:t> </a:t>
            </a:r>
            <a:r>
              <a:rPr sz="800" dirty="0"/>
              <a:t>Portland,</a:t>
            </a:r>
            <a:r>
              <a:rPr sz="800" spc="-5" dirty="0"/>
              <a:t> </a:t>
            </a:r>
            <a:r>
              <a:rPr sz="800" dirty="0"/>
              <a:t>Oregon</a:t>
            </a:r>
            <a:r>
              <a:rPr sz="800" spc="-15" dirty="0"/>
              <a:t> </a:t>
            </a:r>
            <a:r>
              <a:rPr sz="800" dirty="0"/>
              <a:t>97202</a:t>
            </a:r>
            <a:r>
              <a:rPr sz="800" spc="175" dirty="0"/>
              <a:t> </a:t>
            </a:r>
            <a:r>
              <a:rPr sz="800" dirty="0"/>
              <a:t>■</a:t>
            </a:r>
            <a:r>
              <a:rPr sz="800" spc="180" dirty="0"/>
              <a:t> </a:t>
            </a:r>
            <a:r>
              <a:rPr sz="800" spc="-10" dirty="0"/>
              <a:t>503.231.9990</a:t>
            </a:r>
            <a:endParaRPr sz="80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/>
              <a:t>2838</a:t>
            </a:r>
            <a:r>
              <a:rPr spc="-5" dirty="0"/>
              <a:t> </a:t>
            </a:r>
            <a:r>
              <a:rPr dirty="0"/>
              <a:t>SE</a:t>
            </a:r>
            <a:r>
              <a:rPr spc="-20" dirty="0"/>
              <a:t> </a:t>
            </a:r>
            <a:r>
              <a:rPr dirty="0"/>
              <a:t>9</a:t>
            </a:r>
            <a:r>
              <a:rPr sz="750" baseline="33333" dirty="0"/>
              <a:t>th</a:t>
            </a:r>
            <a:r>
              <a:rPr sz="750" spc="97" baseline="33333" dirty="0"/>
              <a:t> </a:t>
            </a:r>
            <a:r>
              <a:rPr sz="800" dirty="0"/>
              <a:t>Ave.</a:t>
            </a:r>
            <a:r>
              <a:rPr sz="800" spc="165" dirty="0"/>
              <a:t> </a:t>
            </a:r>
            <a:r>
              <a:rPr sz="800" dirty="0"/>
              <a:t>■</a:t>
            </a:r>
            <a:r>
              <a:rPr sz="800" spc="185" dirty="0"/>
              <a:t> </a:t>
            </a:r>
            <a:r>
              <a:rPr sz="800" dirty="0"/>
              <a:t>Portland,</a:t>
            </a:r>
            <a:r>
              <a:rPr sz="800" spc="-5" dirty="0"/>
              <a:t> </a:t>
            </a:r>
            <a:r>
              <a:rPr sz="800" dirty="0"/>
              <a:t>Oregon</a:t>
            </a:r>
            <a:r>
              <a:rPr sz="800" spc="-15" dirty="0"/>
              <a:t> </a:t>
            </a:r>
            <a:r>
              <a:rPr sz="800" dirty="0"/>
              <a:t>97202</a:t>
            </a:r>
            <a:r>
              <a:rPr sz="800" spc="175" dirty="0"/>
              <a:t> </a:t>
            </a:r>
            <a:r>
              <a:rPr sz="800" dirty="0"/>
              <a:t>■</a:t>
            </a:r>
            <a:r>
              <a:rPr sz="800" spc="180" dirty="0"/>
              <a:t> </a:t>
            </a:r>
            <a:r>
              <a:rPr sz="800" spc="-10" dirty="0"/>
              <a:t>503.231.9990</a:t>
            </a:r>
            <a:endParaRPr sz="80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87244" y="9395825"/>
            <a:ext cx="2583815" cy="142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/>
              <a:t>2838</a:t>
            </a:r>
            <a:r>
              <a:rPr spc="-5" dirty="0"/>
              <a:t> </a:t>
            </a:r>
            <a:r>
              <a:rPr dirty="0"/>
              <a:t>SE</a:t>
            </a:r>
            <a:r>
              <a:rPr spc="-20" dirty="0"/>
              <a:t> </a:t>
            </a:r>
            <a:r>
              <a:rPr dirty="0"/>
              <a:t>9</a:t>
            </a:r>
            <a:r>
              <a:rPr sz="750" baseline="33333" dirty="0"/>
              <a:t>th</a:t>
            </a:r>
            <a:r>
              <a:rPr sz="750" spc="97" baseline="33333" dirty="0"/>
              <a:t> </a:t>
            </a:r>
            <a:r>
              <a:rPr sz="800" dirty="0"/>
              <a:t>Ave.</a:t>
            </a:r>
            <a:r>
              <a:rPr sz="800" spc="165" dirty="0"/>
              <a:t> </a:t>
            </a:r>
            <a:r>
              <a:rPr sz="800" dirty="0"/>
              <a:t>■</a:t>
            </a:r>
            <a:r>
              <a:rPr sz="800" spc="185" dirty="0"/>
              <a:t> </a:t>
            </a:r>
            <a:r>
              <a:rPr sz="800" dirty="0"/>
              <a:t>Portland,</a:t>
            </a:r>
            <a:r>
              <a:rPr sz="800" spc="-5" dirty="0"/>
              <a:t> </a:t>
            </a:r>
            <a:r>
              <a:rPr sz="800" dirty="0"/>
              <a:t>Oregon</a:t>
            </a:r>
            <a:r>
              <a:rPr sz="800" spc="-15" dirty="0"/>
              <a:t> </a:t>
            </a:r>
            <a:r>
              <a:rPr sz="800" dirty="0"/>
              <a:t>97202</a:t>
            </a:r>
            <a:r>
              <a:rPr sz="800" spc="175" dirty="0"/>
              <a:t> </a:t>
            </a:r>
            <a:r>
              <a:rPr sz="800" dirty="0"/>
              <a:t>■</a:t>
            </a:r>
            <a:r>
              <a:rPr sz="800" spc="180" dirty="0"/>
              <a:t> </a:t>
            </a:r>
            <a:r>
              <a:rPr sz="800" spc="-10" dirty="0"/>
              <a:t>503.231.9990</a:t>
            </a:r>
            <a:endParaRPr sz="80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winhodson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irwinhods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05304" y="1514347"/>
            <a:ext cx="417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latin typeface="Times New Roman"/>
                <a:cs typeface="Times New Roman"/>
              </a:rPr>
              <a:t>Large</a:t>
            </a:r>
            <a:r>
              <a:rPr sz="800" i="1" spc="-5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Format,</a:t>
            </a:r>
            <a:r>
              <a:rPr sz="800" i="1" spc="-15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Digital</a:t>
            </a:r>
            <a:r>
              <a:rPr sz="800" i="1" spc="-5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&amp;</a:t>
            </a:r>
            <a:r>
              <a:rPr sz="800" i="1" spc="-15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Offset</a:t>
            </a:r>
            <a:r>
              <a:rPr sz="800" i="1" spc="-15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Printing</a:t>
            </a:r>
            <a:r>
              <a:rPr sz="800" i="1" spc="42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•</a:t>
            </a:r>
            <a:r>
              <a:rPr sz="900" spc="409" dirty="0">
                <a:latin typeface="Times New Roman"/>
                <a:cs typeface="Times New Roman"/>
              </a:rPr>
              <a:t> </a:t>
            </a:r>
            <a:r>
              <a:rPr sz="800" i="1" spc="-10" dirty="0">
                <a:latin typeface="Times New Roman"/>
                <a:cs typeface="Times New Roman"/>
              </a:rPr>
              <a:t>Promotional</a:t>
            </a:r>
            <a:r>
              <a:rPr sz="800" i="1" dirty="0">
                <a:latin typeface="Times New Roman"/>
                <a:cs typeface="Times New Roman"/>
              </a:rPr>
              <a:t> Products</a:t>
            </a:r>
            <a:r>
              <a:rPr sz="800" i="1" spc="370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•</a:t>
            </a:r>
            <a:r>
              <a:rPr sz="900" spc="409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Highway</a:t>
            </a:r>
            <a:r>
              <a:rPr sz="800" i="1" spc="-10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Reflective</a:t>
            </a:r>
            <a:r>
              <a:rPr sz="800" i="1" spc="-15" dirty="0">
                <a:latin typeface="Times New Roman"/>
                <a:cs typeface="Times New Roman"/>
              </a:rPr>
              <a:t> </a:t>
            </a:r>
            <a:r>
              <a:rPr sz="800" i="1" spc="-10" dirty="0">
                <a:latin typeface="Times New Roman"/>
                <a:cs typeface="Times New Roman"/>
              </a:rPr>
              <a:t>Products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24000" y="1494155"/>
            <a:ext cx="5708015" cy="0"/>
          </a:xfrm>
          <a:custGeom>
            <a:avLst/>
            <a:gdLst/>
            <a:ahLst/>
            <a:cxnLst/>
            <a:rect l="l" t="t" r="r" b="b"/>
            <a:pathLst>
              <a:path w="5708015">
                <a:moveTo>
                  <a:pt x="0" y="0"/>
                </a:moveTo>
                <a:lnTo>
                  <a:pt x="570801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744" y="558800"/>
            <a:ext cx="850899" cy="125729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503680" y="578612"/>
            <a:ext cx="1522730" cy="735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880"/>
              </a:lnSpc>
              <a:spcBef>
                <a:spcPts val="95"/>
              </a:spcBef>
            </a:pPr>
            <a:r>
              <a:rPr sz="1600" spc="-25" dirty="0">
                <a:latin typeface="Times New Roman"/>
                <a:cs typeface="Times New Roman"/>
              </a:rPr>
              <a:t>THE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ts val="1839"/>
              </a:lnSpc>
              <a:spcBef>
                <a:spcPts val="85"/>
              </a:spcBef>
            </a:pPr>
            <a:r>
              <a:rPr sz="1600" spc="-50" dirty="0">
                <a:latin typeface="Times New Roman"/>
                <a:cs typeface="Times New Roman"/>
              </a:rPr>
              <a:t>IRWIN-</a:t>
            </a:r>
            <a:r>
              <a:rPr sz="1600" spc="-10" dirty="0">
                <a:latin typeface="Times New Roman"/>
                <a:cs typeface="Times New Roman"/>
              </a:rPr>
              <a:t>HODSON COMPANY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88340" y="9633584"/>
            <a:ext cx="6379210" cy="0"/>
          </a:xfrm>
          <a:custGeom>
            <a:avLst/>
            <a:gdLst/>
            <a:ahLst/>
            <a:cxnLst/>
            <a:rect l="l" t="t" r="r" b="b"/>
            <a:pathLst>
              <a:path w="6379209">
                <a:moveTo>
                  <a:pt x="0" y="0"/>
                </a:moveTo>
                <a:lnTo>
                  <a:pt x="637921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73100" y="2297684"/>
            <a:ext cx="2148205" cy="1557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September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10,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2024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i="1" dirty="0">
                <a:latin typeface="Calibri"/>
                <a:cs typeface="Calibri"/>
              </a:rPr>
              <a:t>via</a:t>
            </a:r>
            <a:r>
              <a:rPr sz="1100" i="1" spc="-15" dirty="0">
                <a:latin typeface="Calibri"/>
                <a:cs typeface="Calibri"/>
              </a:rPr>
              <a:t> </a:t>
            </a:r>
            <a:r>
              <a:rPr sz="1100" i="1" dirty="0">
                <a:latin typeface="Calibri"/>
                <a:cs typeface="Calibri"/>
              </a:rPr>
              <a:t>electronic</a:t>
            </a:r>
            <a:r>
              <a:rPr sz="1100" i="1" spc="-10" dirty="0">
                <a:latin typeface="Calibri"/>
                <a:cs typeface="Calibri"/>
              </a:rPr>
              <a:t> </a:t>
            </a:r>
            <a:r>
              <a:rPr sz="1100" i="1" dirty="0">
                <a:latin typeface="Calibri"/>
                <a:cs typeface="Calibri"/>
              </a:rPr>
              <a:t>delivery</a:t>
            </a:r>
            <a:r>
              <a:rPr sz="1100" i="1" spc="-20" dirty="0">
                <a:latin typeface="Calibri"/>
                <a:cs typeface="Calibri"/>
              </a:rPr>
              <a:t> </a:t>
            </a:r>
            <a:r>
              <a:rPr sz="1100" i="1" dirty="0">
                <a:latin typeface="Calibri"/>
                <a:cs typeface="Calibri"/>
              </a:rPr>
              <a:t>to</a:t>
            </a:r>
            <a:r>
              <a:rPr sz="1100" i="1" spc="-5" dirty="0">
                <a:latin typeface="Calibri"/>
                <a:cs typeface="Calibri"/>
              </a:rPr>
              <a:t> </a:t>
            </a:r>
            <a:r>
              <a:rPr sz="1100" i="1" dirty="0">
                <a:latin typeface="Calibri"/>
                <a:cs typeface="Calibri"/>
              </a:rPr>
              <a:t>all</a:t>
            </a:r>
            <a:r>
              <a:rPr sz="1100" i="1" spc="-20" dirty="0">
                <a:latin typeface="Calibri"/>
                <a:cs typeface="Calibri"/>
              </a:rPr>
              <a:t> </a:t>
            </a:r>
            <a:r>
              <a:rPr sz="1100" i="1" spc="-10" dirty="0">
                <a:latin typeface="Calibri"/>
                <a:cs typeface="Calibri"/>
              </a:rPr>
              <a:t>recipients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Mr.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Jim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Orr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NWR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DEQ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Project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Manager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700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NE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Multnomah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Street,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Suite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600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Portland,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97232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/>
              <a:t>2838</a:t>
            </a:r>
            <a:r>
              <a:rPr spc="-5" dirty="0"/>
              <a:t> </a:t>
            </a:r>
            <a:r>
              <a:rPr dirty="0"/>
              <a:t>SE</a:t>
            </a:r>
            <a:r>
              <a:rPr spc="-20" dirty="0"/>
              <a:t> </a:t>
            </a:r>
            <a:r>
              <a:rPr dirty="0"/>
              <a:t>9</a:t>
            </a:r>
            <a:r>
              <a:rPr sz="750" baseline="33333" dirty="0"/>
              <a:t>th</a:t>
            </a:r>
            <a:r>
              <a:rPr sz="750" spc="97" baseline="33333" dirty="0"/>
              <a:t> </a:t>
            </a:r>
            <a:r>
              <a:rPr sz="800" dirty="0"/>
              <a:t>Ave.</a:t>
            </a:r>
            <a:r>
              <a:rPr sz="800" spc="165" dirty="0"/>
              <a:t> </a:t>
            </a:r>
            <a:r>
              <a:rPr sz="800" dirty="0"/>
              <a:t>■</a:t>
            </a:r>
            <a:r>
              <a:rPr sz="800" spc="185" dirty="0"/>
              <a:t> </a:t>
            </a:r>
            <a:r>
              <a:rPr sz="800" dirty="0"/>
              <a:t>Portland,</a:t>
            </a:r>
            <a:r>
              <a:rPr sz="800" spc="-5" dirty="0"/>
              <a:t> </a:t>
            </a:r>
            <a:r>
              <a:rPr sz="800" dirty="0"/>
              <a:t>Oregon</a:t>
            </a:r>
            <a:r>
              <a:rPr sz="800" spc="-15" dirty="0"/>
              <a:t> </a:t>
            </a:r>
            <a:r>
              <a:rPr sz="800" dirty="0"/>
              <a:t>97202</a:t>
            </a:r>
            <a:r>
              <a:rPr sz="800" spc="175" dirty="0"/>
              <a:t> </a:t>
            </a:r>
            <a:r>
              <a:rPr sz="800" dirty="0"/>
              <a:t>■</a:t>
            </a:r>
            <a:r>
              <a:rPr sz="800" spc="180" dirty="0"/>
              <a:t> </a:t>
            </a:r>
            <a:r>
              <a:rPr sz="800" spc="-10" dirty="0"/>
              <a:t>503.231.9990</a:t>
            </a:r>
            <a:endParaRPr sz="800"/>
          </a:p>
        </p:txBody>
      </p:sp>
      <p:sp>
        <p:nvSpPr>
          <p:cNvPr id="12" name="object 12"/>
          <p:cNvSpPr txBox="1"/>
          <p:nvPr/>
        </p:nvSpPr>
        <p:spPr>
          <a:xfrm>
            <a:off x="3271520" y="9687617"/>
            <a:ext cx="121793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3"/>
              </a:rPr>
              <a:t>www.irwinhodson.com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3100" y="4171844"/>
            <a:ext cx="48387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latin typeface="Calibri"/>
                <a:cs typeface="Calibri"/>
              </a:rPr>
              <a:t>Subject: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05578" y="4171844"/>
            <a:ext cx="5429250" cy="36449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indent="14604">
              <a:lnSpc>
                <a:spcPct val="101800"/>
              </a:lnSpc>
              <a:spcBef>
                <a:spcPts val="80"/>
              </a:spcBef>
            </a:pPr>
            <a:r>
              <a:rPr sz="1100" dirty="0">
                <a:latin typeface="Calibri"/>
                <a:cs typeface="Calibri"/>
              </a:rPr>
              <a:t>Irwin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Hodson</a:t>
            </a:r>
            <a:r>
              <a:rPr sz="1100" spc="-10" dirty="0">
                <a:latin typeface="Calibri"/>
                <a:cs typeface="Calibri"/>
              </a:rPr>
              <a:t> Follow-</a:t>
            </a:r>
            <a:r>
              <a:rPr sz="1100" dirty="0">
                <a:latin typeface="Calibri"/>
                <a:cs typeface="Calibri"/>
              </a:rPr>
              <a:t>Up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Comments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Oregon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Department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Environmental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Quality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(DEQ) </a:t>
            </a:r>
            <a:r>
              <a:rPr sz="1100" dirty="0">
                <a:latin typeface="Calibri"/>
                <a:cs typeface="Calibri"/>
              </a:rPr>
              <a:t>Letters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dated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August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26,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2024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September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6,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2024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6900" y="4854376"/>
            <a:ext cx="6543675" cy="42868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Calibri"/>
                <a:cs typeface="Calibri"/>
              </a:rPr>
              <a:t>Dear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Mr.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Jim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Orr,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889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This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letter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responds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your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two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letters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dated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August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26,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2024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September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6</a:t>
            </a:r>
            <a:r>
              <a:rPr sz="1050" baseline="31746" dirty="0">
                <a:latin typeface="Calibri"/>
                <a:cs typeface="Calibri"/>
              </a:rPr>
              <a:t>th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2024.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marL="88900" marR="68580" indent="-635">
              <a:lnSpc>
                <a:spcPct val="101499"/>
              </a:lnSpc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response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request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your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August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26</a:t>
            </a:r>
            <a:r>
              <a:rPr sz="1050" baseline="31746" dirty="0">
                <a:latin typeface="Calibri"/>
                <a:cs typeface="Calibri"/>
              </a:rPr>
              <a:t>th</a:t>
            </a:r>
            <a:r>
              <a:rPr sz="1050" spc="127" baseline="31746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letter,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Irwin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Hodson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wishes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remain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Voluntary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Clean</a:t>
            </a:r>
            <a:r>
              <a:rPr sz="1100" spc="-25" dirty="0">
                <a:latin typeface="Calibri"/>
                <a:cs typeface="Calibri"/>
              </a:rPr>
              <a:t> Up </a:t>
            </a:r>
            <a:r>
              <a:rPr sz="1100" dirty="0">
                <a:latin typeface="Calibri"/>
                <a:cs typeface="Calibri"/>
              </a:rPr>
              <a:t>Program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Irwin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Hodson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commits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promptly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submit a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Feasibility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Study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under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DEQ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oversight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Voluntary </a:t>
            </a:r>
            <a:r>
              <a:rPr sz="1100" dirty="0">
                <a:latin typeface="Calibri"/>
                <a:cs typeface="Calibri"/>
              </a:rPr>
              <a:t>Clean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Up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Program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(VCP).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Irwin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Hodson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submit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Feasibility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Study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(FS)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Lynn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Green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EVREN </a:t>
            </a:r>
            <a:r>
              <a:rPr sz="1100" dirty="0">
                <a:latin typeface="Calibri"/>
                <a:cs typeface="Calibri"/>
              </a:rPr>
              <a:t>Northwest,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Inc.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within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next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ninety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(90)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days.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marL="88265" marR="90170">
              <a:lnSpc>
                <a:spcPct val="101699"/>
              </a:lnSpc>
            </a:pP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would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like to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correct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number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misstatements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your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letters.</a:t>
            </a:r>
            <a:r>
              <a:rPr sz="1100" spc="229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First,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our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records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indicate that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last</a:t>
            </a:r>
            <a:r>
              <a:rPr sz="1100" spc="-10" dirty="0">
                <a:latin typeface="Calibri"/>
                <a:cs typeface="Calibri"/>
              </a:rPr>
              <a:t> on-</a:t>
            </a:r>
            <a:r>
              <a:rPr sz="1100" spc="-20" dirty="0">
                <a:latin typeface="Calibri"/>
                <a:cs typeface="Calibri"/>
              </a:rPr>
              <a:t>site </a:t>
            </a:r>
            <a:r>
              <a:rPr sz="1100" dirty="0">
                <a:latin typeface="Calibri"/>
                <a:cs typeface="Calibri"/>
              </a:rPr>
              <a:t>observation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DEQ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personnel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was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January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2023,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January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2024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stated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letter.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DEQ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personnel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on-site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almost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two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years.</a:t>
            </a:r>
            <a:r>
              <a:rPr sz="1100" spc="2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DEQ’s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statements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its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September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6,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2024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letter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regarding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broken </a:t>
            </a:r>
            <a:r>
              <a:rPr sz="1100" dirty="0">
                <a:latin typeface="Calibri"/>
                <a:cs typeface="Calibri"/>
              </a:rPr>
              <a:t>windows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“significant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air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movement”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on-site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current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nor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these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statements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accurate.</a:t>
            </a:r>
            <a:r>
              <a:rPr sz="1100" spc="2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Irwin </a:t>
            </a:r>
            <a:r>
              <a:rPr sz="1100" dirty="0">
                <a:latin typeface="Calibri"/>
                <a:cs typeface="Calibri"/>
              </a:rPr>
              <a:t>Hodson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sampling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indoor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air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quarterly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basis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since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2022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DEQ’s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dated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observations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not </a:t>
            </a:r>
            <a:r>
              <a:rPr sz="1100" dirty="0">
                <a:latin typeface="Calibri"/>
                <a:cs typeface="Calibri"/>
              </a:rPr>
              <a:t>inform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its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characterizations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or confidence in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recent indoor ambient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air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sampling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results. As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requested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in </a:t>
            </a:r>
            <a:r>
              <a:rPr sz="1100" dirty="0">
                <a:latin typeface="Calibri"/>
                <a:cs typeface="Calibri"/>
              </a:rPr>
              <a:t>your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September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6,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2024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letter,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Irwin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Hodson’s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consultant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Evren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Northwest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submit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work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plan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future </a:t>
            </a:r>
            <a:r>
              <a:rPr sz="1100" dirty="0">
                <a:latin typeface="Calibri"/>
                <a:cs typeface="Calibri"/>
              </a:rPr>
              <a:t>indoor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sampling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DEQ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review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approval.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marL="88265" marR="180975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This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indoor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air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sampling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work plan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also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address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your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new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concerns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about </a:t>
            </a:r>
            <a:r>
              <a:rPr sz="1100" spc="-10" dirty="0">
                <a:latin typeface="Calibri"/>
                <a:cs typeface="Calibri"/>
              </a:rPr>
              <a:t>benzene,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ethylbenzene,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and </a:t>
            </a:r>
            <a:r>
              <a:rPr sz="1100" dirty="0">
                <a:latin typeface="Calibri"/>
                <a:cs typeface="Calibri"/>
              </a:rPr>
              <a:t>naphthalene,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first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raised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your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September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6,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2024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letter.</a:t>
            </a:r>
            <a:r>
              <a:rPr sz="1100" spc="2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you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know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our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consultant’s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quarterly </a:t>
            </a:r>
            <a:r>
              <a:rPr sz="1100" dirty="0">
                <a:latin typeface="Calibri"/>
                <a:cs typeface="Calibri"/>
              </a:rPr>
              <a:t>monitoring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reports,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ambient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indoor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air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concentrations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benzene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naphthalene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within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range</a:t>
            </a:r>
            <a:r>
              <a:rPr sz="1100" spc="-25" dirty="0">
                <a:latin typeface="Calibri"/>
                <a:cs typeface="Calibri"/>
              </a:rPr>
              <a:t> of </a:t>
            </a:r>
            <a:r>
              <a:rPr sz="1100" dirty="0">
                <a:latin typeface="Calibri"/>
                <a:cs typeface="Calibri"/>
              </a:rPr>
              <a:t>these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constituents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detected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outdoor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air.</a:t>
            </a:r>
            <a:r>
              <a:rPr sz="1100" spc="2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suggests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that the source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outside rather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than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inside </a:t>
            </a:r>
            <a:r>
              <a:rPr sz="1100" spc="-25" dirty="0">
                <a:latin typeface="Calibri"/>
                <a:cs typeface="Calibri"/>
              </a:rPr>
              <a:t>the </a:t>
            </a:r>
            <a:r>
              <a:rPr sz="1100" dirty="0">
                <a:latin typeface="Calibri"/>
                <a:cs typeface="Calibri"/>
              </a:rPr>
              <a:t>building,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according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our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consultant.</a:t>
            </a:r>
            <a:r>
              <a:rPr sz="1100" spc="2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Additionally,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suggested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our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prior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monitoring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reports,</a:t>
            </a:r>
            <a:r>
              <a:rPr sz="1100" spc="-10" dirty="0">
                <a:latin typeface="Calibri"/>
                <a:cs typeface="Calibri"/>
              </a:rPr>
              <a:t> detections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benzene,</a:t>
            </a:r>
            <a:r>
              <a:rPr sz="1100" spc="-10" dirty="0">
                <a:latin typeface="Calibri"/>
                <a:cs typeface="Calibri"/>
              </a:rPr>
              <a:t> ethylbenzene,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naphthalene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likely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products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stored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onsite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containing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petroleum </a:t>
            </a:r>
            <a:r>
              <a:rPr sz="1100" dirty="0">
                <a:latin typeface="Calibri"/>
                <a:cs typeface="Calibri"/>
              </a:rPr>
              <a:t>distillates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identified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pre-</a:t>
            </a:r>
            <a:r>
              <a:rPr sz="1100" dirty="0">
                <a:latin typeface="Calibri"/>
                <a:cs typeface="Calibri"/>
              </a:rPr>
              <a:t>testing</a:t>
            </a:r>
            <a:r>
              <a:rPr sz="1100" spc="-10" dirty="0">
                <a:latin typeface="Calibri"/>
                <a:cs typeface="Calibri"/>
              </a:rPr>
              <a:t> inventory.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05304" y="1514347"/>
            <a:ext cx="417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latin typeface="Times New Roman"/>
                <a:cs typeface="Times New Roman"/>
              </a:rPr>
              <a:t>Large</a:t>
            </a:r>
            <a:r>
              <a:rPr sz="800" i="1" spc="-5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Format,</a:t>
            </a:r>
            <a:r>
              <a:rPr sz="800" i="1" spc="-15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Digital</a:t>
            </a:r>
            <a:r>
              <a:rPr sz="800" i="1" spc="-5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&amp;</a:t>
            </a:r>
            <a:r>
              <a:rPr sz="800" i="1" spc="-15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Offset</a:t>
            </a:r>
            <a:r>
              <a:rPr sz="800" i="1" spc="-15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Printing</a:t>
            </a:r>
            <a:r>
              <a:rPr sz="800" i="1" spc="42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•</a:t>
            </a:r>
            <a:r>
              <a:rPr sz="900" spc="409" dirty="0">
                <a:latin typeface="Times New Roman"/>
                <a:cs typeface="Times New Roman"/>
              </a:rPr>
              <a:t> </a:t>
            </a:r>
            <a:r>
              <a:rPr sz="800" i="1" spc="-10" dirty="0">
                <a:latin typeface="Times New Roman"/>
                <a:cs typeface="Times New Roman"/>
              </a:rPr>
              <a:t>Promotional</a:t>
            </a:r>
            <a:r>
              <a:rPr sz="800" i="1" dirty="0">
                <a:latin typeface="Times New Roman"/>
                <a:cs typeface="Times New Roman"/>
              </a:rPr>
              <a:t> Products</a:t>
            </a:r>
            <a:r>
              <a:rPr sz="800" i="1" spc="370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•</a:t>
            </a:r>
            <a:r>
              <a:rPr sz="900" spc="409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Highway</a:t>
            </a:r>
            <a:r>
              <a:rPr sz="800" i="1" spc="-10" dirty="0">
                <a:latin typeface="Times New Roman"/>
                <a:cs typeface="Times New Roman"/>
              </a:rPr>
              <a:t> </a:t>
            </a:r>
            <a:r>
              <a:rPr sz="800" i="1" dirty="0">
                <a:latin typeface="Times New Roman"/>
                <a:cs typeface="Times New Roman"/>
              </a:rPr>
              <a:t>Reflective</a:t>
            </a:r>
            <a:r>
              <a:rPr sz="800" i="1" spc="-15" dirty="0">
                <a:latin typeface="Times New Roman"/>
                <a:cs typeface="Times New Roman"/>
              </a:rPr>
              <a:t> </a:t>
            </a:r>
            <a:r>
              <a:rPr sz="800" i="1" spc="-10" dirty="0">
                <a:latin typeface="Times New Roman"/>
                <a:cs typeface="Times New Roman"/>
              </a:rPr>
              <a:t>Products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24000" y="1494155"/>
            <a:ext cx="5708015" cy="0"/>
          </a:xfrm>
          <a:custGeom>
            <a:avLst/>
            <a:gdLst/>
            <a:ahLst/>
            <a:cxnLst/>
            <a:rect l="l" t="t" r="r" b="b"/>
            <a:pathLst>
              <a:path w="5708015">
                <a:moveTo>
                  <a:pt x="0" y="0"/>
                </a:moveTo>
                <a:lnTo>
                  <a:pt x="570801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744" y="558800"/>
            <a:ext cx="850899" cy="125729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503680" y="578612"/>
            <a:ext cx="1522730" cy="735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880"/>
              </a:lnSpc>
              <a:spcBef>
                <a:spcPts val="95"/>
              </a:spcBef>
            </a:pPr>
            <a:r>
              <a:rPr sz="1600" spc="-25" dirty="0">
                <a:latin typeface="Times New Roman"/>
                <a:cs typeface="Times New Roman"/>
              </a:rPr>
              <a:t>THE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ts val="1839"/>
              </a:lnSpc>
              <a:spcBef>
                <a:spcPts val="85"/>
              </a:spcBef>
            </a:pPr>
            <a:r>
              <a:rPr sz="1600" spc="-50" dirty="0">
                <a:latin typeface="Times New Roman"/>
                <a:cs typeface="Times New Roman"/>
              </a:rPr>
              <a:t>IRWIN-</a:t>
            </a:r>
            <a:r>
              <a:rPr sz="1600" spc="-10" dirty="0">
                <a:latin typeface="Times New Roman"/>
                <a:cs typeface="Times New Roman"/>
              </a:rPr>
              <a:t>HODSON COMPANY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88340" y="9633584"/>
            <a:ext cx="6379210" cy="0"/>
          </a:xfrm>
          <a:custGeom>
            <a:avLst/>
            <a:gdLst/>
            <a:ahLst/>
            <a:cxnLst/>
            <a:rect l="l" t="t" r="r" b="b"/>
            <a:pathLst>
              <a:path w="6379209">
                <a:moveTo>
                  <a:pt x="0" y="0"/>
                </a:moveTo>
                <a:lnTo>
                  <a:pt x="637921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72679" y="2312442"/>
            <a:ext cx="6419215" cy="258000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80"/>
              </a:spcBef>
            </a:pPr>
            <a:r>
              <a:rPr sz="1100" dirty="0">
                <a:latin typeface="Calibri"/>
                <a:cs typeface="Calibri"/>
              </a:rPr>
              <a:t>Further,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your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statements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about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“repeated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requests”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FS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were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surprise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us.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Our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consultant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EVREN </a:t>
            </a:r>
            <a:r>
              <a:rPr sz="1100" dirty="0">
                <a:latin typeface="Calibri"/>
                <a:cs typeface="Calibri"/>
              </a:rPr>
              <a:t>Northwest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communicated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DEQ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collecting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additional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data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over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first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half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year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and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was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Irwin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Hodson’s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understanding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DEQ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would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review the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recent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data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was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collected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order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0" dirty="0">
                <a:latin typeface="Calibri"/>
                <a:cs typeface="Calibri"/>
              </a:rPr>
              <a:t> clarify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objectives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 FS.</a:t>
            </a:r>
            <a:r>
              <a:rPr sz="1100" spc="2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data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was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submitted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June 2024.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It is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also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our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understanding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EVREN</a:t>
            </a:r>
            <a:r>
              <a:rPr sz="1100" spc="50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Northwest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requested,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was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denied,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technical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meeting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DEQ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discuss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data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clarify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Calibri"/>
                <a:cs typeface="Calibri"/>
              </a:rPr>
              <a:t> next</a:t>
            </a:r>
            <a:r>
              <a:rPr sz="1100" spc="50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steps in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process.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marL="12700" marR="76200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Irwin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Hodson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would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like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work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cooperatively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DEQ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cleanup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close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site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VCP.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Irwin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Hodson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hopeful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parties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move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forward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collaborative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manner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way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productive.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As</a:t>
            </a:r>
            <a:r>
              <a:rPr sz="1100" spc="50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stated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above,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Irwin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Hodson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submit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FS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within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next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ninety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(90)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days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DEQ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review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approval.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Irwin </a:t>
            </a:r>
            <a:r>
              <a:rPr sz="1100" dirty="0">
                <a:latin typeface="Calibri"/>
                <a:cs typeface="Calibri"/>
              </a:rPr>
              <a:t>Hodson’s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consultant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reach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out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you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directly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determine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what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changes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existing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work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plan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for </a:t>
            </a:r>
            <a:r>
              <a:rPr sz="1100" dirty="0">
                <a:latin typeface="Calibri"/>
                <a:cs typeface="Calibri"/>
              </a:rPr>
              <a:t>indoor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sampling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necessary.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Please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let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know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you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questions</a:t>
            </a:r>
            <a:r>
              <a:rPr sz="1100" spc="-10" dirty="0">
                <a:latin typeface="Calibri"/>
                <a:cs typeface="Calibri"/>
              </a:rPr>
              <a:t> whatsoever.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Sincerely,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7503" y="5060948"/>
            <a:ext cx="1234805" cy="609599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673087" y="5650532"/>
            <a:ext cx="1306830" cy="336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Calibri"/>
                <a:cs typeface="Calibri"/>
              </a:rPr>
              <a:t>TJ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McDonald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900" dirty="0">
                <a:latin typeface="Calibri"/>
                <a:cs typeface="Calibri"/>
              </a:rPr>
              <a:t>The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Irwin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Hodson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Company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/>
              <a:t>2838</a:t>
            </a:r>
            <a:r>
              <a:rPr spc="-5" dirty="0"/>
              <a:t> </a:t>
            </a:r>
            <a:r>
              <a:rPr dirty="0"/>
              <a:t>SE</a:t>
            </a:r>
            <a:r>
              <a:rPr spc="-20" dirty="0"/>
              <a:t> </a:t>
            </a:r>
            <a:r>
              <a:rPr dirty="0"/>
              <a:t>9</a:t>
            </a:r>
            <a:r>
              <a:rPr sz="750" baseline="33333" dirty="0"/>
              <a:t>th</a:t>
            </a:r>
            <a:r>
              <a:rPr sz="750" spc="97" baseline="33333" dirty="0"/>
              <a:t> </a:t>
            </a:r>
            <a:r>
              <a:rPr sz="800" dirty="0"/>
              <a:t>Ave.</a:t>
            </a:r>
            <a:r>
              <a:rPr sz="800" spc="165" dirty="0"/>
              <a:t> </a:t>
            </a:r>
            <a:r>
              <a:rPr sz="800" dirty="0"/>
              <a:t>■</a:t>
            </a:r>
            <a:r>
              <a:rPr sz="800" spc="185" dirty="0"/>
              <a:t> </a:t>
            </a:r>
            <a:r>
              <a:rPr sz="800" dirty="0"/>
              <a:t>Portland,</a:t>
            </a:r>
            <a:r>
              <a:rPr sz="800" spc="-5" dirty="0"/>
              <a:t> </a:t>
            </a:r>
            <a:r>
              <a:rPr sz="800" dirty="0"/>
              <a:t>Oregon</a:t>
            </a:r>
            <a:r>
              <a:rPr sz="800" spc="-15" dirty="0"/>
              <a:t> </a:t>
            </a:r>
            <a:r>
              <a:rPr sz="800" dirty="0"/>
              <a:t>97202</a:t>
            </a:r>
            <a:r>
              <a:rPr sz="800" spc="175" dirty="0"/>
              <a:t> </a:t>
            </a:r>
            <a:r>
              <a:rPr sz="800" dirty="0"/>
              <a:t>■</a:t>
            </a:r>
            <a:r>
              <a:rPr sz="800" spc="180" dirty="0"/>
              <a:t> </a:t>
            </a:r>
            <a:r>
              <a:rPr sz="800" spc="-10" dirty="0"/>
              <a:t>503.231.9990</a:t>
            </a:r>
            <a:endParaRPr sz="800"/>
          </a:p>
        </p:txBody>
      </p:sp>
      <p:sp>
        <p:nvSpPr>
          <p:cNvPr id="12" name="object 12"/>
          <p:cNvSpPr txBox="1"/>
          <p:nvPr/>
        </p:nvSpPr>
        <p:spPr>
          <a:xfrm>
            <a:off x="3271520" y="9687617"/>
            <a:ext cx="121793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4"/>
              </a:rPr>
              <a:t>www.irwinhodson.com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3100" y="6642510"/>
            <a:ext cx="1771650" cy="1898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25" dirty="0">
                <a:latin typeface="Calibri"/>
                <a:cs typeface="Calibri"/>
              </a:rPr>
              <a:t>Ec:</a:t>
            </a:r>
            <a:endParaRPr sz="1100">
              <a:latin typeface="Calibri"/>
              <a:cs typeface="Calibri"/>
            </a:endParaRPr>
          </a:p>
          <a:p>
            <a:pPr marL="12700" marR="480059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Heather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Brown,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IHCO </a:t>
            </a:r>
            <a:r>
              <a:rPr sz="1100" dirty="0">
                <a:latin typeface="Calibri"/>
                <a:cs typeface="Calibri"/>
              </a:rPr>
              <a:t>Mark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McDonald,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IHCO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Lynn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Green,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EVRENORTHWEST </a:t>
            </a:r>
            <a:r>
              <a:rPr sz="1100" dirty="0">
                <a:latin typeface="Calibri"/>
                <a:cs typeface="Calibri"/>
              </a:rPr>
              <a:t>Scott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Jerger,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Field</a:t>
            </a:r>
            <a:r>
              <a:rPr sz="1100" spc="-10" dirty="0">
                <a:latin typeface="Calibri"/>
                <a:cs typeface="Calibri"/>
              </a:rPr>
              <a:t> Jerger </a:t>
            </a:r>
            <a:r>
              <a:rPr sz="1100" dirty="0">
                <a:latin typeface="Calibri"/>
                <a:cs typeface="Calibri"/>
              </a:rPr>
              <a:t>Amanda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Wozab,</a:t>
            </a:r>
            <a:r>
              <a:rPr sz="1100" spc="-25" dirty="0">
                <a:latin typeface="Calibri"/>
                <a:cs typeface="Calibri"/>
              </a:rPr>
              <a:t> DEQ</a:t>
            </a:r>
            <a:endParaRPr sz="1100">
              <a:latin typeface="Calibri"/>
              <a:cs typeface="Calibri"/>
            </a:endParaRPr>
          </a:p>
          <a:p>
            <a:pPr marL="12700" marR="541020">
              <a:lnSpc>
                <a:spcPct val="101600"/>
              </a:lnSpc>
            </a:pPr>
            <a:r>
              <a:rPr sz="1100" dirty="0">
                <a:latin typeface="Calibri"/>
                <a:cs typeface="Calibri"/>
              </a:rPr>
              <a:t>Thomas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Wesley,</a:t>
            </a:r>
            <a:r>
              <a:rPr sz="1100" spc="-25" dirty="0">
                <a:latin typeface="Calibri"/>
                <a:cs typeface="Calibri"/>
              </a:rPr>
              <a:t> DEQ </a:t>
            </a:r>
            <a:r>
              <a:rPr sz="1100" dirty="0">
                <a:latin typeface="Calibri"/>
                <a:cs typeface="Calibri"/>
              </a:rPr>
              <a:t>Todd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Vaneck,</a:t>
            </a:r>
            <a:r>
              <a:rPr sz="1100" spc="-25" dirty="0">
                <a:latin typeface="Calibri"/>
                <a:cs typeface="Calibri"/>
              </a:rPr>
              <a:t> DEQ </a:t>
            </a:r>
            <a:r>
              <a:rPr sz="1100" dirty="0">
                <a:latin typeface="Calibri"/>
                <a:cs typeface="Calibri"/>
              </a:rPr>
              <a:t>Erin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McDonnel,</a:t>
            </a:r>
            <a:r>
              <a:rPr sz="1100" spc="-25" dirty="0">
                <a:latin typeface="Calibri"/>
                <a:cs typeface="Calibri"/>
              </a:rPr>
              <a:t> DEQ </a:t>
            </a:r>
            <a:r>
              <a:rPr sz="1100" dirty="0">
                <a:latin typeface="Calibri"/>
                <a:cs typeface="Calibri"/>
              </a:rPr>
              <a:t>Mike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Poulsen,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DEQ </a:t>
            </a:r>
            <a:r>
              <a:rPr sz="1100" dirty="0">
                <a:latin typeface="Calibri"/>
                <a:cs typeface="Calibri"/>
              </a:rPr>
              <a:t>Gary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Vrooman,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DOJ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732</Words>
  <Application>Microsoft Office PowerPoint</Application>
  <PresentationFormat>Custom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Times New Roman</vt:lpstr>
      <vt:lpstr>Office Theme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heatherb</dc:creator>
  <cp:lastModifiedBy>ORR Jim * DEQ</cp:lastModifiedBy>
  <cp:revision>1</cp:revision>
  <dcterms:created xsi:type="dcterms:W3CDTF">2024-09-11T15:03:15Z</dcterms:created>
  <dcterms:modified xsi:type="dcterms:W3CDTF">2024-09-11T15:03:43Z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2024-09-10T00:00:00Z</vt:filetime>
  </property>
  <property fmtid="{D5CDD505-2E9C-101B-9397-08002B2CF9AE}" pid="3" name="Creator">
    <vt:lpwstr>Acrobat PDFMaker 24 for Word</vt:lpwstr>
  </property>
  <property fmtid="{D5CDD505-2E9C-101B-9397-08002B2CF9AE}" pid="4" name="LastSaved">
    <vt:filetime>2024-09-11T00:00:00Z</vt:filetime>
  </property>
  <property fmtid="{D5CDD505-2E9C-101B-9397-08002B2CF9AE}" pid="5" name="Producer">
    <vt:lpwstr>Adobe PDF Library 24.3.144</vt:lpwstr>
  </property>
  <property fmtid="{D5CDD505-2E9C-101B-9397-08002B2CF9AE}" pid="6" name="SourceModified">
    <vt:lpwstr>D:20240910225625</vt:lpwstr>
  </property>
  <property fmtid="{D5CDD505-2E9C-101B-9397-08002B2CF9AE}" pid="7" name="MSIP_Label_09b73270-2993-4076-be47-9c78f42a1e84_Enabled">
    <vt:lpwstr>true</vt:lpwstr>
  </property>
  <property fmtid="{D5CDD505-2E9C-101B-9397-08002B2CF9AE}" pid="8" name="MSIP_Label_09b73270-2993-4076-be47-9c78f42a1e84_SetDate">
    <vt:lpwstr>2024-09-11T15:03:32Z</vt:lpwstr>
  </property>
  <property fmtid="{D5CDD505-2E9C-101B-9397-08002B2CF9AE}" pid="9" name="MSIP_Label_09b73270-2993-4076-be47-9c78f42a1e84_Method">
    <vt:lpwstr>Privileged</vt:lpwstr>
  </property>
  <property fmtid="{D5CDD505-2E9C-101B-9397-08002B2CF9AE}" pid="10" name="MSIP_Label_09b73270-2993-4076-be47-9c78f42a1e84_Name">
    <vt:lpwstr>Level 1 - Published (Items)</vt:lpwstr>
  </property>
  <property fmtid="{D5CDD505-2E9C-101B-9397-08002B2CF9AE}" pid="11" name="MSIP_Label_09b73270-2993-4076-be47-9c78f42a1e84_SiteId">
    <vt:lpwstr>aa3f6932-fa7c-47b4-a0ce-a598cad161cf</vt:lpwstr>
  </property>
  <property fmtid="{D5CDD505-2E9C-101B-9397-08002B2CF9AE}" pid="12" name="MSIP_Label_09b73270-2993-4076-be47-9c78f42a1e84_ActionId">
    <vt:lpwstr>3efadfb5-e298-4d33-b728-dd2d080d09e1</vt:lpwstr>
  </property>
  <property fmtid="{D5CDD505-2E9C-101B-9397-08002B2CF9AE}" pid="13" name="MSIP_Label_09b73270-2993-4076-be47-9c78f42a1e84_ContentBits">
    <vt:lpwstr>0</vt:lpwstr>
  </property>
</Properties>
</file>