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AD_B896B2D9.xml" ContentType="application/vnd.ms-powerpoint.comment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9"/>
  </p:sldMasterIdLst>
  <p:notesMasterIdLst>
    <p:notesMasterId r:id="rId33"/>
  </p:notesMasterIdLst>
  <p:sldIdLst>
    <p:sldId id="352" r:id="rId10"/>
    <p:sldId id="448" r:id="rId11"/>
    <p:sldId id="426" r:id="rId12"/>
    <p:sldId id="428" r:id="rId13"/>
    <p:sldId id="381" r:id="rId14"/>
    <p:sldId id="446" r:id="rId15"/>
    <p:sldId id="444" r:id="rId16"/>
    <p:sldId id="443" r:id="rId17"/>
    <p:sldId id="439" r:id="rId18"/>
    <p:sldId id="445" r:id="rId19"/>
    <p:sldId id="450" r:id="rId20"/>
    <p:sldId id="449" r:id="rId21"/>
    <p:sldId id="459" r:id="rId22"/>
    <p:sldId id="452" r:id="rId23"/>
    <p:sldId id="454" r:id="rId24"/>
    <p:sldId id="460" r:id="rId25"/>
    <p:sldId id="461" r:id="rId26"/>
    <p:sldId id="456" r:id="rId27"/>
    <p:sldId id="462" r:id="rId28"/>
    <p:sldId id="458" r:id="rId29"/>
    <p:sldId id="420" r:id="rId30"/>
    <p:sldId id="429" r:id="rId31"/>
    <p:sldId id="45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48FFFD-19BC-401D-A91D-96C51CC02920}">
          <p14:sldIdLst>
            <p14:sldId id="352"/>
          </p14:sldIdLst>
        </p14:section>
        <p14:section name="IRAM Scoping" id="{F53A7B21-974E-4E30-958D-A00597311DC6}">
          <p14:sldIdLst>
            <p14:sldId id="448"/>
            <p14:sldId id="426"/>
            <p14:sldId id="428"/>
            <p14:sldId id="381"/>
            <p14:sldId id="446"/>
            <p14:sldId id="444"/>
            <p14:sldId id="443"/>
            <p14:sldId id="439"/>
            <p14:sldId id="445"/>
            <p14:sldId id="450"/>
          </p14:sldIdLst>
        </p14:section>
        <p14:section name="DGI Scoping" id="{85D5908F-F061-4517-9ABE-266511E67536}">
          <p14:sldIdLst>
            <p14:sldId id="449"/>
            <p14:sldId id="459"/>
            <p14:sldId id="452"/>
            <p14:sldId id="454"/>
            <p14:sldId id="460"/>
            <p14:sldId id="461"/>
            <p14:sldId id="456"/>
            <p14:sldId id="462"/>
            <p14:sldId id="458"/>
            <p14:sldId id="420"/>
            <p14:sldId id="429"/>
            <p14:sldId id="451"/>
          </p14:sldIdLst>
        </p14:section>
      </p14:sectionLst>
    </p:ext>
    <p:ext uri="{EFAFB233-063F-42B5-8137-9DF3F51BA10A}">
      <p15:sldGuideLst xmlns:p15="http://schemas.microsoft.com/office/powerpoint/2012/main">
        <p15:guide id="1" orient="horz" pos="390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D6A60F-14B9-0171-BF4E-BCF679AA05AD}" name="Andrew Gardner" initials="AG" userId="S::Andrew.Gardner@erm.com::b9916fe3-15c1-4c09-b53e-1dbc869ecae1" providerId="AD"/>
  <p188:author id="{FEEEB161-198A-8FA7-27A5-725CCE4BBDEF}" name="Brendan Robinson" initials="BR" userId="S::brendan.robinson@erm.com::f5f9c152-fd77-4acb-903d-3f09359ced0f" providerId="AD"/>
  <p188:author id="{26E698AB-EA2E-7DC1-C524-1571B690D983}" name="Josh Hyrman" initials="JH" userId="S::Josh.Hyrman@erm.com::1aeaeea2-5217-4086-a625-7cd005786fc3" providerId="AD"/>
  <p188:author id="{87C0A8C1-8820-52A6-C9C2-5FC43202FF98}" name="David Weymann" initials="DW" userId="S::David.Weymann@erm.com::9544af02-d10b-4bc7-844b-b71b931908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19"/>
    <a:srgbClr val="FF0101"/>
    <a:srgbClr val="FFFFFF"/>
    <a:srgbClr val="00F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75E8C-6A35-4617-9D3B-780B7951ECF6}" v="957" dt="2024-02-21T21:31:38.003"/>
    <p1510:client id="{477FFF95-7E79-46EC-A8D5-1B5A925B2F7F}" v="432" dt="2024-02-22T15:56:23.632"/>
    <p1510:client id="{734E6151-BD2D-4F46-A766-6CEFF3630899}" v="4" dt="2024-02-22T00:15:53.853"/>
    <p1510:client id="{75AF18B0-19C3-9B9E-64F8-6320B3CE555E}" v="4" dt="2024-02-22T00:31:30.046"/>
    <p1510:client id="{819FBD8C-6A44-A718-57DF-7BFAA1CEC970}" v="338" dt="2024-02-22T00:50:29.394"/>
    <p1510:client id="{9C567C30-7764-43C1-A6CC-F1FD78BC9413}" v="515" dt="2024-02-21T20:37:15.61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4" y="948"/>
      </p:cViewPr>
      <p:guideLst>
        <p:guide orient="horz" pos="390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comments/modernComment_1AD_B896B2D9.xml><?xml version="1.0" encoding="utf-8"?>
<p188:cmLst xmlns:a="http://schemas.openxmlformats.org/drawingml/2006/main" xmlns:r="http://schemas.openxmlformats.org/officeDocument/2006/relationships" xmlns:p188="http://schemas.microsoft.com/office/powerpoint/2018/8/main">
  <p188:cm id="{5406B6BE-AFC7-4909-83D1-1258E6BFB0B9}" authorId="{87C0A8C1-8820-52A6-C9C2-5FC43202FF98}" created="2024-02-20T22:38:06.465">
    <ac:txMkLst xmlns:ac="http://schemas.microsoft.com/office/drawing/2013/main/command">
      <pc:docMk xmlns:pc="http://schemas.microsoft.com/office/powerpoint/2013/main/command"/>
      <pc:sldMk xmlns:pc="http://schemas.microsoft.com/office/powerpoint/2013/main/command" cId="3096883929" sldId="429"/>
      <ac:spMk id="2" creationId="{2B9A4270-9BB5-5070-4412-FDA3964026F5}"/>
      <ac:txMk cp="0" len="10">
        <ac:context len="11" hash="3225458733"/>
      </ac:txMk>
    </ac:txMkLst>
    <p188:pos x="2138680" y="275490"/>
    <p188:txBody>
      <a:bodyPr/>
      <a:lstStyle/>
      <a:p>
        <a:r>
          <a:rPr lang="en-US"/>
          <a:t>I find this busy with little benefit to the details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A8532-E3AD-794D-A3E0-B244CEE0D8EA}" type="datetimeFigureOut">
              <a:rPr lang="en-GB" smtClean="0"/>
              <a:t>22/02/2024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42C9-FDEE-DF49-A3EE-C81CC5C2A2A9}" type="slidenum">
              <a:rPr lang="en-GB" smtClean="0"/>
              <a:t>‹#›</a:t>
            </a:fld>
            <a:endParaRPr lang="en-GB"/>
          </a:p>
        </p:txBody>
      </p:sp>
    </p:spTree>
    <p:extLst>
      <p:ext uri="{BB962C8B-B14F-4D97-AF65-F5344CB8AC3E}">
        <p14:creationId xmlns:p14="http://schemas.microsoft.com/office/powerpoint/2010/main" val="363237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1</a:t>
            </a:fld>
            <a:endParaRPr lang="en-GB"/>
          </a:p>
        </p:txBody>
      </p:sp>
    </p:spTree>
    <p:extLst>
      <p:ext uri="{BB962C8B-B14F-4D97-AF65-F5344CB8AC3E}">
        <p14:creationId xmlns:p14="http://schemas.microsoft.com/office/powerpoint/2010/main" val="13594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15</a:t>
            </a:fld>
            <a:endParaRPr lang="en-GB"/>
          </a:p>
        </p:txBody>
      </p:sp>
    </p:spTree>
    <p:extLst>
      <p:ext uri="{BB962C8B-B14F-4D97-AF65-F5344CB8AC3E}">
        <p14:creationId xmlns:p14="http://schemas.microsoft.com/office/powerpoint/2010/main" val="233816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Times New Roman" panose="02020603050405020304" pitchFamily="18" charset="0"/>
                <a:ea typeface="Times New Roman" panose="02020603050405020304" pitchFamily="18" charset="0"/>
              </a:rPr>
              <a:t>as in situ processes including sorption, volatilization, biodegradation, oxidation, reduction, advection, dispersion, and dilution that will reduce the concentration, toxicity, and mobility of contaminants in soil and groundwater to restore the beneficial use over time. </a:t>
            </a:r>
          </a:p>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17</a:t>
            </a:fld>
            <a:endParaRPr lang="en-GB"/>
          </a:p>
        </p:txBody>
      </p:sp>
    </p:spTree>
    <p:extLst>
      <p:ext uri="{BB962C8B-B14F-4D97-AF65-F5344CB8AC3E}">
        <p14:creationId xmlns:p14="http://schemas.microsoft.com/office/powerpoint/2010/main" val="113113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highest concentrations of chloroform onsite were less than 40% of the hot spot criteria for VI.</a:t>
            </a:r>
          </a:p>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19</a:t>
            </a:fld>
            <a:endParaRPr lang="en-GB"/>
          </a:p>
        </p:txBody>
      </p:sp>
    </p:spTree>
    <p:extLst>
      <p:ext uri="{BB962C8B-B14F-4D97-AF65-F5344CB8AC3E}">
        <p14:creationId xmlns:p14="http://schemas.microsoft.com/office/powerpoint/2010/main" val="145476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overall proposed roadmap that Todd outlined in his response to the DEQ letter – red lines are dependencies that we’d like to propose in the 2/22 meeting. </a:t>
            </a:r>
          </a:p>
          <a:p>
            <a:r>
              <a:rPr lang="en-US"/>
              <a:t>- IRAM 4 fundamentally depends on IRAM 1 since they are going to be conducted in the same area. Additionally, the success of IRAM will inform how aggressive IRAM 4 will need to be. This is why it was considered phase II in the FS.</a:t>
            </a:r>
          </a:p>
          <a:p>
            <a:r>
              <a:rPr lang="en-US"/>
              <a:t>- IRAM 2 is in a portion of the site that is also lacking in data and the currently proposed remedy is based on the old data set. Recent sampling events and a more comprehensive sampling event in Q1 2021 indicates that site conditions have improved substantially. Additionally, the GW SCM has been progressing towards inward gradient since GEE implementation. Could indicate that only funnel and gate approach is necessary. More information is needed.</a:t>
            </a:r>
          </a:p>
          <a:p>
            <a:r>
              <a:rPr lang="en-US"/>
              <a:t>- IRAM 3 states “removal” – current portions of the site are completely capped by gravel fill and mitigate worker exposure. </a:t>
            </a:r>
          </a:p>
        </p:txBody>
      </p:sp>
      <p:sp>
        <p:nvSpPr>
          <p:cNvPr id="4" name="Slide Number Placeholder 3"/>
          <p:cNvSpPr>
            <a:spLocks noGrp="1"/>
          </p:cNvSpPr>
          <p:nvPr>
            <p:ph type="sldNum" sz="quarter" idx="5"/>
          </p:nvPr>
        </p:nvSpPr>
        <p:spPr/>
        <p:txBody>
          <a:bodyPr/>
          <a:lstStyle/>
          <a:p>
            <a:fld id="{357F42C9-FDEE-DF49-A3EE-C81CC5C2A2A9}" type="slidenum">
              <a:rPr lang="en-GB" smtClean="0"/>
              <a:t>22</a:t>
            </a:fld>
            <a:endParaRPr lang="en-GB"/>
          </a:p>
        </p:txBody>
      </p:sp>
    </p:spTree>
    <p:extLst>
      <p:ext uri="{BB962C8B-B14F-4D97-AF65-F5344CB8AC3E}">
        <p14:creationId xmlns:p14="http://schemas.microsoft.com/office/powerpoint/2010/main" val="289866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9A75-1618-F874-F6BF-31D748170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28553-4877-3B78-3B56-9E947BD4E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12D44-A754-DA3F-D4A3-3D3D5DD8A4A7}"/>
              </a:ext>
            </a:extLst>
          </p:cNvPr>
          <p:cNvSpPr>
            <a:spLocks noGrp="1"/>
          </p:cNvSpPr>
          <p:nvPr>
            <p:ph type="body" idx="1"/>
          </p:nvPr>
        </p:nvSpPr>
        <p:spPr/>
        <p:txBody>
          <a:bodyPr/>
          <a:lstStyle/>
          <a:p>
            <a:r>
              <a:rPr lang="en-US"/>
              <a:t>Here is the overall proposed roadmap that Todd outlined in his response to the DEQ letter – red lines are dependencies that we’d like to propose in the 2/22 meeting. </a:t>
            </a:r>
          </a:p>
          <a:p>
            <a:r>
              <a:rPr lang="en-US"/>
              <a:t>- IRAM 4 fundamentally depends on IRAM 1 since they are going to be conducted in the same area. Additionally, the success of IRAM will inform how aggressive IRAM 4 will need to be. This is why it was considered phase II in the FS.</a:t>
            </a:r>
          </a:p>
          <a:p>
            <a:r>
              <a:rPr lang="en-US"/>
              <a:t>- IRAM 2 is in a portion of the site that is also lacking in data and the currently proposed remedy is based on the old data set. Recent sampling events and a more comprehensive sampling event in Q1 2021 indicates that site conditions have improved substantially. Additionally, the GW SCM has been progressing towards inward gradient since GEE implementation. Could indicate that only funnel and gate approach is necessary. More information is needed.</a:t>
            </a:r>
          </a:p>
          <a:p>
            <a:r>
              <a:rPr lang="en-US"/>
              <a:t>- IRAM 3 states “removal” – current portions of the site are completely capped by gravel fill and mitigate worker exposure. </a:t>
            </a:r>
          </a:p>
        </p:txBody>
      </p:sp>
      <p:sp>
        <p:nvSpPr>
          <p:cNvPr id="4" name="Slide Number Placeholder 3">
            <a:extLst>
              <a:ext uri="{FF2B5EF4-FFF2-40B4-BE49-F238E27FC236}">
                <a16:creationId xmlns:a16="http://schemas.microsoft.com/office/drawing/2014/main" id="{904B3DD8-A27B-992A-9FC7-C5A457BC9EEF}"/>
              </a:ext>
            </a:extLst>
          </p:cNvPr>
          <p:cNvSpPr>
            <a:spLocks noGrp="1"/>
          </p:cNvSpPr>
          <p:nvPr>
            <p:ph type="sldNum" sz="quarter" idx="5"/>
          </p:nvPr>
        </p:nvSpPr>
        <p:spPr/>
        <p:txBody>
          <a:bodyPr/>
          <a:lstStyle/>
          <a:p>
            <a:fld id="{357F42C9-FDEE-DF49-A3EE-C81CC5C2A2A9}" type="slidenum">
              <a:rPr lang="en-GB" smtClean="0"/>
              <a:t>23</a:t>
            </a:fld>
            <a:endParaRPr lang="en-GB"/>
          </a:p>
        </p:txBody>
      </p:sp>
    </p:spTree>
    <p:extLst>
      <p:ext uri="{BB962C8B-B14F-4D97-AF65-F5344CB8AC3E}">
        <p14:creationId xmlns:p14="http://schemas.microsoft.com/office/powerpoint/2010/main" val="90806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Phase 1 and 2 testing: 28 weeks – SPLP, LEAF</a:t>
            </a:r>
          </a:p>
          <a:p>
            <a:pPr marL="285750" indent="-285750">
              <a:buFont typeface="Arial" panose="020B0604020202020204" pitchFamily="34" charset="0"/>
              <a:buChar char="•"/>
            </a:pPr>
            <a:r>
              <a:rPr lang="en-US" i="1"/>
              <a:t>Internal development and review of PDI work plan		6 weeks</a:t>
            </a:r>
          </a:p>
          <a:p>
            <a:pPr marL="285750" indent="-285750">
              <a:buFont typeface="Arial" panose="020B0604020202020204" pitchFamily="34" charset="0"/>
              <a:buChar char="•"/>
            </a:pPr>
            <a:r>
              <a:rPr lang="en-US" i="1"/>
              <a:t>LSS review and approval of PDI work plan			2 weeks</a:t>
            </a:r>
          </a:p>
          <a:p>
            <a:pPr marL="285750" indent="-285750">
              <a:buFont typeface="Arial" panose="020B0604020202020204" pitchFamily="34" charset="0"/>
              <a:buChar char="•"/>
            </a:pPr>
            <a:r>
              <a:rPr lang="en-US" i="1"/>
              <a:t>Obtain vendor quotes					4 weeks (concurrent with above)</a:t>
            </a:r>
          </a:p>
          <a:p>
            <a:pPr marL="285750" indent="-285750">
              <a:buFont typeface="Arial" panose="020B0604020202020204" pitchFamily="34" charset="0"/>
              <a:buChar char="•"/>
            </a:pPr>
            <a:r>
              <a:rPr lang="en-US" i="1"/>
              <a:t>DEQ review and approval of PDI work plan			4 weeks</a:t>
            </a:r>
          </a:p>
          <a:p>
            <a:pPr marL="285750" indent="-285750">
              <a:buFont typeface="Arial" panose="020B0604020202020204" pitchFamily="34" charset="0"/>
              <a:buChar char="•"/>
            </a:pPr>
            <a:r>
              <a:rPr lang="en-US" i="1"/>
              <a:t>Execute work plan					1 week</a:t>
            </a:r>
          </a:p>
          <a:p>
            <a:pPr marL="285750" indent="-285750">
              <a:buFont typeface="Arial" panose="020B0604020202020204" pitchFamily="34" charset="0"/>
              <a:buChar char="•"/>
            </a:pPr>
            <a:r>
              <a:rPr lang="en-US" i="1"/>
              <a:t>SPLP and LEAF testing					28 weeks</a:t>
            </a:r>
          </a:p>
          <a:p>
            <a:pPr marL="285750" indent="-285750">
              <a:buFont typeface="Arial" panose="020B0604020202020204" pitchFamily="34" charset="0"/>
              <a:buChar char="•"/>
            </a:pPr>
            <a:r>
              <a:rPr lang="en-US" i="1"/>
              <a:t>Analytical testing (if needed)				4 weeks (concurrent with SPLP/LEAF)</a:t>
            </a:r>
          </a:p>
          <a:p>
            <a:pPr marL="285750" indent="-285750">
              <a:buFont typeface="Arial" panose="020B0604020202020204" pitchFamily="34" charset="0"/>
              <a:buChar char="•"/>
            </a:pPr>
            <a:r>
              <a:rPr lang="en-US" i="1"/>
              <a:t>Complete plume data analysis and visualization (if needed)		1 week (concurrent with SPLP/LEAF)</a:t>
            </a:r>
          </a:p>
          <a:p>
            <a:pPr marL="285750" indent="-285750">
              <a:buFont typeface="Arial" panose="020B0604020202020204" pitchFamily="34" charset="0"/>
              <a:buChar char="•"/>
            </a:pPr>
            <a:r>
              <a:rPr lang="en-US" i="1"/>
              <a:t>Complete SPLP and LEAF data analysis and visualization		1 week (contingent on SPLP/LEAF)</a:t>
            </a:r>
          </a:p>
          <a:p>
            <a:pPr marL="285750" lvl="5" indent="-285750"/>
            <a:r>
              <a:rPr lang="en-US" i="1"/>
              <a:t>								42 weeks</a:t>
            </a:r>
          </a:p>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4</a:t>
            </a:fld>
            <a:endParaRPr lang="en-GB"/>
          </a:p>
        </p:txBody>
      </p:sp>
    </p:spTree>
    <p:extLst>
      <p:ext uri="{BB962C8B-B14F-4D97-AF65-F5344CB8AC3E}">
        <p14:creationId xmlns:p14="http://schemas.microsoft.com/office/powerpoint/2010/main" val="386552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 aggressive do we want IRAM #1 to be)? </a:t>
            </a:r>
          </a:p>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5</a:t>
            </a:fld>
            <a:endParaRPr lang="en-GB"/>
          </a:p>
        </p:txBody>
      </p:sp>
    </p:spTree>
    <p:extLst>
      <p:ext uri="{BB962C8B-B14F-4D97-AF65-F5344CB8AC3E}">
        <p14:creationId xmlns:p14="http://schemas.microsoft.com/office/powerpoint/2010/main" val="15662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appears likely that IRAM #2 will not be needed because current data indicate that the hot spots are largely gone.</a:t>
            </a:r>
          </a:p>
        </p:txBody>
      </p:sp>
      <p:sp>
        <p:nvSpPr>
          <p:cNvPr id="4" name="Slide Number Placeholder 3"/>
          <p:cNvSpPr>
            <a:spLocks noGrp="1"/>
          </p:cNvSpPr>
          <p:nvPr>
            <p:ph type="sldNum" sz="quarter" idx="5"/>
          </p:nvPr>
        </p:nvSpPr>
        <p:spPr/>
        <p:txBody>
          <a:bodyPr/>
          <a:lstStyle/>
          <a:p>
            <a:fld id="{357F42C9-FDEE-DF49-A3EE-C81CC5C2A2A9}" type="slidenum">
              <a:rPr lang="en-GB" smtClean="0"/>
              <a:t>7</a:t>
            </a:fld>
            <a:endParaRPr lang="en-GB"/>
          </a:p>
        </p:txBody>
      </p:sp>
    </p:spTree>
    <p:extLst>
      <p:ext uri="{BB962C8B-B14F-4D97-AF65-F5344CB8AC3E}">
        <p14:creationId xmlns:p14="http://schemas.microsoft.com/office/powerpoint/2010/main" val="400570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8</a:t>
            </a:fld>
            <a:endParaRPr lang="en-GB"/>
          </a:p>
        </p:txBody>
      </p:sp>
    </p:spTree>
    <p:extLst>
      <p:ext uri="{BB962C8B-B14F-4D97-AF65-F5344CB8AC3E}">
        <p14:creationId xmlns:p14="http://schemas.microsoft.com/office/powerpoint/2010/main" val="389972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9</a:t>
            </a:fld>
            <a:endParaRPr lang="en-GB"/>
          </a:p>
        </p:txBody>
      </p:sp>
    </p:spTree>
    <p:extLst>
      <p:ext uri="{BB962C8B-B14F-4D97-AF65-F5344CB8AC3E}">
        <p14:creationId xmlns:p14="http://schemas.microsoft.com/office/powerpoint/2010/main" val="30811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LSS believes that IRAM #3 may not be necessary.</a:t>
            </a:r>
          </a:p>
        </p:txBody>
      </p:sp>
      <p:sp>
        <p:nvSpPr>
          <p:cNvPr id="4" name="Slide Number Placeholder 3"/>
          <p:cNvSpPr>
            <a:spLocks noGrp="1"/>
          </p:cNvSpPr>
          <p:nvPr>
            <p:ph type="sldNum" sz="quarter" idx="5"/>
          </p:nvPr>
        </p:nvSpPr>
        <p:spPr/>
        <p:txBody>
          <a:bodyPr/>
          <a:lstStyle/>
          <a:p>
            <a:fld id="{357F42C9-FDEE-DF49-A3EE-C81CC5C2A2A9}" type="slidenum">
              <a:rPr lang="en-GB" smtClean="0"/>
              <a:t>10</a:t>
            </a:fld>
            <a:endParaRPr lang="en-GB"/>
          </a:p>
        </p:txBody>
      </p:sp>
    </p:spTree>
    <p:extLst>
      <p:ext uri="{BB962C8B-B14F-4D97-AF65-F5344CB8AC3E}">
        <p14:creationId xmlns:p14="http://schemas.microsoft.com/office/powerpoint/2010/main" val="309694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1C1C1C"/>
                </a:solidFill>
                <a:effectLst/>
                <a:latin typeface="Cambria" panose="02040503050406030204" pitchFamily="18" charset="0"/>
              </a:rPr>
              <a:t>Slides summarize DEQ-identified data gaps.</a:t>
            </a:r>
            <a:endParaRPr lang="en-US"/>
          </a:p>
        </p:txBody>
      </p:sp>
      <p:sp>
        <p:nvSpPr>
          <p:cNvPr id="4" name="Slide Number Placeholder 3"/>
          <p:cNvSpPr>
            <a:spLocks noGrp="1"/>
          </p:cNvSpPr>
          <p:nvPr>
            <p:ph type="sldNum" sz="quarter" idx="5"/>
          </p:nvPr>
        </p:nvSpPr>
        <p:spPr/>
        <p:txBody>
          <a:bodyPr/>
          <a:lstStyle/>
          <a:p>
            <a:fld id="{357F42C9-FDEE-DF49-A3EE-C81CC5C2A2A9}" type="slidenum">
              <a:rPr lang="en-GB" smtClean="0"/>
              <a:t>13</a:t>
            </a:fld>
            <a:endParaRPr lang="en-GB"/>
          </a:p>
        </p:txBody>
      </p:sp>
    </p:spTree>
    <p:extLst>
      <p:ext uri="{BB962C8B-B14F-4D97-AF65-F5344CB8AC3E}">
        <p14:creationId xmlns:p14="http://schemas.microsoft.com/office/powerpoint/2010/main" val="124410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generally follows the DEQ’s 19 January letter.</a:t>
            </a:r>
          </a:p>
        </p:txBody>
      </p:sp>
      <p:sp>
        <p:nvSpPr>
          <p:cNvPr id="4" name="Slide Number Placeholder 3"/>
          <p:cNvSpPr>
            <a:spLocks noGrp="1"/>
          </p:cNvSpPr>
          <p:nvPr>
            <p:ph type="sldNum" sz="quarter" idx="5"/>
          </p:nvPr>
        </p:nvSpPr>
        <p:spPr/>
        <p:txBody>
          <a:bodyPr/>
          <a:lstStyle/>
          <a:p>
            <a:fld id="{357F42C9-FDEE-DF49-A3EE-C81CC5C2A2A9}" type="slidenum">
              <a:rPr lang="en-GB" smtClean="0"/>
              <a:t>14</a:t>
            </a:fld>
            <a:endParaRPr lang="en-GB"/>
          </a:p>
        </p:txBody>
      </p:sp>
    </p:spTree>
    <p:extLst>
      <p:ext uri="{BB962C8B-B14F-4D97-AF65-F5344CB8AC3E}">
        <p14:creationId xmlns:p14="http://schemas.microsoft.com/office/powerpoint/2010/main" val="21518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bg1"/>
                </a:solidFill>
              </a:defRPr>
            </a:lvl1pPr>
          </a:lstStyle>
          <a:p>
            <a:r>
              <a:rPr lang="en-US"/>
              <a:t>Title slide with one or two lines</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1366" y="151824"/>
            <a:ext cx="2149716" cy="83885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rgbClr val="FFFFFF"/>
                </a:solidFill>
                <a:latin typeface="+mn-lt"/>
                <a:cs typeface="Georgia"/>
              </a:rPr>
              <a:t>Sustainability is our business</a:t>
            </a:r>
            <a:endParaRPr sz="1300" kern="1000" spc="10" baseline="0">
              <a:latin typeface="+mn-lt"/>
              <a:cs typeface="Georgia"/>
            </a:endParaRPr>
          </a:p>
          <a:p>
            <a:pPr marL="0" indent="0">
              <a:spcBef>
                <a:spcPts val="1000"/>
              </a:spcBef>
              <a:tabLst/>
            </a:pPr>
            <a:r>
              <a:rPr lang="en-GB" sz="500" b="0" i="0" spc="0" baseline="0">
                <a:solidFill>
                  <a:srgbClr val="FFFFFF"/>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72404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letter - 1 column">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899" y="936000"/>
            <a:ext cx="9804805" cy="5256000"/>
          </a:xfrm>
        </p:spPr>
        <p:txBody>
          <a:bodyPr>
            <a:noAutofit/>
          </a:bodyPr>
          <a:lstStyle>
            <a:lvl1pPr indent="-180000">
              <a:spcBef>
                <a:spcPts val="900"/>
              </a:spcBef>
              <a:defRPr sz="1200"/>
            </a:lvl1pPr>
            <a:lvl2pPr>
              <a:spcBef>
                <a:spcPts val="900"/>
              </a:spcBef>
              <a:defRPr sz="1200"/>
            </a:lvl2pPr>
            <a:lvl3pPr marL="180000" indent="-180000">
              <a:spcBef>
                <a:spcPts val="900"/>
              </a:spcBef>
              <a:defRPr sz="1200"/>
            </a:lvl3pPr>
            <a:lvl4pPr marL="360000" indent="-180000">
              <a:spcBef>
                <a:spcPts val="900"/>
              </a:spcBef>
              <a:defRPr sz="1200"/>
            </a:lvl4pPr>
            <a:lvl5pPr marL="540000" indent="-180000">
              <a:spcBef>
                <a:spcPts val="900"/>
              </a:spcBef>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hasCustomPrompt="1"/>
          </p:nvPr>
        </p:nvSpPr>
        <p:spPr>
          <a:xfrm>
            <a:off x="10180708" y="936000"/>
            <a:ext cx="1795391" cy="5256000"/>
          </a:xfrm>
        </p:spPr>
        <p:txBody>
          <a:bodyPr>
            <a:noAutofit/>
          </a:bodyPr>
          <a:lstStyle>
            <a:lvl1pPr>
              <a:spcBef>
                <a:spcPts val="0"/>
              </a:spcBef>
              <a:defRPr sz="1200"/>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ERM Address details</a:t>
            </a:r>
          </a:p>
          <a:p>
            <a:pPr lvl="0"/>
            <a:r>
              <a:rPr lang="en-US"/>
              <a:t>Address 1</a:t>
            </a:r>
          </a:p>
          <a:p>
            <a:pPr lvl="0"/>
            <a:r>
              <a:rPr lang="en-US"/>
              <a:t>Address 2</a:t>
            </a:r>
          </a:p>
          <a:p>
            <a:pPr lvl="0"/>
            <a:r>
              <a:rPr lang="en-US"/>
              <a:t>Address 3</a:t>
            </a:r>
          </a:p>
          <a:p>
            <a:pPr lvl="0"/>
            <a:r>
              <a:rPr lang="en-US"/>
              <a:t>City, State, Postcode</a:t>
            </a:r>
          </a:p>
          <a:p>
            <a:pPr lvl="0"/>
            <a:endParaRPr lang="en-US"/>
          </a:p>
          <a:p>
            <a:pPr lvl="0"/>
            <a:r>
              <a:rPr lang="en-US"/>
              <a:t>T +0 000 000 0000</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387798"/>
          </a:xfrm>
        </p:spPr>
        <p:txBody>
          <a:bodyPr>
            <a:spAutoFit/>
          </a:bodyPr>
          <a:lstStyle/>
          <a:p>
            <a:r>
              <a:rPr lang="en-US"/>
              <a:t>Cover letter / Message from ERM</a:t>
            </a:r>
            <a:endParaRPr lang="en-GB"/>
          </a:p>
        </p:txBody>
      </p:sp>
      <p:cxnSp>
        <p:nvCxnSpPr>
          <p:cNvPr id="2" name="Straight Connector 1">
            <a:extLst>
              <a:ext uri="{FF2B5EF4-FFF2-40B4-BE49-F238E27FC236}">
                <a16:creationId xmlns:a16="http://schemas.microsoft.com/office/drawing/2014/main" id="{DC5E8DBB-A87B-1782-675A-3411C2B5EA02}"/>
              </a:ext>
            </a:extLst>
          </p:cNvPr>
          <p:cNvCxnSpPr>
            <a:cxnSpLocks/>
          </p:cNvCxnSpPr>
          <p:nvPr userDrawn="1"/>
        </p:nvCxnSpPr>
        <p:spPr>
          <a:xfrm>
            <a:off x="10100710" y="936000"/>
            <a:ext cx="0" cy="52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8000E27-A236-F7E2-D08B-1BD14EFA2C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2481508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0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letter - 2 column">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96000" y="936000"/>
            <a:ext cx="0" cy="52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936000"/>
            <a:ext cx="5790565" cy="5256000"/>
          </a:xfrm>
        </p:spPr>
        <p:txBody>
          <a:bodyPr>
            <a:noAutofit/>
          </a:bodyPr>
          <a:lstStyle>
            <a:lvl1pPr indent="-180000">
              <a:spcBef>
                <a:spcPts val="900"/>
              </a:spcBef>
              <a:defRPr sz="1200"/>
            </a:lvl1pPr>
            <a:lvl2pPr>
              <a:spcBef>
                <a:spcPts val="900"/>
              </a:spcBef>
              <a:defRPr sz="1200"/>
            </a:lvl2pPr>
            <a:lvl3pPr marL="180000" indent="-180000">
              <a:spcBef>
                <a:spcPts val="900"/>
              </a:spcBef>
              <a:defRPr sz="1200"/>
            </a:lvl3pPr>
            <a:lvl4pPr marL="360000" indent="-180000">
              <a:spcBef>
                <a:spcPts val="900"/>
              </a:spcBef>
              <a:defRPr sz="1200"/>
            </a:lvl4pPr>
            <a:lvl5pPr marL="540000" indent="-180000">
              <a:spcBef>
                <a:spcPts val="900"/>
              </a:spcBef>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936000"/>
            <a:ext cx="5790565" cy="5256000"/>
          </a:xfrm>
        </p:spPr>
        <p:txBody>
          <a:bodyPr>
            <a:noAutofit/>
          </a:bodyPr>
          <a:lstStyle>
            <a:lvl1pPr>
              <a:spcBef>
                <a:spcPts val="900"/>
              </a:spcBef>
              <a:defRPr sz="1200"/>
            </a:lvl1pPr>
            <a:lvl2pPr>
              <a:spcBef>
                <a:spcPts val="900"/>
              </a:spcBef>
              <a:defRPr sz="1200"/>
            </a:lvl2pPr>
            <a:lvl3pPr marL="180000" indent="-180000">
              <a:spcBef>
                <a:spcPts val="900"/>
              </a:spcBef>
              <a:defRPr sz="1200"/>
            </a:lvl3pPr>
            <a:lvl4pPr marL="360000" indent="-180000">
              <a:spcBef>
                <a:spcPts val="900"/>
              </a:spcBef>
              <a:defRPr sz="1200"/>
            </a:lvl4pPr>
            <a:lvl5pPr marL="540000" indent="-180000">
              <a:spcBef>
                <a:spcPts val="900"/>
              </a:spcBef>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387798"/>
          </a:xfrm>
        </p:spPr>
        <p:txBody>
          <a:bodyPr>
            <a:spAutoFit/>
          </a:bodyPr>
          <a:lstStyle/>
          <a:p>
            <a:r>
              <a:rPr lang="en-US"/>
              <a:t>Cover letter / Message from ERM</a:t>
            </a:r>
            <a:endParaRPr lang="en-GB"/>
          </a:p>
        </p:txBody>
      </p:sp>
      <p:pic>
        <p:nvPicPr>
          <p:cNvPr id="2" name="Graphic 1">
            <a:extLst>
              <a:ext uri="{FF2B5EF4-FFF2-40B4-BE49-F238E27FC236}">
                <a16:creationId xmlns:a16="http://schemas.microsoft.com/office/drawing/2014/main" id="{9A044D93-EF86-E0D9-4924-E69059F101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866209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letter - 3 column">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936000"/>
            <a:ext cx="3826800" cy="5256000"/>
          </a:xfrm>
        </p:spPr>
        <p:txBody>
          <a:bodyPr>
            <a:noAutofit/>
          </a:bodyPr>
          <a:lstStyle>
            <a:lvl1pPr>
              <a:defRPr sz="1200"/>
            </a:lvl1pPr>
            <a:lvl2pPr>
              <a:defRPr sz="1200"/>
            </a:lvl2pPr>
            <a:lvl3pPr marL="180000" indent="-180000">
              <a:defRPr sz="1200"/>
            </a:lvl3pPr>
            <a:lvl4pPr marL="360000" indent="-180000">
              <a:defRPr sz="1200"/>
            </a:lvl4pPr>
            <a:lvl5pPr marL="540000" indent="-180000">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4" y="216000"/>
            <a:ext cx="11760187" cy="387798"/>
          </a:xfrm>
        </p:spPr>
        <p:txBody>
          <a:bodyPr>
            <a:spAutoFit/>
          </a:bodyPr>
          <a:lstStyle/>
          <a:p>
            <a:r>
              <a:rPr lang="en-US"/>
              <a:t>Cover letter / Message from ERM</a:t>
            </a:r>
            <a:endParaRPr lang="en-GB"/>
          </a:p>
        </p:txBody>
      </p:sp>
      <p:cxnSp>
        <p:nvCxnSpPr>
          <p:cNvPr id="15" name="Straight Connector 14">
            <a:extLst>
              <a:ext uri="{FF2B5EF4-FFF2-40B4-BE49-F238E27FC236}">
                <a16:creationId xmlns:a16="http://schemas.microsoft.com/office/drawing/2014/main" id="{29C4E343-8FA3-3FB3-AE7B-94DDFF8453C5}"/>
              </a:ext>
            </a:extLst>
          </p:cNvPr>
          <p:cNvCxnSpPr>
            <a:cxnSpLocks/>
          </p:cNvCxnSpPr>
          <p:nvPr userDrawn="1"/>
        </p:nvCxnSpPr>
        <p:spPr>
          <a:xfrm>
            <a:off x="4118113" y="936000"/>
            <a:ext cx="0" cy="52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a:cxnSpLocks/>
          </p:cNvCxnSpPr>
          <p:nvPr userDrawn="1"/>
        </p:nvCxnSpPr>
        <p:spPr>
          <a:xfrm>
            <a:off x="8073887" y="936000"/>
            <a:ext cx="0" cy="52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4182600" y="936000"/>
            <a:ext cx="3826800" cy="5256000"/>
          </a:xfrm>
        </p:spPr>
        <p:txBody>
          <a:bodyPr>
            <a:noAutofit/>
          </a:bodyPr>
          <a:lstStyle>
            <a:lvl1pPr>
              <a:defRPr sz="1200"/>
            </a:lvl1pPr>
            <a:lvl2pPr>
              <a:defRPr sz="1200"/>
            </a:lvl2pPr>
            <a:lvl3pPr marL="180000" indent="-180000">
              <a:defRPr sz="1200"/>
            </a:lvl3pPr>
            <a:lvl4pPr marL="360000" indent="-180000">
              <a:defRPr sz="1200"/>
            </a:lvl4pPr>
            <a:lvl5pPr marL="540000" indent="-180000">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ext Placeholder 2">
            <a:extLst>
              <a:ext uri="{FF2B5EF4-FFF2-40B4-BE49-F238E27FC236}">
                <a16:creationId xmlns:a16="http://schemas.microsoft.com/office/drawing/2014/main" id="{E7C4AE9B-BD80-C2BD-F928-E5B99E4B87C0}"/>
              </a:ext>
            </a:extLst>
          </p:cNvPr>
          <p:cNvSpPr>
            <a:spLocks noGrp="1"/>
          </p:cNvSpPr>
          <p:nvPr>
            <p:ph type="body" sz="quarter" idx="25"/>
          </p:nvPr>
        </p:nvSpPr>
        <p:spPr>
          <a:xfrm>
            <a:off x="8149291" y="936000"/>
            <a:ext cx="3826800" cy="5256000"/>
          </a:xfrm>
        </p:spPr>
        <p:txBody>
          <a:bodyPr>
            <a:noAutofit/>
          </a:bodyPr>
          <a:lstStyle>
            <a:lvl1pPr>
              <a:defRPr sz="1200"/>
            </a:lvl1pPr>
            <a:lvl2pPr>
              <a:defRPr sz="1200"/>
            </a:lvl2pPr>
            <a:lvl3pPr marL="180000" indent="-180000">
              <a:defRPr sz="1200"/>
            </a:lvl3pPr>
            <a:lvl4pPr marL="360000" indent="-180000">
              <a:defRPr sz="1200"/>
            </a:lvl4pPr>
            <a:lvl5pPr marL="540000" indent="-180000">
              <a:defRPr sz="1200"/>
            </a:lvl5pPr>
            <a:lvl6pP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3" name="Graphic 12">
            <a:extLst>
              <a:ext uri="{FF2B5EF4-FFF2-40B4-BE49-F238E27FC236}">
                <a16:creationId xmlns:a16="http://schemas.microsoft.com/office/drawing/2014/main" id="{2DB66335-B389-F015-3F93-D1E11433C48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2914863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p15:clr>
            <a:srgbClr val="FBAE40"/>
          </p15:clr>
        </p15:guide>
        <p15:guide id="2" pos="50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no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2E989688-6A3A-4541-AAF9-E4CC1729012A}"/>
              </a:ext>
            </a:extLst>
          </p:cNvPr>
          <p:cNvSpPr>
            <a:spLocks noGrp="1"/>
          </p:cNvSpPr>
          <p:nvPr>
            <p:ph type="body" sz="quarter" idx="16"/>
          </p:nvPr>
        </p:nvSpPr>
        <p:spPr>
          <a:xfrm>
            <a:off x="215898" y="1512000"/>
            <a:ext cx="1176019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209805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96000"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5790565"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1512000"/>
            <a:ext cx="5790565" cy="4680000"/>
          </a:xfrm>
        </p:spPr>
        <p:txBody>
          <a:bodyPr>
            <a:noAutofit/>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720000"/>
          </a:xfrm>
        </p:spPr>
        <p:txBody>
          <a:bodyPr>
            <a:sp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117576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1259003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 Light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92585-0626-69A4-41A4-E638CA24D486}"/>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3999" y="6426000"/>
            <a:ext cx="46908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5688000"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5688000" cy="720000"/>
          </a:xfrm>
        </p:spPr>
        <p:txBody>
          <a:bodyPr>
            <a:no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568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5" name="Text Placeholder 2">
            <a:extLst>
              <a:ext uri="{FF2B5EF4-FFF2-40B4-BE49-F238E27FC236}">
                <a16:creationId xmlns:a16="http://schemas.microsoft.com/office/drawing/2014/main" id="{ED670BDE-7257-5BC1-A556-80D0DAA8BFC5}"/>
              </a:ext>
            </a:extLst>
          </p:cNvPr>
          <p:cNvSpPr>
            <a:spLocks noGrp="1"/>
          </p:cNvSpPr>
          <p:nvPr>
            <p:ph type="body" sz="quarter" idx="19"/>
          </p:nvPr>
        </p:nvSpPr>
        <p:spPr>
          <a:xfrm>
            <a:off x="6390861" y="1512000"/>
            <a:ext cx="5585239"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095410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 1/3 spli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7783200" cy="46836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8149300" y="1512000"/>
            <a:ext cx="3826800" cy="4683600"/>
          </a:xfrm>
        </p:spPr>
        <p:txBody>
          <a:bodyPr>
            <a:noAutofit/>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720000"/>
          </a:xfrm>
        </p:spPr>
        <p:txBody>
          <a:bodyPr>
            <a:sp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117576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cxnSp>
        <p:nvCxnSpPr>
          <p:cNvPr id="2" name="Straight Connector 1">
            <a:extLst>
              <a:ext uri="{FF2B5EF4-FFF2-40B4-BE49-F238E27FC236}">
                <a16:creationId xmlns:a16="http://schemas.microsoft.com/office/drawing/2014/main" id="{DC5E8DBB-A87B-1782-675A-3411C2B5EA02}"/>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19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50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4" y="216000"/>
            <a:ext cx="11760187" cy="720000"/>
          </a:xfrm>
        </p:spPr>
        <p:txBody>
          <a:bodyPr>
            <a:sp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4182600"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ext Placeholder 2">
            <a:extLst>
              <a:ext uri="{FF2B5EF4-FFF2-40B4-BE49-F238E27FC236}">
                <a16:creationId xmlns:a16="http://schemas.microsoft.com/office/drawing/2014/main" id="{E7C4AE9B-BD80-C2BD-F928-E5B99E4B87C0}"/>
              </a:ext>
            </a:extLst>
          </p:cNvPr>
          <p:cNvSpPr>
            <a:spLocks noGrp="1"/>
          </p:cNvSpPr>
          <p:nvPr>
            <p:ph type="body" sz="quarter" idx="25"/>
          </p:nvPr>
        </p:nvSpPr>
        <p:spPr>
          <a:xfrm>
            <a:off x="8149291"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07549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Text + Quot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hasCustomPrompt="1"/>
          </p:nvPr>
        </p:nvSpPr>
        <p:spPr>
          <a:xfrm>
            <a:off x="8149299" y="1512000"/>
            <a:ext cx="3826800" cy="4680000"/>
          </a:xfrm>
        </p:spPr>
        <p:txBody>
          <a:bodyPr>
            <a:noAutofit/>
          </a:bodyPr>
          <a:lstStyle>
            <a:lvl1pPr marL="0" indent="0">
              <a:buNone/>
              <a:defRPr sz="2400">
                <a:solidFill>
                  <a:schemeClr val="accent1"/>
                </a:solidFill>
              </a:defRPr>
            </a:lvl1pPr>
            <a:lvl2pPr marL="0" indent="0">
              <a:spcBef>
                <a:spcPts val="700"/>
              </a:spcBef>
              <a:buNone/>
              <a:defRPr sz="1000" b="0" i="0" kern="900" cap="all" spc="30" baseline="0">
                <a:latin typeface="Verdana" panose="020B0604030504040204" pitchFamily="34" charset="0"/>
                <a:ea typeface="Verdana" panose="020B0604030504040204" pitchFamily="34" charset="0"/>
                <a:cs typeface="Verdana" panose="020B0604030504040204" pitchFamily="34" charset="0"/>
              </a:defRPr>
            </a:lvl2pPr>
          </a:lstStyle>
          <a:p>
            <a:pPr lvl="0"/>
            <a:r>
              <a:rPr lang="en-GB"/>
              <a:t>“Quote text”</a:t>
            </a:r>
          </a:p>
          <a:p>
            <a:pPr lvl="1"/>
            <a:r>
              <a:rPr lang="en-GB"/>
              <a:t>Second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4" y="216000"/>
            <a:ext cx="11757600" cy="720000"/>
          </a:xfrm>
        </p:spPr>
        <p:txBody>
          <a:bodyPr>
            <a:sp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4182600"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532330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28080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6000" y="216000"/>
            <a:ext cx="11761200" cy="720000"/>
          </a:xfrm>
        </p:spPr>
        <p:txBody>
          <a:bodyPr>
            <a:spAutoFit/>
          </a:bodyPr>
          <a:lstStyle/>
          <a:p>
            <a:r>
              <a:rPr lang="en-US"/>
              <a:t>Title</a:t>
            </a:r>
            <a:endParaRPr lang="en-GB"/>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311031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907197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3196730" y="1512000"/>
            <a:ext cx="28080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ext Placeholder 2">
            <a:extLst>
              <a:ext uri="{FF2B5EF4-FFF2-40B4-BE49-F238E27FC236}">
                <a16:creationId xmlns:a16="http://schemas.microsoft.com/office/drawing/2014/main" id="{C9FFD04E-317D-1D48-E085-731458A9CE3F}"/>
              </a:ext>
            </a:extLst>
          </p:cNvPr>
          <p:cNvSpPr>
            <a:spLocks noGrp="1"/>
          </p:cNvSpPr>
          <p:nvPr>
            <p:ph type="body" sz="quarter" idx="25"/>
          </p:nvPr>
        </p:nvSpPr>
        <p:spPr>
          <a:xfrm>
            <a:off x="6177560" y="1512000"/>
            <a:ext cx="28080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Text Placeholder 2">
            <a:extLst>
              <a:ext uri="{FF2B5EF4-FFF2-40B4-BE49-F238E27FC236}">
                <a16:creationId xmlns:a16="http://schemas.microsoft.com/office/drawing/2014/main" id="{73423C91-6737-EB62-AF6E-996AE6417081}"/>
              </a:ext>
            </a:extLst>
          </p:cNvPr>
          <p:cNvSpPr>
            <a:spLocks noGrp="1"/>
          </p:cNvSpPr>
          <p:nvPr>
            <p:ph type="body" sz="quarter" idx="26"/>
          </p:nvPr>
        </p:nvSpPr>
        <p:spPr>
          <a:xfrm>
            <a:off x="9158392" y="1512000"/>
            <a:ext cx="28080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9" name="Straight Connector 8">
            <a:extLst>
              <a:ext uri="{FF2B5EF4-FFF2-40B4-BE49-F238E27FC236}">
                <a16:creationId xmlns:a16="http://schemas.microsoft.com/office/drawing/2014/main" id="{080C723B-D3F4-EB4D-BFEE-C928DDC8A6CE}"/>
              </a:ext>
            </a:extLst>
          </p:cNvPr>
          <p:cNvCxnSpPr/>
          <p:nvPr userDrawn="1"/>
        </p:nvCxnSpPr>
        <p:spPr>
          <a:xfrm>
            <a:off x="609114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84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958" userDrawn="1">
          <p15:clr>
            <a:srgbClr val="FBAE40"/>
          </p15:clr>
        </p15:guide>
        <p15:guide id="2" pos="3840" userDrawn="1">
          <p15:clr>
            <a:srgbClr val="FBAE40"/>
          </p15:clr>
        </p15:guide>
        <p15:guide id="3" pos="57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a:t>Title slide with one or two lines</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1366" y="151824"/>
            <a:ext cx="2149715" cy="83885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tx1"/>
                </a:solidFill>
                <a:latin typeface="+mn-lt"/>
                <a:cs typeface="Georgia"/>
              </a:rPr>
              <a:t>Sustainability is our business</a:t>
            </a:r>
          </a:p>
          <a:p>
            <a:pPr marL="0" indent="0">
              <a:spcBef>
                <a:spcPts val="1000"/>
              </a:spcBef>
              <a:tabLst/>
            </a:pPr>
            <a:r>
              <a:rPr lang="en-GB" sz="500" b="0" i="0" spc="0" baseline="0">
                <a:solidFill>
                  <a:schemeClr val="tx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2778845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899" y="216000"/>
            <a:ext cx="11760081" cy="720000"/>
          </a:xfrm>
        </p:spPr>
        <p:txBody>
          <a:bodyPr wrap="square">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899" y="972000"/>
            <a:ext cx="11760081" cy="246221"/>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8" name="Text Placeholder 12">
            <a:extLst>
              <a:ext uri="{FF2B5EF4-FFF2-40B4-BE49-F238E27FC236}">
                <a16:creationId xmlns:a16="http://schemas.microsoft.com/office/drawing/2014/main" id="{5190C7E3-4562-032F-9FF6-B7F9C3C775DD}"/>
              </a:ext>
            </a:extLst>
          </p:cNvPr>
          <p:cNvSpPr>
            <a:spLocks noGrp="1"/>
          </p:cNvSpPr>
          <p:nvPr>
            <p:ph type="body" sz="quarter" idx="16" hasCustomPrompt="1"/>
          </p:nvPr>
        </p:nvSpPr>
        <p:spPr>
          <a:xfrm>
            <a:off x="215900" y="1512000"/>
            <a:ext cx="3830400" cy="4680000"/>
          </a:xfrm>
        </p:spPr>
        <p:txBody>
          <a:bodyPr anchor="t" anchorCtr="0"/>
          <a:lstStyle>
            <a:lvl1pPr marL="0" indent="0" algn="l">
              <a:lnSpc>
                <a:spcPct val="100000"/>
              </a:lnSpc>
              <a:spcBef>
                <a:spcPts val="0"/>
              </a:spcBef>
              <a:buNone/>
              <a:defRPr sz="2400">
                <a:solidFill>
                  <a:schemeClr val="accent1"/>
                </a:solidFill>
              </a:defRPr>
            </a:lvl1pPr>
            <a:lvl2pPr marL="0" indent="0" algn="l">
              <a:lnSpc>
                <a:spcPct val="110000"/>
              </a:lnSpc>
              <a:spcBef>
                <a:spcPts val="2000"/>
              </a:spcBef>
              <a:buNone/>
              <a:defRPr sz="2000" b="1"/>
            </a:lvl2pPr>
            <a:lvl3pPr marL="0" indent="0" algn="l">
              <a:spcBef>
                <a:spcPts val="0"/>
              </a:spcBef>
              <a:buNone/>
              <a:defRPr sz="2000"/>
            </a:lvl3pPr>
            <a:lvl4pPr algn="ctr">
              <a:defRPr/>
            </a:lvl4pPr>
            <a:lvl5pPr algn="ctr">
              <a:defRPr/>
            </a:lvl5pPr>
          </a:lstStyle>
          <a:p>
            <a:pPr lvl="0"/>
            <a:r>
              <a:rPr lang="en-GB"/>
              <a:t>Quote text</a:t>
            </a:r>
          </a:p>
          <a:p>
            <a:pPr lvl="1"/>
            <a:r>
              <a:rPr lang="en-GB"/>
              <a:t>Second level</a:t>
            </a:r>
          </a:p>
          <a:p>
            <a:pPr lvl="2"/>
            <a:r>
              <a:rPr lang="en-GB"/>
              <a:t>Third level</a:t>
            </a:r>
          </a:p>
        </p:txBody>
      </p:sp>
      <p:sp>
        <p:nvSpPr>
          <p:cNvPr id="4" name="Text Placeholder 2">
            <a:extLst>
              <a:ext uri="{FF2B5EF4-FFF2-40B4-BE49-F238E27FC236}">
                <a16:creationId xmlns:a16="http://schemas.microsoft.com/office/drawing/2014/main" id="{169BB513-64B6-6047-903A-B11C11B685AD}"/>
              </a:ext>
            </a:extLst>
          </p:cNvPr>
          <p:cNvSpPr>
            <a:spLocks noGrp="1"/>
          </p:cNvSpPr>
          <p:nvPr>
            <p:ph type="body" sz="quarter" idx="24"/>
          </p:nvPr>
        </p:nvSpPr>
        <p:spPr>
          <a:xfrm>
            <a:off x="4182600"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0" name="Text Placeholder 2">
            <a:extLst>
              <a:ext uri="{FF2B5EF4-FFF2-40B4-BE49-F238E27FC236}">
                <a16:creationId xmlns:a16="http://schemas.microsoft.com/office/drawing/2014/main" id="{D9AF0283-3C03-9623-4B51-C30E889305DC}"/>
              </a:ext>
            </a:extLst>
          </p:cNvPr>
          <p:cNvSpPr>
            <a:spLocks noGrp="1"/>
          </p:cNvSpPr>
          <p:nvPr>
            <p:ph type="body" sz="quarter" idx="25"/>
          </p:nvPr>
        </p:nvSpPr>
        <p:spPr>
          <a:xfrm>
            <a:off x="8149291" y="1512000"/>
            <a:ext cx="3826800"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11" name="Straight Connector 10">
            <a:extLst>
              <a:ext uri="{FF2B5EF4-FFF2-40B4-BE49-F238E27FC236}">
                <a16:creationId xmlns:a16="http://schemas.microsoft.com/office/drawing/2014/main" id="{5688E5A0-3E4E-32BA-6F59-CD676BEC02D2}"/>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788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946">
          <p15:clr>
            <a:srgbClr val="FBAE40"/>
          </p15:clr>
        </p15:guide>
        <p15:guide id="3" pos="259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Ligh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60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10262C27-B9D8-76AE-ED16-D940917596CC}"/>
              </a:ext>
            </a:extLst>
          </p:cNvPr>
          <p:cNvSpPr>
            <a:spLocks noGrp="1"/>
          </p:cNvSpPr>
          <p:nvPr>
            <p:ph type="body" sz="quarter" idx="16"/>
          </p:nvPr>
        </p:nvSpPr>
        <p:spPr>
          <a:xfrm>
            <a:off x="215898" y="1512000"/>
            <a:ext cx="11760199" cy="4680000"/>
          </a:xfrm>
        </p:spPr>
        <p:txBody>
          <a:bodyPr/>
          <a:lstStyle>
            <a:lvl6pPr>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102176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Dim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lvl1pPr>
              <a:defRPr>
                <a:solidFill>
                  <a:schemeClr val="bg1"/>
                </a:solidFill>
              </a:defRPr>
            </a:lvl1p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DA5D1B0B-7338-A434-6DF3-D0546BF9AE71}"/>
              </a:ext>
            </a:extLst>
          </p:cNvPr>
          <p:cNvSpPr>
            <a:spLocks noGrp="1"/>
          </p:cNvSpPr>
          <p:nvPr>
            <p:ph type="body" sz="quarter" idx="16"/>
          </p:nvPr>
        </p:nvSpPr>
        <p:spPr>
          <a:xfrm>
            <a:off x="215898" y="1512000"/>
            <a:ext cx="11760199"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62204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Only – Dark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lvl1pPr>
              <a:defRPr>
                <a:solidFill>
                  <a:schemeClr val="bg1"/>
                </a:solidFill>
              </a:defRPr>
            </a:lvl1p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3" name="Text Placeholder 10">
            <a:extLst>
              <a:ext uri="{FF2B5EF4-FFF2-40B4-BE49-F238E27FC236}">
                <a16:creationId xmlns:a16="http://schemas.microsoft.com/office/drawing/2014/main" id="{DA5D1B0B-7338-A434-6DF3-D0546BF9AE71}"/>
              </a:ext>
            </a:extLst>
          </p:cNvPr>
          <p:cNvSpPr>
            <a:spLocks noGrp="1"/>
          </p:cNvSpPr>
          <p:nvPr>
            <p:ph type="body" sz="quarter" idx="16"/>
          </p:nvPr>
        </p:nvSpPr>
        <p:spPr>
          <a:xfrm>
            <a:off x="215898" y="1512000"/>
            <a:ext cx="11760199"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4" name="Graphic 3">
            <a:extLst>
              <a:ext uri="{FF2B5EF4-FFF2-40B4-BE49-F238E27FC236}">
                <a16:creationId xmlns:a16="http://schemas.microsoft.com/office/drawing/2014/main" id="{B1724508-BCE0-6F08-7E3F-B952DA74D70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478421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p:nvPr>
        </p:nvSpPr>
        <p:spPr>
          <a:xfrm>
            <a:off x="215900" y="1512000"/>
            <a:ext cx="117602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474969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91C57-5834-F945-2A9D-E64A414AF74D}"/>
              </a:ext>
            </a:extLst>
          </p:cNvPr>
          <p:cNvSpPr>
            <a:spLocks noGrp="1"/>
          </p:cNvSpPr>
          <p:nvPr>
            <p:ph idx="18"/>
          </p:nvPr>
        </p:nvSpPr>
        <p:spPr>
          <a:xfrm>
            <a:off x="215899" y="1512000"/>
            <a:ext cx="5580000"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1270765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Large Imag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4191134" y="0"/>
            <a:ext cx="8000866"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1110125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61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1/3 Image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91C57-5834-F945-2A9D-E64A414AF74D}"/>
              </a:ext>
            </a:extLst>
          </p:cNvPr>
          <p:cNvSpPr>
            <a:spLocks noGrp="1"/>
          </p:cNvSpPr>
          <p:nvPr>
            <p:ph idx="18"/>
          </p:nvPr>
        </p:nvSpPr>
        <p:spPr>
          <a:xfrm>
            <a:off x="215896" y="1512000"/>
            <a:ext cx="7560000"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8073886" y="0"/>
            <a:ext cx="4118113"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7560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756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3444788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508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wo Images">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3429000"/>
          </a:xfrm>
          <a:solidFill>
            <a:schemeClr val="bg1">
              <a:lumMod val="95000"/>
            </a:schemeClr>
          </a:solidFill>
        </p:spPr>
        <p:txBody>
          <a:bodyPr/>
          <a:lstStyle>
            <a:lvl1pPr marL="0" indent="0">
              <a:buNone/>
              <a:defRPr/>
            </a:lvl1pPr>
          </a:lstStyle>
          <a:p>
            <a:endParaRPr lang="en-GB"/>
          </a:p>
        </p:txBody>
      </p:sp>
      <p:sp>
        <p:nvSpPr>
          <p:cNvPr id="3" name="Picture Placeholder 7">
            <a:extLst>
              <a:ext uri="{FF2B5EF4-FFF2-40B4-BE49-F238E27FC236}">
                <a16:creationId xmlns:a16="http://schemas.microsoft.com/office/drawing/2014/main" id="{E617C3B0-E252-31FE-DA09-C85B5D0C79A2}"/>
              </a:ext>
            </a:extLst>
          </p:cNvPr>
          <p:cNvSpPr>
            <a:spLocks noGrp="1"/>
          </p:cNvSpPr>
          <p:nvPr>
            <p:ph type="pic" sz="quarter" idx="18"/>
          </p:nvPr>
        </p:nvSpPr>
        <p:spPr>
          <a:xfrm>
            <a:off x="6096000" y="3429000"/>
            <a:ext cx="6096000" cy="3429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899" y="1512000"/>
            <a:ext cx="55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2872202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Three Images">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4191134" y="0"/>
            <a:ext cx="8000866" cy="3429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3" name="Picture Placeholder 7">
            <a:extLst>
              <a:ext uri="{FF2B5EF4-FFF2-40B4-BE49-F238E27FC236}">
                <a16:creationId xmlns:a16="http://schemas.microsoft.com/office/drawing/2014/main" id="{5639068E-C22B-B8FD-5920-151DDCCB344A}"/>
              </a:ext>
            </a:extLst>
          </p:cNvPr>
          <p:cNvSpPr>
            <a:spLocks noGrp="1"/>
          </p:cNvSpPr>
          <p:nvPr>
            <p:ph type="pic" sz="quarter" idx="18"/>
          </p:nvPr>
        </p:nvSpPr>
        <p:spPr>
          <a:xfrm>
            <a:off x="4191134" y="3429000"/>
            <a:ext cx="3992429" cy="3429000"/>
          </a:xfrm>
          <a:solidFill>
            <a:schemeClr val="bg1">
              <a:lumMod val="95000"/>
            </a:schemeClr>
          </a:solidFill>
        </p:spPr>
        <p:txBody>
          <a:bodyPr/>
          <a:lstStyle>
            <a:lvl1pPr marL="0" indent="0">
              <a:buNone/>
              <a:defRPr/>
            </a:lvl1pPr>
          </a:lstStyle>
          <a:p>
            <a:endParaRPr lang="en-GB"/>
          </a:p>
        </p:txBody>
      </p:sp>
      <p:sp>
        <p:nvSpPr>
          <p:cNvPr id="4" name="Picture Placeholder 7">
            <a:extLst>
              <a:ext uri="{FF2B5EF4-FFF2-40B4-BE49-F238E27FC236}">
                <a16:creationId xmlns:a16="http://schemas.microsoft.com/office/drawing/2014/main" id="{1226C5C8-C41E-0C38-7004-A1EB8A4E5817}"/>
              </a:ext>
            </a:extLst>
          </p:cNvPr>
          <p:cNvSpPr>
            <a:spLocks noGrp="1"/>
          </p:cNvSpPr>
          <p:nvPr>
            <p:ph type="pic" sz="quarter" idx="19"/>
          </p:nvPr>
        </p:nvSpPr>
        <p:spPr>
          <a:xfrm>
            <a:off x="8191567" y="3429000"/>
            <a:ext cx="4000433" cy="3429000"/>
          </a:xfr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1436769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6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 Gray">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a:t>Title slide with one or two lines</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1366" y="151879"/>
            <a:ext cx="2149716" cy="83874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tx1"/>
                </a:solidFill>
                <a:latin typeface="+mn-lt"/>
                <a:cs typeface="Georgia"/>
              </a:rPr>
              <a:t>Sustainability is our business</a:t>
            </a:r>
          </a:p>
          <a:p>
            <a:pPr marL="0" indent="0">
              <a:spcBef>
                <a:spcPts val="1000"/>
              </a:spcBef>
              <a:tabLst/>
            </a:pPr>
            <a:r>
              <a:rPr lang="en-GB" sz="500" b="0" i="0" spc="0" baseline="0">
                <a:solidFill>
                  <a:schemeClr val="tx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79430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Fou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3" name="Picture Placeholder 7">
            <a:extLst>
              <a:ext uri="{FF2B5EF4-FFF2-40B4-BE49-F238E27FC236}">
                <a16:creationId xmlns:a16="http://schemas.microsoft.com/office/drawing/2014/main" id="{5639068E-C22B-B8FD-5920-151DDCCB344A}"/>
              </a:ext>
            </a:extLst>
          </p:cNvPr>
          <p:cNvSpPr>
            <a:spLocks noGrp="1"/>
          </p:cNvSpPr>
          <p:nvPr>
            <p:ph type="pic" sz="quarter" idx="18"/>
          </p:nvPr>
        </p:nvSpPr>
        <p:spPr>
          <a:xfrm>
            <a:off x="4191134" y="3429000"/>
            <a:ext cx="3992429" cy="3429000"/>
          </a:xfrm>
          <a:solidFill>
            <a:schemeClr val="bg1">
              <a:lumMod val="95000"/>
            </a:schemeClr>
          </a:solidFill>
        </p:spPr>
        <p:txBody>
          <a:bodyPr/>
          <a:lstStyle>
            <a:lvl1pPr marL="0" indent="0">
              <a:buNone/>
              <a:defRPr/>
            </a:lvl1pPr>
          </a:lstStyle>
          <a:p>
            <a:endParaRPr lang="en-GB"/>
          </a:p>
        </p:txBody>
      </p:sp>
      <p:sp>
        <p:nvSpPr>
          <p:cNvPr id="4" name="Picture Placeholder 7">
            <a:extLst>
              <a:ext uri="{FF2B5EF4-FFF2-40B4-BE49-F238E27FC236}">
                <a16:creationId xmlns:a16="http://schemas.microsoft.com/office/drawing/2014/main" id="{1226C5C8-C41E-0C38-7004-A1EB8A4E5817}"/>
              </a:ext>
            </a:extLst>
          </p:cNvPr>
          <p:cNvSpPr>
            <a:spLocks noGrp="1"/>
          </p:cNvSpPr>
          <p:nvPr>
            <p:ph type="pic" sz="quarter" idx="19"/>
          </p:nvPr>
        </p:nvSpPr>
        <p:spPr>
          <a:xfrm>
            <a:off x="8191567" y="3429000"/>
            <a:ext cx="4000433" cy="3429000"/>
          </a:xfrm>
          <a:solidFill>
            <a:schemeClr val="bg1">
              <a:lumMod val="95000"/>
            </a:schemeClr>
          </a:solidFill>
        </p:spPr>
        <p:txBody>
          <a:bodyPr/>
          <a:lstStyle>
            <a:lvl1pPr marL="0" indent="0">
              <a:buNone/>
              <a:defRPr/>
            </a:lvl1pPr>
          </a:lstStyle>
          <a:p>
            <a:endParaRPr lang="en-GB"/>
          </a:p>
        </p:txBody>
      </p:sp>
      <p:sp>
        <p:nvSpPr>
          <p:cNvPr id="10" name="Picture Placeholder 7">
            <a:extLst>
              <a:ext uri="{FF2B5EF4-FFF2-40B4-BE49-F238E27FC236}">
                <a16:creationId xmlns:a16="http://schemas.microsoft.com/office/drawing/2014/main" id="{7BA53E6C-89E2-FF8E-1ABF-A22CDBF621DD}"/>
              </a:ext>
            </a:extLst>
          </p:cNvPr>
          <p:cNvSpPr>
            <a:spLocks noGrp="1"/>
          </p:cNvSpPr>
          <p:nvPr>
            <p:ph type="pic" sz="quarter" idx="20"/>
          </p:nvPr>
        </p:nvSpPr>
        <p:spPr>
          <a:xfrm>
            <a:off x="4191134" y="0"/>
            <a:ext cx="3992429" cy="3429000"/>
          </a:xfrm>
          <a:solidFill>
            <a:schemeClr val="bg1">
              <a:lumMod val="95000"/>
            </a:schemeClr>
          </a:solidFill>
        </p:spPr>
        <p:txBody>
          <a:bodyPr/>
          <a:lstStyle>
            <a:lvl1pPr marL="0" indent="0">
              <a:buNone/>
              <a:defRPr/>
            </a:lvl1pPr>
          </a:lstStyle>
          <a:p>
            <a:endParaRPr lang="en-GB"/>
          </a:p>
        </p:txBody>
      </p:sp>
      <p:sp>
        <p:nvSpPr>
          <p:cNvPr id="13" name="Picture Placeholder 7">
            <a:extLst>
              <a:ext uri="{FF2B5EF4-FFF2-40B4-BE49-F238E27FC236}">
                <a16:creationId xmlns:a16="http://schemas.microsoft.com/office/drawing/2014/main" id="{C6C550CC-5B20-9126-C608-61DA9C5A64BC}"/>
              </a:ext>
            </a:extLst>
          </p:cNvPr>
          <p:cNvSpPr>
            <a:spLocks noGrp="1"/>
          </p:cNvSpPr>
          <p:nvPr>
            <p:ph type="pic" sz="quarter" idx="21"/>
          </p:nvPr>
        </p:nvSpPr>
        <p:spPr>
          <a:xfrm>
            <a:off x="8191567" y="0"/>
            <a:ext cx="4000433" cy="3429000"/>
          </a:xfr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3926621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63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F71426A-8DDA-C844-A546-31F3390F847E}"/>
              </a:ext>
            </a:extLst>
          </p:cNvPr>
          <p:cNvSpPr>
            <a:spLocks noGrp="1"/>
          </p:cNvSpPr>
          <p:nvPr>
            <p:ph type="pic" sz="quarter" idx="17"/>
          </p:nvPr>
        </p:nvSpPr>
        <p:spPr>
          <a:xfrm>
            <a:off x="0" y="1501774"/>
            <a:ext cx="12192000" cy="5356225"/>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3259480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wo Image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F71426A-8DDA-C844-A546-31F3390F847E}"/>
              </a:ext>
            </a:extLst>
          </p:cNvPr>
          <p:cNvSpPr>
            <a:spLocks noGrp="1"/>
          </p:cNvSpPr>
          <p:nvPr>
            <p:ph type="pic" sz="quarter" idx="17"/>
          </p:nvPr>
        </p:nvSpPr>
        <p:spPr>
          <a:xfrm>
            <a:off x="6096000" y="1501775"/>
            <a:ext cx="6096000" cy="5356226"/>
          </a:xfrm>
          <a:solidFill>
            <a:schemeClr val="bg1">
              <a:lumMod val="95000"/>
            </a:schemeClr>
          </a:solidFill>
        </p:spPr>
        <p:txBody>
          <a:bodyPr/>
          <a:lstStyle>
            <a:lvl1pPr marL="0" indent="0">
              <a:buNone/>
              <a:defRPr/>
            </a:lvl1pPr>
          </a:lstStyle>
          <a:p>
            <a:endParaRPr lang="en-GB"/>
          </a:p>
        </p:txBody>
      </p:sp>
      <p:sp>
        <p:nvSpPr>
          <p:cNvPr id="10" name="Picture Placeholder 7">
            <a:extLst>
              <a:ext uri="{FF2B5EF4-FFF2-40B4-BE49-F238E27FC236}">
                <a16:creationId xmlns:a16="http://schemas.microsoft.com/office/drawing/2014/main" id="{C78ADD7D-421C-A11E-16C6-8F0AABCC93E0}"/>
              </a:ext>
            </a:extLst>
          </p:cNvPr>
          <p:cNvSpPr>
            <a:spLocks noGrp="1"/>
          </p:cNvSpPr>
          <p:nvPr>
            <p:ph type="pic" sz="quarter" idx="18"/>
          </p:nvPr>
        </p:nvSpPr>
        <p:spPr>
          <a:xfrm>
            <a:off x="0" y="1501775"/>
            <a:ext cx="6096000" cy="5356226"/>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1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4093258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a:t>Title</a:t>
            </a:r>
            <a:endParaRPr lang="en-GB"/>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8" name="Text Placeholder 12">
            <a:extLst>
              <a:ext uri="{FF2B5EF4-FFF2-40B4-BE49-F238E27FC236}">
                <a16:creationId xmlns:a16="http://schemas.microsoft.com/office/drawing/2014/main" id="{5190C7E3-4562-032F-9FF6-B7F9C3C775DD}"/>
              </a:ext>
            </a:extLst>
          </p:cNvPr>
          <p:cNvSpPr>
            <a:spLocks noGrp="1"/>
          </p:cNvSpPr>
          <p:nvPr>
            <p:ph type="body" sz="quarter" idx="16" hasCustomPrompt="1"/>
          </p:nvPr>
        </p:nvSpPr>
        <p:spPr>
          <a:xfrm>
            <a:off x="215900" y="1512000"/>
            <a:ext cx="5579999" cy="4680000"/>
          </a:xfrm>
        </p:spPr>
        <p:txBody>
          <a:bodyPr anchor="t" anchorCtr="0"/>
          <a:lstStyle>
            <a:lvl1pPr marL="0" indent="0" algn="l">
              <a:lnSpc>
                <a:spcPct val="110000"/>
              </a:lnSpc>
              <a:spcBef>
                <a:spcPts val="0"/>
              </a:spcBef>
              <a:buNone/>
              <a:defRPr sz="2400">
                <a:solidFill>
                  <a:schemeClr val="accent1"/>
                </a:solidFill>
              </a:defRPr>
            </a:lvl1pPr>
            <a:lvl2pPr marL="0" indent="0" algn="l">
              <a:lnSpc>
                <a:spcPct val="110000"/>
              </a:lnSpc>
              <a:spcBef>
                <a:spcPts val="2000"/>
              </a:spcBef>
              <a:buNone/>
              <a:defRPr sz="2000" b="1"/>
            </a:lvl2pPr>
            <a:lvl3pPr marL="0" indent="0" algn="l">
              <a:spcBef>
                <a:spcPts val="0"/>
              </a:spcBef>
              <a:buNone/>
              <a:defRPr sz="2000"/>
            </a:lvl3pPr>
            <a:lvl4pPr algn="ctr">
              <a:defRPr/>
            </a:lvl4pPr>
            <a:lvl5pPr algn="ctr">
              <a:defRPr/>
            </a:lvl5pPr>
          </a:lstStyle>
          <a:p>
            <a:pPr lvl="0"/>
            <a:r>
              <a:rPr lang="en-GB"/>
              <a:t>Quote text</a:t>
            </a:r>
          </a:p>
          <a:p>
            <a:pPr lvl="1"/>
            <a:r>
              <a:rPr lang="en-GB"/>
              <a:t>Second level</a:t>
            </a:r>
          </a:p>
          <a:p>
            <a:pPr lvl="2"/>
            <a:r>
              <a:rPr lang="en-GB"/>
              <a:t>Third level</a:t>
            </a:r>
          </a:p>
        </p:txBody>
      </p:sp>
    </p:spTree>
    <p:extLst>
      <p:ext uri="{BB962C8B-B14F-4D97-AF65-F5344CB8AC3E}">
        <p14:creationId xmlns:p14="http://schemas.microsoft.com/office/powerpoint/2010/main" val="227837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Ligh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3" name="Graphic 2">
            <a:extLst>
              <a:ext uri="{FF2B5EF4-FFF2-40B4-BE49-F238E27FC236}">
                <a16:creationId xmlns:a16="http://schemas.microsoft.com/office/drawing/2014/main" id="{D63A8B26-65B5-ADC0-AFFD-53E4D22456E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3" name="Text Placeholder 12">
            <a:extLst>
              <a:ext uri="{FF2B5EF4-FFF2-40B4-BE49-F238E27FC236}">
                <a16:creationId xmlns:a16="http://schemas.microsoft.com/office/drawing/2014/main" id="{A30DAF6A-464C-4B41-9FA5-6FEBB8FF6858}"/>
              </a:ext>
            </a:extLst>
          </p:cNvPr>
          <p:cNvSpPr>
            <a:spLocks noGrp="1"/>
          </p:cNvSpPr>
          <p:nvPr>
            <p:ph type="body" sz="quarter" idx="16"/>
          </p:nvPr>
        </p:nvSpPr>
        <p:spPr>
          <a:xfrm>
            <a:off x="215900" y="1566863"/>
            <a:ext cx="11760200" cy="4122737"/>
          </a:xfrm>
        </p:spPr>
        <p:txBody>
          <a:bodyPr anchor="ctr"/>
          <a:lstStyle>
            <a:lvl1pPr marL="0" indent="0" algn="ctr">
              <a:lnSpc>
                <a:spcPct val="110000"/>
              </a:lnSpc>
              <a:spcBef>
                <a:spcPts val="0"/>
              </a:spcBef>
              <a:buNone/>
              <a:defRPr sz="2400"/>
            </a:lvl1pPr>
            <a:lvl2pPr marL="0" indent="0" algn="ctr">
              <a:lnSpc>
                <a:spcPct val="110000"/>
              </a:lnSpc>
              <a:spcBef>
                <a:spcPts val="2000"/>
              </a:spcBef>
              <a:buNone/>
              <a:defRPr sz="2400" b="1"/>
            </a:lvl2pPr>
            <a:lvl3pPr marL="0" indent="0" algn="ctr">
              <a:spcBef>
                <a:spcPts val="0"/>
              </a:spcBef>
              <a:buNone/>
              <a:defRPr sz="2400"/>
            </a:lvl3pPr>
            <a:lvl4pPr algn="ctr">
              <a:defRPr/>
            </a:lvl4pPr>
            <a:lvl5pPr algn="ctr">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364295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Mint">
    <p:bg>
      <p:bgPr>
        <a:solidFill>
          <a:srgbClr val="00FF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3" name="Graphic 2">
            <a:extLst>
              <a:ext uri="{FF2B5EF4-FFF2-40B4-BE49-F238E27FC236}">
                <a16:creationId xmlns:a16="http://schemas.microsoft.com/office/drawing/2014/main" id="{D63A8B26-65B5-ADC0-AFFD-53E4D22456E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3" name="Text Placeholder 12">
            <a:extLst>
              <a:ext uri="{FF2B5EF4-FFF2-40B4-BE49-F238E27FC236}">
                <a16:creationId xmlns:a16="http://schemas.microsoft.com/office/drawing/2014/main" id="{A30DAF6A-464C-4B41-9FA5-6FEBB8FF6858}"/>
              </a:ext>
            </a:extLst>
          </p:cNvPr>
          <p:cNvSpPr>
            <a:spLocks noGrp="1"/>
          </p:cNvSpPr>
          <p:nvPr>
            <p:ph type="body" sz="quarter" idx="16"/>
          </p:nvPr>
        </p:nvSpPr>
        <p:spPr>
          <a:xfrm>
            <a:off x="215900" y="1566863"/>
            <a:ext cx="11760200" cy="4122737"/>
          </a:xfrm>
        </p:spPr>
        <p:txBody>
          <a:bodyPr anchor="ctr"/>
          <a:lstStyle>
            <a:lvl1pPr marL="0" indent="0" algn="ctr">
              <a:lnSpc>
                <a:spcPct val="110000"/>
              </a:lnSpc>
              <a:spcBef>
                <a:spcPts val="0"/>
              </a:spcBef>
              <a:buNone/>
              <a:defRPr sz="2400"/>
            </a:lvl1pPr>
            <a:lvl2pPr marL="0" indent="0" algn="ctr">
              <a:lnSpc>
                <a:spcPct val="110000"/>
              </a:lnSpc>
              <a:spcBef>
                <a:spcPts val="2000"/>
              </a:spcBef>
              <a:buNone/>
              <a:defRPr sz="2400" b="1"/>
            </a:lvl2pPr>
            <a:lvl3pPr marL="0" indent="0" algn="ctr">
              <a:spcBef>
                <a:spcPts val="0"/>
              </a:spcBef>
              <a:buNone/>
              <a:defRPr sz="2400"/>
            </a:lvl3pPr>
            <a:lvl4pPr algn="ctr">
              <a:defRPr/>
            </a:lvl4pPr>
            <a:lvl5pPr algn="ctr">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69228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pic>
        <p:nvPicPr>
          <p:cNvPr id="3" name="Graphic 2">
            <a:extLst>
              <a:ext uri="{FF2B5EF4-FFF2-40B4-BE49-F238E27FC236}">
                <a16:creationId xmlns:a16="http://schemas.microsoft.com/office/drawing/2014/main" id="{2AD23F35-C60A-5FD3-7D1B-FB9A6C17171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bg1"/>
                </a:solidFill>
              </a:defRPr>
            </a:lvl1pPr>
          </a:lstStyle>
          <a:p>
            <a:r>
              <a:rPr lang="en-US"/>
              <a:t>Divider title</a:t>
            </a:r>
            <a:endParaRPr lang="en-GB"/>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a:t>
            </a:r>
            <a:endParaRPr lang="en-GB"/>
          </a:p>
        </p:txBody>
      </p:sp>
    </p:spTree>
    <p:extLst>
      <p:ext uri="{BB962C8B-B14F-4D97-AF65-F5344CB8AC3E}">
        <p14:creationId xmlns:p14="http://schemas.microsoft.com/office/powerpoint/2010/main" val="28210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Mint">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tx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tx1"/>
                </a:solidFill>
              </a:defRPr>
            </a:lvl1pPr>
          </a:lstStyle>
          <a:p>
            <a:fld id="{3954854E-1B22-401C-B4EE-1698A89C07E3}" type="slidenum">
              <a:rPr lang="en-GB" smtClean="0"/>
              <a:pPr/>
              <a:t>‹#›</a:t>
            </a:fld>
            <a:endParaRPr lang="en-GB"/>
          </a:p>
        </p:txBody>
      </p:sp>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tx1"/>
                </a:solidFill>
              </a:defRPr>
            </a:lvl1pPr>
          </a:lstStyle>
          <a:p>
            <a:r>
              <a:rPr lang="en-US"/>
              <a:t>Divider title</a:t>
            </a:r>
            <a:endParaRPr lang="en-GB"/>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a:t>
            </a:r>
            <a:endParaRPr lang="en-GB"/>
          </a:p>
        </p:txBody>
      </p:sp>
      <p:pic>
        <p:nvPicPr>
          <p:cNvPr id="2" name="Graphic 1">
            <a:extLst>
              <a:ext uri="{FF2B5EF4-FFF2-40B4-BE49-F238E27FC236}">
                <a16:creationId xmlns:a16="http://schemas.microsoft.com/office/drawing/2014/main" id="{763B3703-3CB3-458E-3454-75CAED81533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2856660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Sage">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tx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tx1"/>
                </a:solidFill>
              </a:defRPr>
            </a:lvl1pPr>
          </a:lstStyle>
          <a:p>
            <a:fld id="{3954854E-1B22-401C-B4EE-1698A89C07E3}" type="slidenum">
              <a:rPr lang="en-GB" smtClean="0"/>
              <a:pPr/>
              <a:t>‹#›</a:t>
            </a:fld>
            <a:endParaRPr lang="en-GB"/>
          </a:p>
        </p:txBody>
      </p:sp>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tx1"/>
                </a:solidFill>
              </a:defRPr>
            </a:lvl1pPr>
          </a:lstStyle>
          <a:p>
            <a:r>
              <a:rPr lang="en-US"/>
              <a:t>Divider title</a:t>
            </a:r>
            <a:endParaRPr lang="en-GB"/>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a:t>
            </a:r>
            <a:endParaRPr lang="en-GB"/>
          </a:p>
        </p:txBody>
      </p:sp>
      <p:pic>
        <p:nvPicPr>
          <p:cNvPr id="2" name="Graphic 1">
            <a:extLst>
              <a:ext uri="{FF2B5EF4-FFF2-40B4-BE49-F238E27FC236}">
                <a16:creationId xmlns:a16="http://schemas.microsoft.com/office/drawing/2014/main" id="{763B3703-3CB3-458E-3454-75CAED81533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362857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1/2 Image">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D22B40-A452-0BE3-5671-990838D99D63}"/>
              </a:ext>
            </a:extLst>
          </p:cNvPr>
          <p:cNvSpPr>
            <a:spLocks noGrp="1"/>
          </p:cNvSpPr>
          <p:nvPr>
            <p:ph type="pic" sz="quarter" idx="13"/>
          </p:nvPr>
        </p:nvSpPr>
        <p:spPr>
          <a:xfrm>
            <a:off x="6096000" y="0"/>
            <a:ext cx="6096000" cy="6858000"/>
          </a:xfrm>
          <a:solidFill>
            <a:schemeClr val="accent5"/>
          </a:solidFill>
        </p:spPr>
        <p:txBody>
          <a:bodyPr/>
          <a:lstStyle/>
          <a:p>
            <a:endParaRPr lang="en-US"/>
          </a:p>
        </p:txBody>
      </p:sp>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4" name="Title 1">
            <a:extLst>
              <a:ext uri="{FF2B5EF4-FFF2-40B4-BE49-F238E27FC236}">
                <a16:creationId xmlns:a16="http://schemas.microsoft.com/office/drawing/2014/main" id="{88FBB10A-FF0C-5828-3B38-B73DD31F0C93}"/>
              </a:ext>
            </a:extLst>
          </p:cNvPr>
          <p:cNvSpPr>
            <a:spLocks noGrp="1"/>
          </p:cNvSpPr>
          <p:nvPr>
            <p:ph type="title" hasCustomPrompt="1"/>
          </p:nvPr>
        </p:nvSpPr>
        <p:spPr>
          <a:xfrm>
            <a:off x="216000" y="3167494"/>
            <a:ext cx="5678832" cy="1038745"/>
          </a:xfrm>
        </p:spPr>
        <p:txBody>
          <a:bodyPr anchor="b"/>
          <a:lstStyle>
            <a:lvl1pPr>
              <a:defRPr sz="7500" b="0" spc="100" baseline="0">
                <a:solidFill>
                  <a:schemeClr val="bg1"/>
                </a:solidFill>
              </a:defRPr>
            </a:lvl1pPr>
          </a:lstStyle>
          <a:p>
            <a:r>
              <a:rPr lang="en-US"/>
              <a:t>Divider title</a:t>
            </a:r>
            <a:endParaRPr lang="en-GB"/>
          </a:p>
        </p:txBody>
      </p:sp>
      <p:sp>
        <p:nvSpPr>
          <p:cNvPr id="7" name="Subtitle 2">
            <a:extLst>
              <a:ext uri="{FF2B5EF4-FFF2-40B4-BE49-F238E27FC236}">
                <a16:creationId xmlns:a16="http://schemas.microsoft.com/office/drawing/2014/main" id="{35461D2F-BFB2-6F37-26E2-6A410868AC1E}"/>
              </a:ext>
            </a:extLst>
          </p:cNvPr>
          <p:cNvSpPr>
            <a:spLocks noGrp="1"/>
          </p:cNvSpPr>
          <p:nvPr>
            <p:ph type="subTitle" idx="1" hasCustomPrompt="1"/>
          </p:nvPr>
        </p:nvSpPr>
        <p:spPr>
          <a:xfrm>
            <a:off x="221311" y="4284000"/>
            <a:ext cx="5673521" cy="237244"/>
          </a:xfrm>
        </p:spPr>
        <p:txBody>
          <a:bodyPr wrap="square" anchor="t">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a:t>
            </a:r>
            <a:endParaRPr lang="en-GB"/>
          </a:p>
        </p:txBody>
      </p:sp>
      <p:pic>
        <p:nvPicPr>
          <p:cNvPr id="9" name="Graphic 8">
            <a:extLst>
              <a:ext uri="{FF2B5EF4-FFF2-40B4-BE49-F238E27FC236}">
                <a16:creationId xmlns:a16="http://schemas.microsoft.com/office/drawing/2014/main" id="{B40C86AB-9971-E01B-79EF-7D32FDB56E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986963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 Min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a:t>Title slide with one or two lines</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1366" y="151879"/>
            <a:ext cx="2149716" cy="83874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tx1"/>
                </a:solidFill>
                <a:latin typeface="+mn-lt"/>
                <a:cs typeface="Georgia"/>
              </a:rPr>
              <a:t>Sustainability is our business</a:t>
            </a:r>
          </a:p>
          <a:p>
            <a:pPr marL="0" indent="0">
              <a:spcBef>
                <a:spcPts val="1000"/>
              </a:spcBef>
              <a:tabLst/>
            </a:pPr>
            <a:r>
              <a:rPr lang="en-GB" sz="500" b="0" i="0" spc="0" baseline="0">
                <a:solidFill>
                  <a:schemeClr val="tx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3660105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D22B40-A452-0BE3-5671-990838D99D63}"/>
              </a:ext>
            </a:extLst>
          </p:cNvPr>
          <p:cNvSpPr>
            <a:spLocks noGrp="1"/>
          </p:cNvSpPr>
          <p:nvPr>
            <p:ph type="pic" sz="quarter" idx="13"/>
          </p:nvPr>
        </p:nvSpPr>
        <p:spPr>
          <a:xfrm>
            <a:off x="0" y="0"/>
            <a:ext cx="12192000" cy="6192000"/>
          </a:xfrm>
          <a:solidFill>
            <a:schemeClr val="accent5"/>
          </a:solidFill>
        </p:spPr>
        <p:txBody>
          <a:bodyPr/>
          <a:lstStyle/>
          <a:p>
            <a:endParaRPr lang="en-US"/>
          </a:p>
        </p:txBody>
      </p:sp>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4" name="Title 1">
            <a:extLst>
              <a:ext uri="{FF2B5EF4-FFF2-40B4-BE49-F238E27FC236}">
                <a16:creationId xmlns:a16="http://schemas.microsoft.com/office/drawing/2014/main" id="{88FBB10A-FF0C-5828-3B38-B73DD31F0C93}"/>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bg1"/>
                </a:solidFill>
              </a:defRPr>
            </a:lvl1pPr>
          </a:lstStyle>
          <a:p>
            <a:r>
              <a:rPr lang="en-US"/>
              <a:t>Divider title</a:t>
            </a:r>
            <a:endParaRPr lang="en-GB"/>
          </a:p>
        </p:txBody>
      </p:sp>
      <p:sp>
        <p:nvSpPr>
          <p:cNvPr id="7" name="Subtitle 2">
            <a:extLst>
              <a:ext uri="{FF2B5EF4-FFF2-40B4-BE49-F238E27FC236}">
                <a16:creationId xmlns:a16="http://schemas.microsoft.com/office/drawing/2014/main" id="{35461D2F-BFB2-6F37-26E2-6A410868AC1E}"/>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a:t>
            </a:r>
            <a:endParaRPr lang="en-GB"/>
          </a:p>
        </p:txBody>
      </p:sp>
      <p:pic>
        <p:nvPicPr>
          <p:cNvPr id="9" name="Graphic 8">
            <a:extLst>
              <a:ext uri="{FF2B5EF4-FFF2-40B4-BE49-F238E27FC236}">
                <a16:creationId xmlns:a16="http://schemas.microsoft.com/office/drawing/2014/main" id="{B40C86AB-9971-E01B-79EF-7D32FDB56E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4072753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5" name="Table Placeholder 4">
            <a:extLst>
              <a:ext uri="{FF2B5EF4-FFF2-40B4-BE49-F238E27FC236}">
                <a16:creationId xmlns:a16="http://schemas.microsoft.com/office/drawing/2014/main" id="{E9CC1310-B36A-1173-D697-9C708F271480}"/>
              </a:ext>
            </a:extLst>
          </p:cNvPr>
          <p:cNvSpPr>
            <a:spLocks noGrp="1"/>
          </p:cNvSpPr>
          <p:nvPr>
            <p:ph type="tbl" sz="quarter" idx="16" hasCustomPrompt="1"/>
          </p:nvPr>
        </p:nvSpPr>
        <p:spPr>
          <a:xfrm>
            <a:off x="215900" y="1501775"/>
            <a:ext cx="11760200" cy="4510225"/>
          </a:xfrm>
        </p:spPr>
        <p:txBody>
          <a:bodyPr>
            <a:normAutofit/>
          </a:bodyPr>
          <a:lstStyle>
            <a:lvl1pPr marL="0" indent="0">
              <a:buNone/>
              <a:defRPr sz="1200"/>
            </a:lvl1pPr>
          </a:lstStyle>
          <a:p>
            <a:r>
              <a:rPr lang="en-GB"/>
              <a:t>Projects – Create a table using 12pt text with left border (see example slide for reference)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3655892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s +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0" y="216000"/>
            <a:ext cx="6696000" cy="720000"/>
          </a:xfrm>
        </p:spPr>
        <p:txBody>
          <a:bodyPr>
            <a:spAutoFit/>
          </a:bodyPr>
          <a:lstStyle/>
          <a:p>
            <a:r>
              <a:rPr lang="en-US"/>
              <a:t>Title</a:t>
            </a:r>
            <a:endParaRPr lang="en-GB"/>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0" y="972000"/>
            <a:ext cx="6696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p:nvPr>
        </p:nvSpPr>
        <p:spPr>
          <a:xfrm>
            <a:off x="7200000" y="180000"/>
            <a:ext cx="4795371" cy="601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70866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p:nvPr>
        </p:nvSpPr>
        <p:spPr>
          <a:xfrm>
            <a:off x="215899" y="1511300"/>
            <a:ext cx="6768000" cy="471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974757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4475"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Charts Tab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5" y="216000"/>
            <a:ext cx="5688000" cy="720000"/>
          </a:xfrm>
        </p:spPr>
        <p:txBody>
          <a:bodyPr>
            <a:spAutoFit/>
          </a:bodyPr>
          <a:lstStyle/>
          <a:p>
            <a:r>
              <a:rPr lang="en-US"/>
              <a:t>Title</a:t>
            </a:r>
            <a:endParaRPr lang="en-GB"/>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hasCustomPrompt="1"/>
          </p:nvPr>
        </p:nvSpPr>
        <p:spPr>
          <a:xfrm>
            <a:off x="6287996" y="180000"/>
            <a:ext cx="5707375" cy="6012000"/>
          </a:xfrm>
        </p:spPr>
        <p:txBody>
          <a:bodyPr/>
          <a:lstStyle>
            <a:lvl1pPr marL="0" indent="0">
              <a:buNone/>
              <a:defRPr/>
            </a:lvl1pPr>
          </a:lstStyle>
          <a:p>
            <a:pPr lvl="0"/>
            <a:r>
              <a:rPr lang="en-GB"/>
              <a:t>Insert table or chart</a:t>
            </a:r>
          </a:p>
        </p:txBody>
      </p:sp>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960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9" y="1511300"/>
            <a:ext cx="5687994" cy="4716463"/>
          </a:xfrm>
        </p:spPr>
        <p:txBody>
          <a:bodyPr/>
          <a:lstStyle>
            <a:lvl1pPr marL="0" indent="0">
              <a:buNone/>
              <a:defRPr/>
            </a:lvl1pPr>
          </a:lstStyle>
          <a:p>
            <a:pPr lvl="0"/>
            <a:r>
              <a:rPr lang="en-GB"/>
              <a:t>Insert table or chart</a:t>
            </a:r>
          </a:p>
        </p:txBody>
      </p:sp>
      <p:sp>
        <p:nvSpPr>
          <p:cNvPr id="2" name="Text Placeholder 2">
            <a:extLst>
              <a:ext uri="{FF2B5EF4-FFF2-40B4-BE49-F238E27FC236}">
                <a16:creationId xmlns:a16="http://schemas.microsoft.com/office/drawing/2014/main" id="{E05F4784-02EA-72F7-0DA4-DECC37038018}"/>
              </a:ext>
            </a:extLst>
          </p:cNvPr>
          <p:cNvSpPr>
            <a:spLocks noGrp="1"/>
          </p:cNvSpPr>
          <p:nvPr>
            <p:ph type="body" idx="1" hasCustomPrompt="1"/>
          </p:nvPr>
        </p:nvSpPr>
        <p:spPr>
          <a:xfrm>
            <a:off x="215905" y="972000"/>
            <a:ext cx="568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1814966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 stag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lvl1pPr>
              <a:defRPr>
                <a:solidFill>
                  <a:schemeClr val="bg1"/>
                </a:solidFill>
              </a:defRPr>
            </a:lvl1p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3" name="Text Placeholder 10">
            <a:extLst>
              <a:ext uri="{FF2B5EF4-FFF2-40B4-BE49-F238E27FC236}">
                <a16:creationId xmlns:a16="http://schemas.microsoft.com/office/drawing/2014/main" id="{DA5D1B0B-7338-A434-6DF3-D0546BF9AE71}"/>
              </a:ext>
            </a:extLst>
          </p:cNvPr>
          <p:cNvSpPr>
            <a:spLocks noGrp="1"/>
          </p:cNvSpPr>
          <p:nvPr>
            <p:ph type="body" sz="quarter" idx="16"/>
          </p:nvPr>
        </p:nvSpPr>
        <p:spPr>
          <a:xfrm>
            <a:off x="215898" y="935999"/>
            <a:ext cx="2160000" cy="4940925"/>
          </a:xfrm>
        </p:spPr>
        <p:txBody>
          <a:bodyPr/>
          <a:lstStyle>
            <a:lvl1pPr>
              <a:defRPr sz="1200">
                <a:solidFill>
                  <a:schemeClr val="bg1"/>
                </a:solidFill>
              </a:defRPr>
            </a:lvl1pPr>
            <a:lvl2pPr>
              <a:defRPr sz="1200">
                <a:solidFill>
                  <a:schemeClr val="bg1"/>
                </a:solidFill>
              </a:defRPr>
            </a:lvl2pPr>
            <a:lvl3pPr marL="180000" indent="-180000">
              <a:defRPr sz="1200">
                <a:solidFill>
                  <a:schemeClr val="bg1"/>
                </a:solidFill>
              </a:defRPr>
            </a:lvl3pPr>
            <a:lvl4pPr marL="360000" indent="-180000">
              <a:defRPr sz="1200">
                <a:solidFill>
                  <a:schemeClr val="bg1"/>
                </a:solidFill>
              </a:defRPr>
            </a:lvl4pPr>
            <a:lvl5pPr marL="540000" indent="-180000">
              <a:defRPr sz="1200">
                <a:solidFill>
                  <a:schemeClr val="bg1"/>
                </a:solidFill>
              </a:defRPr>
            </a:lvl5pPr>
            <a:lvl6pPr>
              <a:defRPr sz="105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4" name="Graphic 3">
            <a:extLst>
              <a:ext uri="{FF2B5EF4-FFF2-40B4-BE49-F238E27FC236}">
                <a16:creationId xmlns:a16="http://schemas.microsoft.com/office/drawing/2014/main" id="{B1724508-BCE0-6F08-7E3F-B952DA74D70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1508680E-9C6B-37ED-213F-D5F53F123973}"/>
              </a:ext>
            </a:extLst>
          </p:cNvPr>
          <p:cNvSpPr>
            <a:spLocks noGrp="1"/>
          </p:cNvSpPr>
          <p:nvPr>
            <p:ph type="body" sz="quarter" idx="17"/>
          </p:nvPr>
        </p:nvSpPr>
        <p:spPr>
          <a:xfrm>
            <a:off x="2615110" y="935999"/>
            <a:ext cx="2160000" cy="4940925"/>
          </a:xfrm>
        </p:spPr>
        <p:txBody>
          <a:bodyPr/>
          <a:lstStyle>
            <a:lvl1pPr>
              <a:defRPr sz="1200">
                <a:solidFill>
                  <a:schemeClr val="bg1"/>
                </a:solidFill>
              </a:defRPr>
            </a:lvl1pPr>
            <a:lvl2pPr>
              <a:defRPr sz="1200">
                <a:solidFill>
                  <a:schemeClr val="bg1"/>
                </a:solidFill>
              </a:defRPr>
            </a:lvl2pPr>
            <a:lvl3pPr marL="180000" indent="-180000">
              <a:defRPr sz="1200">
                <a:solidFill>
                  <a:schemeClr val="bg1"/>
                </a:solidFill>
              </a:defRPr>
            </a:lvl3pPr>
            <a:lvl4pPr marL="360000" indent="-180000">
              <a:defRPr sz="1200">
                <a:solidFill>
                  <a:schemeClr val="bg1"/>
                </a:solidFill>
              </a:defRPr>
            </a:lvl4pPr>
            <a:lvl5pPr marL="540000" indent="-180000">
              <a:defRPr sz="1200">
                <a:solidFill>
                  <a:schemeClr val="bg1"/>
                </a:solidFill>
              </a:defRPr>
            </a:lvl5pPr>
            <a:lvl6pPr>
              <a:defRPr sz="105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3" name="Text Placeholder 10">
            <a:extLst>
              <a:ext uri="{FF2B5EF4-FFF2-40B4-BE49-F238E27FC236}">
                <a16:creationId xmlns:a16="http://schemas.microsoft.com/office/drawing/2014/main" id="{48933E41-7A05-9DD2-2DAC-10ABEB78B7DF}"/>
              </a:ext>
            </a:extLst>
          </p:cNvPr>
          <p:cNvSpPr>
            <a:spLocks noGrp="1"/>
          </p:cNvSpPr>
          <p:nvPr>
            <p:ph type="body" sz="quarter" idx="18"/>
          </p:nvPr>
        </p:nvSpPr>
        <p:spPr>
          <a:xfrm>
            <a:off x="5014322" y="935999"/>
            <a:ext cx="2160000" cy="4940925"/>
          </a:xfrm>
        </p:spPr>
        <p:txBody>
          <a:bodyPr/>
          <a:lstStyle>
            <a:lvl1pPr>
              <a:defRPr sz="1200">
                <a:solidFill>
                  <a:schemeClr val="bg1"/>
                </a:solidFill>
              </a:defRPr>
            </a:lvl1pPr>
            <a:lvl2pPr>
              <a:defRPr sz="1200">
                <a:solidFill>
                  <a:schemeClr val="bg1"/>
                </a:solidFill>
              </a:defRPr>
            </a:lvl2pPr>
            <a:lvl3pPr marL="180000" indent="-180000">
              <a:defRPr sz="1200">
                <a:solidFill>
                  <a:schemeClr val="bg1"/>
                </a:solidFill>
              </a:defRPr>
            </a:lvl3pPr>
            <a:lvl4pPr marL="360000" indent="-180000">
              <a:defRPr sz="1200">
                <a:solidFill>
                  <a:schemeClr val="bg1"/>
                </a:solidFill>
              </a:defRPr>
            </a:lvl4pPr>
            <a:lvl5pPr marL="540000" indent="-180000">
              <a:defRPr sz="1200">
                <a:solidFill>
                  <a:schemeClr val="bg1"/>
                </a:solidFill>
              </a:defRPr>
            </a:lvl5pPr>
            <a:lvl6pPr>
              <a:defRPr sz="105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Text Placeholder 10">
            <a:extLst>
              <a:ext uri="{FF2B5EF4-FFF2-40B4-BE49-F238E27FC236}">
                <a16:creationId xmlns:a16="http://schemas.microsoft.com/office/drawing/2014/main" id="{340BB9AD-2A0C-B48B-2947-3E813C8C45AD}"/>
              </a:ext>
            </a:extLst>
          </p:cNvPr>
          <p:cNvSpPr>
            <a:spLocks noGrp="1"/>
          </p:cNvSpPr>
          <p:nvPr>
            <p:ph type="body" sz="quarter" idx="19"/>
          </p:nvPr>
        </p:nvSpPr>
        <p:spPr>
          <a:xfrm>
            <a:off x="7413534" y="935999"/>
            <a:ext cx="2160000" cy="4940925"/>
          </a:xfrm>
        </p:spPr>
        <p:txBody>
          <a:bodyPr/>
          <a:lstStyle>
            <a:lvl1pPr>
              <a:defRPr sz="1200">
                <a:solidFill>
                  <a:schemeClr val="bg1"/>
                </a:solidFill>
              </a:defRPr>
            </a:lvl1pPr>
            <a:lvl2pPr>
              <a:defRPr sz="1200">
                <a:solidFill>
                  <a:schemeClr val="bg1"/>
                </a:solidFill>
              </a:defRPr>
            </a:lvl2pPr>
            <a:lvl3pPr marL="180000" indent="-180000">
              <a:defRPr sz="1200">
                <a:solidFill>
                  <a:schemeClr val="bg1"/>
                </a:solidFill>
              </a:defRPr>
            </a:lvl3pPr>
            <a:lvl4pPr marL="360000" indent="-180000">
              <a:defRPr sz="1200">
                <a:solidFill>
                  <a:schemeClr val="bg1"/>
                </a:solidFill>
              </a:defRPr>
            </a:lvl4pPr>
            <a:lvl5pPr marL="540000" indent="-180000">
              <a:defRPr sz="1200">
                <a:solidFill>
                  <a:schemeClr val="bg1"/>
                </a:solidFill>
              </a:defRPr>
            </a:lvl5pPr>
            <a:lvl6pPr>
              <a:defRPr sz="105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Text Placeholder 10">
            <a:extLst>
              <a:ext uri="{FF2B5EF4-FFF2-40B4-BE49-F238E27FC236}">
                <a16:creationId xmlns:a16="http://schemas.microsoft.com/office/drawing/2014/main" id="{F1FE2366-D690-A4E5-4795-8C0019BD6EB3}"/>
              </a:ext>
            </a:extLst>
          </p:cNvPr>
          <p:cNvSpPr>
            <a:spLocks noGrp="1"/>
          </p:cNvSpPr>
          <p:nvPr>
            <p:ph type="body" sz="quarter" idx="20"/>
          </p:nvPr>
        </p:nvSpPr>
        <p:spPr>
          <a:xfrm>
            <a:off x="9812745" y="935999"/>
            <a:ext cx="2160000" cy="4940925"/>
          </a:xfrm>
        </p:spPr>
        <p:txBody>
          <a:bodyPr/>
          <a:lstStyle>
            <a:lvl1pPr>
              <a:defRPr sz="1200">
                <a:solidFill>
                  <a:schemeClr val="bg1"/>
                </a:solidFill>
              </a:defRPr>
            </a:lvl1pPr>
            <a:lvl2pPr>
              <a:defRPr sz="1200">
                <a:solidFill>
                  <a:schemeClr val="bg1"/>
                </a:solidFill>
              </a:defRPr>
            </a:lvl2pPr>
            <a:lvl3pPr marL="180000" indent="-180000">
              <a:defRPr sz="1200">
                <a:solidFill>
                  <a:schemeClr val="bg1"/>
                </a:solidFill>
              </a:defRPr>
            </a:lvl3pPr>
            <a:lvl4pPr marL="360000" indent="-180000">
              <a:defRPr sz="1200">
                <a:solidFill>
                  <a:schemeClr val="bg1"/>
                </a:solidFill>
              </a:defRPr>
            </a:lvl4pPr>
            <a:lvl5pPr marL="540000" indent="-180000">
              <a:defRPr sz="1200">
                <a:solidFill>
                  <a:schemeClr val="bg1"/>
                </a:solidFill>
              </a:defRPr>
            </a:lvl5pPr>
            <a:lvl6pPr>
              <a:defRPr sz="105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601060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 Group">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19B7-0ECB-67DA-B2AC-7DE198D4F71D}"/>
              </a:ext>
            </a:extLst>
          </p:cNvPr>
          <p:cNvSpPr/>
          <p:nvPr userDrawn="1"/>
        </p:nvSpPr>
        <p:spPr>
          <a:xfrm>
            <a:off x="4110789" y="0"/>
            <a:ext cx="8081207"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5924009" y="1014084"/>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3999" y="6426000"/>
            <a:ext cx="2501905" cy="180000"/>
          </a:xfrm>
        </p:spPr>
        <p:txBody>
          <a:bodyPr/>
          <a:lstStyle/>
          <a:p>
            <a:r>
              <a:rPr lang="en-US"/>
              <a:t>Arkema Portland - IRAM and Data Gaps Scoping</a:t>
            </a:r>
            <a:endParaRPr lang="en-GB"/>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9" name="Title 1">
            <a:extLst>
              <a:ext uri="{FF2B5EF4-FFF2-40B4-BE49-F238E27FC236}">
                <a16:creationId xmlns:a16="http://schemas.microsoft.com/office/drawing/2014/main" id="{A509475D-092E-CED1-C8EC-DFF7536FE625}"/>
              </a:ext>
            </a:extLst>
          </p:cNvPr>
          <p:cNvSpPr>
            <a:spLocks noGrp="1"/>
          </p:cNvSpPr>
          <p:nvPr>
            <p:ph type="title" hasCustomPrompt="1"/>
          </p:nvPr>
        </p:nvSpPr>
        <p:spPr>
          <a:xfrm>
            <a:off x="215905" y="216000"/>
            <a:ext cx="3600000" cy="720000"/>
          </a:xfrm>
        </p:spPr>
        <p:txBody>
          <a:bodyPr>
            <a:spAutoFit/>
          </a:bodyPr>
          <a:lstStyle/>
          <a:p>
            <a:r>
              <a:rPr lang="en-US"/>
              <a:t>Title</a:t>
            </a:r>
            <a:endParaRPr lang="en-GB"/>
          </a:p>
        </p:txBody>
      </p:sp>
      <p:sp>
        <p:nvSpPr>
          <p:cNvPr id="20" name="Text Placeholder 2">
            <a:extLst>
              <a:ext uri="{FF2B5EF4-FFF2-40B4-BE49-F238E27FC236}">
                <a16:creationId xmlns:a16="http://schemas.microsoft.com/office/drawing/2014/main" id="{D1464F7C-09F1-AFC9-E4E7-456657BCAE61}"/>
              </a:ext>
            </a:extLst>
          </p:cNvPr>
          <p:cNvSpPr>
            <a:spLocks noGrp="1"/>
          </p:cNvSpPr>
          <p:nvPr>
            <p:ph type="body" idx="1" hasCustomPrompt="1"/>
          </p:nvPr>
        </p:nvSpPr>
        <p:spPr>
          <a:xfrm>
            <a:off x="215905" y="972000"/>
            <a:ext cx="360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8" name="Picture Placeholder 23">
            <a:extLst>
              <a:ext uri="{FF2B5EF4-FFF2-40B4-BE49-F238E27FC236}">
                <a16:creationId xmlns:a16="http://schemas.microsoft.com/office/drawing/2014/main" id="{468E8857-A9D7-077B-9119-28B95172C473}"/>
              </a:ext>
            </a:extLst>
          </p:cNvPr>
          <p:cNvSpPr>
            <a:spLocks noGrp="1"/>
          </p:cNvSpPr>
          <p:nvPr>
            <p:ph type="pic" sz="quarter" idx="24"/>
          </p:nvPr>
        </p:nvSpPr>
        <p:spPr>
          <a:xfrm>
            <a:off x="5924009" y="2641178"/>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21" name="Picture Placeholder 23">
            <a:extLst>
              <a:ext uri="{FF2B5EF4-FFF2-40B4-BE49-F238E27FC236}">
                <a16:creationId xmlns:a16="http://schemas.microsoft.com/office/drawing/2014/main" id="{B7819518-A2B2-DE36-E503-4D93DFFD9902}"/>
              </a:ext>
            </a:extLst>
          </p:cNvPr>
          <p:cNvSpPr>
            <a:spLocks noGrp="1"/>
          </p:cNvSpPr>
          <p:nvPr>
            <p:ph type="pic" sz="quarter" idx="25"/>
          </p:nvPr>
        </p:nvSpPr>
        <p:spPr>
          <a:xfrm>
            <a:off x="5924009" y="4281720"/>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9" name="Text Placeholder 8">
            <a:extLst>
              <a:ext uri="{FF2B5EF4-FFF2-40B4-BE49-F238E27FC236}">
                <a16:creationId xmlns:a16="http://schemas.microsoft.com/office/drawing/2014/main" id="{72B0FCB0-7514-20B7-5277-55C6EAB635FA}"/>
              </a:ext>
            </a:extLst>
          </p:cNvPr>
          <p:cNvSpPr>
            <a:spLocks noGrp="1"/>
          </p:cNvSpPr>
          <p:nvPr>
            <p:ph type="body" sz="quarter" idx="28"/>
          </p:nvPr>
        </p:nvSpPr>
        <p:spPr>
          <a:xfrm>
            <a:off x="215900" y="1501775"/>
            <a:ext cx="3600450" cy="360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Text Placeholder 8">
            <a:extLst>
              <a:ext uri="{FF2B5EF4-FFF2-40B4-BE49-F238E27FC236}">
                <a16:creationId xmlns:a16="http://schemas.microsoft.com/office/drawing/2014/main" id="{98203676-0E56-E785-AA7E-2D79EB2DC9C0}"/>
              </a:ext>
            </a:extLst>
          </p:cNvPr>
          <p:cNvSpPr>
            <a:spLocks noGrp="1"/>
          </p:cNvSpPr>
          <p:nvPr>
            <p:ph type="body" sz="quarter" idx="29" hasCustomPrompt="1"/>
          </p:nvPr>
        </p:nvSpPr>
        <p:spPr>
          <a:xfrm>
            <a:off x="7373654" y="993102"/>
            <a:ext cx="4602446" cy="1332000"/>
          </a:xfrm>
        </p:spPr>
        <p:txBody>
          <a:bodyPr/>
          <a:lstStyle>
            <a:lvl1pPr>
              <a:defRPr sz="1600"/>
            </a:lvl1pPr>
            <a:lvl2pPr>
              <a:defRPr sz="1600"/>
            </a:lvl2pPr>
            <a:lvl3pPr>
              <a:defRPr sz="1400"/>
            </a:lvl3pPr>
            <a:lvl4pPr>
              <a:defRPr sz="1400"/>
            </a:lvl4pPr>
            <a:lvl5pPr>
              <a:defRPr sz="1400"/>
            </a:lvl5pPr>
          </a:lstStyle>
          <a:p>
            <a:pPr lvl="1"/>
            <a:r>
              <a:rPr lang="en-GB"/>
              <a:t>Name</a:t>
            </a:r>
          </a:p>
          <a:p>
            <a:pPr lvl="0"/>
            <a:r>
              <a:rPr lang="en-GB"/>
              <a:t>Bio</a:t>
            </a:r>
            <a:endParaRPr lang="en-US"/>
          </a:p>
        </p:txBody>
      </p:sp>
      <p:sp>
        <p:nvSpPr>
          <p:cNvPr id="12" name="Text Placeholder 8">
            <a:extLst>
              <a:ext uri="{FF2B5EF4-FFF2-40B4-BE49-F238E27FC236}">
                <a16:creationId xmlns:a16="http://schemas.microsoft.com/office/drawing/2014/main" id="{C90F1DAB-F5B9-F490-8035-6C39BCF143AA}"/>
              </a:ext>
            </a:extLst>
          </p:cNvPr>
          <p:cNvSpPr>
            <a:spLocks noGrp="1"/>
          </p:cNvSpPr>
          <p:nvPr>
            <p:ph type="body" sz="quarter" idx="30" hasCustomPrompt="1"/>
          </p:nvPr>
        </p:nvSpPr>
        <p:spPr>
          <a:xfrm>
            <a:off x="7373654" y="2641178"/>
            <a:ext cx="4602446" cy="1332000"/>
          </a:xfrm>
        </p:spPr>
        <p:txBody>
          <a:bodyPr/>
          <a:lstStyle>
            <a:lvl1pPr>
              <a:defRPr sz="1600"/>
            </a:lvl1pPr>
            <a:lvl2pPr>
              <a:defRPr sz="1600"/>
            </a:lvl2pPr>
            <a:lvl3pPr>
              <a:defRPr sz="1400"/>
            </a:lvl3pPr>
            <a:lvl4pPr>
              <a:defRPr sz="1400"/>
            </a:lvl4pPr>
            <a:lvl5pPr>
              <a:defRPr sz="1400"/>
            </a:lvl5pPr>
          </a:lstStyle>
          <a:p>
            <a:pPr lvl="1"/>
            <a:r>
              <a:rPr lang="en-GB"/>
              <a:t>Name</a:t>
            </a:r>
          </a:p>
          <a:p>
            <a:pPr lvl="0"/>
            <a:r>
              <a:rPr lang="en-GB"/>
              <a:t>Bio</a:t>
            </a:r>
            <a:endParaRPr lang="en-US"/>
          </a:p>
        </p:txBody>
      </p:sp>
      <p:sp>
        <p:nvSpPr>
          <p:cNvPr id="14" name="Text Placeholder 8">
            <a:extLst>
              <a:ext uri="{FF2B5EF4-FFF2-40B4-BE49-F238E27FC236}">
                <a16:creationId xmlns:a16="http://schemas.microsoft.com/office/drawing/2014/main" id="{8779AB05-BB6B-8868-75EA-E59F1C8F72F0}"/>
              </a:ext>
            </a:extLst>
          </p:cNvPr>
          <p:cNvSpPr>
            <a:spLocks noGrp="1"/>
          </p:cNvSpPr>
          <p:nvPr>
            <p:ph type="body" sz="quarter" idx="31" hasCustomPrompt="1"/>
          </p:nvPr>
        </p:nvSpPr>
        <p:spPr>
          <a:xfrm>
            <a:off x="7373654" y="4281720"/>
            <a:ext cx="4602446" cy="1332000"/>
          </a:xfrm>
        </p:spPr>
        <p:txBody>
          <a:bodyPr/>
          <a:lstStyle>
            <a:lvl1pPr>
              <a:defRPr sz="1600"/>
            </a:lvl1pPr>
            <a:lvl2pPr>
              <a:defRPr sz="1600"/>
            </a:lvl2pPr>
            <a:lvl3pPr>
              <a:defRPr sz="1400"/>
            </a:lvl3pPr>
            <a:lvl4pPr>
              <a:defRPr sz="1400"/>
            </a:lvl4pPr>
            <a:lvl5pPr>
              <a:defRPr sz="1400"/>
            </a:lvl5pPr>
          </a:lstStyle>
          <a:p>
            <a:pPr lvl="1"/>
            <a:r>
              <a:rPr lang="en-GB"/>
              <a:t>Name</a:t>
            </a:r>
          </a:p>
          <a:p>
            <a:pPr lvl="0"/>
            <a:r>
              <a:rPr lang="en-GB"/>
              <a:t>Bio</a:t>
            </a:r>
            <a:endParaRPr lang="en-US"/>
          </a:p>
        </p:txBody>
      </p:sp>
    </p:spTree>
    <p:extLst>
      <p:ext uri="{BB962C8B-B14F-4D97-AF65-F5344CB8AC3E}">
        <p14:creationId xmlns:p14="http://schemas.microsoft.com/office/powerpoint/2010/main" val="2529817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 Bio">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BF5D841-3E75-0D6E-29B3-AC93C1B33412}"/>
              </a:ext>
            </a:extLst>
          </p:cNvPr>
          <p:cNvCxnSpPr/>
          <p:nvPr userDrawn="1"/>
        </p:nvCxnSpPr>
        <p:spPr>
          <a:xfrm>
            <a:off x="4093827" y="460800"/>
            <a:ext cx="0" cy="57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2629143" y="533210"/>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4" name="Straight Connector 13">
            <a:extLst>
              <a:ext uri="{FF2B5EF4-FFF2-40B4-BE49-F238E27FC236}">
                <a16:creationId xmlns:a16="http://schemas.microsoft.com/office/drawing/2014/main" id="{D79BA1B9-509D-E4E7-CAD9-61B1DA32A8C3}"/>
              </a:ext>
            </a:extLst>
          </p:cNvPr>
          <p:cNvCxnSpPr/>
          <p:nvPr userDrawn="1"/>
        </p:nvCxnSpPr>
        <p:spPr>
          <a:xfrm>
            <a:off x="8105681" y="460800"/>
            <a:ext cx="0" cy="57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509475D-092E-CED1-C8EC-DFF7536FE625}"/>
              </a:ext>
            </a:extLst>
          </p:cNvPr>
          <p:cNvSpPr>
            <a:spLocks noGrp="1"/>
          </p:cNvSpPr>
          <p:nvPr>
            <p:ph type="title" hasCustomPrompt="1"/>
          </p:nvPr>
        </p:nvSpPr>
        <p:spPr>
          <a:xfrm>
            <a:off x="215905" y="504000"/>
            <a:ext cx="2300026" cy="664797"/>
          </a:xfrm>
        </p:spPr>
        <p:txBody>
          <a:bodyPr wrap="square">
            <a:spAutoFit/>
          </a:bodyPr>
          <a:lstStyle>
            <a:lvl1pPr>
              <a:defRPr sz="2400"/>
            </a:lvl1pPr>
          </a:lstStyle>
          <a:p>
            <a:r>
              <a:rPr lang="en-US"/>
              <a:t>Name</a:t>
            </a:r>
            <a:br>
              <a:rPr lang="en-US"/>
            </a:br>
            <a:r>
              <a:rPr lang="en-US"/>
              <a:t>Surname</a:t>
            </a:r>
            <a:endParaRPr lang="en-GB"/>
          </a:p>
        </p:txBody>
      </p:sp>
      <p:sp>
        <p:nvSpPr>
          <p:cNvPr id="20" name="Text Placeholder 2">
            <a:extLst>
              <a:ext uri="{FF2B5EF4-FFF2-40B4-BE49-F238E27FC236}">
                <a16:creationId xmlns:a16="http://schemas.microsoft.com/office/drawing/2014/main" id="{D1464F7C-09F1-AFC9-E4E7-456657BCAE61}"/>
              </a:ext>
            </a:extLst>
          </p:cNvPr>
          <p:cNvSpPr>
            <a:spLocks noGrp="1"/>
          </p:cNvSpPr>
          <p:nvPr>
            <p:ph type="body" idx="1" hasCustomPrompt="1"/>
          </p:nvPr>
        </p:nvSpPr>
        <p:spPr>
          <a:xfrm>
            <a:off x="215905" y="1219932"/>
            <a:ext cx="226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1" name="Text Placeholder 10">
            <a:extLst>
              <a:ext uri="{FF2B5EF4-FFF2-40B4-BE49-F238E27FC236}">
                <a16:creationId xmlns:a16="http://schemas.microsoft.com/office/drawing/2014/main" id="{1F52E6E0-386A-7F0D-4199-20975D01D99D}"/>
              </a:ext>
            </a:extLst>
          </p:cNvPr>
          <p:cNvSpPr>
            <a:spLocks noGrp="1"/>
          </p:cNvSpPr>
          <p:nvPr>
            <p:ph type="body" sz="quarter" idx="25"/>
          </p:nvPr>
        </p:nvSpPr>
        <p:spPr>
          <a:xfrm>
            <a:off x="215900" y="2239963"/>
            <a:ext cx="3744000" cy="3951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10">
            <a:extLst>
              <a:ext uri="{FF2B5EF4-FFF2-40B4-BE49-F238E27FC236}">
                <a16:creationId xmlns:a16="http://schemas.microsoft.com/office/drawing/2014/main" id="{8899A843-2281-A12D-39A7-F6D9D43971B2}"/>
              </a:ext>
            </a:extLst>
          </p:cNvPr>
          <p:cNvSpPr>
            <a:spLocks noGrp="1"/>
          </p:cNvSpPr>
          <p:nvPr>
            <p:ph type="body" sz="quarter" idx="26"/>
          </p:nvPr>
        </p:nvSpPr>
        <p:spPr>
          <a:xfrm>
            <a:off x="4227754" y="477775"/>
            <a:ext cx="3744000" cy="571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Text Placeholder 10">
            <a:extLst>
              <a:ext uri="{FF2B5EF4-FFF2-40B4-BE49-F238E27FC236}">
                <a16:creationId xmlns:a16="http://schemas.microsoft.com/office/drawing/2014/main" id="{4E0F1A1C-95CF-A1B8-806A-4B74C82BF107}"/>
              </a:ext>
            </a:extLst>
          </p:cNvPr>
          <p:cNvSpPr>
            <a:spLocks noGrp="1"/>
          </p:cNvSpPr>
          <p:nvPr>
            <p:ph type="body" sz="quarter" idx="27"/>
          </p:nvPr>
        </p:nvSpPr>
        <p:spPr>
          <a:xfrm>
            <a:off x="8239607" y="477775"/>
            <a:ext cx="3744000" cy="571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611109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 Bio / CV">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37344B-80BD-4235-8604-E6EEE95E662E}"/>
              </a:ext>
            </a:extLst>
          </p:cNvPr>
          <p:cNvSpPr/>
          <p:nvPr userDrawn="1"/>
        </p:nvSpPr>
        <p:spPr>
          <a:xfrm>
            <a:off x="0" y="0"/>
            <a:ext cx="409381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1380907" y="207963"/>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cxnSp>
        <p:nvCxnSpPr>
          <p:cNvPr id="14" name="Straight Connector 13">
            <a:extLst>
              <a:ext uri="{FF2B5EF4-FFF2-40B4-BE49-F238E27FC236}">
                <a16:creationId xmlns:a16="http://schemas.microsoft.com/office/drawing/2014/main" id="{D79BA1B9-509D-E4E7-CAD9-61B1DA32A8C3}"/>
              </a:ext>
            </a:extLst>
          </p:cNvPr>
          <p:cNvCxnSpPr>
            <a:cxnSpLocks/>
          </p:cNvCxnSpPr>
          <p:nvPr userDrawn="1"/>
        </p:nvCxnSpPr>
        <p:spPr>
          <a:xfrm>
            <a:off x="8105681" y="460800"/>
            <a:ext cx="0" cy="5957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509475D-092E-CED1-C8EC-DFF7536FE625}"/>
              </a:ext>
            </a:extLst>
          </p:cNvPr>
          <p:cNvSpPr>
            <a:spLocks noGrp="1"/>
          </p:cNvSpPr>
          <p:nvPr>
            <p:ph type="title" hasCustomPrompt="1"/>
          </p:nvPr>
        </p:nvSpPr>
        <p:spPr>
          <a:xfrm>
            <a:off x="223828" y="1663363"/>
            <a:ext cx="3869992" cy="332399"/>
          </a:xfrm>
        </p:spPr>
        <p:txBody>
          <a:bodyPr wrap="square">
            <a:spAutoFit/>
          </a:bodyPr>
          <a:lstStyle>
            <a:lvl1pPr>
              <a:defRPr sz="2400">
                <a:solidFill>
                  <a:schemeClr val="bg1"/>
                </a:solidFill>
              </a:defRPr>
            </a:lvl1pPr>
          </a:lstStyle>
          <a:p>
            <a:r>
              <a:rPr lang="en-US"/>
              <a:t>Name Surname</a:t>
            </a:r>
            <a:endParaRPr lang="en-GB"/>
          </a:p>
        </p:txBody>
      </p:sp>
      <p:sp>
        <p:nvSpPr>
          <p:cNvPr id="20" name="Text Placeholder 2">
            <a:extLst>
              <a:ext uri="{FF2B5EF4-FFF2-40B4-BE49-F238E27FC236}">
                <a16:creationId xmlns:a16="http://schemas.microsoft.com/office/drawing/2014/main" id="{D1464F7C-09F1-AFC9-E4E7-456657BCAE61}"/>
              </a:ext>
            </a:extLst>
          </p:cNvPr>
          <p:cNvSpPr>
            <a:spLocks noGrp="1"/>
          </p:cNvSpPr>
          <p:nvPr>
            <p:ph type="body" idx="1" hasCustomPrompt="1"/>
          </p:nvPr>
        </p:nvSpPr>
        <p:spPr>
          <a:xfrm>
            <a:off x="223828" y="2003663"/>
            <a:ext cx="3869986" cy="246221"/>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1" name="Text Placeholder 10">
            <a:extLst>
              <a:ext uri="{FF2B5EF4-FFF2-40B4-BE49-F238E27FC236}">
                <a16:creationId xmlns:a16="http://schemas.microsoft.com/office/drawing/2014/main" id="{1F52E6E0-386A-7F0D-4199-20975D01D99D}"/>
              </a:ext>
            </a:extLst>
          </p:cNvPr>
          <p:cNvSpPr>
            <a:spLocks noGrp="1"/>
          </p:cNvSpPr>
          <p:nvPr>
            <p:ph type="body" sz="quarter" idx="25"/>
          </p:nvPr>
        </p:nvSpPr>
        <p:spPr>
          <a:xfrm>
            <a:off x="215900" y="2327290"/>
            <a:ext cx="3744000" cy="1958968"/>
          </a:xfrm>
        </p:spPr>
        <p:txBody>
          <a:bodyPr/>
          <a:lstStyle>
            <a:lvl1pPr>
              <a:spcBef>
                <a:spcPts val="300"/>
              </a:spcBef>
              <a:defRPr sz="1000">
                <a:solidFill>
                  <a:schemeClr val="bg1"/>
                </a:solidFill>
              </a:defRPr>
            </a:lvl1pPr>
            <a:lvl2pPr>
              <a:spcBef>
                <a:spcPts val="300"/>
              </a:spcBef>
              <a:defRPr sz="1000">
                <a:solidFill>
                  <a:schemeClr val="bg1"/>
                </a:solidFill>
              </a:defRPr>
            </a:lvl2pPr>
            <a:lvl3pPr marL="180000" indent="-180000">
              <a:spcBef>
                <a:spcPts val="300"/>
              </a:spcBef>
              <a:defRPr sz="1000">
                <a:solidFill>
                  <a:schemeClr val="bg1"/>
                </a:solidFill>
              </a:defRPr>
            </a:lvl3pPr>
            <a:lvl4pPr marL="360000" indent="-180000">
              <a:spcBef>
                <a:spcPts val="300"/>
              </a:spcBef>
              <a:defRPr sz="1000">
                <a:solidFill>
                  <a:schemeClr val="bg1"/>
                </a:solidFill>
              </a:defRPr>
            </a:lvl4pPr>
            <a:lvl5pPr marL="540000" indent="-180000">
              <a:spcBef>
                <a:spcPts val="300"/>
              </a:spcBef>
              <a:defRPr sz="1000">
                <a:solidFill>
                  <a:schemeClr val="bg1"/>
                </a:solidFill>
              </a:defRPr>
            </a:lvl5pPr>
            <a:lvl6pPr>
              <a:spcBef>
                <a:spcPts val="300"/>
              </a:spcBef>
              <a:defRPr sz="9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10">
            <a:extLst>
              <a:ext uri="{FF2B5EF4-FFF2-40B4-BE49-F238E27FC236}">
                <a16:creationId xmlns:a16="http://schemas.microsoft.com/office/drawing/2014/main" id="{8899A843-2281-A12D-39A7-F6D9D43971B2}"/>
              </a:ext>
            </a:extLst>
          </p:cNvPr>
          <p:cNvSpPr>
            <a:spLocks noGrp="1"/>
          </p:cNvSpPr>
          <p:nvPr>
            <p:ph type="body" sz="quarter" idx="26"/>
          </p:nvPr>
        </p:nvSpPr>
        <p:spPr>
          <a:xfrm>
            <a:off x="4227754" y="477775"/>
            <a:ext cx="3744000" cy="5713475"/>
          </a:xfrm>
        </p:spPr>
        <p:txBody>
          <a:bodyPr/>
          <a:lstStyle>
            <a:lvl1pPr>
              <a:spcBef>
                <a:spcPts val="300"/>
              </a:spcBef>
              <a:defRPr sz="1100"/>
            </a:lvl1pPr>
            <a:lvl2pPr>
              <a:spcBef>
                <a:spcPts val="300"/>
              </a:spcBef>
              <a:defRPr sz="1100"/>
            </a:lvl2pPr>
            <a:lvl3pPr marL="180000" indent="-180000">
              <a:spcBef>
                <a:spcPts val="300"/>
              </a:spcBef>
              <a:defRPr sz="1100"/>
            </a:lvl3pPr>
            <a:lvl4pPr marL="360000" indent="-180000">
              <a:spcBef>
                <a:spcPts val="300"/>
              </a:spcBef>
              <a:defRPr sz="1100"/>
            </a:lvl4pPr>
            <a:lvl5pPr marL="540000" indent="-180000">
              <a:spcBef>
                <a:spcPts val="300"/>
              </a:spcBef>
              <a:defRPr sz="1100"/>
            </a:lvl5pPr>
            <a:lvl6pPr>
              <a:spcBef>
                <a:spcPts val="300"/>
              </a:spcBef>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Text Placeholder 10">
            <a:extLst>
              <a:ext uri="{FF2B5EF4-FFF2-40B4-BE49-F238E27FC236}">
                <a16:creationId xmlns:a16="http://schemas.microsoft.com/office/drawing/2014/main" id="{4E0F1A1C-95CF-A1B8-806A-4B74C82BF107}"/>
              </a:ext>
            </a:extLst>
          </p:cNvPr>
          <p:cNvSpPr>
            <a:spLocks noGrp="1"/>
          </p:cNvSpPr>
          <p:nvPr>
            <p:ph type="body" sz="quarter" idx="27"/>
          </p:nvPr>
        </p:nvSpPr>
        <p:spPr>
          <a:xfrm>
            <a:off x="8239607" y="477775"/>
            <a:ext cx="3744000" cy="5713475"/>
          </a:xfrm>
        </p:spPr>
        <p:txBody>
          <a:bodyPr/>
          <a:lstStyle>
            <a:lvl1pPr>
              <a:spcBef>
                <a:spcPts val="300"/>
              </a:spcBef>
              <a:defRPr sz="1100"/>
            </a:lvl1pPr>
            <a:lvl2pPr>
              <a:spcBef>
                <a:spcPts val="300"/>
              </a:spcBef>
              <a:defRPr sz="1100"/>
            </a:lvl2pPr>
            <a:lvl3pPr marL="180000" indent="-180000">
              <a:spcBef>
                <a:spcPts val="300"/>
              </a:spcBef>
              <a:defRPr sz="1100"/>
            </a:lvl3pPr>
            <a:lvl4pPr marL="360000" indent="-180000">
              <a:spcBef>
                <a:spcPts val="300"/>
              </a:spcBef>
              <a:defRPr sz="1100"/>
            </a:lvl4pPr>
            <a:lvl5pPr marL="540000" indent="-180000">
              <a:spcBef>
                <a:spcPts val="300"/>
              </a:spcBef>
              <a:defRPr sz="1100"/>
            </a:lvl5pPr>
            <a:lvl6pPr>
              <a:spcBef>
                <a:spcPts val="300"/>
              </a:spcBef>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ext Placeholder 10">
            <a:extLst>
              <a:ext uri="{FF2B5EF4-FFF2-40B4-BE49-F238E27FC236}">
                <a16:creationId xmlns:a16="http://schemas.microsoft.com/office/drawing/2014/main" id="{756B9167-4A26-A948-4C5E-2387E10C17B9}"/>
              </a:ext>
            </a:extLst>
          </p:cNvPr>
          <p:cNvSpPr>
            <a:spLocks noGrp="1"/>
          </p:cNvSpPr>
          <p:nvPr>
            <p:ph type="body" sz="quarter" idx="28" hasCustomPrompt="1"/>
          </p:nvPr>
        </p:nvSpPr>
        <p:spPr>
          <a:xfrm>
            <a:off x="215900" y="4522556"/>
            <a:ext cx="3744000" cy="180001"/>
          </a:xfrm>
        </p:spPr>
        <p:txBody>
          <a:bodyPr/>
          <a:lstStyle>
            <a:lvl1pPr>
              <a:defRPr sz="1000" cap="all"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defRPr sz="1200"/>
            </a:lvl2pPr>
            <a:lvl3pPr marL="180000" indent="-180000">
              <a:defRPr sz="1200"/>
            </a:lvl3pPr>
            <a:lvl4pPr marL="360000" indent="-180000">
              <a:defRPr sz="1200"/>
            </a:lvl4pPr>
            <a:lvl5pPr marL="540000" indent="-180000">
              <a:defRPr sz="1200"/>
            </a:lvl5pPr>
            <a:lvl6pPr>
              <a:defRPr sz="1050"/>
            </a:lvl6pPr>
          </a:lstStyle>
          <a:p>
            <a:pPr lvl="0"/>
            <a:r>
              <a:rPr lang="en-US"/>
              <a:t>[Add heading] FIELDS OF Competence</a:t>
            </a:r>
          </a:p>
        </p:txBody>
      </p:sp>
      <p:sp>
        <p:nvSpPr>
          <p:cNvPr id="4" name="TextBox 3">
            <a:extLst>
              <a:ext uri="{FF2B5EF4-FFF2-40B4-BE49-F238E27FC236}">
                <a16:creationId xmlns:a16="http://schemas.microsoft.com/office/drawing/2014/main" id="{AFCC8AEE-6CFC-D8CF-5598-D77A61EA1DC0}"/>
              </a:ext>
            </a:extLst>
          </p:cNvPr>
          <p:cNvSpPr txBox="1"/>
          <p:nvPr userDrawn="1"/>
        </p:nvSpPr>
        <p:spPr>
          <a:xfrm>
            <a:off x="4227754" y="207963"/>
            <a:ext cx="7748346" cy="184666"/>
          </a:xfrm>
          <a:prstGeom prst="rect">
            <a:avLst/>
          </a:prstGeom>
          <a:noFill/>
        </p:spPr>
        <p:txBody>
          <a:bodyPr wrap="square" lIns="0" tIns="0" rIns="0" bIns="0" rtlCol="0">
            <a:spAutoFit/>
          </a:bodyPr>
          <a:lstStyle/>
          <a:p>
            <a:pPr algn="l"/>
            <a:r>
              <a:rPr lang="en-US" sz="1200" cap="all" baseline="0">
                <a:solidFill>
                  <a:schemeClr val="accent1"/>
                </a:solidFill>
                <a:latin typeface="Verdana" panose="020B0604030504040204" pitchFamily="34" charset="0"/>
                <a:ea typeface="Verdana" panose="020B0604030504040204" pitchFamily="34" charset="0"/>
                <a:cs typeface="Verdana" panose="020B0604030504040204" pitchFamily="34" charset="0"/>
              </a:rPr>
              <a:t>Relevant Experience</a:t>
            </a:r>
          </a:p>
        </p:txBody>
      </p:sp>
      <p:sp>
        <p:nvSpPr>
          <p:cNvPr id="16" name="Text Placeholder 10">
            <a:extLst>
              <a:ext uri="{FF2B5EF4-FFF2-40B4-BE49-F238E27FC236}">
                <a16:creationId xmlns:a16="http://schemas.microsoft.com/office/drawing/2014/main" id="{6D345348-3324-D798-D8D0-02524A522503}"/>
              </a:ext>
            </a:extLst>
          </p:cNvPr>
          <p:cNvSpPr>
            <a:spLocks noGrp="1"/>
          </p:cNvSpPr>
          <p:nvPr>
            <p:ph type="body" sz="quarter" idx="29"/>
          </p:nvPr>
        </p:nvSpPr>
        <p:spPr>
          <a:xfrm>
            <a:off x="215900" y="4779963"/>
            <a:ext cx="3744000" cy="1440837"/>
          </a:xfrm>
        </p:spPr>
        <p:txBody>
          <a:bodyPr anchor="b" anchorCtr="0"/>
          <a:lstStyle>
            <a:lvl1pPr marL="180000" indent="-180000">
              <a:spcBef>
                <a:spcPts val="300"/>
              </a:spcBef>
              <a:buFont typeface="Arial" panose="020B0604020202020204" pitchFamily="34" charset="0"/>
              <a:buChar char="•"/>
              <a:defRPr sz="1000">
                <a:solidFill>
                  <a:schemeClr val="bg1"/>
                </a:solidFill>
              </a:defRPr>
            </a:lvl1pPr>
            <a:lvl2pPr>
              <a:defRPr sz="1000"/>
            </a:lvl2pPr>
            <a:lvl3pPr marL="180000" indent="-180000">
              <a:defRPr sz="1000"/>
            </a:lvl3pPr>
            <a:lvl4pPr marL="360000" indent="-180000">
              <a:defRPr sz="1000"/>
            </a:lvl4pPr>
            <a:lvl5pPr marL="540000" indent="-180000">
              <a:defRPr sz="1000"/>
            </a:lvl5pPr>
            <a:lvl6pPr>
              <a:defRPr sz="900"/>
            </a:lvl6pPr>
          </a:lstStyle>
          <a:p>
            <a:pPr lvl="0"/>
            <a:r>
              <a:rPr lang="en-US"/>
              <a:t>Click to edit Master text styles</a:t>
            </a:r>
          </a:p>
        </p:txBody>
      </p:sp>
      <p:pic>
        <p:nvPicPr>
          <p:cNvPr id="17" name="Graphic 16">
            <a:extLst>
              <a:ext uri="{FF2B5EF4-FFF2-40B4-BE49-F238E27FC236}">
                <a16:creationId xmlns:a16="http://schemas.microsoft.com/office/drawing/2014/main" id="{D5BF1AE0-C255-FC55-B258-9A2FCBDFE0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2040550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Picture Placeholder 23">
            <a:extLst>
              <a:ext uri="{FF2B5EF4-FFF2-40B4-BE49-F238E27FC236}">
                <a16:creationId xmlns:a16="http://schemas.microsoft.com/office/drawing/2014/main" id="{AFF61CE1-63A5-524B-4B66-2AAD84A920CD}"/>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4" name="Picture Placeholder 23">
            <a:extLst>
              <a:ext uri="{FF2B5EF4-FFF2-40B4-BE49-F238E27FC236}">
                <a16:creationId xmlns:a16="http://schemas.microsoft.com/office/drawing/2014/main" id="{572E622A-5D39-601C-DD25-BE9D980CADEB}"/>
              </a:ext>
            </a:extLst>
          </p:cNvPr>
          <p:cNvSpPr>
            <a:spLocks noGrp="1"/>
          </p:cNvSpPr>
          <p:nvPr>
            <p:ph type="pic" sz="quarter" idx="17"/>
          </p:nvPr>
        </p:nvSpPr>
        <p:spPr>
          <a:xfrm>
            <a:off x="4834073"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0" name="Picture Placeholder 23">
            <a:extLst>
              <a:ext uri="{FF2B5EF4-FFF2-40B4-BE49-F238E27FC236}">
                <a16:creationId xmlns:a16="http://schemas.microsoft.com/office/drawing/2014/main" id="{9321EE6F-A2E7-65CE-72CF-DC83A7F4ECD4}"/>
              </a:ext>
            </a:extLst>
          </p:cNvPr>
          <p:cNvSpPr>
            <a:spLocks noGrp="1"/>
          </p:cNvSpPr>
          <p:nvPr>
            <p:ph type="pic" sz="quarter" idx="18"/>
          </p:nvPr>
        </p:nvSpPr>
        <p:spPr>
          <a:xfrm>
            <a:off x="9439275"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1" name="Text Placeholder 2">
            <a:extLst>
              <a:ext uri="{FF2B5EF4-FFF2-40B4-BE49-F238E27FC236}">
                <a16:creationId xmlns:a16="http://schemas.microsoft.com/office/drawing/2014/main" id="{159ACB15-9FCF-EC00-F496-7DF0EFFB11FC}"/>
              </a:ext>
            </a:extLst>
          </p:cNvPr>
          <p:cNvSpPr>
            <a:spLocks noGrp="1"/>
          </p:cNvSpPr>
          <p:nvPr>
            <p:ph type="body" idx="20" hasCustomPrompt="1"/>
          </p:nvPr>
        </p:nvSpPr>
        <p:spPr>
          <a:xfrm>
            <a:off x="370427"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3" name="Text Placeholder 2">
            <a:extLst>
              <a:ext uri="{FF2B5EF4-FFF2-40B4-BE49-F238E27FC236}">
                <a16:creationId xmlns:a16="http://schemas.microsoft.com/office/drawing/2014/main" id="{F8E28797-59D6-9E69-01E9-B3AA9A1FAC41}"/>
              </a:ext>
            </a:extLst>
          </p:cNvPr>
          <p:cNvSpPr>
            <a:spLocks noGrp="1"/>
          </p:cNvSpPr>
          <p:nvPr>
            <p:ph type="body" idx="21" hasCustomPrompt="1"/>
          </p:nvPr>
        </p:nvSpPr>
        <p:spPr>
          <a:xfrm>
            <a:off x="368500"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14" name="Text Placeholder 2">
            <a:extLst>
              <a:ext uri="{FF2B5EF4-FFF2-40B4-BE49-F238E27FC236}">
                <a16:creationId xmlns:a16="http://schemas.microsoft.com/office/drawing/2014/main" id="{D737B27D-7AD3-BE89-5BCF-1D4CA6B35E5A}"/>
              </a:ext>
            </a:extLst>
          </p:cNvPr>
          <p:cNvSpPr>
            <a:spLocks noGrp="1"/>
          </p:cNvSpPr>
          <p:nvPr>
            <p:ph type="body" idx="22" hasCustomPrompt="1"/>
          </p:nvPr>
        </p:nvSpPr>
        <p:spPr>
          <a:xfrm>
            <a:off x="4836000"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5" name="Text Placeholder 2">
            <a:extLst>
              <a:ext uri="{FF2B5EF4-FFF2-40B4-BE49-F238E27FC236}">
                <a16:creationId xmlns:a16="http://schemas.microsoft.com/office/drawing/2014/main" id="{D86B4DD3-D0C4-C716-AB5D-F73755153819}"/>
              </a:ext>
            </a:extLst>
          </p:cNvPr>
          <p:cNvSpPr>
            <a:spLocks noGrp="1"/>
          </p:cNvSpPr>
          <p:nvPr>
            <p:ph type="body" idx="23" hasCustomPrompt="1"/>
          </p:nvPr>
        </p:nvSpPr>
        <p:spPr>
          <a:xfrm>
            <a:off x="4834073"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16" name="Text Placeholder 2">
            <a:extLst>
              <a:ext uri="{FF2B5EF4-FFF2-40B4-BE49-F238E27FC236}">
                <a16:creationId xmlns:a16="http://schemas.microsoft.com/office/drawing/2014/main" id="{4C90A017-3021-F72B-D67D-3801C98C0EA9}"/>
              </a:ext>
            </a:extLst>
          </p:cNvPr>
          <p:cNvSpPr>
            <a:spLocks noGrp="1"/>
          </p:cNvSpPr>
          <p:nvPr>
            <p:ph type="body" idx="24" hasCustomPrompt="1"/>
          </p:nvPr>
        </p:nvSpPr>
        <p:spPr>
          <a:xfrm>
            <a:off x="9441202"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7" name="Text Placeholder 2">
            <a:extLst>
              <a:ext uri="{FF2B5EF4-FFF2-40B4-BE49-F238E27FC236}">
                <a16:creationId xmlns:a16="http://schemas.microsoft.com/office/drawing/2014/main" id="{E6960525-BC0D-1F29-53A3-6390EAA53F1D}"/>
              </a:ext>
            </a:extLst>
          </p:cNvPr>
          <p:cNvSpPr>
            <a:spLocks noGrp="1"/>
          </p:cNvSpPr>
          <p:nvPr>
            <p:ph type="body" idx="25" hasCustomPrompt="1"/>
          </p:nvPr>
        </p:nvSpPr>
        <p:spPr>
          <a:xfrm>
            <a:off x="9439275"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Tree>
    <p:extLst>
      <p:ext uri="{BB962C8B-B14F-4D97-AF65-F5344CB8AC3E}">
        <p14:creationId xmlns:p14="http://schemas.microsoft.com/office/powerpoint/2010/main" val="3931187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5" name="Picture Placeholder 23">
            <a:extLst>
              <a:ext uri="{FF2B5EF4-FFF2-40B4-BE49-F238E27FC236}">
                <a16:creationId xmlns:a16="http://schemas.microsoft.com/office/drawing/2014/main" id="{B8CB97A3-322E-2D03-4326-BA480591B107}"/>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8" name="Picture Placeholder 23">
            <a:extLst>
              <a:ext uri="{FF2B5EF4-FFF2-40B4-BE49-F238E27FC236}">
                <a16:creationId xmlns:a16="http://schemas.microsoft.com/office/drawing/2014/main" id="{FB92161A-F3DE-921E-212E-9ADE3C533357}"/>
              </a:ext>
            </a:extLst>
          </p:cNvPr>
          <p:cNvSpPr>
            <a:spLocks noGrp="1"/>
          </p:cNvSpPr>
          <p:nvPr>
            <p:ph type="pic" sz="quarter" idx="17"/>
          </p:nvPr>
        </p:nvSpPr>
        <p:spPr>
          <a:xfrm>
            <a:off x="334544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17000195-F09B-B160-B276-A11602096C4E}"/>
              </a:ext>
            </a:extLst>
          </p:cNvPr>
          <p:cNvSpPr>
            <a:spLocks noGrp="1"/>
          </p:cNvSpPr>
          <p:nvPr>
            <p:ph type="pic" sz="quarter" idx="18"/>
          </p:nvPr>
        </p:nvSpPr>
        <p:spPr>
          <a:xfrm>
            <a:off x="632046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0" name="Picture Placeholder 23">
            <a:extLst>
              <a:ext uri="{FF2B5EF4-FFF2-40B4-BE49-F238E27FC236}">
                <a16:creationId xmlns:a16="http://schemas.microsoft.com/office/drawing/2014/main" id="{EFD5EBCC-1A25-1DDE-5287-8A3D054F70B9}"/>
              </a:ext>
            </a:extLst>
          </p:cNvPr>
          <p:cNvSpPr>
            <a:spLocks noGrp="1"/>
          </p:cNvSpPr>
          <p:nvPr>
            <p:ph type="pic" sz="quarter" idx="19"/>
          </p:nvPr>
        </p:nvSpPr>
        <p:spPr>
          <a:xfrm>
            <a:off x="9295486"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1" name="Text Placeholder 2">
            <a:extLst>
              <a:ext uri="{FF2B5EF4-FFF2-40B4-BE49-F238E27FC236}">
                <a16:creationId xmlns:a16="http://schemas.microsoft.com/office/drawing/2014/main" id="{690AAB32-6A38-1D08-03C2-CBA9DB6713C9}"/>
              </a:ext>
            </a:extLst>
          </p:cNvPr>
          <p:cNvSpPr>
            <a:spLocks noGrp="1"/>
          </p:cNvSpPr>
          <p:nvPr>
            <p:ph type="body" idx="20" hasCustomPrompt="1"/>
          </p:nvPr>
        </p:nvSpPr>
        <p:spPr>
          <a:xfrm>
            <a:off x="370427"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2" name="Text Placeholder 2">
            <a:extLst>
              <a:ext uri="{FF2B5EF4-FFF2-40B4-BE49-F238E27FC236}">
                <a16:creationId xmlns:a16="http://schemas.microsoft.com/office/drawing/2014/main" id="{0913C16D-81A0-1FA0-D678-27FD33146E6D}"/>
              </a:ext>
            </a:extLst>
          </p:cNvPr>
          <p:cNvSpPr>
            <a:spLocks noGrp="1"/>
          </p:cNvSpPr>
          <p:nvPr>
            <p:ph type="body" idx="21" hasCustomPrompt="1"/>
          </p:nvPr>
        </p:nvSpPr>
        <p:spPr>
          <a:xfrm>
            <a:off x="368500"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3" name="Text Placeholder 2">
            <a:extLst>
              <a:ext uri="{FF2B5EF4-FFF2-40B4-BE49-F238E27FC236}">
                <a16:creationId xmlns:a16="http://schemas.microsoft.com/office/drawing/2014/main" id="{16552B6E-70BE-F3F3-79C8-2F99E6B78E5D}"/>
              </a:ext>
            </a:extLst>
          </p:cNvPr>
          <p:cNvSpPr>
            <a:spLocks noGrp="1"/>
          </p:cNvSpPr>
          <p:nvPr>
            <p:ph type="body" idx="22" hasCustomPrompt="1"/>
          </p:nvPr>
        </p:nvSpPr>
        <p:spPr>
          <a:xfrm>
            <a:off x="3347374"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4" name="Text Placeholder 2">
            <a:extLst>
              <a:ext uri="{FF2B5EF4-FFF2-40B4-BE49-F238E27FC236}">
                <a16:creationId xmlns:a16="http://schemas.microsoft.com/office/drawing/2014/main" id="{18622743-2831-00F8-5556-5F3BFE6DB102}"/>
              </a:ext>
            </a:extLst>
          </p:cNvPr>
          <p:cNvSpPr>
            <a:spLocks noGrp="1"/>
          </p:cNvSpPr>
          <p:nvPr>
            <p:ph type="body" idx="23" hasCustomPrompt="1"/>
          </p:nvPr>
        </p:nvSpPr>
        <p:spPr>
          <a:xfrm>
            <a:off x="3345447"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5" name="Text Placeholder 2">
            <a:extLst>
              <a:ext uri="{FF2B5EF4-FFF2-40B4-BE49-F238E27FC236}">
                <a16:creationId xmlns:a16="http://schemas.microsoft.com/office/drawing/2014/main" id="{EA37E62D-1438-13AC-2BF4-A4BB5B6FE544}"/>
              </a:ext>
            </a:extLst>
          </p:cNvPr>
          <p:cNvSpPr>
            <a:spLocks noGrp="1"/>
          </p:cNvSpPr>
          <p:nvPr>
            <p:ph type="body" idx="24" hasCustomPrompt="1"/>
          </p:nvPr>
        </p:nvSpPr>
        <p:spPr>
          <a:xfrm>
            <a:off x="6322394"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6" name="Text Placeholder 2">
            <a:extLst>
              <a:ext uri="{FF2B5EF4-FFF2-40B4-BE49-F238E27FC236}">
                <a16:creationId xmlns:a16="http://schemas.microsoft.com/office/drawing/2014/main" id="{2A18B835-0537-C48E-FE65-A2F78813ACC4}"/>
              </a:ext>
            </a:extLst>
          </p:cNvPr>
          <p:cNvSpPr>
            <a:spLocks noGrp="1"/>
          </p:cNvSpPr>
          <p:nvPr>
            <p:ph type="body" idx="25" hasCustomPrompt="1"/>
          </p:nvPr>
        </p:nvSpPr>
        <p:spPr>
          <a:xfrm>
            <a:off x="6320467"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7" name="Text Placeholder 2">
            <a:extLst>
              <a:ext uri="{FF2B5EF4-FFF2-40B4-BE49-F238E27FC236}">
                <a16:creationId xmlns:a16="http://schemas.microsoft.com/office/drawing/2014/main" id="{56DD194B-A398-6CFB-FF3D-6F6B6C3F3738}"/>
              </a:ext>
            </a:extLst>
          </p:cNvPr>
          <p:cNvSpPr>
            <a:spLocks noGrp="1"/>
          </p:cNvSpPr>
          <p:nvPr>
            <p:ph type="body" idx="26" hasCustomPrompt="1"/>
          </p:nvPr>
        </p:nvSpPr>
        <p:spPr>
          <a:xfrm>
            <a:off x="9297413"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8" name="Text Placeholder 2">
            <a:extLst>
              <a:ext uri="{FF2B5EF4-FFF2-40B4-BE49-F238E27FC236}">
                <a16:creationId xmlns:a16="http://schemas.microsoft.com/office/drawing/2014/main" id="{CC3BB2D0-1D22-E303-FD69-8755B17D1373}"/>
              </a:ext>
            </a:extLst>
          </p:cNvPr>
          <p:cNvSpPr>
            <a:spLocks noGrp="1"/>
          </p:cNvSpPr>
          <p:nvPr>
            <p:ph type="body" idx="27" hasCustomPrompt="1"/>
          </p:nvPr>
        </p:nvSpPr>
        <p:spPr>
          <a:xfrm>
            <a:off x="9295486"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Tree>
    <p:extLst>
      <p:ext uri="{BB962C8B-B14F-4D97-AF65-F5344CB8AC3E}">
        <p14:creationId xmlns:p14="http://schemas.microsoft.com/office/powerpoint/2010/main" val="3905623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Image -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1" y="2196000"/>
            <a:ext cx="7560000" cy="1962076"/>
          </a:xfrm>
        </p:spPr>
        <p:txBody>
          <a:bodyPr anchor="b"/>
          <a:lstStyle>
            <a:lvl1pPr algn="l">
              <a:lnSpc>
                <a:spcPct val="85000"/>
              </a:lnSpc>
              <a:defRPr sz="7500" b="0" spc="120" baseline="0">
                <a:solidFill>
                  <a:schemeClr val="bg1"/>
                </a:solidFill>
              </a:defRPr>
            </a:lvl1pPr>
          </a:lstStyle>
          <a:p>
            <a:r>
              <a:rPr lang="en-US"/>
              <a:t>Title slide – </a:t>
            </a:r>
            <a:br>
              <a:rPr lang="en-US"/>
            </a:br>
            <a:r>
              <a:rPr lang="en-US"/>
              <a:t>Dark photo</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7560000" cy="158120"/>
          </a:xfrm>
        </p:spPr>
        <p:txBody>
          <a:bodyPr wrap="square" anchor="t">
            <a:spAutoFit/>
          </a:bodyPr>
          <a:lstStyle>
            <a:lvl1pPr marL="0" indent="0" algn="l">
              <a:buNone/>
              <a:defRPr sz="10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4" name="Date Placeholder 3">
            <a:extLst>
              <a:ext uri="{FF2B5EF4-FFF2-40B4-BE49-F238E27FC236}">
                <a16:creationId xmlns:a16="http://schemas.microsoft.com/office/drawing/2014/main" id="{521D364F-0471-FD87-D910-3D72FACD2336}"/>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3" y="4500000"/>
            <a:ext cx="7561262" cy="158120"/>
          </a:xfrm>
        </p:spPr>
        <p:txBody>
          <a:bodyPr>
            <a:spAutoFit/>
          </a:bodyPr>
          <a:lstStyle>
            <a:lvl1pPr marL="0" indent="0">
              <a:buNone/>
              <a:defRPr sz="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13" name="Graphic 12">
            <a:extLst>
              <a:ext uri="{FF2B5EF4-FFF2-40B4-BE49-F238E27FC236}">
                <a16:creationId xmlns:a16="http://schemas.microsoft.com/office/drawing/2014/main" id="{A1BD52E9-8A2C-098C-9B3C-65CD7F63D7E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366" y="151824"/>
            <a:ext cx="2149716" cy="838859"/>
          </a:xfrm>
          <a:prstGeom prst="rect">
            <a:avLst/>
          </a:prstGeom>
        </p:spPr>
      </p:pic>
      <p:sp>
        <p:nvSpPr>
          <p:cNvPr id="15" name="object 9">
            <a:extLst>
              <a:ext uri="{FF2B5EF4-FFF2-40B4-BE49-F238E27FC236}">
                <a16:creationId xmlns:a16="http://schemas.microsoft.com/office/drawing/2014/main" id="{5A2DF0DB-1B16-3C7F-91C3-AB86140B4556}"/>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bg1"/>
                </a:solidFill>
                <a:latin typeface="+mn-lt"/>
                <a:cs typeface="Georgia"/>
              </a:rPr>
              <a:t>Sustainability is our business</a:t>
            </a:r>
          </a:p>
          <a:p>
            <a:pPr marL="0" indent="0">
              <a:spcBef>
                <a:spcPts val="1000"/>
              </a:spcBef>
              <a:tabLst/>
            </a:pPr>
            <a:r>
              <a:rPr lang="en-GB" sz="500" b="0" i="0" spc="0" baseline="0">
                <a:solidFill>
                  <a:schemeClr val="bg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C3C9E3BA-72EB-B611-FA61-01F382A4D907}"/>
              </a:ext>
            </a:extLst>
          </p:cNvPr>
          <p:cNvSpPr>
            <a:spLocks noGrp="1"/>
          </p:cNvSpPr>
          <p:nvPr>
            <p:ph type="body" sz="quarter" idx="14" hasCustomPrompt="1"/>
          </p:nvPr>
        </p:nvSpPr>
        <p:spPr>
          <a:xfrm>
            <a:off x="215900" y="1872000"/>
            <a:ext cx="7561262" cy="237181"/>
          </a:xfrm>
        </p:spPr>
        <p:txBody>
          <a:bodyPr>
            <a:spAutoFit/>
          </a:bodyPr>
          <a:lstStyle>
            <a:lvl1pPr marL="0" indent="0">
              <a:buNone/>
              <a:defRPr sz="1500" cap="all"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1361551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 4 Up -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387798"/>
          </a:xfrm>
        </p:spPr>
        <p:txBody>
          <a:bodyPr wrap="square">
            <a:spAutoFit/>
          </a:bodyPr>
          <a:lstStyle/>
          <a:p>
            <a:r>
              <a:rPr lang="en-US"/>
              <a:t>Team bio</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5" name="Picture Placeholder 23">
            <a:extLst>
              <a:ext uri="{FF2B5EF4-FFF2-40B4-BE49-F238E27FC236}">
                <a16:creationId xmlns:a16="http://schemas.microsoft.com/office/drawing/2014/main" id="{B8CB97A3-322E-2D03-4326-BA480591B107}"/>
              </a:ext>
            </a:extLst>
          </p:cNvPr>
          <p:cNvSpPr>
            <a:spLocks noGrp="1"/>
          </p:cNvSpPr>
          <p:nvPr>
            <p:ph type="pic" sz="quarter" idx="16"/>
          </p:nvPr>
        </p:nvSpPr>
        <p:spPr>
          <a:xfrm>
            <a:off x="221316" y="1717863"/>
            <a:ext cx="1260000" cy="1260000"/>
          </a:xfrm>
          <a:prstGeom prst="rect">
            <a:avLst/>
          </a:prstGeom>
          <a:solidFill>
            <a:schemeClr val="bg1">
              <a:lumMod val="95000"/>
            </a:schemeClr>
          </a:solidFill>
        </p:spPr>
        <p:txBody>
          <a:bodyPr/>
          <a:lstStyle>
            <a:lvl1pPr marL="0" indent="0">
              <a:buNone/>
              <a:defRPr/>
            </a:lvl1pPr>
          </a:lstStyle>
          <a:p>
            <a:endParaRPr lang="en-GB"/>
          </a:p>
        </p:txBody>
      </p:sp>
      <p:sp>
        <p:nvSpPr>
          <p:cNvPr id="18" name="Picture Placeholder 23">
            <a:extLst>
              <a:ext uri="{FF2B5EF4-FFF2-40B4-BE49-F238E27FC236}">
                <a16:creationId xmlns:a16="http://schemas.microsoft.com/office/drawing/2014/main" id="{FB92161A-F3DE-921E-212E-9ADE3C533357}"/>
              </a:ext>
            </a:extLst>
          </p:cNvPr>
          <p:cNvSpPr>
            <a:spLocks noGrp="1"/>
          </p:cNvSpPr>
          <p:nvPr>
            <p:ph type="pic" sz="quarter" idx="17"/>
          </p:nvPr>
        </p:nvSpPr>
        <p:spPr>
          <a:xfrm>
            <a:off x="3245806" y="1717863"/>
            <a:ext cx="1260000" cy="1260000"/>
          </a:xfrm>
          <a:prstGeom prst="rect">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17000195-F09B-B160-B276-A11602096C4E}"/>
              </a:ext>
            </a:extLst>
          </p:cNvPr>
          <p:cNvSpPr>
            <a:spLocks noGrp="1"/>
          </p:cNvSpPr>
          <p:nvPr>
            <p:ph type="pic" sz="quarter" idx="18"/>
          </p:nvPr>
        </p:nvSpPr>
        <p:spPr>
          <a:xfrm>
            <a:off x="6270296" y="1717863"/>
            <a:ext cx="1260000" cy="1260000"/>
          </a:xfrm>
          <a:prstGeom prst="rect">
            <a:avLst/>
          </a:prstGeom>
          <a:solidFill>
            <a:schemeClr val="bg1">
              <a:lumMod val="95000"/>
            </a:schemeClr>
          </a:solidFill>
        </p:spPr>
        <p:txBody>
          <a:bodyPr/>
          <a:lstStyle>
            <a:lvl1pPr marL="0" indent="0">
              <a:buNone/>
              <a:defRPr/>
            </a:lvl1pPr>
          </a:lstStyle>
          <a:p>
            <a:endParaRPr lang="en-GB"/>
          </a:p>
        </p:txBody>
      </p:sp>
      <p:sp>
        <p:nvSpPr>
          <p:cNvPr id="20" name="Picture Placeholder 23">
            <a:extLst>
              <a:ext uri="{FF2B5EF4-FFF2-40B4-BE49-F238E27FC236}">
                <a16:creationId xmlns:a16="http://schemas.microsoft.com/office/drawing/2014/main" id="{EFD5EBCC-1A25-1DDE-5287-8A3D054F70B9}"/>
              </a:ext>
            </a:extLst>
          </p:cNvPr>
          <p:cNvSpPr>
            <a:spLocks noGrp="1"/>
          </p:cNvSpPr>
          <p:nvPr>
            <p:ph type="pic" sz="quarter" idx="19"/>
          </p:nvPr>
        </p:nvSpPr>
        <p:spPr>
          <a:xfrm>
            <a:off x="9294785" y="1717863"/>
            <a:ext cx="1260000" cy="1260000"/>
          </a:xfrm>
          <a:prstGeom prst="rect">
            <a:avLst/>
          </a:prstGeom>
          <a:solidFill>
            <a:schemeClr val="bg1">
              <a:lumMod val="95000"/>
            </a:schemeClr>
          </a:solidFill>
        </p:spPr>
        <p:txBody>
          <a:bodyPr/>
          <a:lstStyle>
            <a:lvl1pPr marL="0" indent="0">
              <a:buNone/>
              <a:defRPr/>
            </a:lvl1pPr>
          </a:lstStyle>
          <a:p>
            <a:endParaRPr lang="en-GB"/>
          </a:p>
        </p:txBody>
      </p:sp>
      <p:sp>
        <p:nvSpPr>
          <p:cNvPr id="21" name="Text Placeholder 2">
            <a:extLst>
              <a:ext uri="{FF2B5EF4-FFF2-40B4-BE49-F238E27FC236}">
                <a16:creationId xmlns:a16="http://schemas.microsoft.com/office/drawing/2014/main" id="{690AAB32-6A38-1D08-03C2-CBA9DB6713C9}"/>
              </a:ext>
            </a:extLst>
          </p:cNvPr>
          <p:cNvSpPr>
            <a:spLocks noGrp="1"/>
          </p:cNvSpPr>
          <p:nvPr>
            <p:ph type="body" idx="20" hasCustomPrompt="1"/>
          </p:nvPr>
        </p:nvSpPr>
        <p:spPr>
          <a:xfrm>
            <a:off x="1571857" y="2244655"/>
            <a:ext cx="1332000" cy="733208"/>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2" name="Text Placeholder 2">
            <a:extLst>
              <a:ext uri="{FF2B5EF4-FFF2-40B4-BE49-F238E27FC236}">
                <a16:creationId xmlns:a16="http://schemas.microsoft.com/office/drawing/2014/main" id="{0913C16D-81A0-1FA0-D678-27FD33146E6D}"/>
              </a:ext>
            </a:extLst>
          </p:cNvPr>
          <p:cNvSpPr>
            <a:spLocks noGrp="1"/>
          </p:cNvSpPr>
          <p:nvPr>
            <p:ph type="body" idx="21" hasCustomPrompt="1"/>
          </p:nvPr>
        </p:nvSpPr>
        <p:spPr>
          <a:xfrm>
            <a:off x="1571857" y="1717863"/>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a:t>
            </a:r>
            <a:br>
              <a:rPr lang="en-US"/>
            </a:br>
            <a:r>
              <a:rPr lang="en-US"/>
              <a:t>Surname</a:t>
            </a:r>
          </a:p>
        </p:txBody>
      </p:sp>
      <p:sp>
        <p:nvSpPr>
          <p:cNvPr id="23" name="Text Placeholder 2">
            <a:extLst>
              <a:ext uri="{FF2B5EF4-FFF2-40B4-BE49-F238E27FC236}">
                <a16:creationId xmlns:a16="http://schemas.microsoft.com/office/drawing/2014/main" id="{16552B6E-70BE-F3F3-79C8-2F99E6B78E5D}"/>
              </a:ext>
            </a:extLst>
          </p:cNvPr>
          <p:cNvSpPr>
            <a:spLocks noGrp="1"/>
          </p:cNvSpPr>
          <p:nvPr>
            <p:ph type="body" idx="22" hasCustomPrompt="1"/>
          </p:nvPr>
        </p:nvSpPr>
        <p:spPr>
          <a:xfrm>
            <a:off x="4596347" y="2244655"/>
            <a:ext cx="1332000" cy="733208"/>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4" name="Text Placeholder 2">
            <a:extLst>
              <a:ext uri="{FF2B5EF4-FFF2-40B4-BE49-F238E27FC236}">
                <a16:creationId xmlns:a16="http://schemas.microsoft.com/office/drawing/2014/main" id="{18622743-2831-00F8-5556-5F3BFE6DB102}"/>
              </a:ext>
            </a:extLst>
          </p:cNvPr>
          <p:cNvSpPr>
            <a:spLocks noGrp="1"/>
          </p:cNvSpPr>
          <p:nvPr>
            <p:ph type="body" idx="23" hasCustomPrompt="1"/>
          </p:nvPr>
        </p:nvSpPr>
        <p:spPr>
          <a:xfrm>
            <a:off x="4596347" y="1717863"/>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
        <p:nvSpPr>
          <p:cNvPr id="25" name="Text Placeholder 2">
            <a:extLst>
              <a:ext uri="{FF2B5EF4-FFF2-40B4-BE49-F238E27FC236}">
                <a16:creationId xmlns:a16="http://schemas.microsoft.com/office/drawing/2014/main" id="{EA37E62D-1438-13AC-2BF4-A4BB5B6FE544}"/>
              </a:ext>
            </a:extLst>
          </p:cNvPr>
          <p:cNvSpPr>
            <a:spLocks noGrp="1"/>
          </p:cNvSpPr>
          <p:nvPr>
            <p:ph type="body" idx="24" hasCustomPrompt="1"/>
          </p:nvPr>
        </p:nvSpPr>
        <p:spPr>
          <a:xfrm>
            <a:off x="7620837" y="2244655"/>
            <a:ext cx="1332000" cy="733208"/>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6" name="Text Placeholder 2">
            <a:extLst>
              <a:ext uri="{FF2B5EF4-FFF2-40B4-BE49-F238E27FC236}">
                <a16:creationId xmlns:a16="http://schemas.microsoft.com/office/drawing/2014/main" id="{2A18B835-0537-C48E-FE65-A2F78813ACC4}"/>
              </a:ext>
            </a:extLst>
          </p:cNvPr>
          <p:cNvSpPr>
            <a:spLocks noGrp="1"/>
          </p:cNvSpPr>
          <p:nvPr>
            <p:ph type="body" idx="25" hasCustomPrompt="1"/>
          </p:nvPr>
        </p:nvSpPr>
        <p:spPr>
          <a:xfrm>
            <a:off x="7620837" y="1717863"/>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
        <p:nvSpPr>
          <p:cNvPr id="27" name="Text Placeholder 2">
            <a:extLst>
              <a:ext uri="{FF2B5EF4-FFF2-40B4-BE49-F238E27FC236}">
                <a16:creationId xmlns:a16="http://schemas.microsoft.com/office/drawing/2014/main" id="{56DD194B-A398-6CFB-FF3D-6F6B6C3F3738}"/>
              </a:ext>
            </a:extLst>
          </p:cNvPr>
          <p:cNvSpPr>
            <a:spLocks noGrp="1"/>
          </p:cNvSpPr>
          <p:nvPr>
            <p:ph type="body" idx="26" hasCustomPrompt="1"/>
          </p:nvPr>
        </p:nvSpPr>
        <p:spPr>
          <a:xfrm>
            <a:off x="10645326" y="2244655"/>
            <a:ext cx="1332000" cy="733208"/>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8" name="Text Placeholder 2">
            <a:extLst>
              <a:ext uri="{FF2B5EF4-FFF2-40B4-BE49-F238E27FC236}">
                <a16:creationId xmlns:a16="http://schemas.microsoft.com/office/drawing/2014/main" id="{CC3BB2D0-1D22-E303-FD69-8755B17D1373}"/>
              </a:ext>
            </a:extLst>
          </p:cNvPr>
          <p:cNvSpPr>
            <a:spLocks noGrp="1"/>
          </p:cNvSpPr>
          <p:nvPr>
            <p:ph type="body" idx="27" hasCustomPrompt="1"/>
          </p:nvPr>
        </p:nvSpPr>
        <p:spPr>
          <a:xfrm>
            <a:off x="10645326" y="1717863"/>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
        <p:nvSpPr>
          <p:cNvPr id="3" name="Text Placeholder 2">
            <a:extLst>
              <a:ext uri="{FF2B5EF4-FFF2-40B4-BE49-F238E27FC236}">
                <a16:creationId xmlns:a16="http://schemas.microsoft.com/office/drawing/2014/main" id="{2BABB4A6-9422-2C87-D50B-F557ADE1A286}"/>
              </a:ext>
            </a:extLst>
          </p:cNvPr>
          <p:cNvSpPr>
            <a:spLocks noGrp="1"/>
          </p:cNvSpPr>
          <p:nvPr>
            <p:ph type="body" idx="28"/>
          </p:nvPr>
        </p:nvSpPr>
        <p:spPr>
          <a:xfrm>
            <a:off x="221316" y="3071969"/>
            <a:ext cx="2682541" cy="3021138"/>
          </a:xfrm>
        </p:spPr>
        <p:txBody>
          <a:bodyPr wrap="square" anchor="t" anchorCtr="0">
            <a:noAutofit/>
          </a:bodyPr>
          <a:lstStyle>
            <a:lvl1pPr marL="0" indent="0" algn="l">
              <a:lnSpc>
                <a:spcPct val="90000"/>
              </a:lnSpc>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0" name="Text Placeholder 2">
            <a:extLst>
              <a:ext uri="{FF2B5EF4-FFF2-40B4-BE49-F238E27FC236}">
                <a16:creationId xmlns:a16="http://schemas.microsoft.com/office/drawing/2014/main" id="{DDA2BA38-4C2E-867A-5813-0F881BD5DC01}"/>
              </a:ext>
            </a:extLst>
          </p:cNvPr>
          <p:cNvSpPr>
            <a:spLocks noGrp="1"/>
          </p:cNvSpPr>
          <p:nvPr>
            <p:ph type="body" idx="29"/>
          </p:nvPr>
        </p:nvSpPr>
        <p:spPr>
          <a:xfrm>
            <a:off x="3245806" y="3071969"/>
            <a:ext cx="2682541" cy="3021138"/>
          </a:xfrm>
        </p:spPr>
        <p:txBody>
          <a:bodyPr wrap="square" anchor="t" anchorCtr="0">
            <a:noAutofit/>
          </a:bodyPr>
          <a:lstStyle>
            <a:lvl1pPr marL="0" indent="0" algn="l">
              <a:lnSpc>
                <a:spcPct val="90000"/>
              </a:lnSpc>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1" name="Text Placeholder 2">
            <a:extLst>
              <a:ext uri="{FF2B5EF4-FFF2-40B4-BE49-F238E27FC236}">
                <a16:creationId xmlns:a16="http://schemas.microsoft.com/office/drawing/2014/main" id="{3959AC74-B656-7317-B2C8-7CEEB8F372E2}"/>
              </a:ext>
            </a:extLst>
          </p:cNvPr>
          <p:cNvSpPr>
            <a:spLocks noGrp="1"/>
          </p:cNvSpPr>
          <p:nvPr>
            <p:ph type="body" idx="30"/>
          </p:nvPr>
        </p:nvSpPr>
        <p:spPr>
          <a:xfrm>
            <a:off x="6270296" y="3071969"/>
            <a:ext cx="2682541" cy="3021138"/>
          </a:xfrm>
        </p:spPr>
        <p:txBody>
          <a:bodyPr wrap="square" anchor="t" anchorCtr="0">
            <a:noAutofit/>
          </a:bodyPr>
          <a:lstStyle>
            <a:lvl1pPr marL="0" indent="0" algn="l">
              <a:lnSpc>
                <a:spcPct val="90000"/>
              </a:lnSpc>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3" name="Text Placeholder 2">
            <a:extLst>
              <a:ext uri="{FF2B5EF4-FFF2-40B4-BE49-F238E27FC236}">
                <a16:creationId xmlns:a16="http://schemas.microsoft.com/office/drawing/2014/main" id="{2198F579-4CA3-C220-8631-FD555BE496EA}"/>
              </a:ext>
            </a:extLst>
          </p:cNvPr>
          <p:cNvSpPr>
            <a:spLocks noGrp="1"/>
          </p:cNvSpPr>
          <p:nvPr>
            <p:ph type="body" idx="31"/>
          </p:nvPr>
        </p:nvSpPr>
        <p:spPr>
          <a:xfrm>
            <a:off x="9294785" y="3071969"/>
            <a:ext cx="2682541" cy="3021138"/>
          </a:xfrm>
        </p:spPr>
        <p:txBody>
          <a:bodyPr wrap="square" anchor="t" anchorCtr="0">
            <a:noAutofit/>
          </a:bodyPr>
          <a:lstStyle>
            <a:lvl1pPr marL="0" indent="0" algn="l">
              <a:lnSpc>
                <a:spcPct val="90000"/>
              </a:lnSpc>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62204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 4 Up - Bo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ABB4A6-9422-2C87-D50B-F557ADE1A286}"/>
              </a:ext>
            </a:extLst>
          </p:cNvPr>
          <p:cNvSpPr>
            <a:spLocks noGrp="1"/>
          </p:cNvSpPr>
          <p:nvPr>
            <p:ph type="body" idx="28"/>
          </p:nvPr>
        </p:nvSpPr>
        <p:spPr>
          <a:xfrm>
            <a:off x="221316" y="1501681"/>
            <a:ext cx="2682541" cy="4375244"/>
          </a:xfrm>
          <a:solidFill>
            <a:schemeClr val="tx2"/>
          </a:solidFill>
        </p:spPr>
        <p:txBody>
          <a:bodyPr wrap="square" lIns="90000" tIns="1440000" rIns="90000" bIns="90000"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0" name="Text Placeholder 2">
            <a:extLst>
              <a:ext uri="{FF2B5EF4-FFF2-40B4-BE49-F238E27FC236}">
                <a16:creationId xmlns:a16="http://schemas.microsoft.com/office/drawing/2014/main" id="{DDA2BA38-4C2E-867A-5813-0F881BD5DC01}"/>
              </a:ext>
            </a:extLst>
          </p:cNvPr>
          <p:cNvSpPr>
            <a:spLocks noGrp="1"/>
          </p:cNvSpPr>
          <p:nvPr>
            <p:ph type="body" idx="29"/>
          </p:nvPr>
        </p:nvSpPr>
        <p:spPr>
          <a:xfrm>
            <a:off x="3245806" y="1501681"/>
            <a:ext cx="2682541" cy="4375244"/>
          </a:xfrm>
          <a:solidFill>
            <a:schemeClr val="tx2"/>
          </a:solidFill>
        </p:spPr>
        <p:txBody>
          <a:bodyPr wrap="square" lIns="90000" tIns="1440000" rIns="90000" bIns="90000"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1" name="Text Placeholder 2">
            <a:extLst>
              <a:ext uri="{FF2B5EF4-FFF2-40B4-BE49-F238E27FC236}">
                <a16:creationId xmlns:a16="http://schemas.microsoft.com/office/drawing/2014/main" id="{3959AC74-B656-7317-B2C8-7CEEB8F372E2}"/>
              </a:ext>
            </a:extLst>
          </p:cNvPr>
          <p:cNvSpPr>
            <a:spLocks noGrp="1"/>
          </p:cNvSpPr>
          <p:nvPr>
            <p:ph type="body" idx="30"/>
          </p:nvPr>
        </p:nvSpPr>
        <p:spPr>
          <a:xfrm>
            <a:off x="6270296" y="1501681"/>
            <a:ext cx="2682541" cy="4375244"/>
          </a:xfrm>
          <a:solidFill>
            <a:schemeClr val="tx2"/>
          </a:solidFill>
        </p:spPr>
        <p:txBody>
          <a:bodyPr wrap="square" lIns="90000" tIns="1440000" rIns="90000" bIns="90000"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3" name="Text Placeholder 2">
            <a:extLst>
              <a:ext uri="{FF2B5EF4-FFF2-40B4-BE49-F238E27FC236}">
                <a16:creationId xmlns:a16="http://schemas.microsoft.com/office/drawing/2014/main" id="{2198F579-4CA3-C220-8631-FD555BE496EA}"/>
              </a:ext>
            </a:extLst>
          </p:cNvPr>
          <p:cNvSpPr>
            <a:spLocks noGrp="1"/>
          </p:cNvSpPr>
          <p:nvPr>
            <p:ph type="body" idx="31"/>
          </p:nvPr>
        </p:nvSpPr>
        <p:spPr>
          <a:xfrm>
            <a:off x="9294785" y="1501681"/>
            <a:ext cx="2682541" cy="4375244"/>
          </a:xfrm>
          <a:solidFill>
            <a:schemeClr val="tx2"/>
          </a:solidFill>
        </p:spPr>
        <p:txBody>
          <a:bodyPr wrap="square" lIns="90000" tIns="1440000" rIns="90000" bIns="90000"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387798"/>
          </a:xfrm>
        </p:spPr>
        <p:txBody>
          <a:bodyPr wrap="square">
            <a:spAutoFit/>
          </a:bodyPr>
          <a:lstStyle/>
          <a:p>
            <a:r>
              <a:rPr lang="en-US"/>
              <a:t>Team bio</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5" name="Picture Placeholder 23">
            <a:extLst>
              <a:ext uri="{FF2B5EF4-FFF2-40B4-BE49-F238E27FC236}">
                <a16:creationId xmlns:a16="http://schemas.microsoft.com/office/drawing/2014/main" id="{B8CB97A3-322E-2D03-4326-BA480591B107}"/>
              </a:ext>
            </a:extLst>
          </p:cNvPr>
          <p:cNvSpPr>
            <a:spLocks noGrp="1"/>
          </p:cNvSpPr>
          <p:nvPr>
            <p:ph type="pic" sz="quarter" idx="16"/>
          </p:nvPr>
        </p:nvSpPr>
        <p:spPr>
          <a:xfrm>
            <a:off x="334527" y="1655818"/>
            <a:ext cx="1080000" cy="1080000"/>
          </a:xfrm>
          <a:prstGeom prst="rect">
            <a:avLst/>
          </a:prstGeom>
          <a:solidFill>
            <a:schemeClr val="bg1">
              <a:lumMod val="95000"/>
            </a:schemeClr>
          </a:solidFill>
        </p:spPr>
        <p:txBody>
          <a:bodyPr/>
          <a:lstStyle>
            <a:lvl1pPr marL="0" indent="0">
              <a:buNone/>
              <a:defRPr/>
            </a:lvl1pPr>
          </a:lstStyle>
          <a:p>
            <a:endParaRPr lang="en-GB"/>
          </a:p>
        </p:txBody>
      </p:sp>
      <p:sp>
        <p:nvSpPr>
          <p:cNvPr id="18" name="Picture Placeholder 23">
            <a:extLst>
              <a:ext uri="{FF2B5EF4-FFF2-40B4-BE49-F238E27FC236}">
                <a16:creationId xmlns:a16="http://schemas.microsoft.com/office/drawing/2014/main" id="{FB92161A-F3DE-921E-212E-9ADE3C533357}"/>
              </a:ext>
            </a:extLst>
          </p:cNvPr>
          <p:cNvSpPr>
            <a:spLocks noGrp="1"/>
          </p:cNvSpPr>
          <p:nvPr>
            <p:ph type="pic" sz="quarter" idx="17"/>
          </p:nvPr>
        </p:nvSpPr>
        <p:spPr>
          <a:xfrm>
            <a:off x="3359017" y="1655818"/>
            <a:ext cx="1080000" cy="1080000"/>
          </a:xfrm>
          <a:prstGeom prst="rect">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17000195-F09B-B160-B276-A11602096C4E}"/>
              </a:ext>
            </a:extLst>
          </p:cNvPr>
          <p:cNvSpPr>
            <a:spLocks noGrp="1"/>
          </p:cNvSpPr>
          <p:nvPr>
            <p:ph type="pic" sz="quarter" idx="18"/>
          </p:nvPr>
        </p:nvSpPr>
        <p:spPr>
          <a:xfrm>
            <a:off x="6383507" y="1655818"/>
            <a:ext cx="1080000" cy="1080000"/>
          </a:xfrm>
          <a:prstGeom prst="rect">
            <a:avLst/>
          </a:prstGeom>
          <a:solidFill>
            <a:schemeClr val="bg1">
              <a:lumMod val="95000"/>
            </a:schemeClr>
          </a:solidFill>
        </p:spPr>
        <p:txBody>
          <a:bodyPr/>
          <a:lstStyle>
            <a:lvl1pPr marL="0" indent="0">
              <a:buNone/>
              <a:defRPr/>
            </a:lvl1pPr>
          </a:lstStyle>
          <a:p>
            <a:endParaRPr lang="en-GB"/>
          </a:p>
        </p:txBody>
      </p:sp>
      <p:sp>
        <p:nvSpPr>
          <p:cNvPr id="20" name="Picture Placeholder 23">
            <a:extLst>
              <a:ext uri="{FF2B5EF4-FFF2-40B4-BE49-F238E27FC236}">
                <a16:creationId xmlns:a16="http://schemas.microsoft.com/office/drawing/2014/main" id="{EFD5EBCC-1A25-1DDE-5287-8A3D054F70B9}"/>
              </a:ext>
            </a:extLst>
          </p:cNvPr>
          <p:cNvSpPr>
            <a:spLocks noGrp="1"/>
          </p:cNvSpPr>
          <p:nvPr>
            <p:ph type="pic" sz="quarter" idx="19"/>
          </p:nvPr>
        </p:nvSpPr>
        <p:spPr>
          <a:xfrm>
            <a:off x="9407996" y="1655818"/>
            <a:ext cx="1080000" cy="1080000"/>
          </a:xfrm>
          <a:prstGeom prst="rect">
            <a:avLst/>
          </a:prstGeom>
          <a:solidFill>
            <a:schemeClr val="bg1">
              <a:lumMod val="95000"/>
            </a:schemeClr>
          </a:solidFill>
        </p:spPr>
        <p:txBody>
          <a:bodyPr/>
          <a:lstStyle>
            <a:lvl1pPr marL="0" indent="0">
              <a:buNone/>
              <a:defRPr/>
            </a:lvl1pPr>
          </a:lstStyle>
          <a:p>
            <a:endParaRPr lang="en-GB"/>
          </a:p>
        </p:txBody>
      </p:sp>
      <p:sp>
        <p:nvSpPr>
          <p:cNvPr id="21" name="Text Placeholder 2">
            <a:extLst>
              <a:ext uri="{FF2B5EF4-FFF2-40B4-BE49-F238E27FC236}">
                <a16:creationId xmlns:a16="http://schemas.microsoft.com/office/drawing/2014/main" id="{690AAB32-6A38-1D08-03C2-CBA9DB6713C9}"/>
              </a:ext>
            </a:extLst>
          </p:cNvPr>
          <p:cNvSpPr>
            <a:spLocks noGrp="1"/>
          </p:cNvSpPr>
          <p:nvPr>
            <p:ph type="body" idx="20" hasCustomPrompt="1"/>
          </p:nvPr>
        </p:nvSpPr>
        <p:spPr>
          <a:xfrm>
            <a:off x="1571857" y="2182610"/>
            <a:ext cx="1332000" cy="540000"/>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2" name="Text Placeholder 2">
            <a:extLst>
              <a:ext uri="{FF2B5EF4-FFF2-40B4-BE49-F238E27FC236}">
                <a16:creationId xmlns:a16="http://schemas.microsoft.com/office/drawing/2014/main" id="{0913C16D-81A0-1FA0-D678-27FD33146E6D}"/>
              </a:ext>
            </a:extLst>
          </p:cNvPr>
          <p:cNvSpPr>
            <a:spLocks noGrp="1"/>
          </p:cNvSpPr>
          <p:nvPr>
            <p:ph type="body" idx="21" hasCustomPrompt="1"/>
          </p:nvPr>
        </p:nvSpPr>
        <p:spPr>
          <a:xfrm>
            <a:off x="1571857" y="1655818"/>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a:t>
            </a:r>
            <a:br>
              <a:rPr lang="en-US"/>
            </a:br>
            <a:r>
              <a:rPr lang="en-US"/>
              <a:t>Surname</a:t>
            </a:r>
          </a:p>
        </p:txBody>
      </p:sp>
      <p:sp>
        <p:nvSpPr>
          <p:cNvPr id="23" name="Text Placeholder 2">
            <a:extLst>
              <a:ext uri="{FF2B5EF4-FFF2-40B4-BE49-F238E27FC236}">
                <a16:creationId xmlns:a16="http://schemas.microsoft.com/office/drawing/2014/main" id="{16552B6E-70BE-F3F3-79C8-2F99E6B78E5D}"/>
              </a:ext>
            </a:extLst>
          </p:cNvPr>
          <p:cNvSpPr>
            <a:spLocks noGrp="1"/>
          </p:cNvSpPr>
          <p:nvPr>
            <p:ph type="body" idx="22" hasCustomPrompt="1"/>
          </p:nvPr>
        </p:nvSpPr>
        <p:spPr>
          <a:xfrm>
            <a:off x="4596347" y="2182610"/>
            <a:ext cx="1332000" cy="540000"/>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4" name="Text Placeholder 2">
            <a:extLst>
              <a:ext uri="{FF2B5EF4-FFF2-40B4-BE49-F238E27FC236}">
                <a16:creationId xmlns:a16="http://schemas.microsoft.com/office/drawing/2014/main" id="{18622743-2831-00F8-5556-5F3BFE6DB102}"/>
              </a:ext>
            </a:extLst>
          </p:cNvPr>
          <p:cNvSpPr>
            <a:spLocks noGrp="1"/>
          </p:cNvSpPr>
          <p:nvPr>
            <p:ph type="body" idx="23" hasCustomPrompt="1"/>
          </p:nvPr>
        </p:nvSpPr>
        <p:spPr>
          <a:xfrm>
            <a:off x="4596347" y="1655818"/>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
        <p:nvSpPr>
          <p:cNvPr id="25" name="Text Placeholder 2">
            <a:extLst>
              <a:ext uri="{FF2B5EF4-FFF2-40B4-BE49-F238E27FC236}">
                <a16:creationId xmlns:a16="http://schemas.microsoft.com/office/drawing/2014/main" id="{EA37E62D-1438-13AC-2BF4-A4BB5B6FE544}"/>
              </a:ext>
            </a:extLst>
          </p:cNvPr>
          <p:cNvSpPr>
            <a:spLocks noGrp="1"/>
          </p:cNvSpPr>
          <p:nvPr>
            <p:ph type="body" idx="24" hasCustomPrompt="1"/>
          </p:nvPr>
        </p:nvSpPr>
        <p:spPr>
          <a:xfrm>
            <a:off x="7620837" y="2182610"/>
            <a:ext cx="1332000" cy="540000"/>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6" name="Text Placeholder 2">
            <a:extLst>
              <a:ext uri="{FF2B5EF4-FFF2-40B4-BE49-F238E27FC236}">
                <a16:creationId xmlns:a16="http://schemas.microsoft.com/office/drawing/2014/main" id="{2A18B835-0537-C48E-FE65-A2F78813ACC4}"/>
              </a:ext>
            </a:extLst>
          </p:cNvPr>
          <p:cNvSpPr>
            <a:spLocks noGrp="1"/>
          </p:cNvSpPr>
          <p:nvPr>
            <p:ph type="body" idx="25" hasCustomPrompt="1"/>
          </p:nvPr>
        </p:nvSpPr>
        <p:spPr>
          <a:xfrm>
            <a:off x="7620837" y="1655818"/>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
        <p:nvSpPr>
          <p:cNvPr id="27" name="Text Placeholder 2">
            <a:extLst>
              <a:ext uri="{FF2B5EF4-FFF2-40B4-BE49-F238E27FC236}">
                <a16:creationId xmlns:a16="http://schemas.microsoft.com/office/drawing/2014/main" id="{56DD194B-A398-6CFB-FF3D-6F6B6C3F3738}"/>
              </a:ext>
            </a:extLst>
          </p:cNvPr>
          <p:cNvSpPr>
            <a:spLocks noGrp="1"/>
          </p:cNvSpPr>
          <p:nvPr>
            <p:ph type="body" idx="26" hasCustomPrompt="1"/>
          </p:nvPr>
        </p:nvSpPr>
        <p:spPr>
          <a:xfrm>
            <a:off x="10645326" y="2182610"/>
            <a:ext cx="1332000" cy="540000"/>
          </a:xfrm>
        </p:spPr>
        <p:txBody>
          <a:bodyPr wrap="square" anchor="t" anchorCtr="0">
            <a:noAutofit/>
          </a:bodyPr>
          <a:lstStyle>
            <a:lvl1pPr marL="0" indent="0" algn="l">
              <a:lnSpc>
                <a:spcPct val="90000"/>
              </a:lnSpc>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8" name="Text Placeholder 2">
            <a:extLst>
              <a:ext uri="{FF2B5EF4-FFF2-40B4-BE49-F238E27FC236}">
                <a16:creationId xmlns:a16="http://schemas.microsoft.com/office/drawing/2014/main" id="{CC3BB2D0-1D22-E303-FD69-8755B17D1373}"/>
              </a:ext>
            </a:extLst>
          </p:cNvPr>
          <p:cNvSpPr>
            <a:spLocks noGrp="1"/>
          </p:cNvSpPr>
          <p:nvPr>
            <p:ph type="body" idx="27" hasCustomPrompt="1"/>
          </p:nvPr>
        </p:nvSpPr>
        <p:spPr>
          <a:xfrm>
            <a:off x="10645326" y="1655818"/>
            <a:ext cx="1332000" cy="430887"/>
          </a:xfrm>
        </p:spPr>
        <p:txBody>
          <a:bodyPr wrap="square" anchor="t" anchorCtr="0">
            <a:spAutoFit/>
          </a:bodyPr>
          <a:lstStyle>
            <a:lvl1pPr marL="0" indent="0" algn="l">
              <a:lnSpc>
                <a:spcPct val="100000"/>
              </a:lnSpc>
              <a:spcBef>
                <a:spcPts val="0"/>
              </a:spcBef>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br>
              <a:rPr lang="en-US"/>
            </a:br>
            <a:r>
              <a:rPr lang="en-US"/>
              <a:t>Surname</a:t>
            </a:r>
          </a:p>
        </p:txBody>
      </p:sp>
    </p:spTree>
    <p:extLst>
      <p:ext uri="{BB962C8B-B14F-4D97-AF65-F5344CB8AC3E}">
        <p14:creationId xmlns:p14="http://schemas.microsoft.com/office/powerpoint/2010/main" val="955600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 3 Up - Dark Green">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760200" cy="720000"/>
          </a:xfrm>
        </p:spPr>
        <p:txBody>
          <a:bodyPr wrap="square">
            <a:spAutoFit/>
          </a:bodyPr>
          <a:lstStyle>
            <a:lvl1pPr>
              <a:defRPr>
                <a:solidFill>
                  <a:schemeClr val="bg1"/>
                </a:solidFill>
              </a:defRPr>
            </a:lvl1pPr>
          </a:lstStyle>
          <a:p>
            <a:r>
              <a:rPr lang="en-US"/>
              <a:t>Title</a:t>
            </a:r>
            <a:endParaRPr lang="en-GB"/>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4834073"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9439275"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370427"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368500"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5" name="Text Placeholder 2">
            <a:extLst>
              <a:ext uri="{FF2B5EF4-FFF2-40B4-BE49-F238E27FC236}">
                <a16:creationId xmlns:a16="http://schemas.microsoft.com/office/drawing/2014/main" id="{876B32EE-3490-B492-A7C9-090BDDF6B951}"/>
              </a:ext>
            </a:extLst>
          </p:cNvPr>
          <p:cNvSpPr>
            <a:spLocks noGrp="1"/>
          </p:cNvSpPr>
          <p:nvPr>
            <p:ph type="body" idx="22" hasCustomPrompt="1"/>
          </p:nvPr>
        </p:nvSpPr>
        <p:spPr>
          <a:xfrm>
            <a:off x="4836000"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6" name="Text Placeholder 2">
            <a:extLst>
              <a:ext uri="{FF2B5EF4-FFF2-40B4-BE49-F238E27FC236}">
                <a16:creationId xmlns:a16="http://schemas.microsoft.com/office/drawing/2014/main" id="{EEF5EFAA-55C0-EB9B-23C4-4653D792D444}"/>
              </a:ext>
            </a:extLst>
          </p:cNvPr>
          <p:cNvSpPr>
            <a:spLocks noGrp="1"/>
          </p:cNvSpPr>
          <p:nvPr>
            <p:ph type="body" idx="23" hasCustomPrompt="1"/>
          </p:nvPr>
        </p:nvSpPr>
        <p:spPr>
          <a:xfrm>
            <a:off x="4834073"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7" name="Text Placeholder 2">
            <a:extLst>
              <a:ext uri="{FF2B5EF4-FFF2-40B4-BE49-F238E27FC236}">
                <a16:creationId xmlns:a16="http://schemas.microsoft.com/office/drawing/2014/main" id="{ADF3FE58-5360-0D0E-B6CA-CA7C296B3AC1}"/>
              </a:ext>
            </a:extLst>
          </p:cNvPr>
          <p:cNvSpPr>
            <a:spLocks noGrp="1"/>
          </p:cNvSpPr>
          <p:nvPr>
            <p:ph type="body" idx="24" hasCustomPrompt="1"/>
          </p:nvPr>
        </p:nvSpPr>
        <p:spPr>
          <a:xfrm>
            <a:off x="9441202"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8" name="Text Placeholder 2">
            <a:extLst>
              <a:ext uri="{FF2B5EF4-FFF2-40B4-BE49-F238E27FC236}">
                <a16:creationId xmlns:a16="http://schemas.microsoft.com/office/drawing/2014/main" id="{4EC01587-88DD-9342-3097-F731D6F84861}"/>
              </a:ext>
            </a:extLst>
          </p:cNvPr>
          <p:cNvSpPr>
            <a:spLocks noGrp="1"/>
          </p:cNvSpPr>
          <p:nvPr>
            <p:ph type="body" idx="25" hasCustomPrompt="1"/>
          </p:nvPr>
        </p:nvSpPr>
        <p:spPr>
          <a:xfrm>
            <a:off x="9439275"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1008052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 4 Up - Dark Green">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761200" cy="720000"/>
          </a:xfrm>
        </p:spPr>
        <p:txBody>
          <a:bodyPr wrap="square">
            <a:spAutoFit/>
          </a:bodyPr>
          <a:lstStyle>
            <a:lvl1pPr>
              <a:defRPr>
                <a:solidFill>
                  <a:schemeClr val="bg1"/>
                </a:solidFill>
              </a:defRPr>
            </a:lvl1pPr>
          </a:lstStyle>
          <a:p>
            <a:r>
              <a:rPr lang="en-US"/>
              <a:t>Title</a:t>
            </a:r>
            <a:endParaRPr lang="en-GB"/>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334544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632046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1" name="Picture Placeholder 23">
            <a:extLst>
              <a:ext uri="{FF2B5EF4-FFF2-40B4-BE49-F238E27FC236}">
                <a16:creationId xmlns:a16="http://schemas.microsoft.com/office/drawing/2014/main" id="{F1078E2B-10B7-7247-3D10-6A98153451CD}"/>
              </a:ext>
            </a:extLst>
          </p:cNvPr>
          <p:cNvSpPr>
            <a:spLocks noGrp="1"/>
          </p:cNvSpPr>
          <p:nvPr>
            <p:ph type="pic" sz="quarter" idx="19"/>
          </p:nvPr>
        </p:nvSpPr>
        <p:spPr>
          <a:xfrm>
            <a:off x="9295486"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370427"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368500"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5" name="Text Placeholder 2">
            <a:extLst>
              <a:ext uri="{FF2B5EF4-FFF2-40B4-BE49-F238E27FC236}">
                <a16:creationId xmlns:a16="http://schemas.microsoft.com/office/drawing/2014/main" id="{876B32EE-3490-B492-A7C9-090BDDF6B951}"/>
              </a:ext>
            </a:extLst>
          </p:cNvPr>
          <p:cNvSpPr>
            <a:spLocks noGrp="1"/>
          </p:cNvSpPr>
          <p:nvPr>
            <p:ph type="body" idx="22" hasCustomPrompt="1"/>
          </p:nvPr>
        </p:nvSpPr>
        <p:spPr>
          <a:xfrm>
            <a:off x="3347374"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6" name="Text Placeholder 2">
            <a:extLst>
              <a:ext uri="{FF2B5EF4-FFF2-40B4-BE49-F238E27FC236}">
                <a16:creationId xmlns:a16="http://schemas.microsoft.com/office/drawing/2014/main" id="{EEF5EFAA-55C0-EB9B-23C4-4653D792D444}"/>
              </a:ext>
            </a:extLst>
          </p:cNvPr>
          <p:cNvSpPr>
            <a:spLocks noGrp="1"/>
          </p:cNvSpPr>
          <p:nvPr>
            <p:ph type="body" idx="23" hasCustomPrompt="1"/>
          </p:nvPr>
        </p:nvSpPr>
        <p:spPr>
          <a:xfrm>
            <a:off x="3345447"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7" name="Text Placeholder 2">
            <a:extLst>
              <a:ext uri="{FF2B5EF4-FFF2-40B4-BE49-F238E27FC236}">
                <a16:creationId xmlns:a16="http://schemas.microsoft.com/office/drawing/2014/main" id="{ADF3FE58-5360-0D0E-B6CA-CA7C296B3AC1}"/>
              </a:ext>
            </a:extLst>
          </p:cNvPr>
          <p:cNvSpPr>
            <a:spLocks noGrp="1"/>
          </p:cNvSpPr>
          <p:nvPr>
            <p:ph type="body" idx="24" hasCustomPrompt="1"/>
          </p:nvPr>
        </p:nvSpPr>
        <p:spPr>
          <a:xfrm>
            <a:off x="6322394"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8" name="Text Placeholder 2">
            <a:extLst>
              <a:ext uri="{FF2B5EF4-FFF2-40B4-BE49-F238E27FC236}">
                <a16:creationId xmlns:a16="http://schemas.microsoft.com/office/drawing/2014/main" id="{4EC01587-88DD-9342-3097-F731D6F84861}"/>
              </a:ext>
            </a:extLst>
          </p:cNvPr>
          <p:cNvSpPr>
            <a:spLocks noGrp="1"/>
          </p:cNvSpPr>
          <p:nvPr>
            <p:ph type="body" idx="25" hasCustomPrompt="1"/>
          </p:nvPr>
        </p:nvSpPr>
        <p:spPr>
          <a:xfrm>
            <a:off x="6320467"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9" name="Text Placeholder 2">
            <a:extLst>
              <a:ext uri="{FF2B5EF4-FFF2-40B4-BE49-F238E27FC236}">
                <a16:creationId xmlns:a16="http://schemas.microsoft.com/office/drawing/2014/main" id="{BFF54D34-672A-BB5A-CB69-62D46066BE92}"/>
              </a:ext>
            </a:extLst>
          </p:cNvPr>
          <p:cNvSpPr>
            <a:spLocks noGrp="1"/>
          </p:cNvSpPr>
          <p:nvPr>
            <p:ph type="body" idx="26" hasCustomPrompt="1"/>
          </p:nvPr>
        </p:nvSpPr>
        <p:spPr>
          <a:xfrm>
            <a:off x="9297413"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40" name="Text Placeholder 2">
            <a:extLst>
              <a:ext uri="{FF2B5EF4-FFF2-40B4-BE49-F238E27FC236}">
                <a16:creationId xmlns:a16="http://schemas.microsoft.com/office/drawing/2014/main" id="{345DF2A1-0A32-B329-259A-A91AA2A5F43A}"/>
              </a:ext>
            </a:extLst>
          </p:cNvPr>
          <p:cNvSpPr>
            <a:spLocks noGrp="1"/>
          </p:cNvSpPr>
          <p:nvPr>
            <p:ph type="body" idx="27" hasCustomPrompt="1"/>
          </p:nvPr>
        </p:nvSpPr>
        <p:spPr>
          <a:xfrm>
            <a:off x="9295486"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1040637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 12 Up">
    <p:bg>
      <p:bgPr>
        <a:solidFill>
          <a:schemeClr val="accent2"/>
        </a:solidFill>
        <a:effectLst/>
      </p:bgPr>
    </p:bg>
    <p:spTree>
      <p:nvGrpSpPr>
        <p:cNvPr id="1" name=""/>
        <p:cNvGrpSpPr/>
        <p:nvPr/>
      </p:nvGrpSpPr>
      <p:grpSpPr>
        <a:xfrm>
          <a:off x="0" y="0"/>
          <a:ext cx="0" cy="0"/>
          <a:chOff x="0" y="0"/>
          <a:chExt cx="0" cy="0"/>
        </a:xfrm>
      </p:grpSpPr>
      <p:sp>
        <p:nvSpPr>
          <p:cNvPr id="47" name="Picture Placeholder 23">
            <a:extLst>
              <a:ext uri="{FF2B5EF4-FFF2-40B4-BE49-F238E27FC236}">
                <a16:creationId xmlns:a16="http://schemas.microsoft.com/office/drawing/2014/main" id="{2ACD89B1-8865-EF81-01AE-0D1CFB09DC6C}"/>
              </a:ext>
            </a:extLst>
          </p:cNvPr>
          <p:cNvSpPr>
            <a:spLocks noGrp="1"/>
          </p:cNvSpPr>
          <p:nvPr>
            <p:ph type="pic" sz="quarter" idx="43"/>
          </p:nvPr>
        </p:nvSpPr>
        <p:spPr>
          <a:xfrm>
            <a:off x="310067"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8" name="Picture Placeholder 23">
            <a:extLst>
              <a:ext uri="{FF2B5EF4-FFF2-40B4-BE49-F238E27FC236}">
                <a16:creationId xmlns:a16="http://schemas.microsoft.com/office/drawing/2014/main" id="{A136AC5F-B9A0-1537-85FB-49B1E943F19B}"/>
              </a:ext>
            </a:extLst>
          </p:cNvPr>
          <p:cNvSpPr>
            <a:spLocks noGrp="1"/>
          </p:cNvSpPr>
          <p:nvPr>
            <p:ph type="pic" sz="quarter" idx="44"/>
          </p:nvPr>
        </p:nvSpPr>
        <p:spPr>
          <a:xfrm>
            <a:off x="2292486"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9" name="Picture Placeholder 23">
            <a:extLst>
              <a:ext uri="{FF2B5EF4-FFF2-40B4-BE49-F238E27FC236}">
                <a16:creationId xmlns:a16="http://schemas.microsoft.com/office/drawing/2014/main" id="{7E7D50F3-F1E1-839E-3FF4-467850180BFD}"/>
              </a:ext>
            </a:extLst>
          </p:cNvPr>
          <p:cNvSpPr>
            <a:spLocks noGrp="1"/>
          </p:cNvSpPr>
          <p:nvPr>
            <p:ph type="pic" sz="quarter" idx="45"/>
          </p:nvPr>
        </p:nvSpPr>
        <p:spPr>
          <a:xfrm>
            <a:off x="4274905"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0" name="Picture Placeholder 23">
            <a:extLst>
              <a:ext uri="{FF2B5EF4-FFF2-40B4-BE49-F238E27FC236}">
                <a16:creationId xmlns:a16="http://schemas.microsoft.com/office/drawing/2014/main" id="{928616A9-9519-E55E-830E-2AC4B0AA7386}"/>
              </a:ext>
            </a:extLst>
          </p:cNvPr>
          <p:cNvSpPr>
            <a:spLocks noGrp="1"/>
          </p:cNvSpPr>
          <p:nvPr>
            <p:ph type="pic" sz="quarter" idx="46"/>
          </p:nvPr>
        </p:nvSpPr>
        <p:spPr>
          <a:xfrm>
            <a:off x="6257324"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1" name="Picture Placeholder 23">
            <a:extLst>
              <a:ext uri="{FF2B5EF4-FFF2-40B4-BE49-F238E27FC236}">
                <a16:creationId xmlns:a16="http://schemas.microsoft.com/office/drawing/2014/main" id="{4B3B4FA4-EB03-2B13-4838-682983AF3EB3}"/>
              </a:ext>
            </a:extLst>
          </p:cNvPr>
          <p:cNvSpPr>
            <a:spLocks noGrp="1"/>
          </p:cNvSpPr>
          <p:nvPr>
            <p:ph type="pic" sz="quarter" idx="47"/>
          </p:nvPr>
        </p:nvSpPr>
        <p:spPr>
          <a:xfrm>
            <a:off x="8239743"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2" name="Picture Placeholder 23">
            <a:extLst>
              <a:ext uri="{FF2B5EF4-FFF2-40B4-BE49-F238E27FC236}">
                <a16:creationId xmlns:a16="http://schemas.microsoft.com/office/drawing/2014/main" id="{2ED7BE30-0A4D-077F-6630-60E0430E5F9C}"/>
              </a:ext>
            </a:extLst>
          </p:cNvPr>
          <p:cNvSpPr>
            <a:spLocks noGrp="1"/>
          </p:cNvSpPr>
          <p:nvPr>
            <p:ph type="pic" sz="quarter" idx="48"/>
          </p:nvPr>
        </p:nvSpPr>
        <p:spPr>
          <a:xfrm>
            <a:off x="10222163"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3" name="Text Placeholder 2">
            <a:extLst>
              <a:ext uri="{FF2B5EF4-FFF2-40B4-BE49-F238E27FC236}">
                <a16:creationId xmlns:a16="http://schemas.microsoft.com/office/drawing/2014/main" id="{6DA293FD-58DD-8F6D-1041-6D44B66E30E1}"/>
              </a:ext>
            </a:extLst>
          </p:cNvPr>
          <p:cNvSpPr>
            <a:spLocks noGrp="1"/>
          </p:cNvSpPr>
          <p:nvPr>
            <p:ph type="body" idx="49" hasCustomPrompt="1"/>
          </p:nvPr>
        </p:nvSpPr>
        <p:spPr>
          <a:xfrm>
            <a:off x="26494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54" name="Text Placeholder 2">
            <a:extLst>
              <a:ext uri="{FF2B5EF4-FFF2-40B4-BE49-F238E27FC236}">
                <a16:creationId xmlns:a16="http://schemas.microsoft.com/office/drawing/2014/main" id="{7E8CEE19-DE3C-A52B-55DF-4A7B4AA16058}"/>
              </a:ext>
            </a:extLst>
          </p:cNvPr>
          <p:cNvSpPr>
            <a:spLocks noGrp="1"/>
          </p:cNvSpPr>
          <p:nvPr>
            <p:ph type="body" idx="50" hasCustomPrompt="1"/>
          </p:nvPr>
        </p:nvSpPr>
        <p:spPr>
          <a:xfrm>
            <a:off x="26301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55" name="Text Placeholder 2">
            <a:extLst>
              <a:ext uri="{FF2B5EF4-FFF2-40B4-BE49-F238E27FC236}">
                <a16:creationId xmlns:a16="http://schemas.microsoft.com/office/drawing/2014/main" id="{2BA748E4-77E4-F012-03F8-627C3E269FA1}"/>
              </a:ext>
            </a:extLst>
          </p:cNvPr>
          <p:cNvSpPr>
            <a:spLocks noGrp="1"/>
          </p:cNvSpPr>
          <p:nvPr>
            <p:ph type="body" idx="51" hasCustomPrompt="1"/>
          </p:nvPr>
        </p:nvSpPr>
        <p:spPr>
          <a:xfrm>
            <a:off x="225677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56" name="Text Placeholder 2">
            <a:extLst>
              <a:ext uri="{FF2B5EF4-FFF2-40B4-BE49-F238E27FC236}">
                <a16:creationId xmlns:a16="http://schemas.microsoft.com/office/drawing/2014/main" id="{C1680619-44EA-B533-5CC9-B6C1847FEFEA}"/>
              </a:ext>
            </a:extLst>
          </p:cNvPr>
          <p:cNvSpPr>
            <a:spLocks noGrp="1"/>
          </p:cNvSpPr>
          <p:nvPr>
            <p:ph type="body" idx="52" hasCustomPrompt="1"/>
          </p:nvPr>
        </p:nvSpPr>
        <p:spPr>
          <a:xfrm>
            <a:off x="225484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57" name="Text Placeholder 2">
            <a:extLst>
              <a:ext uri="{FF2B5EF4-FFF2-40B4-BE49-F238E27FC236}">
                <a16:creationId xmlns:a16="http://schemas.microsoft.com/office/drawing/2014/main" id="{33DB2F1E-9ADF-732F-307A-393D6CC1DE32}"/>
              </a:ext>
            </a:extLst>
          </p:cNvPr>
          <p:cNvSpPr>
            <a:spLocks noGrp="1"/>
          </p:cNvSpPr>
          <p:nvPr>
            <p:ph type="body" idx="53" hasCustomPrompt="1"/>
          </p:nvPr>
        </p:nvSpPr>
        <p:spPr>
          <a:xfrm>
            <a:off x="424860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58" name="Text Placeholder 2">
            <a:extLst>
              <a:ext uri="{FF2B5EF4-FFF2-40B4-BE49-F238E27FC236}">
                <a16:creationId xmlns:a16="http://schemas.microsoft.com/office/drawing/2014/main" id="{3542CFA8-3657-0E76-7BE4-A5B4BF43873E}"/>
              </a:ext>
            </a:extLst>
          </p:cNvPr>
          <p:cNvSpPr>
            <a:spLocks noGrp="1"/>
          </p:cNvSpPr>
          <p:nvPr>
            <p:ph type="body" idx="54" hasCustomPrompt="1"/>
          </p:nvPr>
        </p:nvSpPr>
        <p:spPr>
          <a:xfrm>
            <a:off x="424667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59" name="Text Placeholder 2">
            <a:extLst>
              <a:ext uri="{FF2B5EF4-FFF2-40B4-BE49-F238E27FC236}">
                <a16:creationId xmlns:a16="http://schemas.microsoft.com/office/drawing/2014/main" id="{3C0A5B9F-4AB2-4194-670A-6BAA659BBE04}"/>
              </a:ext>
            </a:extLst>
          </p:cNvPr>
          <p:cNvSpPr>
            <a:spLocks noGrp="1"/>
          </p:cNvSpPr>
          <p:nvPr>
            <p:ph type="body" idx="55" hasCustomPrompt="1"/>
          </p:nvPr>
        </p:nvSpPr>
        <p:spPr>
          <a:xfrm>
            <a:off x="624043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60" name="Text Placeholder 2">
            <a:extLst>
              <a:ext uri="{FF2B5EF4-FFF2-40B4-BE49-F238E27FC236}">
                <a16:creationId xmlns:a16="http://schemas.microsoft.com/office/drawing/2014/main" id="{FBC78671-41AE-760E-F295-0C66D76600CC}"/>
              </a:ext>
            </a:extLst>
          </p:cNvPr>
          <p:cNvSpPr>
            <a:spLocks noGrp="1"/>
          </p:cNvSpPr>
          <p:nvPr>
            <p:ph type="body" idx="56" hasCustomPrompt="1"/>
          </p:nvPr>
        </p:nvSpPr>
        <p:spPr>
          <a:xfrm>
            <a:off x="623850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61" name="Text Placeholder 2">
            <a:extLst>
              <a:ext uri="{FF2B5EF4-FFF2-40B4-BE49-F238E27FC236}">
                <a16:creationId xmlns:a16="http://schemas.microsoft.com/office/drawing/2014/main" id="{6B617818-3C65-4310-3192-D7C616903311}"/>
              </a:ext>
            </a:extLst>
          </p:cNvPr>
          <p:cNvSpPr>
            <a:spLocks noGrp="1"/>
          </p:cNvSpPr>
          <p:nvPr>
            <p:ph type="body" idx="57" hasCustomPrompt="1"/>
          </p:nvPr>
        </p:nvSpPr>
        <p:spPr>
          <a:xfrm>
            <a:off x="823226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62" name="Text Placeholder 2">
            <a:extLst>
              <a:ext uri="{FF2B5EF4-FFF2-40B4-BE49-F238E27FC236}">
                <a16:creationId xmlns:a16="http://schemas.microsoft.com/office/drawing/2014/main" id="{0DEF8692-E32C-DC14-EFC6-312C62ED6DB2}"/>
              </a:ext>
            </a:extLst>
          </p:cNvPr>
          <p:cNvSpPr>
            <a:spLocks noGrp="1"/>
          </p:cNvSpPr>
          <p:nvPr>
            <p:ph type="body" idx="58" hasCustomPrompt="1"/>
          </p:nvPr>
        </p:nvSpPr>
        <p:spPr>
          <a:xfrm>
            <a:off x="823033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63" name="Text Placeholder 2">
            <a:extLst>
              <a:ext uri="{FF2B5EF4-FFF2-40B4-BE49-F238E27FC236}">
                <a16:creationId xmlns:a16="http://schemas.microsoft.com/office/drawing/2014/main" id="{AE732792-1C3B-2C5A-DAC5-DF8F70D8543E}"/>
              </a:ext>
            </a:extLst>
          </p:cNvPr>
          <p:cNvSpPr>
            <a:spLocks noGrp="1"/>
          </p:cNvSpPr>
          <p:nvPr>
            <p:ph type="body" idx="59" hasCustomPrompt="1"/>
          </p:nvPr>
        </p:nvSpPr>
        <p:spPr>
          <a:xfrm>
            <a:off x="10224090"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64" name="Text Placeholder 2">
            <a:extLst>
              <a:ext uri="{FF2B5EF4-FFF2-40B4-BE49-F238E27FC236}">
                <a16:creationId xmlns:a16="http://schemas.microsoft.com/office/drawing/2014/main" id="{10A77E73-E69F-CF11-F6B2-F83590DC92AD}"/>
              </a:ext>
            </a:extLst>
          </p:cNvPr>
          <p:cNvSpPr>
            <a:spLocks noGrp="1"/>
          </p:cNvSpPr>
          <p:nvPr>
            <p:ph type="body" idx="60" hasCustomPrompt="1"/>
          </p:nvPr>
        </p:nvSpPr>
        <p:spPr>
          <a:xfrm>
            <a:off x="10222163"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10067"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B992DD5D-E996-41F5-0414-6899F16BE681}"/>
              </a:ext>
            </a:extLst>
          </p:cNvPr>
          <p:cNvSpPr>
            <a:spLocks noGrp="1"/>
          </p:cNvSpPr>
          <p:nvPr>
            <p:ph type="pic" sz="quarter" idx="28"/>
          </p:nvPr>
        </p:nvSpPr>
        <p:spPr>
          <a:xfrm>
            <a:off x="2292486"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22" name="Picture Placeholder 23">
            <a:extLst>
              <a:ext uri="{FF2B5EF4-FFF2-40B4-BE49-F238E27FC236}">
                <a16:creationId xmlns:a16="http://schemas.microsoft.com/office/drawing/2014/main" id="{331BDA4E-EF3C-48FB-9AFB-C947E7BBC1D8}"/>
              </a:ext>
            </a:extLst>
          </p:cNvPr>
          <p:cNvSpPr>
            <a:spLocks noGrp="1"/>
          </p:cNvSpPr>
          <p:nvPr>
            <p:ph type="pic" sz="quarter" idx="31"/>
          </p:nvPr>
        </p:nvSpPr>
        <p:spPr>
          <a:xfrm>
            <a:off x="4274905"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25" name="Picture Placeholder 23">
            <a:extLst>
              <a:ext uri="{FF2B5EF4-FFF2-40B4-BE49-F238E27FC236}">
                <a16:creationId xmlns:a16="http://schemas.microsoft.com/office/drawing/2014/main" id="{C03E2EC8-B176-FDF0-32C5-167F56EC145F}"/>
              </a:ext>
            </a:extLst>
          </p:cNvPr>
          <p:cNvSpPr>
            <a:spLocks noGrp="1"/>
          </p:cNvSpPr>
          <p:nvPr>
            <p:ph type="pic" sz="quarter" idx="34"/>
          </p:nvPr>
        </p:nvSpPr>
        <p:spPr>
          <a:xfrm>
            <a:off x="6257324"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34" name="Picture Placeholder 23">
            <a:extLst>
              <a:ext uri="{FF2B5EF4-FFF2-40B4-BE49-F238E27FC236}">
                <a16:creationId xmlns:a16="http://schemas.microsoft.com/office/drawing/2014/main" id="{3545FDAC-B642-EB51-6D8D-D93C67DB3694}"/>
              </a:ext>
            </a:extLst>
          </p:cNvPr>
          <p:cNvSpPr>
            <a:spLocks noGrp="1"/>
          </p:cNvSpPr>
          <p:nvPr>
            <p:ph type="pic" sz="quarter" idx="37"/>
          </p:nvPr>
        </p:nvSpPr>
        <p:spPr>
          <a:xfrm>
            <a:off x="8239743"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4" name="Picture Placeholder 23">
            <a:extLst>
              <a:ext uri="{FF2B5EF4-FFF2-40B4-BE49-F238E27FC236}">
                <a16:creationId xmlns:a16="http://schemas.microsoft.com/office/drawing/2014/main" id="{7E94B64A-998D-9BB4-B63F-29E705815053}"/>
              </a:ext>
            </a:extLst>
          </p:cNvPr>
          <p:cNvSpPr>
            <a:spLocks noGrp="1"/>
          </p:cNvSpPr>
          <p:nvPr>
            <p:ph type="pic" sz="quarter" idx="40"/>
          </p:nvPr>
        </p:nvSpPr>
        <p:spPr>
          <a:xfrm>
            <a:off x="10222163"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800800" cy="720000"/>
          </a:xfrm>
        </p:spPr>
        <p:txBody>
          <a:bodyPr wrap="square">
            <a:spAutoFit/>
          </a:bodyPr>
          <a:lstStyle>
            <a:lvl1pPr>
              <a:defRPr>
                <a:solidFill>
                  <a:schemeClr val="bg1"/>
                </a:solidFill>
              </a:defRPr>
            </a:lvl1pPr>
          </a:lstStyle>
          <a:p>
            <a:r>
              <a:rPr lang="en-US"/>
              <a:t>Title</a:t>
            </a:r>
            <a:endParaRPr lang="en-GB"/>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801929"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26494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26301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6" name="object 81">
            <a:extLst>
              <a:ext uri="{FF2B5EF4-FFF2-40B4-BE49-F238E27FC236}">
                <a16:creationId xmlns:a16="http://schemas.microsoft.com/office/drawing/2014/main" id="{030B48AF-B9DD-73C4-C3A9-0828AF5B9511}"/>
              </a:ext>
            </a:extLst>
          </p:cNvPr>
          <p:cNvSpPr/>
          <p:nvPr/>
        </p:nvSpPr>
        <p:spPr>
          <a:xfrm>
            <a:off x="320451" y="3915689"/>
            <a:ext cx="1646151" cy="1646151"/>
          </a:xfrm>
          <a:custGeom>
            <a:avLst/>
            <a:gdLst/>
            <a:ahLst/>
            <a:cxnLst/>
            <a:rect l="l" t="t" r="r" b="b"/>
            <a:pathLst>
              <a:path w="2714625" h="2714625">
                <a:moveTo>
                  <a:pt x="1357162" y="0"/>
                </a:moveTo>
                <a:lnTo>
                  <a:pt x="1308485" y="856"/>
                </a:lnTo>
                <a:lnTo>
                  <a:pt x="1260240" y="3407"/>
                </a:lnTo>
                <a:lnTo>
                  <a:pt x="1212454" y="7624"/>
                </a:lnTo>
                <a:lnTo>
                  <a:pt x="1165156" y="13477"/>
                </a:lnTo>
                <a:lnTo>
                  <a:pt x="1118376" y="20938"/>
                </a:lnTo>
                <a:lnTo>
                  <a:pt x="1072142" y="29979"/>
                </a:lnTo>
                <a:lnTo>
                  <a:pt x="1026482" y="40571"/>
                </a:lnTo>
                <a:lnTo>
                  <a:pt x="981426" y="52684"/>
                </a:lnTo>
                <a:lnTo>
                  <a:pt x="937002" y="66291"/>
                </a:lnTo>
                <a:lnTo>
                  <a:pt x="893238" y="81362"/>
                </a:lnTo>
                <a:lnTo>
                  <a:pt x="850164" y="97869"/>
                </a:lnTo>
                <a:lnTo>
                  <a:pt x="807808" y="115784"/>
                </a:lnTo>
                <a:lnTo>
                  <a:pt x="766199" y="135077"/>
                </a:lnTo>
                <a:lnTo>
                  <a:pt x="725366" y="155719"/>
                </a:lnTo>
                <a:lnTo>
                  <a:pt x="685337" y="177683"/>
                </a:lnTo>
                <a:lnTo>
                  <a:pt x="646141" y="200939"/>
                </a:lnTo>
                <a:lnTo>
                  <a:pt x="607807" y="225458"/>
                </a:lnTo>
                <a:lnTo>
                  <a:pt x="570363" y="251213"/>
                </a:lnTo>
                <a:lnTo>
                  <a:pt x="533838" y="278174"/>
                </a:lnTo>
                <a:lnTo>
                  <a:pt x="498261" y="306312"/>
                </a:lnTo>
                <a:lnTo>
                  <a:pt x="463661" y="335599"/>
                </a:lnTo>
                <a:lnTo>
                  <a:pt x="430066" y="366006"/>
                </a:lnTo>
                <a:lnTo>
                  <a:pt x="397504" y="397504"/>
                </a:lnTo>
                <a:lnTo>
                  <a:pt x="366006" y="430066"/>
                </a:lnTo>
                <a:lnTo>
                  <a:pt x="335599" y="463661"/>
                </a:lnTo>
                <a:lnTo>
                  <a:pt x="306312" y="498261"/>
                </a:lnTo>
                <a:lnTo>
                  <a:pt x="278174" y="533838"/>
                </a:lnTo>
                <a:lnTo>
                  <a:pt x="251213" y="570363"/>
                </a:lnTo>
                <a:lnTo>
                  <a:pt x="225458" y="607807"/>
                </a:lnTo>
                <a:lnTo>
                  <a:pt x="200939" y="646141"/>
                </a:lnTo>
                <a:lnTo>
                  <a:pt x="177683" y="685337"/>
                </a:lnTo>
                <a:lnTo>
                  <a:pt x="155719" y="725366"/>
                </a:lnTo>
                <a:lnTo>
                  <a:pt x="135077" y="766199"/>
                </a:lnTo>
                <a:lnTo>
                  <a:pt x="115784" y="807808"/>
                </a:lnTo>
                <a:lnTo>
                  <a:pt x="97869" y="850164"/>
                </a:lnTo>
                <a:lnTo>
                  <a:pt x="81362" y="893238"/>
                </a:lnTo>
                <a:lnTo>
                  <a:pt x="66291" y="937002"/>
                </a:lnTo>
                <a:lnTo>
                  <a:pt x="52684" y="981426"/>
                </a:lnTo>
                <a:lnTo>
                  <a:pt x="40571" y="1026482"/>
                </a:lnTo>
                <a:lnTo>
                  <a:pt x="29979" y="1072142"/>
                </a:lnTo>
                <a:lnTo>
                  <a:pt x="20938" y="1118376"/>
                </a:lnTo>
                <a:lnTo>
                  <a:pt x="13477" y="1165156"/>
                </a:lnTo>
                <a:lnTo>
                  <a:pt x="7624" y="1212454"/>
                </a:lnTo>
                <a:lnTo>
                  <a:pt x="3407" y="1260240"/>
                </a:lnTo>
                <a:lnTo>
                  <a:pt x="856" y="1308485"/>
                </a:lnTo>
                <a:lnTo>
                  <a:pt x="0" y="1357162"/>
                </a:lnTo>
                <a:lnTo>
                  <a:pt x="856" y="1405839"/>
                </a:lnTo>
                <a:lnTo>
                  <a:pt x="3407" y="1454085"/>
                </a:lnTo>
                <a:lnTo>
                  <a:pt x="7624" y="1501871"/>
                </a:lnTo>
                <a:lnTo>
                  <a:pt x="13477" y="1549168"/>
                </a:lnTo>
                <a:lnTo>
                  <a:pt x="20938" y="1595948"/>
                </a:lnTo>
                <a:lnTo>
                  <a:pt x="29979" y="1642183"/>
                </a:lnTo>
                <a:lnTo>
                  <a:pt x="40571" y="1687842"/>
                </a:lnTo>
                <a:lnTo>
                  <a:pt x="52684" y="1732898"/>
                </a:lnTo>
                <a:lnTo>
                  <a:pt x="66291" y="1777322"/>
                </a:lnTo>
                <a:lnTo>
                  <a:pt x="81362" y="1821085"/>
                </a:lnTo>
                <a:lnTo>
                  <a:pt x="97869" y="1864159"/>
                </a:lnTo>
                <a:lnTo>
                  <a:pt x="115784" y="1906515"/>
                </a:lnTo>
                <a:lnTo>
                  <a:pt x="135077" y="1948123"/>
                </a:lnTo>
                <a:lnTo>
                  <a:pt x="155719" y="1988956"/>
                </a:lnTo>
                <a:lnTo>
                  <a:pt x="177683" y="2028985"/>
                </a:lnTo>
                <a:lnTo>
                  <a:pt x="200939" y="2068181"/>
                </a:lnTo>
                <a:lnTo>
                  <a:pt x="225458" y="2106515"/>
                </a:lnTo>
                <a:lnTo>
                  <a:pt x="251213" y="2143958"/>
                </a:lnTo>
                <a:lnTo>
                  <a:pt x="278174" y="2180483"/>
                </a:lnTo>
                <a:lnTo>
                  <a:pt x="306312" y="2216059"/>
                </a:lnTo>
                <a:lnTo>
                  <a:pt x="335599" y="2250660"/>
                </a:lnTo>
                <a:lnTo>
                  <a:pt x="366006" y="2284254"/>
                </a:lnTo>
                <a:lnTo>
                  <a:pt x="397504" y="2316815"/>
                </a:lnTo>
                <a:lnTo>
                  <a:pt x="430066" y="2348313"/>
                </a:lnTo>
                <a:lnTo>
                  <a:pt x="463661" y="2378720"/>
                </a:lnTo>
                <a:lnTo>
                  <a:pt x="498261" y="2408007"/>
                </a:lnTo>
                <a:lnTo>
                  <a:pt x="533838" y="2436145"/>
                </a:lnTo>
                <a:lnTo>
                  <a:pt x="570363" y="2463105"/>
                </a:lnTo>
                <a:lnTo>
                  <a:pt x="607807" y="2488859"/>
                </a:lnTo>
                <a:lnTo>
                  <a:pt x="646141" y="2513378"/>
                </a:lnTo>
                <a:lnTo>
                  <a:pt x="685337" y="2536634"/>
                </a:lnTo>
                <a:lnTo>
                  <a:pt x="725366" y="2558597"/>
                </a:lnTo>
                <a:lnTo>
                  <a:pt x="766199" y="2579240"/>
                </a:lnTo>
                <a:lnTo>
                  <a:pt x="807808" y="2598532"/>
                </a:lnTo>
                <a:lnTo>
                  <a:pt x="850164" y="2616446"/>
                </a:lnTo>
                <a:lnTo>
                  <a:pt x="893238" y="2632953"/>
                </a:lnTo>
                <a:lnTo>
                  <a:pt x="937002" y="2648024"/>
                </a:lnTo>
                <a:lnTo>
                  <a:pt x="981426" y="2661631"/>
                </a:lnTo>
                <a:lnTo>
                  <a:pt x="1026482" y="2673744"/>
                </a:lnTo>
                <a:lnTo>
                  <a:pt x="1072142" y="2684336"/>
                </a:lnTo>
                <a:lnTo>
                  <a:pt x="1118376" y="2693376"/>
                </a:lnTo>
                <a:lnTo>
                  <a:pt x="1165156" y="2700838"/>
                </a:lnTo>
                <a:lnTo>
                  <a:pt x="1212454" y="2706691"/>
                </a:lnTo>
                <a:lnTo>
                  <a:pt x="1260240" y="2710907"/>
                </a:lnTo>
                <a:lnTo>
                  <a:pt x="1308485" y="2713458"/>
                </a:lnTo>
                <a:lnTo>
                  <a:pt x="1357162" y="2714315"/>
                </a:lnTo>
                <a:lnTo>
                  <a:pt x="1405839" y="2713458"/>
                </a:lnTo>
                <a:lnTo>
                  <a:pt x="1454085" y="2710907"/>
                </a:lnTo>
                <a:lnTo>
                  <a:pt x="1501871" y="2706691"/>
                </a:lnTo>
                <a:lnTo>
                  <a:pt x="1549168" y="2700838"/>
                </a:lnTo>
                <a:lnTo>
                  <a:pt x="1595949" y="2693376"/>
                </a:lnTo>
                <a:lnTo>
                  <a:pt x="1642183" y="2684336"/>
                </a:lnTo>
                <a:lnTo>
                  <a:pt x="1687843" y="2673744"/>
                </a:lnTo>
                <a:lnTo>
                  <a:pt x="1732899" y="2661631"/>
                </a:lnTo>
                <a:lnTo>
                  <a:pt x="1777323" y="2648024"/>
                </a:lnTo>
                <a:lnTo>
                  <a:pt x="1821087" y="2632953"/>
                </a:lnTo>
                <a:lnTo>
                  <a:pt x="1864161" y="2616446"/>
                </a:lnTo>
                <a:lnTo>
                  <a:pt x="1906516" y="2598532"/>
                </a:lnTo>
                <a:lnTo>
                  <a:pt x="1948125" y="2579240"/>
                </a:lnTo>
                <a:lnTo>
                  <a:pt x="1988959" y="2558597"/>
                </a:lnTo>
                <a:lnTo>
                  <a:pt x="2028988" y="2536634"/>
                </a:lnTo>
                <a:lnTo>
                  <a:pt x="2068184" y="2513378"/>
                </a:lnTo>
                <a:lnTo>
                  <a:pt x="2106518" y="2488859"/>
                </a:lnTo>
                <a:lnTo>
                  <a:pt x="2143962" y="2463105"/>
                </a:lnTo>
                <a:lnTo>
                  <a:pt x="2180487" y="2436145"/>
                </a:lnTo>
                <a:lnTo>
                  <a:pt x="2216064" y="2408007"/>
                </a:lnTo>
                <a:lnTo>
                  <a:pt x="2250664" y="2378720"/>
                </a:lnTo>
                <a:lnTo>
                  <a:pt x="2284259" y="2348313"/>
                </a:lnTo>
                <a:lnTo>
                  <a:pt x="2316820" y="2316815"/>
                </a:lnTo>
                <a:lnTo>
                  <a:pt x="2348319" y="2284254"/>
                </a:lnTo>
                <a:lnTo>
                  <a:pt x="2378726" y="2250660"/>
                </a:lnTo>
                <a:lnTo>
                  <a:pt x="2408013" y="2216059"/>
                </a:lnTo>
                <a:lnTo>
                  <a:pt x="2436151" y="2180483"/>
                </a:lnTo>
                <a:lnTo>
                  <a:pt x="2463112" y="2143958"/>
                </a:lnTo>
                <a:lnTo>
                  <a:pt x="2488866" y="2106515"/>
                </a:lnTo>
                <a:lnTo>
                  <a:pt x="2513386" y="2068181"/>
                </a:lnTo>
                <a:lnTo>
                  <a:pt x="2536642" y="2028985"/>
                </a:lnTo>
                <a:lnTo>
                  <a:pt x="2558605" y="1988956"/>
                </a:lnTo>
                <a:lnTo>
                  <a:pt x="2579248" y="1948123"/>
                </a:lnTo>
                <a:lnTo>
                  <a:pt x="2598541" y="1906515"/>
                </a:lnTo>
                <a:lnTo>
                  <a:pt x="2616455" y="1864159"/>
                </a:lnTo>
                <a:lnTo>
                  <a:pt x="2632963" y="1821085"/>
                </a:lnTo>
                <a:lnTo>
                  <a:pt x="2648034" y="1777322"/>
                </a:lnTo>
                <a:lnTo>
                  <a:pt x="2661641" y="1732898"/>
                </a:lnTo>
                <a:lnTo>
                  <a:pt x="2673754" y="1687842"/>
                </a:lnTo>
                <a:lnTo>
                  <a:pt x="2684346" y="1642183"/>
                </a:lnTo>
                <a:lnTo>
                  <a:pt x="2693386" y="1595948"/>
                </a:lnTo>
                <a:lnTo>
                  <a:pt x="2700848" y="1549168"/>
                </a:lnTo>
                <a:lnTo>
                  <a:pt x="2706701" y="1501871"/>
                </a:lnTo>
                <a:lnTo>
                  <a:pt x="2710918" y="1454085"/>
                </a:lnTo>
                <a:lnTo>
                  <a:pt x="2713469" y="1405839"/>
                </a:lnTo>
                <a:lnTo>
                  <a:pt x="2714325" y="1357162"/>
                </a:lnTo>
                <a:lnTo>
                  <a:pt x="2713469" y="1308485"/>
                </a:lnTo>
                <a:lnTo>
                  <a:pt x="2710918" y="1260240"/>
                </a:lnTo>
                <a:lnTo>
                  <a:pt x="2706701" y="1212454"/>
                </a:lnTo>
                <a:lnTo>
                  <a:pt x="2700848" y="1165156"/>
                </a:lnTo>
                <a:lnTo>
                  <a:pt x="2693386" y="1118376"/>
                </a:lnTo>
                <a:lnTo>
                  <a:pt x="2684346" y="1072142"/>
                </a:lnTo>
                <a:lnTo>
                  <a:pt x="2673754" y="1026482"/>
                </a:lnTo>
                <a:lnTo>
                  <a:pt x="2661641" y="981426"/>
                </a:lnTo>
                <a:lnTo>
                  <a:pt x="2648034" y="937002"/>
                </a:lnTo>
                <a:lnTo>
                  <a:pt x="2632963" y="893238"/>
                </a:lnTo>
                <a:lnTo>
                  <a:pt x="2616455" y="850164"/>
                </a:lnTo>
                <a:lnTo>
                  <a:pt x="2598541" y="807808"/>
                </a:lnTo>
                <a:lnTo>
                  <a:pt x="2579248" y="766199"/>
                </a:lnTo>
                <a:lnTo>
                  <a:pt x="2558605" y="725366"/>
                </a:lnTo>
                <a:lnTo>
                  <a:pt x="2536642" y="685337"/>
                </a:lnTo>
                <a:lnTo>
                  <a:pt x="2513386" y="646141"/>
                </a:lnTo>
                <a:lnTo>
                  <a:pt x="2488866" y="607807"/>
                </a:lnTo>
                <a:lnTo>
                  <a:pt x="2463112" y="570363"/>
                </a:lnTo>
                <a:lnTo>
                  <a:pt x="2436151" y="533838"/>
                </a:lnTo>
                <a:lnTo>
                  <a:pt x="2408013" y="498261"/>
                </a:lnTo>
                <a:lnTo>
                  <a:pt x="2378726" y="463661"/>
                </a:lnTo>
                <a:lnTo>
                  <a:pt x="2348319" y="430066"/>
                </a:lnTo>
                <a:lnTo>
                  <a:pt x="2316820" y="397504"/>
                </a:lnTo>
                <a:lnTo>
                  <a:pt x="2284259" y="366006"/>
                </a:lnTo>
                <a:lnTo>
                  <a:pt x="2250664" y="335599"/>
                </a:lnTo>
                <a:lnTo>
                  <a:pt x="2216064" y="306312"/>
                </a:lnTo>
                <a:lnTo>
                  <a:pt x="2180487" y="278174"/>
                </a:lnTo>
                <a:lnTo>
                  <a:pt x="2143962" y="251213"/>
                </a:lnTo>
                <a:lnTo>
                  <a:pt x="2106518" y="225458"/>
                </a:lnTo>
                <a:lnTo>
                  <a:pt x="2068184" y="200939"/>
                </a:lnTo>
                <a:lnTo>
                  <a:pt x="2028988" y="177683"/>
                </a:lnTo>
                <a:lnTo>
                  <a:pt x="1988959" y="155719"/>
                </a:lnTo>
                <a:lnTo>
                  <a:pt x="1948125" y="135077"/>
                </a:lnTo>
                <a:lnTo>
                  <a:pt x="1906516" y="115784"/>
                </a:lnTo>
                <a:lnTo>
                  <a:pt x="1864161" y="97869"/>
                </a:lnTo>
                <a:lnTo>
                  <a:pt x="1821087" y="81362"/>
                </a:lnTo>
                <a:lnTo>
                  <a:pt x="1777323" y="66291"/>
                </a:lnTo>
                <a:lnTo>
                  <a:pt x="1732899" y="52684"/>
                </a:lnTo>
                <a:lnTo>
                  <a:pt x="1687843" y="40571"/>
                </a:lnTo>
                <a:lnTo>
                  <a:pt x="1642183" y="29979"/>
                </a:lnTo>
                <a:lnTo>
                  <a:pt x="1595949" y="20938"/>
                </a:lnTo>
                <a:lnTo>
                  <a:pt x="1549168" y="13477"/>
                </a:lnTo>
                <a:lnTo>
                  <a:pt x="1501871" y="7624"/>
                </a:lnTo>
                <a:lnTo>
                  <a:pt x="1454085" y="3407"/>
                </a:lnTo>
                <a:lnTo>
                  <a:pt x="1405839" y="856"/>
                </a:lnTo>
                <a:lnTo>
                  <a:pt x="1357162" y="0"/>
                </a:lnTo>
                <a:close/>
              </a:path>
            </a:pathLst>
          </a:custGeom>
          <a:solidFill>
            <a:srgbClr val="FAFBFD"/>
          </a:solidFill>
        </p:spPr>
        <p:txBody>
          <a:bodyPr wrap="square" lIns="0" tIns="0" rIns="0" bIns="0" rtlCol="0"/>
          <a:lstStyle/>
          <a:p>
            <a:endParaRPr/>
          </a:p>
        </p:txBody>
      </p:sp>
      <p:sp>
        <p:nvSpPr>
          <p:cNvPr id="20" name="Text Placeholder 2">
            <a:extLst>
              <a:ext uri="{FF2B5EF4-FFF2-40B4-BE49-F238E27FC236}">
                <a16:creationId xmlns:a16="http://schemas.microsoft.com/office/drawing/2014/main" id="{C5799E15-F5F0-D2FF-33C2-24DA89856540}"/>
              </a:ext>
            </a:extLst>
          </p:cNvPr>
          <p:cNvSpPr>
            <a:spLocks noGrp="1"/>
          </p:cNvSpPr>
          <p:nvPr>
            <p:ph type="body" idx="29" hasCustomPrompt="1"/>
          </p:nvPr>
        </p:nvSpPr>
        <p:spPr>
          <a:xfrm>
            <a:off x="225677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1" name="Text Placeholder 2">
            <a:extLst>
              <a:ext uri="{FF2B5EF4-FFF2-40B4-BE49-F238E27FC236}">
                <a16:creationId xmlns:a16="http://schemas.microsoft.com/office/drawing/2014/main" id="{92613FED-E458-A826-5E6F-F5FAA4068A32}"/>
              </a:ext>
            </a:extLst>
          </p:cNvPr>
          <p:cNvSpPr>
            <a:spLocks noGrp="1"/>
          </p:cNvSpPr>
          <p:nvPr>
            <p:ph type="body" idx="30" hasCustomPrompt="1"/>
          </p:nvPr>
        </p:nvSpPr>
        <p:spPr>
          <a:xfrm>
            <a:off x="225484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3" name="Text Placeholder 2">
            <a:extLst>
              <a:ext uri="{FF2B5EF4-FFF2-40B4-BE49-F238E27FC236}">
                <a16:creationId xmlns:a16="http://schemas.microsoft.com/office/drawing/2014/main" id="{0355E87E-ABDD-0B69-6B0B-1CE56BA96CF0}"/>
              </a:ext>
            </a:extLst>
          </p:cNvPr>
          <p:cNvSpPr>
            <a:spLocks noGrp="1"/>
          </p:cNvSpPr>
          <p:nvPr>
            <p:ph type="body" idx="32" hasCustomPrompt="1"/>
          </p:nvPr>
        </p:nvSpPr>
        <p:spPr>
          <a:xfrm>
            <a:off x="424860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4" name="Text Placeholder 2">
            <a:extLst>
              <a:ext uri="{FF2B5EF4-FFF2-40B4-BE49-F238E27FC236}">
                <a16:creationId xmlns:a16="http://schemas.microsoft.com/office/drawing/2014/main" id="{127E0936-46FF-8948-1DBA-2A6D5333BD04}"/>
              </a:ext>
            </a:extLst>
          </p:cNvPr>
          <p:cNvSpPr>
            <a:spLocks noGrp="1"/>
          </p:cNvSpPr>
          <p:nvPr>
            <p:ph type="body" idx="33" hasCustomPrompt="1"/>
          </p:nvPr>
        </p:nvSpPr>
        <p:spPr>
          <a:xfrm>
            <a:off x="424667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6" name="Text Placeholder 2">
            <a:extLst>
              <a:ext uri="{FF2B5EF4-FFF2-40B4-BE49-F238E27FC236}">
                <a16:creationId xmlns:a16="http://schemas.microsoft.com/office/drawing/2014/main" id="{4DEA0C02-7A7A-11FE-CA87-D00C1CA50D34}"/>
              </a:ext>
            </a:extLst>
          </p:cNvPr>
          <p:cNvSpPr>
            <a:spLocks noGrp="1"/>
          </p:cNvSpPr>
          <p:nvPr>
            <p:ph type="body" idx="35" hasCustomPrompt="1"/>
          </p:nvPr>
        </p:nvSpPr>
        <p:spPr>
          <a:xfrm>
            <a:off x="624043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7" name="Text Placeholder 2">
            <a:extLst>
              <a:ext uri="{FF2B5EF4-FFF2-40B4-BE49-F238E27FC236}">
                <a16:creationId xmlns:a16="http://schemas.microsoft.com/office/drawing/2014/main" id="{D7E94A64-2364-C8D2-3115-73741481F082}"/>
              </a:ext>
            </a:extLst>
          </p:cNvPr>
          <p:cNvSpPr>
            <a:spLocks noGrp="1"/>
          </p:cNvSpPr>
          <p:nvPr>
            <p:ph type="body" idx="36" hasCustomPrompt="1"/>
          </p:nvPr>
        </p:nvSpPr>
        <p:spPr>
          <a:xfrm>
            <a:off x="623850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42" name="Text Placeholder 2">
            <a:extLst>
              <a:ext uri="{FF2B5EF4-FFF2-40B4-BE49-F238E27FC236}">
                <a16:creationId xmlns:a16="http://schemas.microsoft.com/office/drawing/2014/main" id="{75F54919-0519-E02D-1E00-2886C084D4E9}"/>
              </a:ext>
            </a:extLst>
          </p:cNvPr>
          <p:cNvSpPr>
            <a:spLocks noGrp="1"/>
          </p:cNvSpPr>
          <p:nvPr>
            <p:ph type="body" idx="38" hasCustomPrompt="1"/>
          </p:nvPr>
        </p:nvSpPr>
        <p:spPr>
          <a:xfrm>
            <a:off x="823226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43" name="Text Placeholder 2">
            <a:extLst>
              <a:ext uri="{FF2B5EF4-FFF2-40B4-BE49-F238E27FC236}">
                <a16:creationId xmlns:a16="http://schemas.microsoft.com/office/drawing/2014/main" id="{3A26BB3D-5F07-0225-B224-7DB428F51D72}"/>
              </a:ext>
            </a:extLst>
          </p:cNvPr>
          <p:cNvSpPr>
            <a:spLocks noGrp="1"/>
          </p:cNvSpPr>
          <p:nvPr>
            <p:ph type="body" idx="39" hasCustomPrompt="1"/>
          </p:nvPr>
        </p:nvSpPr>
        <p:spPr>
          <a:xfrm>
            <a:off x="823033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45" name="Text Placeholder 2">
            <a:extLst>
              <a:ext uri="{FF2B5EF4-FFF2-40B4-BE49-F238E27FC236}">
                <a16:creationId xmlns:a16="http://schemas.microsoft.com/office/drawing/2014/main" id="{3291D82C-3DCD-1456-981E-B79F26BE88F5}"/>
              </a:ext>
            </a:extLst>
          </p:cNvPr>
          <p:cNvSpPr>
            <a:spLocks noGrp="1"/>
          </p:cNvSpPr>
          <p:nvPr>
            <p:ph type="body" idx="41" hasCustomPrompt="1"/>
          </p:nvPr>
        </p:nvSpPr>
        <p:spPr>
          <a:xfrm>
            <a:off x="10224090"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46" name="Text Placeholder 2">
            <a:extLst>
              <a:ext uri="{FF2B5EF4-FFF2-40B4-BE49-F238E27FC236}">
                <a16:creationId xmlns:a16="http://schemas.microsoft.com/office/drawing/2014/main" id="{C9AF2170-84DA-D239-F41B-9FC49CD2648A}"/>
              </a:ext>
            </a:extLst>
          </p:cNvPr>
          <p:cNvSpPr>
            <a:spLocks noGrp="1"/>
          </p:cNvSpPr>
          <p:nvPr>
            <p:ph type="body" idx="42" hasCustomPrompt="1"/>
          </p:nvPr>
        </p:nvSpPr>
        <p:spPr>
          <a:xfrm>
            <a:off x="10222163"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Tree>
    <p:extLst>
      <p:ext uri="{BB962C8B-B14F-4D97-AF65-F5344CB8AC3E}">
        <p14:creationId xmlns:p14="http://schemas.microsoft.com/office/powerpoint/2010/main" val="3998320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bg1"/>
        </a:solidFill>
        <a:effectLst/>
      </p:bgPr>
    </p:bg>
    <p:spTree>
      <p:nvGrpSpPr>
        <p:cNvPr id="1" name=""/>
        <p:cNvGrpSpPr/>
        <p:nvPr/>
      </p:nvGrpSpPr>
      <p:grpSpPr>
        <a:xfrm>
          <a:off x="0" y="0"/>
          <a:ext cx="0" cy="0"/>
          <a:chOff x="0" y="0"/>
          <a:chExt cx="0" cy="0"/>
        </a:xfrm>
      </p:grpSpPr>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1251310"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4198255"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7145200"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31" name="Picture Placeholder 23">
            <a:extLst>
              <a:ext uri="{FF2B5EF4-FFF2-40B4-BE49-F238E27FC236}">
                <a16:creationId xmlns:a16="http://schemas.microsoft.com/office/drawing/2014/main" id="{F1078E2B-10B7-7247-3D10-6A98153451CD}"/>
              </a:ext>
            </a:extLst>
          </p:cNvPr>
          <p:cNvSpPr>
            <a:spLocks noGrp="1"/>
          </p:cNvSpPr>
          <p:nvPr>
            <p:ph type="pic" sz="quarter" idx="19"/>
          </p:nvPr>
        </p:nvSpPr>
        <p:spPr>
          <a:xfrm>
            <a:off x="10099742"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8" name="Text Placeholder 2">
            <a:extLst>
              <a:ext uri="{FF2B5EF4-FFF2-40B4-BE49-F238E27FC236}">
                <a16:creationId xmlns:a16="http://schemas.microsoft.com/office/drawing/2014/main" id="{B08B59AA-8702-1080-9437-961BB5137F4C}"/>
              </a:ext>
            </a:extLst>
          </p:cNvPr>
          <p:cNvSpPr>
            <a:spLocks noGrp="1"/>
          </p:cNvSpPr>
          <p:nvPr>
            <p:ph type="body" idx="20" hasCustomPrompt="1"/>
          </p:nvPr>
        </p:nvSpPr>
        <p:spPr>
          <a:xfrm>
            <a:off x="854488"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9" name="Text Placeholder 2">
            <a:extLst>
              <a:ext uri="{FF2B5EF4-FFF2-40B4-BE49-F238E27FC236}">
                <a16:creationId xmlns:a16="http://schemas.microsoft.com/office/drawing/2014/main" id="{203C7AE4-2D3A-ED1F-D320-99A36D465F29}"/>
              </a:ext>
            </a:extLst>
          </p:cNvPr>
          <p:cNvSpPr>
            <a:spLocks noGrp="1"/>
          </p:cNvSpPr>
          <p:nvPr>
            <p:ph type="body" idx="21" hasCustomPrompt="1"/>
          </p:nvPr>
        </p:nvSpPr>
        <p:spPr>
          <a:xfrm>
            <a:off x="852561"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 name="Text Placeholder 2">
            <a:extLst>
              <a:ext uri="{FF2B5EF4-FFF2-40B4-BE49-F238E27FC236}">
                <a16:creationId xmlns:a16="http://schemas.microsoft.com/office/drawing/2014/main" id="{AC60205D-A59C-DA07-A65A-E76329E2DA43}"/>
              </a:ext>
            </a:extLst>
          </p:cNvPr>
          <p:cNvSpPr>
            <a:spLocks noGrp="1"/>
          </p:cNvSpPr>
          <p:nvPr>
            <p:ph type="body" idx="22" hasCustomPrompt="1"/>
          </p:nvPr>
        </p:nvSpPr>
        <p:spPr>
          <a:xfrm>
            <a:off x="3801240"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4" name="Text Placeholder 2">
            <a:extLst>
              <a:ext uri="{FF2B5EF4-FFF2-40B4-BE49-F238E27FC236}">
                <a16:creationId xmlns:a16="http://schemas.microsoft.com/office/drawing/2014/main" id="{EC8E91CC-CBDB-1BA1-9B16-162B6F4BBB71}"/>
              </a:ext>
            </a:extLst>
          </p:cNvPr>
          <p:cNvSpPr>
            <a:spLocks noGrp="1"/>
          </p:cNvSpPr>
          <p:nvPr>
            <p:ph type="body" idx="23" hasCustomPrompt="1"/>
          </p:nvPr>
        </p:nvSpPr>
        <p:spPr>
          <a:xfrm>
            <a:off x="3799955"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12" name="Text Placeholder 2">
            <a:extLst>
              <a:ext uri="{FF2B5EF4-FFF2-40B4-BE49-F238E27FC236}">
                <a16:creationId xmlns:a16="http://schemas.microsoft.com/office/drawing/2014/main" id="{22933C7E-5712-A0CB-4D56-610BCED9E0DD}"/>
              </a:ext>
            </a:extLst>
          </p:cNvPr>
          <p:cNvSpPr>
            <a:spLocks noGrp="1"/>
          </p:cNvSpPr>
          <p:nvPr>
            <p:ph type="body" idx="24" hasCustomPrompt="1"/>
          </p:nvPr>
        </p:nvSpPr>
        <p:spPr>
          <a:xfrm>
            <a:off x="9694743"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4" name="Text Placeholder 2">
            <a:extLst>
              <a:ext uri="{FF2B5EF4-FFF2-40B4-BE49-F238E27FC236}">
                <a16:creationId xmlns:a16="http://schemas.microsoft.com/office/drawing/2014/main" id="{5085E58C-FD8D-E6D6-BC6A-7A52AEDA346D}"/>
              </a:ext>
            </a:extLst>
          </p:cNvPr>
          <p:cNvSpPr>
            <a:spLocks noGrp="1"/>
          </p:cNvSpPr>
          <p:nvPr>
            <p:ph type="body" idx="25" hasCustomPrompt="1"/>
          </p:nvPr>
        </p:nvSpPr>
        <p:spPr>
          <a:xfrm>
            <a:off x="9694743"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15" name="Text Placeholder 2">
            <a:extLst>
              <a:ext uri="{FF2B5EF4-FFF2-40B4-BE49-F238E27FC236}">
                <a16:creationId xmlns:a16="http://schemas.microsoft.com/office/drawing/2014/main" id="{B8020368-B452-2EC0-5E49-920A57860FC8}"/>
              </a:ext>
            </a:extLst>
          </p:cNvPr>
          <p:cNvSpPr>
            <a:spLocks noGrp="1"/>
          </p:cNvSpPr>
          <p:nvPr>
            <p:ph type="body" idx="26" hasCustomPrompt="1"/>
          </p:nvPr>
        </p:nvSpPr>
        <p:spPr>
          <a:xfrm>
            <a:off x="6747992"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16" name="Text Placeholder 2">
            <a:extLst>
              <a:ext uri="{FF2B5EF4-FFF2-40B4-BE49-F238E27FC236}">
                <a16:creationId xmlns:a16="http://schemas.microsoft.com/office/drawing/2014/main" id="{5EB07F0A-1557-16CE-9EE9-FFEB0A65F52B}"/>
              </a:ext>
            </a:extLst>
          </p:cNvPr>
          <p:cNvSpPr>
            <a:spLocks noGrp="1"/>
          </p:cNvSpPr>
          <p:nvPr>
            <p:ph type="body" idx="27" hasCustomPrompt="1"/>
          </p:nvPr>
        </p:nvSpPr>
        <p:spPr>
          <a:xfrm>
            <a:off x="6747349"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17" name="Picture Placeholder 23">
            <a:extLst>
              <a:ext uri="{FF2B5EF4-FFF2-40B4-BE49-F238E27FC236}">
                <a16:creationId xmlns:a16="http://schemas.microsoft.com/office/drawing/2014/main" id="{541CE664-9D92-6E26-647B-BD78B1C3BAFE}"/>
              </a:ext>
            </a:extLst>
          </p:cNvPr>
          <p:cNvSpPr>
            <a:spLocks noGrp="1"/>
          </p:cNvSpPr>
          <p:nvPr>
            <p:ph type="pic" sz="quarter" idx="28"/>
          </p:nvPr>
        </p:nvSpPr>
        <p:spPr>
          <a:xfrm>
            <a:off x="1251310"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18" name="Picture Placeholder 23">
            <a:extLst>
              <a:ext uri="{FF2B5EF4-FFF2-40B4-BE49-F238E27FC236}">
                <a16:creationId xmlns:a16="http://schemas.microsoft.com/office/drawing/2014/main" id="{AD365B99-B214-DFAD-E857-477BFE025F9A}"/>
              </a:ext>
            </a:extLst>
          </p:cNvPr>
          <p:cNvSpPr>
            <a:spLocks noGrp="1"/>
          </p:cNvSpPr>
          <p:nvPr>
            <p:ph type="pic" sz="quarter" idx="29"/>
          </p:nvPr>
        </p:nvSpPr>
        <p:spPr>
          <a:xfrm>
            <a:off x="4198255"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19" name="Picture Placeholder 23">
            <a:extLst>
              <a:ext uri="{FF2B5EF4-FFF2-40B4-BE49-F238E27FC236}">
                <a16:creationId xmlns:a16="http://schemas.microsoft.com/office/drawing/2014/main" id="{E624F012-5DC7-F199-05E7-12D92EA8033F}"/>
              </a:ext>
            </a:extLst>
          </p:cNvPr>
          <p:cNvSpPr>
            <a:spLocks noGrp="1"/>
          </p:cNvSpPr>
          <p:nvPr>
            <p:ph type="pic" sz="quarter" idx="30"/>
          </p:nvPr>
        </p:nvSpPr>
        <p:spPr>
          <a:xfrm>
            <a:off x="7145200"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0" name="Picture Placeholder 23">
            <a:extLst>
              <a:ext uri="{FF2B5EF4-FFF2-40B4-BE49-F238E27FC236}">
                <a16:creationId xmlns:a16="http://schemas.microsoft.com/office/drawing/2014/main" id="{5A105501-7838-3326-4EDC-E1A8E4D963D7}"/>
              </a:ext>
            </a:extLst>
          </p:cNvPr>
          <p:cNvSpPr>
            <a:spLocks noGrp="1"/>
          </p:cNvSpPr>
          <p:nvPr>
            <p:ph type="pic" sz="quarter" idx="31"/>
          </p:nvPr>
        </p:nvSpPr>
        <p:spPr>
          <a:xfrm>
            <a:off x="10099742"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1" name="Text Placeholder 2">
            <a:extLst>
              <a:ext uri="{FF2B5EF4-FFF2-40B4-BE49-F238E27FC236}">
                <a16:creationId xmlns:a16="http://schemas.microsoft.com/office/drawing/2014/main" id="{056C4071-D79D-A904-99D4-9F6DC76B4585}"/>
              </a:ext>
            </a:extLst>
          </p:cNvPr>
          <p:cNvSpPr>
            <a:spLocks noGrp="1"/>
          </p:cNvSpPr>
          <p:nvPr>
            <p:ph type="body" idx="32" hasCustomPrompt="1"/>
          </p:nvPr>
        </p:nvSpPr>
        <p:spPr>
          <a:xfrm>
            <a:off x="854488"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2" name="Text Placeholder 2">
            <a:extLst>
              <a:ext uri="{FF2B5EF4-FFF2-40B4-BE49-F238E27FC236}">
                <a16:creationId xmlns:a16="http://schemas.microsoft.com/office/drawing/2014/main" id="{44A4C343-A943-9F42-5D6C-BDDC79EB4361}"/>
              </a:ext>
            </a:extLst>
          </p:cNvPr>
          <p:cNvSpPr>
            <a:spLocks noGrp="1"/>
          </p:cNvSpPr>
          <p:nvPr>
            <p:ph type="body" idx="33" hasCustomPrompt="1"/>
          </p:nvPr>
        </p:nvSpPr>
        <p:spPr>
          <a:xfrm>
            <a:off x="852561"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3" name="Text Placeholder 2">
            <a:extLst>
              <a:ext uri="{FF2B5EF4-FFF2-40B4-BE49-F238E27FC236}">
                <a16:creationId xmlns:a16="http://schemas.microsoft.com/office/drawing/2014/main" id="{703BE71F-D393-7D02-92C5-C8E88CEF5D3D}"/>
              </a:ext>
            </a:extLst>
          </p:cNvPr>
          <p:cNvSpPr>
            <a:spLocks noGrp="1"/>
          </p:cNvSpPr>
          <p:nvPr>
            <p:ph type="body" idx="34" hasCustomPrompt="1"/>
          </p:nvPr>
        </p:nvSpPr>
        <p:spPr>
          <a:xfrm>
            <a:off x="3801240"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4" name="Text Placeholder 2">
            <a:extLst>
              <a:ext uri="{FF2B5EF4-FFF2-40B4-BE49-F238E27FC236}">
                <a16:creationId xmlns:a16="http://schemas.microsoft.com/office/drawing/2014/main" id="{D4218086-D5BB-7736-EE5D-2A816DBB9EE6}"/>
              </a:ext>
            </a:extLst>
          </p:cNvPr>
          <p:cNvSpPr>
            <a:spLocks noGrp="1"/>
          </p:cNvSpPr>
          <p:nvPr>
            <p:ph type="body" idx="35" hasCustomPrompt="1"/>
          </p:nvPr>
        </p:nvSpPr>
        <p:spPr>
          <a:xfrm>
            <a:off x="3799955"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5" name="Text Placeholder 2">
            <a:extLst>
              <a:ext uri="{FF2B5EF4-FFF2-40B4-BE49-F238E27FC236}">
                <a16:creationId xmlns:a16="http://schemas.microsoft.com/office/drawing/2014/main" id="{EA4636F1-8A51-DC6B-E78B-5F2CC4BDAC68}"/>
              </a:ext>
            </a:extLst>
          </p:cNvPr>
          <p:cNvSpPr>
            <a:spLocks noGrp="1"/>
          </p:cNvSpPr>
          <p:nvPr>
            <p:ph type="body" idx="36" hasCustomPrompt="1"/>
          </p:nvPr>
        </p:nvSpPr>
        <p:spPr>
          <a:xfrm>
            <a:off x="9694743"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26" name="Text Placeholder 2">
            <a:extLst>
              <a:ext uri="{FF2B5EF4-FFF2-40B4-BE49-F238E27FC236}">
                <a16:creationId xmlns:a16="http://schemas.microsoft.com/office/drawing/2014/main" id="{41E22ED4-B303-90F8-7C3A-CABD53112027}"/>
              </a:ext>
            </a:extLst>
          </p:cNvPr>
          <p:cNvSpPr>
            <a:spLocks noGrp="1"/>
          </p:cNvSpPr>
          <p:nvPr>
            <p:ph type="body" idx="37" hasCustomPrompt="1"/>
          </p:nvPr>
        </p:nvSpPr>
        <p:spPr>
          <a:xfrm>
            <a:off x="9694743"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27" name="Text Placeholder 2">
            <a:extLst>
              <a:ext uri="{FF2B5EF4-FFF2-40B4-BE49-F238E27FC236}">
                <a16:creationId xmlns:a16="http://schemas.microsoft.com/office/drawing/2014/main" id="{6F2AE0BB-9C08-20C1-8DD3-8FE0FEC093E0}"/>
              </a:ext>
            </a:extLst>
          </p:cNvPr>
          <p:cNvSpPr>
            <a:spLocks noGrp="1"/>
          </p:cNvSpPr>
          <p:nvPr>
            <p:ph type="body" idx="38" hasCustomPrompt="1"/>
          </p:nvPr>
        </p:nvSpPr>
        <p:spPr>
          <a:xfrm>
            <a:off x="6747992"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2" name="Text Placeholder 2">
            <a:extLst>
              <a:ext uri="{FF2B5EF4-FFF2-40B4-BE49-F238E27FC236}">
                <a16:creationId xmlns:a16="http://schemas.microsoft.com/office/drawing/2014/main" id="{6E366E56-074F-929D-311C-EB94F3F7018C}"/>
              </a:ext>
            </a:extLst>
          </p:cNvPr>
          <p:cNvSpPr>
            <a:spLocks noGrp="1"/>
          </p:cNvSpPr>
          <p:nvPr>
            <p:ph type="body" idx="39" hasCustomPrompt="1"/>
          </p:nvPr>
        </p:nvSpPr>
        <p:spPr>
          <a:xfrm>
            <a:off x="6747349"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 Surname</a:t>
            </a:r>
          </a:p>
        </p:txBody>
      </p:sp>
      <p:sp>
        <p:nvSpPr>
          <p:cNvPr id="33" name="Title 1">
            <a:extLst>
              <a:ext uri="{FF2B5EF4-FFF2-40B4-BE49-F238E27FC236}">
                <a16:creationId xmlns:a16="http://schemas.microsoft.com/office/drawing/2014/main" id="{03B73FD8-6755-4ED7-9545-A939A3A50AAA}"/>
              </a:ext>
            </a:extLst>
          </p:cNvPr>
          <p:cNvSpPr>
            <a:spLocks noGrp="1"/>
          </p:cNvSpPr>
          <p:nvPr>
            <p:ph type="title" hasCustomPrompt="1"/>
          </p:nvPr>
        </p:nvSpPr>
        <p:spPr>
          <a:xfrm>
            <a:off x="215900" y="216000"/>
            <a:ext cx="11760200" cy="720000"/>
          </a:xfrm>
        </p:spPr>
        <p:txBody>
          <a:bodyPr wrap="square">
            <a:spAutoFit/>
          </a:bodyPr>
          <a:lstStyle/>
          <a:p>
            <a:r>
              <a:rPr lang="en-US"/>
              <a:t>Title</a:t>
            </a:r>
            <a:endParaRPr lang="en-GB"/>
          </a:p>
        </p:txBody>
      </p:sp>
      <p:sp>
        <p:nvSpPr>
          <p:cNvPr id="2" name="Text Placeholder 2">
            <a:extLst>
              <a:ext uri="{FF2B5EF4-FFF2-40B4-BE49-F238E27FC236}">
                <a16:creationId xmlns:a16="http://schemas.microsoft.com/office/drawing/2014/main" id="{5A14B7C1-DE92-0CF3-398A-78021A090241}"/>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Tree>
    <p:extLst>
      <p:ext uri="{BB962C8B-B14F-4D97-AF65-F5344CB8AC3E}">
        <p14:creationId xmlns:p14="http://schemas.microsoft.com/office/powerpoint/2010/main" val="3197330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11527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a:p>
            <a:pPr lvl="1"/>
            <a:r>
              <a:rPr lang="en-US"/>
              <a:t>Latin America</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251158" y="3361315"/>
            <a:ext cx="4759200" cy="2665437"/>
          </a:xfrm>
        </p:spPr>
        <p:txBody>
          <a:bodyPr/>
          <a:lstStyle>
            <a:lvl1pPr marL="0" indent="0">
              <a:buNone/>
              <a:defRPr/>
            </a:lvl1pPr>
          </a:lstStyle>
          <a:p>
            <a:pPr lvl="0"/>
            <a:r>
              <a:rPr lang="en-GB"/>
              <a:t>Insert image</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7207634" y="3361315"/>
            <a:ext cx="4759200" cy="2665437"/>
          </a:xfrm>
        </p:spPr>
        <p:txBody>
          <a:bodyPr/>
          <a:lstStyle>
            <a:lvl1pPr marL="0" indent="0">
              <a:buNone/>
              <a:defRPr/>
            </a:lvl1pPr>
          </a:lstStyle>
          <a:p>
            <a:pPr lvl="0"/>
            <a:r>
              <a:rPr lang="en-GB"/>
              <a:t>Insert image</a:t>
            </a:r>
          </a:p>
        </p:txBody>
      </p:sp>
      <p:cxnSp>
        <p:nvCxnSpPr>
          <p:cNvPr id="15" name="Straight Connector 14">
            <a:extLst>
              <a:ext uri="{FF2B5EF4-FFF2-40B4-BE49-F238E27FC236}">
                <a16:creationId xmlns:a16="http://schemas.microsoft.com/office/drawing/2014/main" id="{3E7E8B8B-CEF9-C40F-A076-109E18ECE678}"/>
              </a:ext>
            </a:extLst>
          </p:cNvPr>
          <p:cNvCxnSpPr>
            <a:cxnSpLocks/>
          </p:cNvCxnSpPr>
          <p:nvPr userDrawn="1"/>
        </p:nvCxnSpPr>
        <p:spPr>
          <a:xfrm>
            <a:off x="7113616" y="1152705"/>
            <a:ext cx="0" cy="50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E57B69-E8CC-2F60-9121-471EDB7C6F0D}"/>
              </a:ext>
            </a:extLst>
          </p:cNvPr>
          <p:cNvCxnSpPr>
            <a:cxnSpLocks/>
          </p:cNvCxnSpPr>
          <p:nvPr userDrawn="1"/>
        </p:nvCxnSpPr>
        <p:spPr>
          <a:xfrm>
            <a:off x="2138597" y="1152705"/>
            <a:ext cx="0" cy="50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E9289C6D-B4A9-671A-17D2-D79694EE6858}"/>
              </a:ext>
            </a:extLst>
          </p:cNvPr>
          <p:cNvSpPr>
            <a:spLocks noGrp="1"/>
          </p:cNvSpPr>
          <p:nvPr>
            <p:ph type="body" idx="26" hasCustomPrompt="1"/>
          </p:nvPr>
        </p:nvSpPr>
        <p:spPr>
          <a:xfrm>
            <a:off x="215900" y="16099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a:p>
            <a:pPr lvl="1"/>
            <a:r>
              <a:rPr lang="en-US"/>
              <a:t>Oil &amp; Gas</a:t>
            </a:r>
          </a:p>
        </p:txBody>
      </p:sp>
      <p:sp>
        <p:nvSpPr>
          <p:cNvPr id="29" name="Text Placeholder 2">
            <a:extLst>
              <a:ext uri="{FF2B5EF4-FFF2-40B4-BE49-F238E27FC236}">
                <a16:creationId xmlns:a16="http://schemas.microsoft.com/office/drawing/2014/main" id="{05CB0D90-A18E-9000-8D7B-F2112D8B6704}"/>
              </a:ext>
            </a:extLst>
          </p:cNvPr>
          <p:cNvSpPr>
            <a:spLocks noGrp="1"/>
          </p:cNvSpPr>
          <p:nvPr>
            <p:ph type="body" idx="27" hasCustomPrompt="1"/>
          </p:nvPr>
        </p:nvSpPr>
        <p:spPr>
          <a:xfrm>
            <a:off x="215900" y="20671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SERVICE:</a:t>
            </a:r>
          </a:p>
          <a:p>
            <a:pPr lvl="1"/>
            <a:r>
              <a:rPr lang="en-US"/>
              <a:t>Capital Project Delivery</a:t>
            </a:r>
          </a:p>
        </p:txBody>
      </p:sp>
      <p:sp>
        <p:nvSpPr>
          <p:cNvPr id="30" name="Text Placeholder 2">
            <a:extLst>
              <a:ext uri="{FF2B5EF4-FFF2-40B4-BE49-F238E27FC236}">
                <a16:creationId xmlns:a16="http://schemas.microsoft.com/office/drawing/2014/main" id="{24E02BA7-1EB1-8025-45E5-C025A10B43F0}"/>
              </a:ext>
            </a:extLst>
          </p:cNvPr>
          <p:cNvSpPr>
            <a:spLocks noGrp="1"/>
          </p:cNvSpPr>
          <p:nvPr>
            <p:ph type="body" idx="37" hasCustomPrompt="1"/>
          </p:nvPr>
        </p:nvSpPr>
        <p:spPr>
          <a:xfrm>
            <a:off x="4236255"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1" name="Text Placeholder 2">
            <a:extLst>
              <a:ext uri="{FF2B5EF4-FFF2-40B4-BE49-F238E27FC236}">
                <a16:creationId xmlns:a16="http://schemas.microsoft.com/office/drawing/2014/main" id="{158D0FC7-CD06-2182-54E5-3AC496964972}"/>
              </a:ext>
            </a:extLst>
          </p:cNvPr>
          <p:cNvSpPr>
            <a:spLocks noGrp="1"/>
          </p:cNvSpPr>
          <p:nvPr>
            <p:ph type="body" idx="39" hasCustomPrompt="1"/>
          </p:nvPr>
        </p:nvSpPr>
        <p:spPr>
          <a:xfrm>
            <a:off x="9212834"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4" name="Text Placeholder 2">
            <a:extLst>
              <a:ext uri="{FF2B5EF4-FFF2-40B4-BE49-F238E27FC236}">
                <a16:creationId xmlns:a16="http://schemas.microsoft.com/office/drawing/2014/main" id="{74FE3CCE-31D8-10CB-877C-0E318FE48FD7}"/>
              </a:ext>
            </a:extLst>
          </p:cNvPr>
          <p:cNvSpPr>
            <a:spLocks noGrp="1"/>
          </p:cNvSpPr>
          <p:nvPr>
            <p:ph type="body" sz="quarter" idx="18"/>
          </p:nvPr>
        </p:nvSpPr>
        <p:spPr>
          <a:xfrm>
            <a:off x="2251158" y="1152705"/>
            <a:ext cx="4759174" cy="2130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Text Placeholder 2">
            <a:extLst>
              <a:ext uri="{FF2B5EF4-FFF2-40B4-BE49-F238E27FC236}">
                <a16:creationId xmlns:a16="http://schemas.microsoft.com/office/drawing/2014/main" id="{AB03F51A-91E0-9BB0-EE1E-2BAB05E16D93}"/>
              </a:ext>
            </a:extLst>
          </p:cNvPr>
          <p:cNvSpPr>
            <a:spLocks noGrp="1"/>
          </p:cNvSpPr>
          <p:nvPr>
            <p:ph type="body" sz="quarter" idx="23"/>
          </p:nvPr>
        </p:nvSpPr>
        <p:spPr>
          <a:xfrm>
            <a:off x="7216900" y="1152705"/>
            <a:ext cx="4759200" cy="2130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2">
            <a:extLst>
              <a:ext uri="{FF2B5EF4-FFF2-40B4-BE49-F238E27FC236}">
                <a16:creationId xmlns:a16="http://schemas.microsoft.com/office/drawing/2014/main" id="{756F4691-BA23-FB99-F5CB-28090B6AE2F6}"/>
              </a:ext>
            </a:extLst>
          </p:cNvPr>
          <p:cNvSpPr>
            <a:spLocks noGrp="1"/>
          </p:cNvSpPr>
          <p:nvPr>
            <p:ph type="body" idx="25" hasCustomPrompt="1"/>
          </p:nvPr>
        </p:nvSpPr>
        <p:spPr>
          <a:xfrm>
            <a:off x="215906" y="215997"/>
            <a:ext cx="11760194" cy="720000"/>
          </a:xfrm>
        </p:spPr>
        <p:txBody>
          <a:bodyPr wrap="square" anchor="t" anchorCtr="0">
            <a:noAutofit/>
          </a:bodyPr>
          <a:lstStyle>
            <a:lvl1pPr marL="0" indent="0">
              <a:lnSpc>
                <a:spcPct val="9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Tree>
    <p:extLst>
      <p:ext uri="{BB962C8B-B14F-4D97-AF65-F5344CB8AC3E}">
        <p14:creationId xmlns:p14="http://schemas.microsoft.com/office/powerpoint/2010/main" val="3055052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345" userDrawn="1">
          <p15:clr>
            <a:srgbClr val="FBAE40"/>
          </p15:clr>
        </p15:guide>
        <p15:guide id="2" orient="horz" pos="216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 2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971580"/>
            <a:ext cx="5788799"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900"/>
              </a:spcBef>
              <a:spcAft>
                <a:spcPts val="0"/>
              </a:spcAft>
              <a:buClrTx/>
              <a:buSzTx/>
              <a:buFont typeface="Georgia" panose="02040502050405020303" pitchFamily="18" charset="0"/>
              <a:buNone/>
              <a:tabLst/>
              <a:defRPr/>
            </a:pPr>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a:cxnSpLocks/>
          </p:cNvCxnSpPr>
          <p:nvPr userDrawn="1"/>
        </p:nvCxnSpPr>
        <p:spPr>
          <a:xfrm>
            <a:off x="6096000" y="215998"/>
            <a:ext cx="0" cy="6012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3361315"/>
            <a:ext cx="5790571" cy="2665437"/>
          </a:xfrm>
        </p:spPr>
        <p:txBody>
          <a:bodyPr/>
          <a:lstStyle>
            <a:lvl1pPr marL="0" indent="0">
              <a:buNone/>
              <a:defRPr/>
            </a:lvl1pPr>
          </a:lstStyle>
          <a:p>
            <a:pPr lvl="0"/>
            <a:r>
              <a:rPr lang="en-GB"/>
              <a:t>Insert image</a:t>
            </a:r>
          </a:p>
        </p:txBody>
      </p: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5790565" cy="1755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85533" y="3361315"/>
            <a:ext cx="5790571" cy="2665437"/>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159200"/>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85541" y="971580"/>
            <a:ext cx="5788799"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900"/>
              </a:spcBef>
              <a:spcAft>
                <a:spcPts val="0"/>
              </a:spcAft>
              <a:buClrTx/>
              <a:buSzTx/>
              <a:buFont typeface="Georgia" panose="02040502050405020303" pitchFamily="18" charset="0"/>
              <a:buNone/>
              <a:tabLst/>
              <a:defRPr/>
            </a:pPr>
            <a:r>
              <a:rPr lang="en-US"/>
              <a:t>Industry</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1512000"/>
            <a:ext cx="5790565" cy="1755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85541" y="1157964"/>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215998"/>
            <a:ext cx="5788799" cy="720000"/>
          </a:xfrm>
        </p:spPr>
        <p:txBody>
          <a:bodyPr anchor="t" anchorCtr="0">
            <a:noAutofit/>
          </a:bodyPr>
          <a:lstStyle>
            <a:lvl1pPr marL="0" indent="0">
              <a:lnSpc>
                <a:spcPct val="9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85532" y="215998"/>
            <a:ext cx="5788799" cy="720000"/>
          </a:xfrm>
        </p:spPr>
        <p:txBody>
          <a:bodyPr anchor="t" anchorCtr="0">
            <a:noAutofit/>
          </a:bodyPr>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4" name="Text Placeholder 2">
            <a:extLst>
              <a:ext uri="{FF2B5EF4-FFF2-40B4-BE49-F238E27FC236}">
                <a16:creationId xmlns:a16="http://schemas.microsoft.com/office/drawing/2014/main" id="{28F93F4E-F1C1-0924-03A5-3C50D2B72093}"/>
              </a:ext>
            </a:extLst>
          </p:cNvPr>
          <p:cNvSpPr>
            <a:spLocks noGrp="1"/>
          </p:cNvSpPr>
          <p:nvPr>
            <p:ph type="body" idx="37" hasCustomPrompt="1"/>
          </p:nvPr>
        </p:nvSpPr>
        <p:spPr>
          <a:xfrm>
            <a:off x="3252469"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6" name="Text Placeholder 2">
            <a:extLst>
              <a:ext uri="{FF2B5EF4-FFF2-40B4-BE49-F238E27FC236}">
                <a16:creationId xmlns:a16="http://schemas.microsoft.com/office/drawing/2014/main" id="{A5F59D18-7C55-92E8-2A10-96D5F6546B89}"/>
              </a:ext>
            </a:extLst>
          </p:cNvPr>
          <p:cNvSpPr>
            <a:spLocks noGrp="1"/>
          </p:cNvSpPr>
          <p:nvPr>
            <p:ph type="body" idx="39" hasCustomPrompt="1"/>
          </p:nvPr>
        </p:nvSpPr>
        <p:spPr>
          <a:xfrm>
            <a:off x="9212834"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Tree>
    <p:extLst>
      <p:ext uri="{BB962C8B-B14F-4D97-AF65-F5344CB8AC3E}">
        <p14:creationId xmlns:p14="http://schemas.microsoft.com/office/powerpoint/2010/main" val="3422961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 3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898" y="9720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7" y="4119783"/>
            <a:ext cx="3780000" cy="1906969"/>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898" y="11592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898" y="215999"/>
            <a:ext cx="3780000" cy="720000"/>
          </a:xfrm>
        </p:spPr>
        <p:txBody>
          <a:bodyPr wrap="square"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410095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8091052"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4206001" y="4119783"/>
            <a:ext cx="3780000" cy="1906969"/>
          </a:xfrm>
        </p:spPr>
        <p:txBody>
          <a:bodyPr/>
          <a:lstStyle>
            <a:lvl1pPr marL="0" indent="0">
              <a:buNone/>
              <a:defRPr/>
            </a:lvl1pPr>
          </a:lstStyle>
          <a:p>
            <a:pPr lvl="0"/>
            <a:r>
              <a:rPr lang="en-GB"/>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4206001" y="9720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4206001" y="115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4206001" y="215999"/>
            <a:ext cx="3780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8196104" y="4119783"/>
            <a:ext cx="3780000" cy="1906969"/>
          </a:xfrm>
        </p:spPr>
        <p:txBody>
          <a:bodyPr/>
          <a:lstStyle>
            <a:lvl1pPr marL="0" indent="0">
              <a:buNone/>
              <a:defRPr/>
            </a:lvl1pPr>
          </a:lstStyle>
          <a:p>
            <a:pPr lvl="0"/>
            <a:r>
              <a:rPr lang="en-GB"/>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8196104" y="9720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8196104" y="115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8196104" y="215999"/>
            <a:ext cx="3780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34" name="Text Placeholder 2">
            <a:extLst>
              <a:ext uri="{FF2B5EF4-FFF2-40B4-BE49-F238E27FC236}">
                <a16:creationId xmlns:a16="http://schemas.microsoft.com/office/drawing/2014/main" id="{DF091384-EDE5-486E-AF6E-0CADB050BD06}"/>
              </a:ext>
            </a:extLst>
          </p:cNvPr>
          <p:cNvSpPr>
            <a:spLocks noGrp="1"/>
          </p:cNvSpPr>
          <p:nvPr>
            <p:ph type="body" idx="37" hasCustomPrompt="1"/>
          </p:nvPr>
        </p:nvSpPr>
        <p:spPr>
          <a:xfrm>
            <a:off x="4206001" y="6104440"/>
            <a:ext cx="3780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6" name="Text Placeholder 2">
            <a:extLst>
              <a:ext uri="{FF2B5EF4-FFF2-40B4-BE49-F238E27FC236}">
                <a16:creationId xmlns:a16="http://schemas.microsoft.com/office/drawing/2014/main" id="{4E2DD002-8DEB-E121-D5A6-1E1EF154FB04}"/>
              </a:ext>
            </a:extLst>
          </p:cNvPr>
          <p:cNvSpPr>
            <a:spLocks noGrp="1"/>
          </p:cNvSpPr>
          <p:nvPr>
            <p:ph type="body" idx="39" hasCustomPrompt="1"/>
          </p:nvPr>
        </p:nvSpPr>
        <p:spPr>
          <a:xfrm>
            <a:off x="8196104" y="6104440"/>
            <a:ext cx="3780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7" name="Text Placeholder 2">
            <a:extLst>
              <a:ext uri="{FF2B5EF4-FFF2-40B4-BE49-F238E27FC236}">
                <a16:creationId xmlns:a16="http://schemas.microsoft.com/office/drawing/2014/main" id="{9647ADE7-A677-D823-F40A-A80FDF0C9E24}"/>
              </a:ext>
            </a:extLst>
          </p:cNvPr>
          <p:cNvSpPr>
            <a:spLocks noGrp="1"/>
          </p:cNvSpPr>
          <p:nvPr>
            <p:ph type="body" idx="40" hasCustomPrompt="1"/>
          </p:nvPr>
        </p:nvSpPr>
        <p:spPr>
          <a:xfrm>
            <a:off x="215898" y="6104440"/>
            <a:ext cx="3780000" cy="126509"/>
          </a:xfrm>
        </p:spPr>
        <p:txBody>
          <a:bodyPr wrap="square"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897" y="1512000"/>
            <a:ext cx="3780000"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4206001" y="1512000"/>
            <a:ext cx="3780000"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8196104" y="1512000"/>
            <a:ext cx="3780000"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002993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 4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57802"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4119783"/>
            <a:ext cx="2753999" cy="1906969"/>
          </a:xfrm>
        </p:spPr>
        <p:txBody>
          <a:bodyPr/>
          <a:lstStyle>
            <a:lvl1pPr marL="0" indent="0">
              <a:buNone/>
              <a:defRPr/>
            </a:lvl1pPr>
          </a:lstStyle>
          <a:p>
            <a:pPr lvl="0"/>
            <a:r>
              <a:rPr lang="en-GB"/>
              <a:t>Insert image</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69101" y="4119783"/>
            <a:ext cx="2754000" cy="1906969"/>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69101"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69101"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69101"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3081204"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90344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3192503" y="4119783"/>
            <a:ext cx="2767555" cy="1906969"/>
          </a:xfrm>
        </p:spPr>
        <p:txBody>
          <a:bodyPr/>
          <a:lstStyle>
            <a:lvl1pPr marL="0" indent="0">
              <a:buNone/>
              <a:defRPr/>
            </a:lvl1pPr>
          </a:lstStyle>
          <a:p>
            <a:pPr lvl="0"/>
            <a:r>
              <a:rPr lang="en-GB"/>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3192503"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3192503"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3192503"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9145698" y="4119783"/>
            <a:ext cx="2754000" cy="1906969"/>
          </a:xfrm>
        </p:spPr>
        <p:txBody>
          <a:bodyPr/>
          <a:lstStyle>
            <a:lvl1pPr marL="0" indent="0">
              <a:buNone/>
              <a:defRPr/>
            </a:lvl1pPr>
          </a:lstStyle>
          <a:p>
            <a:pPr lvl="0"/>
            <a:r>
              <a:rPr lang="en-GB"/>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9145698"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9145698"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9145698"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Project title</a:t>
            </a:r>
          </a:p>
        </p:txBody>
      </p:sp>
      <p:sp>
        <p:nvSpPr>
          <p:cNvPr id="34" name="Text Placeholder 2">
            <a:extLst>
              <a:ext uri="{FF2B5EF4-FFF2-40B4-BE49-F238E27FC236}">
                <a16:creationId xmlns:a16="http://schemas.microsoft.com/office/drawing/2014/main" id="{DF091384-EDE5-486E-AF6E-0CADB050BD06}"/>
              </a:ext>
            </a:extLst>
          </p:cNvPr>
          <p:cNvSpPr>
            <a:spLocks noGrp="1"/>
          </p:cNvSpPr>
          <p:nvPr>
            <p:ph type="body" idx="37" hasCustomPrompt="1"/>
          </p:nvPr>
        </p:nvSpPr>
        <p:spPr>
          <a:xfrm>
            <a:off x="3238912"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5" name="Text Placeholder 2">
            <a:extLst>
              <a:ext uri="{FF2B5EF4-FFF2-40B4-BE49-F238E27FC236}">
                <a16:creationId xmlns:a16="http://schemas.microsoft.com/office/drawing/2014/main" id="{B782E82C-83F2-5B6B-0368-B7514B259E6C}"/>
              </a:ext>
            </a:extLst>
          </p:cNvPr>
          <p:cNvSpPr>
            <a:spLocks noGrp="1"/>
          </p:cNvSpPr>
          <p:nvPr>
            <p:ph type="body" idx="38" hasCustomPrompt="1"/>
          </p:nvPr>
        </p:nvSpPr>
        <p:spPr>
          <a:xfrm>
            <a:off x="6199088"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6" name="Text Placeholder 2">
            <a:extLst>
              <a:ext uri="{FF2B5EF4-FFF2-40B4-BE49-F238E27FC236}">
                <a16:creationId xmlns:a16="http://schemas.microsoft.com/office/drawing/2014/main" id="{4E2DD002-8DEB-E121-D5A6-1E1EF154FB04}"/>
              </a:ext>
            </a:extLst>
          </p:cNvPr>
          <p:cNvSpPr>
            <a:spLocks noGrp="1"/>
          </p:cNvSpPr>
          <p:nvPr>
            <p:ph type="body" idx="39" hasCustomPrompt="1"/>
          </p:nvPr>
        </p:nvSpPr>
        <p:spPr>
          <a:xfrm>
            <a:off x="9145698"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7" name="Text Placeholder 2">
            <a:extLst>
              <a:ext uri="{FF2B5EF4-FFF2-40B4-BE49-F238E27FC236}">
                <a16:creationId xmlns:a16="http://schemas.microsoft.com/office/drawing/2014/main" id="{9647ADE7-A677-D823-F40A-A80FDF0C9E24}"/>
              </a:ext>
            </a:extLst>
          </p:cNvPr>
          <p:cNvSpPr>
            <a:spLocks noGrp="1"/>
          </p:cNvSpPr>
          <p:nvPr>
            <p:ph type="body" idx="40" hasCustomPrompt="1"/>
          </p:nvPr>
        </p:nvSpPr>
        <p:spPr>
          <a:xfrm>
            <a:off x="215900"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Caption</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900" y="1512000"/>
            <a:ext cx="2754313"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3192503" y="1512000"/>
            <a:ext cx="2754313"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0" name="Text Placeholder 37">
            <a:extLst>
              <a:ext uri="{FF2B5EF4-FFF2-40B4-BE49-F238E27FC236}">
                <a16:creationId xmlns:a16="http://schemas.microsoft.com/office/drawing/2014/main" id="{CA21D913-3D69-C3C9-8A5C-B848F44EE07F}"/>
              </a:ext>
            </a:extLst>
          </p:cNvPr>
          <p:cNvSpPr>
            <a:spLocks noGrp="1"/>
          </p:cNvSpPr>
          <p:nvPr>
            <p:ph type="body" sz="quarter" idx="43"/>
          </p:nvPr>
        </p:nvSpPr>
        <p:spPr>
          <a:xfrm>
            <a:off x="6169101" y="1512000"/>
            <a:ext cx="2754313"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9145698" y="1512000"/>
            <a:ext cx="2754313" cy="2448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980153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935" userDrawn="1">
          <p15:clr>
            <a:srgbClr val="FBAE40"/>
          </p15:clr>
        </p15:guide>
        <p15:guide id="2" pos="5677" userDrawn="1">
          <p15:clr>
            <a:srgbClr val="FBAE40"/>
          </p15:clr>
        </p15:guide>
        <p15:guide id="3" pos="38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Image - Ligh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1" y="2196000"/>
            <a:ext cx="7560000" cy="1962076"/>
          </a:xfrm>
        </p:spPr>
        <p:txBody>
          <a:bodyPr anchor="b"/>
          <a:lstStyle>
            <a:lvl1pPr algn="l">
              <a:lnSpc>
                <a:spcPct val="85000"/>
              </a:lnSpc>
              <a:defRPr sz="7500" b="0" spc="120" baseline="0">
                <a:solidFill>
                  <a:schemeClr val="tx1"/>
                </a:solidFill>
              </a:defRPr>
            </a:lvl1pPr>
          </a:lstStyle>
          <a:p>
            <a:r>
              <a:rPr lang="en-US"/>
              <a:t>Title slide – </a:t>
            </a:r>
            <a:br>
              <a:rPr lang="en-US"/>
            </a:br>
            <a:r>
              <a:rPr lang="en-US"/>
              <a:t>Light photo</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2" y="4284000"/>
            <a:ext cx="756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4" name="Date Placeholder 3">
            <a:extLst>
              <a:ext uri="{FF2B5EF4-FFF2-40B4-BE49-F238E27FC236}">
                <a16:creationId xmlns:a16="http://schemas.microsoft.com/office/drawing/2014/main" id="{521D364F-0471-FD87-D910-3D72FACD2336}"/>
              </a:ext>
            </a:extLst>
          </p:cNvPr>
          <p:cNvSpPr>
            <a:spLocks noGrp="1"/>
          </p:cNvSpPr>
          <p:nvPr>
            <p:ph type="dt" sz="half" idx="10"/>
          </p:nvPr>
        </p:nvSpPr>
        <p:spPr>
          <a:xfrm>
            <a:off x="220663" y="4772016"/>
            <a:ext cx="1800000" cy="180000"/>
          </a:xfrm>
          <a:prstGeom prst="rect">
            <a:avLst/>
          </a:prstGeom>
        </p:spPr>
        <p:txBody>
          <a:bodyPr/>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3" y="4500000"/>
            <a:ext cx="7561262"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13" name="Graphic 12">
            <a:extLst>
              <a:ext uri="{FF2B5EF4-FFF2-40B4-BE49-F238E27FC236}">
                <a16:creationId xmlns:a16="http://schemas.microsoft.com/office/drawing/2014/main" id="{A1BD52E9-8A2C-098C-9B3C-65CD7F63D7E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51881" y="152080"/>
            <a:ext cx="2148685" cy="838347"/>
          </a:xfrm>
          <a:prstGeom prst="rect">
            <a:avLst/>
          </a:prstGeom>
        </p:spPr>
      </p:pic>
      <p:sp>
        <p:nvSpPr>
          <p:cNvPr id="15" name="object 9">
            <a:extLst>
              <a:ext uri="{FF2B5EF4-FFF2-40B4-BE49-F238E27FC236}">
                <a16:creationId xmlns:a16="http://schemas.microsoft.com/office/drawing/2014/main" id="{5A2DF0DB-1B16-3C7F-91C3-AB86140B4556}"/>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tx1"/>
                </a:solidFill>
                <a:latin typeface="+mn-lt"/>
                <a:cs typeface="Georgia"/>
              </a:rPr>
              <a:t>Sustainability is our business</a:t>
            </a:r>
          </a:p>
          <a:p>
            <a:pPr marL="0" indent="0">
              <a:spcBef>
                <a:spcPts val="1000"/>
              </a:spcBef>
              <a:tabLst/>
            </a:pPr>
            <a:r>
              <a:rPr lang="en-GB" sz="500" b="0" i="0" spc="0" baseline="0">
                <a:solidFill>
                  <a:schemeClr val="tx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D865E905-91CA-2A4F-5B0D-33E8833047FF}"/>
              </a:ext>
            </a:extLst>
          </p:cNvPr>
          <p:cNvSpPr>
            <a:spLocks noGrp="1"/>
          </p:cNvSpPr>
          <p:nvPr>
            <p:ph type="body" sz="quarter" idx="14" hasCustomPrompt="1"/>
          </p:nvPr>
        </p:nvSpPr>
        <p:spPr>
          <a:xfrm>
            <a:off x="215900" y="1872000"/>
            <a:ext cx="7561262" cy="237181"/>
          </a:xfrm>
        </p:spPr>
        <p:txBody>
          <a:bodyPr>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Tree>
    <p:extLst>
      <p:ext uri="{BB962C8B-B14F-4D97-AF65-F5344CB8AC3E}">
        <p14:creationId xmlns:p14="http://schemas.microsoft.com/office/powerpoint/2010/main" val="2228262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se Study - 2 Up - 1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7A0B3F4-B6FF-D0FD-5E64-A2A30F2CE4BE}"/>
              </a:ext>
            </a:extLst>
          </p:cNvPr>
          <p:cNvSpPr>
            <a:spLocks noGrp="1"/>
          </p:cNvSpPr>
          <p:nvPr>
            <p:ph type="body" idx="27" hasCustomPrompt="1"/>
          </p:nvPr>
        </p:nvSpPr>
        <p:spPr>
          <a:xfrm>
            <a:off x="215906" y="215997"/>
            <a:ext cx="11760194" cy="720000"/>
          </a:xfrm>
        </p:spPr>
        <p:txBody>
          <a:bodyPr wrap="square" anchor="t" anchorCtr="0">
            <a:noAutofit/>
          </a:bodyPr>
          <a:lstStyle>
            <a:lvl1pPr marL="0" indent="0">
              <a:lnSpc>
                <a:spcPct val="90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title</a:t>
            </a:r>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1429200"/>
            <a:ext cx="5788799"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900"/>
              </a:spcBef>
              <a:spcAft>
                <a:spcPts val="0"/>
              </a:spcAft>
              <a:buClrTx/>
              <a:buSzTx/>
              <a:buFont typeface="Georgia" panose="02040502050405020303" pitchFamily="18" charset="0"/>
              <a:buNone/>
              <a:tabLst/>
              <a:defRPr/>
            </a:pPr>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a:cxnSpLocks/>
          </p:cNvCxnSpPr>
          <p:nvPr userDrawn="1"/>
        </p:nvCxnSpPr>
        <p:spPr>
          <a:xfrm>
            <a:off x="6096000"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3703588"/>
            <a:ext cx="5790571" cy="2520000"/>
          </a:xfrm>
        </p:spPr>
        <p:txBody>
          <a:bodyPr/>
          <a:lstStyle>
            <a:lvl1pPr marL="0" indent="0">
              <a:buNone/>
              <a:defRPr/>
            </a:lvl1pPr>
          </a:lstStyle>
          <a:p>
            <a:pPr lvl="0"/>
            <a:r>
              <a:rPr lang="en-GB"/>
              <a:t>Insert image</a:t>
            </a:r>
          </a:p>
        </p:txBody>
      </p: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857600"/>
            <a:ext cx="5790565" cy="1755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85533" y="3703588"/>
            <a:ext cx="5790571" cy="2520000"/>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616400"/>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85541" y="1429200"/>
            <a:ext cx="5788799"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900"/>
              </a:spcBef>
              <a:spcAft>
                <a:spcPts val="0"/>
              </a:spcAft>
              <a:buClrTx/>
              <a:buSzTx/>
              <a:buFont typeface="Georgia" panose="02040502050405020303" pitchFamily="18" charset="0"/>
              <a:buNone/>
              <a:tabLst/>
              <a:defRPr/>
            </a:pPr>
            <a:r>
              <a:rPr lang="en-US"/>
              <a:t>Industry</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1859241"/>
            <a:ext cx="5790565" cy="1755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85541" y="1616619"/>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993600"/>
            <a:ext cx="5788799" cy="360000"/>
          </a:xfrm>
        </p:spPr>
        <p:txBody>
          <a:bodyPr anchor="t" anchorCtr="0">
            <a:noAutofit/>
          </a:bodyPr>
          <a:lstStyle>
            <a:lvl1pPr marL="0" indent="0">
              <a:lnSpc>
                <a:spcPct val="9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85532" y="993600"/>
            <a:ext cx="5788799" cy="360000"/>
          </a:xfrm>
        </p:spPr>
        <p:txBody>
          <a:bodyPr anchor="t" anchorCtr="0">
            <a:noAutofit/>
          </a:bodyPr>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Tree>
    <p:extLst>
      <p:ext uri="{BB962C8B-B14F-4D97-AF65-F5344CB8AC3E}">
        <p14:creationId xmlns:p14="http://schemas.microsoft.com/office/powerpoint/2010/main" val="327573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Study - 3 Up - 1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CB702A5-EAB9-D745-36B6-F44AA1B75E1D}"/>
              </a:ext>
            </a:extLst>
          </p:cNvPr>
          <p:cNvSpPr>
            <a:spLocks noGrp="1"/>
          </p:cNvSpPr>
          <p:nvPr>
            <p:ph type="body" idx="45" hasCustomPrompt="1"/>
          </p:nvPr>
        </p:nvSpPr>
        <p:spPr>
          <a:xfrm>
            <a:off x="215906" y="215997"/>
            <a:ext cx="11760194" cy="720000"/>
          </a:xfrm>
        </p:spPr>
        <p:txBody>
          <a:bodyPr wrap="square" anchor="t" anchorCtr="0">
            <a:noAutofit/>
          </a:bodyPr>
          <a:lstStyle>
            <a:lvl1pPr marL="0" indent="0">
              <a:lnSpc>
                <a:spcPct val="90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title</a:t>
            </a:r>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898" y="14292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7" y="4321031"/>
            <a:ext cx="3780000" cy="1906969"/>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898" y="16164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898" y="993600"/>
            <a:ext cx="3780000" cy="360000"/>
          </a:xfrm>
        </p:spPr>
        <p:txBody>
          <a:bodyPr wrap="square"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4100950"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8091052"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4206001" y="4321031"/>
            <a:ext cx="3780000" cy="1906969"/>
          </a:xfrm>
        </p:spPr>
        <p:txBody>
          <a:bodyPr/>
          <a:lstStyle>
            <a:lvl1pPr marL="0" indent="0">
              <a:buNone/>
              <a:defRPr/>
            </a:lvl1pPr>
          </a:lstStyle>
          <a:p>
            <a:pPr lvl="0"/>
            <a:r>
              <a:rPr lang="en-GB"/>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4206001" y="142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4206001" y="16164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4206001" y="993600"/>
            <a:ext cx="3780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8196104" y="4321031"/>
            <a:ext cx="3780000" cy="1906969"/>
          </a:xfrm>
        </p:spPr>
        <p:txBody>
          <a:bodyPr/>
          <a:lstStyle>
            <a:lvl1pPr marL="0" indent="0">
              <a:buNone/>
              <a:defRPr/>
            </a:lvl1pPr>
          </a:lstStyle>
          <a:p>
            <a:pPr lvl="0"/>
            <a:r>
              <a:rPr lang="en-GB"/>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8196104" y="142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8196104" y="16164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8196104" y="993600"/>
            <a:ext cx="3780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897" y="1857600"/>
            <a:ext cx="3780000" cy="2359124"/>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4206001" y="1857600"/>
            <a:ext cx="3780000" cy="2359124"/>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8196104" y="1857600"/>
            <a:ext cx="3780000" cy="2359124"/>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634486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 4 Up - 1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142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57802"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4321031"/>
            <a:ext cx="2753999" cy="1906969"/>
          </a:xfrm>
        </p:spPr>
        <p:txBody>
          <a:bodyPr/>
          <a:lstStyle>
            <a:lvl1pPr marL="0" indent="0">
              <a:buNone/>
              <a:defRPr/>
            </a:lvl1pPr>
          </a:lstStyle>
          <a:p>
            <a:pPr lvl="0"/>
            <a:r>
              <a:rPr lang="en-GB"/>
              <a:t>Insert image</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69101" y="4321031"/>
            <a:ext cx="2754000" cy="1906969"/>
          </a:xfrm>
        </p:spPr>
        <p:txBody>
          <a:bodyPr/>
          <a:lstStyle>
            <a:lvl1pPr marL="0" indent="0">
              <a:buNone/>
              <a:defRPr/>
            </a:lvl1pPr>
          </a:lstStyle>
          <a:p>
            <a:pPr lvl="0"/>
            <a:r>
              <a:rPr lang="en-GB"/>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6164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69101" y="142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69101" y="16164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993600"/>
            <a:ext cx="2754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69101" y="993600"/>
            <a:ext cx="2754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3081204"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9034400" y="993600"/>
            <a:ext cx="0" cy="523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3192503" y="4321031"/>
            <a:ext cx="2767555" cy="1906969"/>
          </a:xfrm>
        </p:spPr>
        <p:txBody>
          <a:bodyPr/>
          <a:lstStyle>
            <a:lvl1pPr marL="0" indent="0">
              <a:buNone/>
              <a:defRPr/>
            </a:lvl1pPr>
          </a:lstStyle>
          <a:p>
            <a:pPr lvl="0"/>
            <a:r>
              <a:rPr lang="en-GB"/>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3192503" y="142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3192503" y="16164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3192503" y="993600"/>
            <a:ext cx="2754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9145698" y="4321031"/>
            <a:ext cx="2754000" cy="1906969"/>
          </a:xfrm>
        </p:spPr>
        <p:txBody>
          <a:bodyPr/>
          <a:lstStyle>
            <a:lvl1pPr marL="0" indent="0">
              <a:buNone/>
              <a:defRPr/>
            </a:lvl1pPr>
          </a:lstStyle>
          <a:p>
            <a:pPr lvl="0"/>
            <a:r>
              <a:rPr lang="en-GB"/>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9145698" y="142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9145698" y="16164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9145698" y="993600"/>
            <a:ext cx="2754000" cy="36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Project title</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900" y="1857600"/>
            <a:ext cx="2754000" cy="234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3192503" y="1857600"/>
            <a:ext cx="2754000" cy="234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0" name="Text Placeholder 37">
            <a:extLst>
              <a:ext uri="{FF2B5EF4-FFF2-40B4-BE49-F238E27FC236}">
                <a16:creationId xmlns:a16="http://schemas.microsoft.com/office/drawing/2014/main" id="{CA21D913-3D69-C3C9-8A5C-B848F44EE07F}"/>
              </a:ext>
            </a:extLst>
          </p:cNvPr>
          <p:cNvSpPr>
            <a:spLocks noGrp="1"/>
          </p:cNvSpPr>
          <p:nvPr>
            <p:ph type="body" sz="quarter" idx="43"/>
          </p:nvPr>
        </p:nvSpPr>
        <p:spPr>
          <a:xfrm>
            <a:off x="6169101" y="1857600"/>
            <a:ext cx="2754000" cy="234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9145698" y="1857600"/>
            <a:ext cx="2754000" cy="234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ext Placeholder 2">
            <a:extLst>
              <a:ext uri="{FF2B5EF4-FFF2-40B4-BE49-F238E27FC236}">
                <a16:creationId xmlns:a16="http://schemas.microsoft.com/office/drawing/2014/main" id="{8DACCCC2-35CD-8DF7-D30A-D8E31BC0AA26}"/>
              </a:ext>
            </a:extLst>
          </p:cNvPr>
          <p:cNvSpPr>
            <a:spLocks noGrp="1"/>
          </p:cNvSpPr>
          <p:nvPr>
            <p:ph type="body" idx="45" hasCustomPrompt="1"/>
          </p:nvPr>
        </p:nvSpPr>
        <p:spPr>
          <a:xfrm>
            <a:off x="215906" y="215997"/>
            <a:ext cx="11760194" cy="720000"/>
          </a:xfrm>
        </p:spPr>
        <p:txBody>
          <a:bodyPr wrap="square" anchor="t" anchorCtr="0">
            <a:noAutofit/>
          </a:bodyPr>
          <a:lstStyle>
            <a:lvl1pPr marL="0" indent="0">
              <a:lnSpc>
                <a:spcPct val="90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a:t>Case study title</a:t>
            </a:r>
          </a:p>
        </p:txBody>
      </p:sp>
    </p:spTree>
    <p:extLst>
      <p:ext uri="{BB962C8B-B14F-4D97-AF65-F5344CB8AC3E}">
        <p14:creationId xmlns:p14="http://schemas.microsoft.com/office/powerpoint/2010/main" val="4286836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1935" userDrawn="1">
          <p15:clr>
            <a:srgbClr val="FBAE40"/>
          </p15:clr>
        </p15:guide>
        <p15:guide id="2" pos="5677" userDrawn="1">
          <p15:clr>
            <a:srgbClr val="FBAE40"/>
          </p15:clr>
        </p15:guide>
        <p15:guide id="3" pos="3817"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7" name="TextBox 6">
            <a:extLst>
              <a:ext uri="{FF2B5EF4-FFF2-40B4-BE49-F238E27FC236}">
                <a16:creationId xmlns:a16="http://schemas.microsoft.com/office/drawing/2014/main" id="{2EB2C830-6981-AC29-3A83-F01B7FC80BA0}"/>
              </a:ext>
            </a:extLst>
          </p:cNvPr>
          <p:cNvSpPr txBox="1"/>
          <p:nvPr userDrawn="1"/>
        </p:nvSpPr>
        <p:spPr>
          <a:xfrm>
            <a:off x="216706" y="106273"/>
            <a:ext cx="1848679" cy="430887"/>
          </a:xfrm>
          <a:prstGeom prst="rect">
            <a:avLst/>
          </a:prstGeom>
          <a:noFill/>
        </p:spPr>
        <p:txBody>
          <a:bodyPr wrap="square" lIns="0" tIns="0" rIns="0" bIns="0" rtlCol="0">
            <a:spAutoFit/>
          </a:bodyPr>
          <a:lstStyle/>
          <a:p>
            <a:r>
              <a:rPr lang="en-GB" sz="2800" spc="40" baseline="0">
                <a:solidFill>
                  <a:schemeClr val="bg1"/>
                </a:solidFill>
              </a:rPr>
              <a:t>Thank you</a:t>
            </a:r>
          </a:p>
        </p:txBody>
      </p:sp>
      <p:cxnSp>
        <p:nvCxnSpPr>
          <p:cNvPr id="16" name="Straight Connector 15">
            <a:extLst>
              <a:ext uri="{FF2B5EF4-FFF2-40B4-BE49-F238E27FC236}">
                <a16:creationId xmlns:a16="http://schemas.microsoft.com/office/drawing/2014/main" id="{64A621A8-DF02-4872-A0EE-D9A2BD32104B}"/>
              </a:ext>
            </a:extLst>
          </p:cNvPr>
          <p:cNvCxnSpPr>
            <a:cxnSpLocks/>
          </p:cNvCxnSpPr>
          <p:nvPr userDrawn="1"/>
        </p:nvCxnSpPr>
        <p:spPr>
          <a:xfrm>
            <a:off x="2135465" y="198766"/>
            <a:ext cx="0" cy="13030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C840430-5D73-9449-8351-023593D9E35F}"/>
              </a:ext>
            </a:extLst>
          </p:cNvPr>
          <p:cNvSpPr>
            <a:spLocks noGrp="1"/>
          </p:cNvSpPr>
          <p:nvPr>
            <p:ph type="body" sz="quarter" idx="13" hasCustomPrompt="1"/>
          </p:nvPr>
        </p:nvSpPr>
        <p:spPr>
          <a:xfrm>
            <a:off x="2254250" y="198438"/>
            <a:ext cx="2779388" cy="130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If further information is required, please contact:</a:t>
            </a:r>
          </a:p>
        </p:txBody>
      </p:sp>
      <p:sp>
        <p:nvSpPr>
          <p:cNvPr id="2" name="Text Placeholder 2">
            <a:extLst>
              <a:ext uri="{FF2B5EF4-FFF2-40B4-BE49-F238E27FC236}">
                <a16:creationId xmlns:a16="http://schemas.microsoft.com/office/drawing/2014/main" id="{E80C4F80-078A-C0A3-A03D-7118952A6878}"/>
              </a:ext>
            </a:extLst>
          </p:cNvPr>
          <p:cNvSpPr>
            <a:spLocks noGrp="1"/>
          </p:cNvSpPr>
          <p:nvPr>
            <p:ph type="body" sz="quarter" idx="14" hasCustomPrompt="1"/>
          </p:nvPr>
        </p:nvSpPr>
        <p:spPr>
          <a:xfrm>
            <a:off x="5347406" y="198438"/>
            <a:ext cx="2779388" cy="130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If further information is required, please contact:</a:t>
            </a:r>
          </a:p>
        </p:txBody>
      </p:sp>
    </p:spTree>
    <p:extLst>
      <p:ext uri="{BB962C8B-B14F-4D97-AF65-F5344CB8AC3E}">
        <p14:creationId xmlns:p14="http://schemas.microsoft.com/office/powerpoint/2010/main" val="1722250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p>
            <a:r>
              <a:rPr lang="en-US"/>
              <a:t>Title</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US"/>
              <a:t>Arkema Portland - IRAM and Data Gaps Scoping</a:t>
            </a:r>
            <a:endParaRPr lang="en-GB"/>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564247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430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DO NOT USE SLIDES AFTER THIS">
    <p:bg>
      <p:bgPr>
        <a:solidFill>
          <a:schemeClr val="bg2"/>
        </a:solidFill>
        <a:effectLst/>
      </p:bgPr>
    </p:bg>
    <p:spTree>
      <p:nvGrpSpPr>
        <p:cNvPr id="1" name=""/>
        <p:cNvGrpSpPr/>
        <p:nvPr/>
      </p:nvGrpSpPr>
      <p:grpSpPr>
        <a:xfrm>
          <a:off x="0" y="0"/>
          <a:ext cx="0" cy="0"/>
          <a:chOff x="0" y="0"/>
          <a:chExt cx="0" cy="0"/>
        </a:xfrm>
      </p:grpSpPr>
      <p:sp>
        <p:nvSpPr>
          <p:cNvPr id="2" name="Do not use">
            <a:extLst>
              <a:ext uri="{FF2B5EF4-FFF2-40B4-BE49-F238E27FC236}">
                <a16:creationId xmlns:a16="http://schemas.microsoft.com/office/drawing/2014/main" id="{18DBAB69-9F01-979A-4BAC-74690AAD4DB3}"/>
              </a:ext>
            </a:extLst>
          </p:cNvPr>
          <p:cNvSpPr txBox="1"/>
          <p:nvPr userDrawn="1"/>
        </p:nvSpPr>
        <p:spPr>
          <a:xfrm>
            <a:off x="215900" y="656823"/>
            <a:ext cx="11760199" cy="2031325"/>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tx1"/>
                </a:solidFill>
              </a:rPr>
              <a:t>If you see any </a:t>
            </a:r>
            <a:r>
              <a:rPr lang="en-GB" sz="4400" b="1" i="0" noProof="0">
                <a:solidFill>
                  <a:schemeClr val="tx1"/>
                </a:solidFill>
              </a:rPr>
              <a:t>layouts after this </a:t>
            </a:r>
            <a:r>
              <a:rPr lang="en-GB" sz="4400" b="0" i="0" noProof="0">
                <a:solidFill>
                  <a:schemeClr val="tx1"/>
                </a:solidFill>
              </a:rPr>
              <a:t>one</a:t>
            </a:r>
            <a:r>
              <a:rPr lang="en-GB" sz="4400" b="1" i="1" noProof="0">
                <a:solidFill>
                  <a:schemeClr val="tx1"/>
                </a:solidFill>
              </a:rPr>
              <a:t>,</a:t>
            </a:r>
            <a:br>
              <a:rPr lang="en-GB" sz="4400" b="0" i="0" noProof="0">
                <a:solidFill>
                  <a:schemeClr val="tx1"/>
                </a:solidFill>
              </a:rPr>
            </a:br>
            <a:r>
              <a:rPr lang="en-GB" sz="4400" b="0" noProof="0">
                <a:solidFill>
                  <a:schemeClr val="tx1"/>
                </a:solidFill>
              </a:rPr>
              <a:t>do not use them. These layouts </a:t>
            </a:r>
            <a:r>
              <a:rPr lang="en-GB" sz="4400" b="1" i="0" u="none" noProof="0">
                <a:solidFill>
                  <a:schemeClr val="tx1"/>
                </a:solidFill>
              </a:rPr>
              <a:t>are not </a:t>
            </a:r>
            <a:r>
              <a:rPr lang="en-GB" sz="4400" b="0" noProof="0">
                <a:solidFill>
                  <a:schemeClr val="tx1"/>
                </a:solidFill>
              </a:rPr>
              <a:t>part </a:t>
            </a:r>
            <a:br>
              <a:rPr lang="en-GB" sz="4400" b="0" noProof="0">
                <a:solidFill>
                  <a:schemeClr val="tx1"/>
                </a:solidFill>
              </a:rPr>
            </a:br>
            <a:r>
              <a:rPr lang="en-GB" sz="4400" b="0" noProof="0">
                <a:solidFill>
                  <a:schemeClr val="tx1"/>
                </a:solidFill>
              </a:rPr>
              <a:t>of our </a:t>
            </a:r>
            <a:r>
              <a:rPr lang="en-GB" sz="4400" b="1" noProof="0">
                <a:solidFill>
                  <a:schemeClr val="tx1"/>
                </a:solidFill>
              </a:rPr>
              <a:t>NEW </a:t>
            </a:r>
            <a:r>
              <a:rPr lang="en-GB" sz="4400" b="0" noProof="0">
                <a:solidFill>
                  <a:schemeClr val="tx1"/>
                </a:solidFill>
              </a:rPr>
              <a:t>template.</a:t>
            </a:r>
            <a:endParaRPr lang="en-GB" sz="2800" b="0" noProof="0">
              <a:solidFill>
                <a:schemeClr val="tx1"/>
              </a:solidFill>
            </a:endParaRPr>
          </a:p>
        </p:txBody>
      </p:sp>
      <p:sp>
        <p:nvSpPr>
          <p:cNvPr id="3" name="Rectangle 2">
            <a:extLst>
              <a:ext uri="{FF2B5EF4-FFF2-40B4-BE49-F238E27FC236}">
                <a16:creationId xmlns:a16="http://schemas.microsoft.com/office/drawing/2014/main" id="{A803B67A-6898-DD83-F263-BCB7AC7CFAC6}"/>
              </a:ext>
            </a:extLst>
          </p:cNvPr>
          <p:cNvSpPr/>
          <p:nvPr userDrawn="1"/>
        </p:nvSpPr>
        <p:spPr>
          <a:xfrm>
            <a:off x="215900" y="2578102"/>
            <a:ext cx="11760200" cy="2400657"/>
          </a:xfrm>
          <a:prstGeom prst="rect">
            <a:avLst/>
          </a:prstGeom>
        </p:spPr>
        <p:txBody>
          <a:bodyPr wrap="square">
            <a:spAutoFit/>
          </a:bodyPr>
          <a:lstStyle/>
          <a:p>
            <a:pPr algn="ctr"/>
            <a:r>
              <a:rPr lang="en-GB" sz="15000" b="1" i="0" noProof="0">
                <a:solidFill>
                  <a:schemeClr val="tx1"/>
                </a:solidFill>
              </a:rPr>
              <a:t>Do not use </a:t>
            </a:r>
            <a:endParaRPr lang="en-GB" sz="15000" b="1" i="0">
              <a:solidFill>
                <a:schemeClr val="tx1"/>
              </a:solidFill>
            </a:endParaRPr>
          </a:p>
        </p:txBody>
      </p:sp>
      <p:sp>
        <p:nvSpPr>
          <p:cNvPr id="5" name="Do not use">
            <a:extLst>
              <a:ext uri="{FF2B5EF4-FFF2-40B4-BE49-F238E27FC236}">
                <a16:creationId xmlns:a16="http://schemas.microsoft.com/office/drawing/2014/main" id="{820CAA70-789B-106B-50B8-51F1A167D0B8}"/>
              </a:ext>
            </a:extLst>
          </p:cNvPr>
          <p:cNvSpPr txBox="1"/>
          <p:nvPr userDrawn="1"/>
        </p:nvSpPr>
        <p:spPr>
          <a:xfrm>
            <a:off x="215900" y="5186455"/>
            <a:ext cx="11760200"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tx1"/>
                </a:solidFill>
              </a:rPr>
              <a:t>Due to PowerPoint’s standard Copy/Paste functionality additional layouts </a:t>
            </a:r>
            <a:br>
              <a:rPr lang="en-GB" sz="2000" b="0" noProof="0">
                <a:solidFill>
                  <a:schemeClr val="tx1"/>
                </a:solidFill>
              </a:rPr>
            </a:br>
            <a:r>
              <a:rPr lang="en-GB" sz="2000" b="0" noProof="0">
                <a:solidFill>
                  <a:schemeClr val="tx1"/>
                </a:solidFill>
              </a:rPr>
              <a:t>can appear from old templates – please delete old slide masters if possible.</a:t>
            </a:r>
            <a:endParaRPr lang="en-GB" sz="1800" b="0" noProof="0">
              <a:solidFill>
                <a:schemeClr val="tx1"/>
              </a:solidFill>
            </a:endParaRPr>
          </a:p>
        </p:txBody>
      </p:sp>
    </p:spTree>
    <p:extLst>
      <p:ext uri="{BB962C8B-B14F-4D97-AF65-F5344CB8AC3E}">
        <p14:creationId xmlns:p14="http://schemas.microsoft.com/office/powerpoint/2010/main" val="3407688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Imag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39E2DF-35F7-080A-2BD4-4A5A71E269BC}"/>
              </a:ext>
            </a:extLst>
          </p:cNvPr>
          <p:cNvSpPr/>
          <p:nvPr userDrawn="1"/>
        </p:nvSpPr>
        <p:spPr>
          <a:xfrm>
            <a:off x="215901" y="788586"/>
            <a:ext cx="5600378" cy="52808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394932" y="2474044"/>
            <a:ext cx="5328749" cy="1569660"/>
          </a:xfrm>
        </p:spPr>
        <p:txBody>
          <a:bodyPr anchor="b"/>
          <a:lstStyle>
            <a:lvl1pPr algn="l">
              <a:lnSpc>
                <a:spcPct val="85000"/>
              </a:lnSpc>
              <a:defRPr sz="6000" b="0" spc="120" baseline="0">
                <a:solidFill>
                  <a:schemeClr val="bg1"/>
                </a:solidFill>
              </a:defRPr>
            </a:lvl1pPr>
          </a:lstStyle>
          <a:p>
            <a:r>
              <a:rPr lang="en-US"/>
              <a:t>Title slide – </a:t>
            </a:r>
            <a:br>
              <a:rPr lang="en-US"/>
            </a:br>
            <a:r>
              <a:rPr lang="en-US"/>
              <a:t>Dark photo</a:t>
            </a:r>
            <a:endParaRPr lang="en-GB"/>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394932" y="4137404"/>
            <a:ext cx="5328749" cy="158120"/>
          </a:xfrm>
        </p:spPr>
        <p:txBody>
          <a:bodyPr wrap="square" anchor="t">
            <a:spAutoFit/>
          </a:bodyPr>
          <a:lstStyle>
            <a:lvl1pPr marL="0" indent="0" algn="l">
              <a:buNone/>
              <a:defRPr sz="10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Presented TO: Name</a:t>
            </a:r>
            <a:endParaRPr lang="en-GB"/>
          </a:p>
        </p:txBody>
      </p:sp>
      <p:sp>
        <p:nvSpPr>
          <p:cNvPr id="4" name="Date Placeholder 3">
            <a:extLst>
              <a:ext uri="{FF2B5EF4-FFF2-40B4-BE49-F238E27FC236}">
                <a16:creationId xmlns:a16="http://schemas.microsoft.com/office/drawing/2014/main" id="{521D364F-0471-FD87-D910-3D72FACD2336}"/>
              </a:ext>
            </a:extLst>
          </p:cNvPr>
          <p:cNvSpPr>
            <a:spLocks noGrp="1"/>
          </p:cNvSpPr>
          <p:nvPr>
            <p:ph type="dt" sz="half" idx="10"/>
          </p:nvPr>
        </p:nvSpPr>
        <p:spPr>
          <a:xfrm>
            <a:off x="394284" y="4625420"/>
            <a:ext cx="1800000" cy="180000"/>
          </a:xfrm>
          <a:prstGeom prst="rect">
            <a:avLst/>
          </a:prstGeom>
        </p:spPr>
        <p:txBody>
          <a:bodyPr lIns="0" tIns="0" rIns="0" bIns="0"/>
          <a:lstStyle>
            <a:lvl1pPr algn="l">
              <a:defRPr sz="1000" b="0" i="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394284" y="4353404"/>
            <a:ext cx="5329639" cy="158120"/>
          </a:xfrm>
        </p:spPr>
        <p:txBody>
          <a:bodyPr wrap="square">
            <a:spAutoFit/>
          </a:bodyPr>
          <a:lstStyle>
            <a:lvl1pPr marL="0" indent="0">
              <a:buNone/>
              <a:defRPr sz="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[optional] presented by: Name</a:t>
            </a:r>
          </a:p>
        </p:txBody>
      </p:sp>
      <p:pic>
        <p:nvPicPr>
          <p:cNvPr id="13" name="Graphic 12">
            <a:extLst>
              <a:ext uri="{FF2B5EF4-FFF2-40B4-BE49-F238E27FC236}">
                <a16:creationId xmlns:a16="http://schemas.microsoft.com/office/drawing/2014/main" id="{A1BD52E9-8A2C-098C-9B3C-65CD7F63D7E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987" y="879167"/>
            <a:ext cx="2158790" cy="842400"/>
          </a:xfrm>
          <a:prstGeom prst="rect">
            <a:avLst/>
          </a:prstGeom>
        </p:spPr>
      </p:pic>
      <p:sp>
        <p:nvSpPr>
          <p:cNvPr id="15" name="object 9">
            <a:extLst>
              <a:ext uri="{FF2B5EF4-FFF2-40B4-BE49-F238E27FC236}">
                <a16:creationId xmlns:a16="http://schemas.microsoft.com/office/drawing/2014/main" id="{5A2DF0DB-1B16-3C7F-91C3-AB86140B4556}"/>
              </a:ext>
            </a:extLst>
          </p:cNvPr>
          <p:cNvSpPr txBox="1"/>
          <p:nvPr userDrawn="1"/>
        </p:nvSpPr>
        <p:spPr>
          <a:xfrm>
            <a:off x="394931" y="5392590"/>
            <a:ext cx="3888000" cy="489182"/>
          </a:xfrm>
          <a:prstGeom prst="rect">
            <a:avLst/>
          </a:prstGeom>
        </p:spPr>
        <p:txBody>
          <a:bodyPr vert="horz" wrap="square" lIns="0" tIns="6931" rIns="0" bIns="0" rtlCol="0">
            <a:spAutoFit/>
          </a:bodyPr>
          <a:lstStyle/>
          <a:p>
            <a:pPr marL="0">
              <a:spcBef>
                <a:spcPts val="55"/>
              </a:spcBef>
            </a:pPr>
            <a:r>
              <a:rPr sz="1300" kern="1000" spc="10" baseline="0">
                <a:solidFill>
                  <a:schemeClr val="bg1"/>
                </a:solidFill>
                <a:latin typeface="+mn-lt"/>
                <a:cs typeface="Georgia"/>
              </a:rPr>
              <a:t>Sustainability is our business</a:t>
            </a:r>
          </a:p>
          <a:p>
            <a:pPr marL="0" indent="0">
              <a:spcBef>
                <a:spcPts val="1000"/>
              </a:spcBef>
              <a:tabLst/>
            </a:pPr>
            <a:r>
              <a:rPr lang="en-GB" sz="500" b="0" i="0" spc="0" baseline="0">
                <a:solidFill>
                  <a:schemeClr val="bg1"/>
                </a:solidFill>
                <a:latin typeface="Verdana" panose="020B0604030504040204" pitchFamily="34" charset="0"/>
                <a:ea typeface="Verdana" panose="020B0604030504040204" pitchFamily="34" charset="0"/>
                <a:cs typeface="Verdana" panose="020B0604030504040204" pitchFamily="34" charset="0"/>
              </a:rPr>
              <a:t>© Copyright 2024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C3C9E3BA-72EB-B611-FA61-01F382A4D907}"/>
              </a:ext>
            </a:extLst>
          </p:cNvPr>
          <p:cNvSpPr>
            <a:spLocks noGrp="1"/>
          </p:cNvSpPr>
          <p:nvPr>
            <p:ph type="body" sz="quarter" idx="14" hasCustomPrompt="1"/>
          </p:nvPr>
        </p:nvSpPr>
        <p:spPr>
          <a:xfrm>
            <a:off x="389521" y="2143163"/>
            <a:ext cx="5329639" cy="237181"/>
          </a:xfrm>
        </p:spPr>
        <p:txBody>
          <a:bodyPr wrap="square">
            <a:spAutoFit/>
          </a:bodyPr>
          <a:lstStyle>
            <a:lvl1pPr marL="0" indent="0">
              <a:buNone/>
              <a:defRPr sz="1500" cap="all"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Small title</a:t>
            </a:r>
          </a:p>
        </p:txBody>
      </p:sp>
      <p:sp>
        <p:nvSpPr>
          <p:cNvPr id="9" name="Picture Placeholder 8">
            <a:extLst>
              <a:ext uri="{FF2B5EF4-FFF2-40B4-BE49-F238E27FC236}">
                <a16:creationId xmlns:a16="http://schemas.microsoft.com/office/drawing/2014/main" id="{052D3880-8793-6897-4C99-3847A7788F7B}"/>
              </a:ext>
            </a:extLst>
          </p:cNvPr>
          <p:cNvSpPr>
            <a:spLocks noGrp="1"/>
          </p:cNvSpPr>
          <p:nvPr>
            <p:ph type="pic" sz="quarter" idx="15" hasCustomPrompt="1"/>
          </p:nvPr>
        </p:nvSpPr>
        <p:spPr>
          <a:xfrm>
            <a:off x="4397273" y="943365"/>
            <a:ext cx="1322489" cy="720000"/>
          </a:xfrm>
        </p:spPr>
        <p:txBody>
          <a:bodyPr/>
          <a:lstStyle>
            <a:lvl1pPr>
              <a:defRPr>
                <a:solidFill>
                  <a:schemeClr val="bg2"/>
                </a:solidFill>
              </a:defRPr>
            </a:lvl1pPr>
          </a:lstStyle>
          <a:p>
            <a:r>
              <a:rPr lang="en-US"/>
              <a:t>Client logo</a:t>
            </a:r>
          </a:p>
        </p:txBody>
      </p:sp>
    </p:spTree>
    <p:extLst>
      <p:ext uri="{BB962C8B-B14F-4D97-AF65-F5344CB8AC3E}">
        <p14:creationId xmlns:p14="http://schemas.microsoft.com/office/powerpoint/2010/main" val="2390849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lvl1pPr>
              <a:defRPr>
                <a:solidFill>
                  <a:schemeClr val="bg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2" name="Title 1">
            <a:extLst>
              <a:ext uri="{FF2B5EF4-FFF2-40B4-BE49-F238E27FC236}">
                <a16:creationId xmlns:a16="http://schemas.microsoft.com/office/drawing/2014/main" id="{0B380113-EB15-D278-5FA4-A2227E451F4B}"/>
              </a:ext>
            </a:extLst>
          </p:cNvPr>
          <p:cNvSpPr>
            <a:spLocks noGrp="1"/>
          </p:cNvSpPr>
          <p:nvPr>
            <p:ph type="title" hasCustomPrompt="1"/>
          </p:nvPr>
        </p:nvSpPr>
        <p:spPr>
          <a:xfrm>
            <a:off x="3403930" y="504000"/>
            <a:ext cx="2392714" cy="775597"/>
          </a:xfrm>
        </p:spPr>
        <p:txBody>
          <a:bodyPr/>
          <a:lstStyle>
            <a:lvl1pPr>
              <a:defRPr>
                <a:solidFill>
                  <a:schemeClr val="bg1"/>
                </a:solidFill>
              </a:defRPr>
            </a:lvl1pPr>
          </a:lstStyle>
          <a:p>
            <a:r>
              <a:rPr lang="en-GB"/>
              <a:t>Agenda/</a:t>
            </a:r>
            <a:br>
              <a:rPr lang="en-GB"/>
            </a:br>
            <a:r>
              <a:rPr lang="en-GB"/>
              <a:t>contents</a:t>
            </a:r>
            <a:endParaRPr lang="en-US"/>
          </a:p>
        </p:txBody>
      </p:sp>
      <p:cxnSp>
        <p:nvCxnSpPr>
          <p:cNvPr id="4" name="Straight Connector 3">
            <a:extLst>
              <a:ext uri="{FF2B5EF4-FFF2-40B4-BE49-F238E27FC236}">
                <a16:creationId xmlns:a16="http://schemas.microsoft.com/office/drawing/2014/main" id="{27CE7B54-B736-2F71-DD6B-061B8DECB81A}"/>
              </a:ext>
            </a:extLst>
          </p:cNvPr>
          <p:cNvCxnSpPr>
            <a:cxnSpLocks/>
          </p:cNvCxnSpPr>
          <p:nvPr userDrawn="1"/>
        </p:nvCxnSpPr>
        <p:spPr>
          <a:xfrm>
            <a:off x="3296887" y="475013"/>
            <a:ext cx="0" cy="1282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9F9443-AEE3-EB37-C7A0-7A567BE323F2}"/>
              </a:ext>
            </a:extLst>
          </p:cNvPr>
          <p:cNvCxnSpPr>
            <a:cxnSpLocks/>
          </p:cNvCxnSpPr>
          <p:nvPr userDrawn="1"/>
        </p:nvCxnSpPr>
        <p:spPr>
          <a:xfrm>
            <a:off x="6096000" y="475013"/>
            <a:ext cx="0" cy="57832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19830C7-7146-11DB-4084-0AA2745E0688}"/>
              </a:ext>
            </a:extLst>
          </p:cNvPr>
          <p:cNvSpPr>
            <a:spLocks noGrp="1"/>
          </p:cNvSpPr>
          <p:nvPr>
            <p:ph type="body" sz="quarter" idx="13" hasCustomPrompt="1"/>
          </p:nvPr>
        </p:nvSpPr>
        <p:spPr>
          <a:xfrm>
            <a:off x="6307282" y="503238"/>
            <a:ext cx="5668818" cy="5754687"/>
          </a:xfrm>
        </p:spPr>
        <p:txBody>
          <a:bodyPr/>
          <a:lstStyle>
            <a:lvl1pPr marL="457200" indent="-457200">
              <a:buAutoNum type="arabicPlain"/>
              <a:tabLst>
                <a:tab pos="540000" algn="l"/>
              </a:tabLst>
              <a:defRPr sz="28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Section 1</a:t>
            </a:r>
          </a:p>
          <a:p>
            <a:pPr lvl="0"/>
            <a:r>
              <a:rPr lang="en-GB" err="1"/>
              <a:t>Sectiion</a:t>
            </a:r>
            <a:r>
              <a:rPr lang="en-GB"/>
              <a:t> 2</a:t>
            </a:r>
          </a:p>
        </p:txBody>
      </p:sp>
    </p:spTree>
    <p:extLst>
      <p:ext uri="{BB962C8B-B14F-4D97-AF65-F5344CB8AC3E}">
        <p14:creationId xmlns:p14="http://schemas.microsoft.com/office/powerpoint/2010/main" val="215197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930C2-11F1-A718-627D-137AB1F7F99D}"/>
              </a:ext>
            </a:extLst>
          </p:cNvPr>
          <p:cNvSpPr/>
          <p:nvPr userDrawn="1"/>
        </p:nvSpPr>
        <p:spPr>
          <a:xfrm>
            <a:off x="0" y="0"/>
            <a:ext cx="3960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1927185" y="1501775"/>
            <a:ext cx="1854608" cy="4375150"/>
          </a:xfrm>
        </p:spPr>
        <p:txBody>
          <a:bodyPr>
            <a:noAutofit/>
          </a:bodyPr>
          <a:lstStyle>
            <a:lvl1pPr>
              <a:defRPr>
                <a:solidFill>
                  <a:schemeClr val="bg1"/>
                </a:solidFill>
              </a:defRPr>
            </a:lvl1pPr>
          </a:lstStyle>
          <a:p>
            <a:r>
              <a:rPr lang="en-GB"/>
              <a:t>Agenda/</a:t>
            </a:r>
            <a:br>
              <a:rPr lang="en-GB"/>
            </a:br>
            <a:r>
              <a:rPr lang="en-GB"/>
              <a:t>contents</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US"/>
              <a:t>Arkema Portland - IRAM and Data Gaps Scoping</a:t>
            </a:r>
            <a:endParaRPr lang="en-GB"/>
          </a:p>
        </p:txBody>
      </p:sp>
      <p:sp>
        <p:nvSpPr>
          <p:cNvPr id="4" name="Text Placeholder 10">
            <a:extLst>
              <a:ext uri="{FF2B5EF4-FFF2-40B4-BE49-F238E27FC236}">
                <a16:creationId xmlns:a16="http://schemas.microsoft.com/office/drawing/2014/main" id="{67A9ED53-C99B-07B0-B89E-F11821F7D822}"/>
              </a:ext>
            </a:extLst>
          </p:cNvPr>
          <p:cNvSpPr>
            <a:spLocks noGrp="1"/>
          </p:cNvSpPr>
          <p:nvPr>
            <p:ph type="body" sz="quarter" idx="13" hasCustomPrompt="1"/>
          </p:nvPr>
        </p:nvSpPr>
        <p:spPr>
          <a:xfrm>
            <a:off x="4172673" y="1501775"/>
            <a:ext cx="5667897" cy="4756150"/>
          </a:xfrm>
        </p:spPr>
        <p:txBody>
          <a:bodyPr/>
          <a:lstStyle>
            <a:lvl1pPr marL="0" indent="0">
              <a:buNone/>
              <a:tabLst>
                <a:tab pos="5580000" algn="r"/>
              </a:tabLst>
              <a:defRPr sz="20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Section 1	X</a:t>
            </a:r>
          </a:p>
          <a:p>
            <a:pPr lvl="0"/>
            <a:r>
              <a:rPr lang="en-GB"/>
              <a:t>Section 2	X</a:t>
            </a:r>
          </a:p>
        </p:txBody>
      </p:sp>
      <p:pic>
        <p:nvPicPr>
          <p:cNvPr id="14" name="Graphic 13">
            <a:extLst>
              <a:ext uri="{FF2B5EF4-FFF2-40B4-BE49-F238E27FC236}">
                <a16:creationId xmlns:a16="http://schemas.microsoft.com/office/drawing/2014/main" id="{57CF7208-6078-2AD0-794B-B5C46426D10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10815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9D252-AA11-F8B2-BB0D-DE7B7C47A4C6}"/>
              </a:ext>
            </a:extLst>
          </p:cNvPr>
          <p:cNvSpPr>
            <a:spLocks noGrp="1"/>
          </p:cNvSpPr>
          <p:nvPr>
            <p:ph type="title"/>
          </p:nvPr>
        </p:nvSpPr>
        <p:spPr>
          <a:xfrm>
            <a:off x="215900" y="216000"/>
            <a:ext cx="11760200" cy="387798"/>
          </a:xfrm>
          <a:prstGeom prst="rect">
            <a:avLst/>
          </a:prstGeom>
        </p:spPr>
        <p:txBody>
          <a:bodyPr vert="horz" wrap="square"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1D4C98-DAD2-504C-23D9-81EDD5036CDA}"/>
              </a:ext>
            </a:extLst>
          </p:cNvPr>
          <p:cNvSpPr>
            <a:spLocks noGrp="1"/>
          </p:cNvSpPr>
          <p:nvPr>
            <p:ph type="body" idx="1"/>
          </p:nvPr>
        </p:nvSpPr>
        <p:spPr>
          <a:xfrm>
            <a:off x="215899" y="1512000"/>
            <a:ext cx="11760201"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Footer Placeholder 4">
            <a:extLst>
              <a:ext uri="{FF2B5EF4-FFF2-40B4-BE49-F238E27FC236}">
                <a16:creationId xmlns:a16="http://schemas.microsoft.com/office/drawing/2014/main" id="{D03C863A-680A-A08D-A073-166C02C2AB8E}"/>
              </a:ext>
            </a:extLst>
          </p:cNvPr>
          <p:cNvSpPr>
            <a:spLocks noGrp="1"/>
          </p:cNvSpPr>
          <p:nvPr>
            <p:ph type="ftr" sz="quarter" idx="3"/>
          </p:nvPr>
        </p:nvSpPr>
        <p:spPr>
          <a:xfrm>
            <a:off x="1313999" y="6426000"/>
            <a:ext cx="4680000" cy="180000"/>
          </a:xfrm>
          <a:prstGeom prst="rect">
            <a:avLst/>
          </a:prstGeom>
        </p:spPr>
        <p:txBody>
          <a:bodyPr vert="horz" lIns="0" tIns="0" rIns="0" bIns="0" rtlCol="0" anchor="b" anchorCtr="0"/>
          <a:lstStyle>
            <a:lvl1pPr algn="l">
              <a:defRPr sz="800">
                <a:solidFill>
                  <a:schemeClr val="tx1"/>
                </a:solidFill>
              </a:defRPr>
            </a:lvl1pPr>
          </a:lstStyle>
          <a:p>
            <a:r>
              <a:rPr lang="en-US"/>
              <a:t>Arkema Portland - IRAM and Data Gaps Scoping</a:t>
            </a:r>
            <a:endParaRPr lang="en-GB"/>
          </a:p>
        </p:txBody>
      </p:sp>
      <p:sp>
        <p:nvSpPr>
          <p:cNvPr id="6" name="Slide Number Placeholder 5">
            <a:extLst>
              <a:ext uri="{FF2B5EF4-FFF2-40B4-BE49-F238E27FC236}">
                <a16:creationId xmlns:a16="http://schemas.microsoft.com/office/drawing/2014/main" id="{06C80B84-6DC2-D2A3-4529-8282B23312C5}"/>
              </a:ext>
            </a:extLst>
          </p:cNvPr>
          <p:cNvSpPr>
            <a:spLocks noGrp="1"/>
          </p:cNvSpPr>
          <p:nvPr>
            <p:ph type="sldNum" sz="quarter" idx="4"/>
          </p:nvPr>
        </p:nvSpPr>
        <p:spPr>
          <a:xfrm>
            <a:off x="11436100" y="6426000"/>
            <a:ext cx="540000" cy="180000"/>
          </a:xfrm>
          <a:prstGeom prst="rect">
            <a:avLst/>
          </a:prstGeom>
        </p:spPr>
        <p:txBody>
          <a:bodyPr vert="horz" lIns="0" tIns="0" rIns="0" bIns="0" rtlCol="0" anchor="b" anchorCtr="0"/>
          <a:lstStyle>
            <a:lvl1pPr algn="r">
              <a:defRPr sz="800">
                <a:solidFill>
                  <a:schemeClr val="tx1"/>
                </a:solidFill>
              </a:defRPr>
            </a:lvl1pPr>
          </a:lstStyle>
          <a:p>
            <a:fld id="{3954854E-1B22-401C-B4EE-1698A89C07E3}" type="slidenum">
              <a:rPr lang="en-GB" smtClean="0"/>
              <a:pPr/>
              <a:t>‹#›</a:t>
            </a:fld>
            <a:endParaRPr lang="en-GB"/>
          </a:p>
        </p:txBody>
      </p:sp>
    </p:spTree>
    <p:extLst>
      <p:ext uri="{BB962C8B-B14F-4D97-AF65-F5344CB8AC3E}">
        <p14:creationId xmlns:p14="http://schemas.microsoft.com/office/powerpoint/2010/main" val="2001423184"/>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704" r:id="rId3"/>
    <p:sldLayoutId id="2147483701" r:id="rId4"/>
    <p:sldLayoutId id="2147483649" r:id="rId5"/>
    <p:sldLayoutId id="2147483685" r:id="rId6"/>
    <p:sldLayoutId id="2147483712" r:id="rId7"/>
    <p:sldLayoutId id="2147483650" r:id="rId8"/>
    <p:sldLayoutId id="2147483713" r:id="rId9"/>
    <p:sldLayoutId id="2147483714" r:id="rId10"/>
    <p:sldLayoutId id="2147483715" r:id="rId11"/>
    <p:sldLayoutId id="2147483716" r:id="rId12"/>
    <p:sldLayoutId id="2147483670" r:id="rId13"/>
    <p:sldLayoutId id="2147483679" r:id="rId14"/>
    <p:sldLayoutId id="2147483696" r:id="rId15"/>
    <p:sldLayoutId id="2147483702" r:id="rId16"/>
    <p:sldLayoutId id="2147483686" r:id="rId17"/>
    <p:sldLayoutId id="2147483680" r:id="rId18"/>
    <p:sldLayoutId id="2147483692" r:id="rId19"/>
    <p:sldLayoutId id="2147483705" r:id="rId20"/>
    <p:sldLayoutId id="2147483671" r:id="rId21"/>
    <p:sldLayoutId id="2147483672" r:id="rId22"/>
    <p:sldLayoutId id="2147483706" r:id="rId23"/>
    <p:sldLayoutId id="2147483654" r:id="rId24"/>
    <p:sldLayoutId id="2147483662" r:id="rId25"/>
    <p:sldLayoutId id="2147483664" r:id="rId26"/>
    <p:sldLayoutId id="2147483703" r:id="rId27"/>
    <p:sldLayoutId id="2147483663" r:id="rId28"/>
    <p:sldLayoutId id="2147483665" r:id="rId29"/>
    <p:sldLayoutId id="2147483666" r:id="rId30"/>
    <p:sldLayoutId id="2147483667" r:id="rId31"/>
    <p:sldLayoutId id="2147483668" r:id="rId32"/>
    <p:sldLayoutId id="2147483697" r:id="rId33"/>
    <p:sldLayoutId id="2147483707" r:id="rId34"/>
    <p:sldLayoutId id="2147483673" r:id="rId35"/>
    <p:sldLayoutId id="2147483674" r:id="rId36"/>
    <p:sldLayoutId id="2147483683" r:id="rId37"/>
    <p:sldLayoutId id="2147483687" r:id="rId38"/>
    <p:sldLayoutId id="2147483688" r:id="rId39"/>
    <p:sldLayoutId id="2147483651" r:id="rId40"/>
    <p:sldLayoutId id="2147483669" r:id="rId41"/>
    <p:sldLayoutId id="2147483676" r:id="rId42"/>
    <p:sldLayoutId id="2147483678" r:id="rId43"/>
    <p:sldLayoutId id="2147483717" r:id="rId44"/>
    <p:sldLayoutId id="2147483694" r:id="rId45"/>
    <p:sldLayoutId id="2147483693" r:id="rId46"/>
    <p:sldLayoutId id="2147483720" r:id="rId47"/>
    <p:sldLayoutId id="2147483699" r:id="rId48"/>
    <p:sldLayoutId id="2147483700" r:id="rId49"/>
    <p:sldLayoutId id="2147483718" r:id="rId50"/>
    <p:sldLayoutId id="2147483719" r:id="rId51"/>
    <p:sldLayoutId id="2147483684" r:id="rId52"/>
    <p:sldLayoutId id="2147483652" r:id="rId53"/>
    <p:sldLayoutId id="2147483675" r:id="rId54"/>
    <p:sldLayoutId id="2147483695" r:id="rId55"/>
    <p:sldLayoutId id="2147483689" r:id="rId56"/>
    <p:sldLayoutId id="2147483677" r:id="rId57"/>
    <p:sldLayoutId id="2147483691" r:id="rId58"/>
    <p:sldLayoutId id="2147483690" r:id="rId59"/>
    <p:sldLayoutId id="2147483709" r:id="rId60"/>
    <p:sldLayoutId id="2147483710" r:id="rId61"/>
    <p:sldLayoutId id="2147483711" r:id="rId62"/>
    <p:sldLayoutId id="2147483681" r:id="rId63"/>
    <p:sldLayoutId id="2147483698" r:id="rId64"/>
    <p:sldLayoutId id="2147483655" r:id="rId65"/>
    <p:sldLayoutId id="2147483682" r:id="rId6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2800" b="1" kern="1200" spc="3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900"/>
        </a:spcBef>
        <a:buFont typeface="Georgia" panose="02040502050405020303" pitchFamily="18" charset="0"/>
        <a:buNone/>
        <a:defRPr sz="1600" kern="100" spc="20" baseline="0">
          <a:solidFill>
            <a:schemeClr val="tx1"/>
          </a:solidFill>
          <a:latin typeface="+mn-lt"/>
          <a:ea typeface="+mn-ea"/>
          <a:cs typeface="+mn-cs"/>
        </a:defRPr>
      </a:lvl1pPr>
      <a:lvl2pPr marL="0" indent="0" algn="l" defTabSz="914400" rtl="0" eaLnBrk="1" latinLnBrk="0" hangingPunct="1">
        <a:lnSpc>
          <a:spcPct val="100000"/>
        </a:lnSpc>
        <a:spcBef>
          <a:spcPts val="900"/>
        </a:spcBef>
        <a:buFont typeface="Georgia" panose="02040502050405020303" pitchFamily="18" charset="0"/>
        <a:buNone/>
        <a:defRPr sz="1600" b="1" kern="100" spc="20">
          <a:solidFill>
            <a:schemeClr val="tx1"/>
          </a:solidFill>
          <a:latin typeface="+mn-lt"/>
          <a:ea typeface="+mn-ea"/>
          <a:cs typeface="+mn-cs"/>
        </a:defRPr>
      </a:lvl2pPr>
      <a:lvl3pPr marL="252000" indent="-252000" algn="l" defTabSz="914400" rtl="0" eaLnBrk="1" latinLnBrk="0" hangingPunct="1">
        <a:lnSpc>
          <a:spcPct val="100000"/>
        </a:lnSpc>
        <a:spcBef>
          <a:spcPts val="900"/>
        </a:spcBef>
        <a:buFont typeface="Arial" panose="020B0604020202020204" pitchFamily="34" charset="0"/>
        <a:buChar char="•"/>
        <a:defRPr sz="1600" kern="100" spc="20">
          <a:solidFill>
            <a:schemeClr val="tx1"/>
          </a:solidFill>
          <a:latin typeface="+mn-lt"/>
          <a:ea typeface="+mn-ea"/>
          <a:cs typeface="+mn-cs"/>
        </a:defRPr>
      </a:lvl3pPr>
      <a:lvl4pPr marL="504000" indent="-252000" algn="l" defTabSz="914400" rtl="0" eaLnBrk="1" latinLnBrk="0" hangingPunct="1">
        <a:lnSpc>
          <a:spcPct val="100000"/>
        </a:lnSpc>
        <a:spcBef>
          <a:spcPts val="900"/>
        </a:spcBef>
        <a:buFont typeface="System Font Regular"/>
        <a:buChar char="◦"/>
        <a:defRPr sz="1600" b="0" kern="100" spc="20">
          <a:solidFill>
            <a:schemeClr val="tx1"/>
          </a:solidFill>
          <a:latin typeface="+mn-lt"/>
          <a:ea typeface="+mn-ea"/>
          <a:cs typeface="+mn-cs"/>
        </a:defRPr>
      </a:lvl4pPr>
      <a:lvl5pPr marL="756000" indent="-252000" algn="l" defTabSz="914400" rtl="0" eaLnBrk="1" latinLnBrk="0" hangingPunct="1">
        <a:lnSpc>
          <a:spcPct val="100000"/>
        </a:lnSpc>
        <a:spcBef>
          <a:spcPts val="900"/>
        </a:spcBef>
        <a:buFont typeface="System Font Regular"/>
        <a:buChar char="-"/>
        <a:defRPr sz="1600" kern="100" spc="20">
          <a:solidFill>
            <a:schemeClr val="tx1"/>
          </a:solidFill>
          <a:latin typeface="+mn-lt"/>
          <a:ea typeface="+mn-ea"/>
          <a:cs typeface="+mn-cs"/>
        </a:defRPr>
      </a:lvl5pPr>
      <a:lvl6pPr marL="0" indent="0" algn="l" defTabSz="914400" rtl="0" eaLnBrk="1" latinLnBrk="0" hangingPunct="1">
        <a:lnSpc>
          <a:spcPct val="114000"/>
        </a:lnSpc>
        <a:spcBef>
          <a:spcPts val="500"/>
        </a:spcBef>
        <a:buFont typeface="Arial" panose="020B0604020202020204" pitchFamily="34" charset="0"/>
        <a:buNone/>
        <a:defRPr sz="1200"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7pPr>
      <a:lvl8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8pPr>
      <a:lvl9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6" userDrawn="1">
          <p15:clr>
            <a:srgbClr val="F26B43"/>
          </p15:clr>
        </p15:guide>
        <p15:guide id="2" pos="136" userDrawn="1">
          <p15:clr>
            <a:srgbClr val="F26B43"/>
          </p15:clr>
        </p15:guide>
        <p15:guide id="3" pos="7544" userDrawn="1">
          <p15:clr>
            <a:srgbClr val="F26B43"/>
          </p15:clr>
        </p15:guide>
        <p15:guide id="6" orient="horz" pos="4043" userDrawn="1">
          <p15:clr>
            <a:srgbClr val="F26B43"/>
          </p15:clr>
        </p15:guide>
        <p15:guide id="8" orient="horz" pos="131" userDrawn="1">
          <p15:clr>
            <a:srgbClr val="F26B43"/>
          </p15:clr>
        </p15:guide>
        <p15:guide id="9"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6.xml"/><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customXml" Target="../../customXml/item4.xml"/><Relationship Id="rId1" Type="http://schemas.openxmlformats.org/officeDocument/2006/relationships/customXml" Target="../../customXml/item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AD_B896B2D9.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3.xml"/><Relationship Id="rId1" Type="http://schemas.openxmlformats.org/officeDocument/2006/relationships/customXml" Target="../../customXml/item1.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bridge over a river&#10;&#10;Description automatically generated">
            <a:extLst>
              <a:ext uri="{FF2B5EF4-FFF2-40B4-BE49-F238E27FC236}">
                <a16:creationId xmlns:a16="http://schemas.microsoft.com/office/drawing/2014/main" id="{DDE212FD-5B84-7A45-441B-35FE36AC0CC5}"/>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2963" r="2963"/>
          <a:stretch>
            <a:fillRect/>
          </a:stretch>
        </p:blipFill>
        <p:spPr/>
      </p:pic>
      <p:sp>
        <p:nvSpPr>
          <p:cNvPr id="6" name="Title 5">
            <a:extLst>
              <a:ext uri="{FF2B5EF4-FFF2-40B4-BE49-F238E27FC236}">
                <a16:creationId xmlns:a16="http://schemas.microsoft.com/office/drawing/2014/main" id="{95DFCF72-98F6-CC78-62B4-A7FEAE6D0BCB}"/>
              </a:ext>
            </a:extLst>
          </p:cNvPr>
          <p:cNvSpPr>
            <a:spLocks noGrp="1"/>
          </p:cNvSpPr>
          <p:nvPr>
            <p:ph type="ctrTitle"/>
          </p:nvPr>
        </p:nvSpPr>
        <p:spPr>
          <a:xfrm>
            <a:off x="221318" y="2700000"/>
            <a:ext cx="5580000" cy="1384995"/>
          </a:xfrm>
        </p:spPr>
        <p:txBody>
          <a:bodyPr/>
          <a:lstStyle/>
          <a:p>
            <a:r>
              <a:rPr lang="en-US"/>
              <a:t>IRAM and Data Gaps Discussion</a:t>
            </a:r>
          </a:p>
        </p:txBody>
      </p:sp>
      <p:sp>
        <p:nvSpPr>
          <p:cNvPr id="7" name="Subtitle 6">
            <a:extLst>
              <a:ext uri="{FF2B5EF4-FFF2-40B4-BE49-F238E27FC236}">
                <a16:creationId xmlns:a16="http://schemas.microsoft.com/office/drawing/2014/main" id="{B6E6A3BC-9774-D5F5-34FF-4C9E95CBC186}"/>
              </a:ext>
            </a:extLst>
          </p:cNvPr>
          <p:cNvSpPr>
            <a:spLocks noGrp="1"/>
          </p:cNvSpPr>
          <p:nvPr>
            <p:ph type="subTitle" idx="1"/>
          </p:nvPr>
        </p:nvSpPr>
        <p:spPr/>
        <p:txBody>
          <a:bodyPr/>
          <a:lstStyle/>
          <a:p>
            <a:r>
              <a:rPr lang="en-US" err="1"/>
              <a:t>Lss</a:t>
            </a:r>
            <a:r>
              <a:rPr lang="en-US"/>
              <a:t>/retia USA inc.</a:t>
            </a:r>
          </a:p>
        </p:txBody>
      </p:sp>
      <p:sp>
        <p:nvSpPr>
          <p:cNvPr id="8" name="Text Placeholder 7">
            <a:extLst>
              <a:ext uri="{FF2B5EF4-FFF2-40B4-BE49-F238E27FC236}">
                <a16:creationId xmlns:a16="http://schemas.microsoft.com/office/drawing/2014/main" id="{33B71A8B-78E0-14C4-E180-40E189C8F839}"/>
              </a:ext>
            </a:extLst>
          </p:cNvPr>
          <p:cNvSpPr>
            <a:spLocks noGrp="1"/>
          </p:cNvSpPr>
          <p:nvPr>
            <p:ph type="body" sz="quarter" idx="13"/>
          </p:nvPr>
        </p:nvSpPr>
        <p:spPr>
          <a:xfrm>
            <a:off x="220664" y="4500000"/>
            <a:ext cx="5580000" cy="153888"/>
          </a:xfrm>
        </p:spPr>
        <p:txBody>
          <a:bodyPr/>
          <a:lstStyle/>
          <a:p>
            <a:r>
              <a:rPr lang="en-US"/>
              <a:t>Erm inc.</a:t>
            </a:r>
          </a:p>
        </p:txBody>
      </p:sp>
    </p:spTree>
    <p:custDataLst>
      <p:custData r:id="rId1"/>
      <p:custData r:id="rId2"/>
    </p:custDataLst>
    <p:extLst>
      <p:ext uri="{BB962C8B-B14F-4D97-AF65-F5344CB8AC3E}">
        <p14:creationId xmlns:p14="http://schemas.microsoft.com/office/powerpoint/2010/main" val="37487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2681-5FD6-BE54-5BEB-53F69542C9AA}"/>
              </a:ext>
            </a:extLst>
          </p:cNvPr>
          <p:cNvSpPr>
            <a:spLocks noGrp="1"/>
          </p:cNvSpPr>
          <p:nvPr>
            <p:ph type="title"/>
          </p:nvPr>
        </p:nvSpPr>
        <p:spPr/>
        <p:txBody>
          <a:bodyPr/>
          <a:lstStyle/>
          <a:p>
            <a:r>
              <a:rPr lang="en-US"/>
              <a:t>Draft IRAM #3 Pre-design Process Questions to-be answered</a:t>
            </a:r>
          </a:p>
        </p:txBody>
      </p:sp>
      <p:sp>
        <p:nvSpPr>
          <p:cNvPr id="3" name="Slide Number Placeholder 2">
            <a:extLst>
              <a:ext uri="{FF2B5EF4-FFF2-40B4-BE49-F238E27FC236}">
                <a16:creationId xmlns:a16="http://schemas.microsoft.com/office/drawing/2014/main" id="{8354D1AA-E4F9-968C-45D3-5D302B590194}"/>
              </a:ext>
            </a:extLst>
          </p:cNvPr>
          <p:cNvSpPr>
            <a:spLocks noGrp="1"/>
          </p:cNvSpPr>
          <p:nvPr>
            <p:ph type="sldNum" sz="quarter" idx="12"/>
          </p:nvPr>
        </p:nvSpPr>
        <p:spPr/>
        <p:txBody>
          <a:bodyPr/>
          <a:lstStyle/>
          <a:p>
            <a:fld id="{3954854E-1B22-401C-B4EE-1698A89C07E3}" type="slidenum">
              <a:rPr lang="en-GB" smtClean="0"/>
              <a:t>10</a:t>
            </a:fld>
            <a:endParaRPr lang="en-GB"/>
          </a:p>
        </p:txBody>
      </p:sp>
      <p:sp>
        <p:nvSpPr>
          <p:cNvPr id="4" name="Text Placeholder 3">
            <a:extLst>
              <a:ext uri="{FF2B5EF4-FFF2-40B4-BE49-F238E27FC236}">
                <a16:creationId xmlns:a16="http://schemas.microsoft.com/office/drawing/2014/main" id="{B415BE88-DDF0-FD9E-6BFC-9023FCA1CE60}"/>
              </a:ext>
            </a:extLst>
          </p:cNvPr>
          <p:cNvSpPr>
            <a:spLocks noGrp="1"/>
          </p:cNvSpPr>
          <p:nvPr>
            <p:ph type="body" idx="1"/>
          </p:nvPr>
        </p:nvSpPr>
        <p:spPr>
          <a:xfrm>
            <a:off x="215900" y="972000"/>
            <a:ext cx="11760200" cy="246221"/>
          </a:xfrm>
        </p:spPr>
        <p:txBody>
          <a:bodyPr/>
          <a:lstStyle/>
          <a:p>
            <a:r>
              <a:rPr lang="en-US"/>
              <a:t>Inflexibility in the way the IRAM text is written can lead to an unoptimized approach</a:t>
            </a:r>
          </a:p>
        </p:txBody>
      </p:sp>
      <p:sp>
        <p:nvSpPr>
          <p:cNvPr id="5" name="Footer Placeholder 4">
            <a:extLst>
              <a:ext uri="{FF2B5EF4-FFF2-40B4-BE49-F238E27FC236}">
                <a16:creationId xmlns:a16="http://schemas.microsoft.com/office/drawing/2014/main" id="{9DE80898-20E3-7ABC-C66B-19286083575B}"/>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9C906188-B4F4-7DEF-344E-B8F1CF1E9DBA}"/>
              </a:ext>
            </a:extLst>
          </p:cNvPr>
          <p:cNvSpPr>
            <a:spLocks noGrp="1"/>
          </p:cNvSpPr>
          <p:nvPr>
            <p:ph type="body" sz="quarter" idx="16"/>
          </p:nvPr>
        </p:nvSpPr>
        <p:spPr/>
        <p:txBody>
          <a:bodyPr/>
          <a:lstStyle/>
          <a:p>
            <a:pPr marR="90170" lvl="1">
              <a:buSzPts val="1200"/>
              <a:tabLst>
                <a:tab pos="533400" algn="l"/>
              </a:tabLst>
            </a:pPr>
            <a:r>
              <a:rPr lang="en-US" sz="1600"/>
              <a:t>Other methods could be used to mitigate risk:</a:t>
            </a:r>
          </a:p>
          <a:p>
            <a:pPr marR="90170" lvl="1">
              <a:buSzPts val="1200"/>
              <a:tabLst>
                <a:tab pos="533400" algn="l"/>
              </a:tabLst>
            </a:pPr>
            <a:r>
              <a:rPr lang="en-US" sz="1600" b="0"/>
              <a:t>- Capping, as recommended in the FS</a:t>
            </a:r>
          </a:p>
          <a:p>
            <a:pPr marR="90170" lvl="1">
              <a:buSzPts val="1200"/>
              <a:tabLst>
                <a:tab pos="533400" algn="l"/>
              </a:tabLst>
            </a:pPr>
            <a:r>
              <a:rPr lang="en-US" sz="1600" b="0"/>
              <a:t>- Additional </a:t>
            </a:r>
            <a:r>
              <a:rPr lang="en-US" b="0"/>
              <a:t>e</a:t>
            </a:r>
            <a:r>
              <a:rPr lang="en-US" sz="1600" b="0"/>
              <a:t>ngineering controls, such as signage and additional fencing</a:t>
            </a:r>
          </a:p>
          <a:p>
            <a:pPr marR="90170" lvl="1">
              <a:buSzPts val="1200"/>
              <a:tabLst>
                <a:tab pos="533400" algn="l"/>
              </a:tabLst>
            </a:pPr>
            <a:r>
              <a:rPr lang="en-US" b="0"/>
              <a:t>- Institutional controls, such as a dedicated soil management plan upon site closure</a:t>
            </a:r>
            <a:endParaRPr lang="en-US" sz="1600" b="0"/>
          </a:p>
          <a:p>
            <a:pPr marR="90170" lvl="1">
              <a:buSzPts val="1200"/>
              <a:tabLst>
                <a:tab pos="533400" algn="l"/>
              </a:tabLst>
            </a:pPr>
            <a:endParaRPr lang="en-US" sz="1600" b="0"/>
          </a:p>
          <a:p>
            <a:pPr marR="90170" lvl="1">
              <a:buSzPts val="1200"/>
              <a:tabLst>
                <a:tab pos="533400" algn="l"/>
              </a:tabLst>
            </a:pPr>
            <a:r>
              <a:rPr lang="en-US" sz="1600"/>
              <a:t>Recommendation:</a:t>
            </a:r>
          </a:p>
          <a:p>
            <a:pPr marR="90170" lvl="1">
              <a:buSzPts val="1200"/>
              <a:tabLst>
                <a:tab pos="533400" algn="l"/>
              </a:tabLst>
            </a:pPr>
            <a:r>
              <a:rPr lang="en-US" b="0"/>
              <a:t>- Address direct contact hot spots in Revised FS after completion of other IRAMs.</a:t>
            </a:r>
          </a:p>
        </p:txBody>
      </p:sp>
    </p:spTree>
    <p:extLst>
      <p:ext uri="{BB962C8B-B14F-4D97-AF65-F5344CB8AC3E}">
        <p14:creationId xmlns:p14="http://schemas.microsoft.com/office/powerpoint/2010/main" val="10166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E97ED8-820F-327F-1526-43F0C87C3B9C}"/>
              </a:ext>
            </a:extLst>
          </p:cNvPr>
          <p:cNvSpPr>
            <a:spLocks noGrp="1"/>
          </p:cNvSpPr>
          <p:nvPr>
            <p:ph type="ftr" sz="quarter" idx="11"/>
          </p:nvPr>
        </p:nvSpPr>
        <p:spPr/>
        <p:txBody>
          <a:bodyPr/>
          <a:lstStyle/>
          <a:p>
            <a:r>
              <a:rPr lang="en-US"/>
              <a:t>Arkema Portland - IRAM and Data Gaps Scoping</a:t>
            </a:r>
            <a:endParaRPr lang="en-GB"/>
          </a:p>
        </p:txBody>
      </p:sp>
      <p:sp>
        <p:nvSpPr>
          <p:cNvPr id="3" name="Slide Number Placeholder 2">
            <a:extLst>
              <a:ext uri="{FF2B5EF4-FFF2-40B4-BE49-F238E27FC236}">
                <a16:creationId xmlns:a16="http://schemas.microsoft.com/office/drawing/2014/main" id="{21620F68-A747-A6D5-34A5-3D61277869B0}"/>
              </a:ext>
            </a:extLst>
          </p:cNvPr>
          <p:cNvSpPr>
            <a:spLocks noGrp="1"/>
          </p:cNvSpPr>
          <p:nvPr>
            <p:ph type="sldNum" sz="quarter" idx="12"/>
          </p:nvPr>
        </p:nvSpPr>
        <p:spPr/>
        <p:txBody>
          <a:bodyPr/>
          <a:lstStyle/>
          <a:p>
            <a:fld id="{3954854E-1B22-401C-B4EE-1698A89C07E3}" type="slidenum">
              <a:rPr lang="en-GB" smtClean="0"/>
              <a:pPr/>
              <a:t>11</a:t>
            </a:fld>
            <a:endParaRPr lang="en-GB"/>
          </a:p>
        </p:txBody>
      </p:sp>
      <p:sp>
        <p:nvSpPr>
          <p:cNvPr id="4" name="Title 3">
            <a:extLst>
              <a:ext uri="{FF2B5EF4-FFF2-40B4-BE49-F238E27FC236}">
                <a16:creationId xmlns:a16="http://schemas.microsoft.com/office/drawing/2014/main" id="{73632FCC-6828-4EC2-313E-D48913EC5906}"/>
              </a:ext>
            </a:extLst>
          </p:cNvPr>
          <p:cNvSpPr>
            <a:spLocks noGrp="1"/>
          </p:cNvSpPr>
          <p:nvPr>
            <p:ph type="title"/>
          </p:nvPr>
        </p:nvSpPr>
        <p:spPr/>
        <p:txBody>
          <a:bodyPr/>
          <a:lstStyle/>
          <a:p>
            <a:r>
              <a:rPr lang="en-US"/>
              <a:t>End of Section #1</a:t>
            </a:r>
          </a:p>
        </p:txBody>
      </p:sp>
      <p:sp>
        <p:nvSpPr>
          <p:cNvPr id="5" name="Subtitle 4">
            <a:extLst>
              <a:ext uri="{FF2B5EF4-FFF2-40B4-BE49-F238E27FC236}">
                <a16:creationId xmlns:a16="http://schemas.microsoft.com/office/drawing/2014/main" id="{8960FB5F-09B8-D779-1FE2-3836CE69063B}"/>
              </a:ext>
            </a:extLst>
          </p:cNvPr>
          <p:cNvSpPr>
            <a:spLocks noGrp="1"/>
          </p:cNvSpPr>
          <p:nvPr>
            <p:ph type="subTitle" idx="1"/>
          </p:nvPr>
        </p:nvSpPr>
        <p:spPr/>
        <p:txBody>
          <a:bodyPr/>
          <a:lstStyle/>
          <a:p>
            <a:r>
              <a:rPr lang="en-US"/>
              <a:t>Lunch break</a:t>
            </a:r>
          </a:p>
        </p:txBody>
      </p:sp>
    </p:spTree>
    <p:extLst>
      <p:ext uri="{BB962C8B-B14F-4D97-AF65-F5344CB8AC3E}">
        <p14:creationId xmlns:p14="http://schemas.microsoft.com/office/powerpoint/2010/main" val="8890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B13-48C1-4A98-58F1-0CBFB8FB93A5}"/>
              </a:ext>
            </a:extLst>
          </p:cNvPr>
          <p:cNvSpPr>
            <a:spLocks noGrp="1"/>
          </p:cNvSpPr>
          <p:nvPr>
            <p:ph type="title"/>
          </p:nvPr>
        </p:nvSpPr>
        <p:spPr/>
        <p:txBody>
          <a:bodyPr/>
          <a:lstStyle/>
          <a:p>
            <a:r>
              <a:rPr lang="en-US"/>
              <a:t>Data Gaps vs. Pre-design Investigation Data Collection</a:t>
            </a:r>
          </a:p>
        </p:txBody>
      </p:sp>
      <p:sp>
        <p:nvSpPr>
          <p:cNvPr id="3" name="Slide Number Placeholder 2">
            <a:extLst>
              <a:ext uri="{FF2B5EF4-FFF2-40B4-BE49-F238E27FC236}">
                <a16:creationId xmlns:a16="http://schemas.microsoft.com/office/drawing/2014/main" id="{191C3F79-F27D-2D44-CD03-22232C019FFC}"/>
              </a:ext>
            </a:extLst>
          </p:cNvPr>
          <p:cNvSpPr>
            <a:spLocks noGrp="1"/>
          </p:cNvSpPr>
          <p:nvPr>
            <p:ph type="sldNum" sz="quarter" idx="12"/>
          </p:nvPr>
        </p:nvSpPr>
        <p:spPr/>
        <p:txBody>
          <a:bodyPr/>
          <a:lstStyle/>
          <a:p>
            <a:fld id="{3954854E-1B22-401C-B4EE-1698A89C07E3}" type="slidenum">
              <a:rPr lang="en-GB" smtClean="0"/>
              <a:t>12</a:t>
            </a:fld>
            <a:endParaRPr lang="en-GB"/>
          </a:p>
        </p:txBody>
      </p:sp>
      <p:sp>
        <p:nvSpPr>
          <p:cNvPr id="5" name="Footer Placeholder 4">
            <a:extLst>
              <a:ext uri="{FF2B5EF4-FFF2-40B4-BE49-F238E27FC236}">
                <a16:creationId xmlns:a16="http://schemas.microsoft.com/office/drawing/2014/main" id="{50150E8F-5634-A207-5B96-07A432ACC62F}"/>
              </a:ext>
            </a:extLst>
          </p:cNvPr>
          <p:cNvSpPr>
            <a:spLocks noGrp="1"/>
          </p:cNvSpPr>
          <p:nvPr>
            <p:ph type="ftr" sz="quarter" idx="11"/>
          </p:nvPr>
        </p:nvSpPr>
        <p:spPr/>
        <p:txBody>
          <a:bodyPr/>
          <a:lstStyle/>
          <a:p>
            <a:r>
              <a:rPr lang="en-US"/>
              <a:t>Arkema Portland - IRAM and Data Gaps Scoping</a:t>
            </a:r>
            <a:endParaRPr lang="en-GB"/>
          </a:p>
        </p:txBody>
      </p:sp>
      <p:pic>
        <p:nvPicPr>
          <p:cNvPr id="8" name="Picture 7">
            <a:extLst>
              <a:ext uri="{FF2B5EF4-FFF2-40B4-BE49-F238E27FC236}">
                <a16:creationId xmlns:a16="http://schemas.microsoft.com/office/drawing/2014/main" id="{4F00EF14-A188-9260-8119-D8EEE34C58A2}"/>
              </a:ext>
            </a:extLst>
          </p:cNvPr>
          <p:cNvPicPr>
            <a:picLocks noChangeAspect="1"/>
          </p:cNvPicPr>
          <p:nvPr/>
        </p:nvPicPr>
        <p:blipFill>
          <a:blip r:embed="rId2"/>
          <a:stretch>
            <a:fillRect/>
          </a:stretch>
        </p:blipFill>
        <p:spPr>
          <a:xfrm>
            <a:off x="1234942" y="799929"/>
            <a:ext cx="8198115" cy="5256000"/>
          </a:xfrm>
          <a:prstGeom prst="rect">
            <a:avLst/>
          </a:prstGeom>
        </p:spPr>
      </p:pic>
    </p:spTree>
    <p:extLst>
      <p:ext uri="{BB962C8B-B14F-4D97-AF65-F5344CB8AC3E}">
        <p14:creationId xmlns:p14="http://schemas.microsoft.com/office/powerpoint/2010/main" val="21303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5F39-102D-B72C-612D-1F10A65E7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67BC9-A4B9-76B7-B6AA-23ED6A5B29B5}"/>
              </a:ext>
            </a:extLst>
          </p:cNvPr>
          <p:cNvSpPr>
            <a:spLocks noGrp="1"/>
          </p:cNvSpPr>
          <p:nvPr>
            <p:ph type="title"/>
          </p:nvPr>
        </p:nvSpPr>
        <p:spPr/>
        <p:txBody>
          <a:bodyPr/>
          <a:lstStyle/>
          <a:p>
            <a:r>
              <a:rPr lang="en-US"/>
              <a:t>Data Gaps Investigations</a:t>
            </a:r>
            <a:br>
              <a:rPr lang="en-US"/>
            </a:br>
            <a:r>
              <a:rPr lang="en-US"/>
              <a:t>(other than pre-design investigations for IRAMs 1, 2, and 4)</a:t>
            </a:r>
          </a:p>
        </p:txBody>
      </p:sp>
      <p:sp>
        <p:nvSpPr>
          <p:cNvPr id="3" name="Slide Number Placeholder 2">
            <a:extLst>
              <a:ext uri="{FF2B5EF4-FFF2-40B4-BE49-F238E27FC236}">
                <a16:creationId xmlns:a16="http://schemas.microsoft.com/office/drawing/2014/main" id="{75EFF22D-B587-17A1-447E-FE23D89CBDCB}"/>
              </a:ext>
            </a:extLst>
          </p:cNvPr>
          <p:cNvSpPr>
            <a:spLocks noGrp="1"/>
          </p:cNvSpPr>
          <p:nvPr>
            <p:ph type="sldNum" sz="quarter" idx="12"/>
          </p:nvPr>
        </p:nvSpPr>
        <p:spPr/>
        <p:txBody>
          <a:bodyPr/>
          <a:lstStyle/>
          <a:p>
            <a:fld id="{3954854E-1B22-401C-B4EE-1698A89C07E3}" type="slidenum">
              <a:rPr lang="en-GB" smtClean="0"/>
              <a:t>13</a:t>
            </a:fld>
            <a:endParaRPr lang="en-GB"/>
          </a:p>
        </p:txBody>
      </p:sp>
      <p:sp>
        <p:nvSpPr>
          <p:cNvPr id="5" name="Footer Placeholder 4">
            <a:extLst>
              <a:ext uri="{FF2B5EF4-FFF2-40B4-BE49-F238E27FC236}">
                <a16:creationId xmlns:a16="http://schemas.microsoft.com/office/drawing/2014/main" id="{FAC3CE29-95E7-3E3D-6F42-2E6800FACB8B}"/>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EEAA2AD6-E255-D729-6AC0-DD137A3A9C32}"/>
              </a:ext>
            </a:extLst>
          </p:cNvPr>
          <p:cNvSpPr>
            <a:spLocks noGrp="1"/>
          </p:cNvSpPr>
          <p:nvPr>
            <p:ph type="body" sz="quarter" idx="16"/>
          </p:nvPr>
        </p:nvSpPr>
        <p:spPr>
          <a:xfrm>
            <a:off x="215899" y="1512000"/>
            <a:ext cx="8794538" cy="4097690"/>
          </a:xfrm>
        </p:spPr>
        <p:txBody>
          <a:bodyPr vert="horz" lIns="0" tIns="0" rIns="0" bIns="0" rtlCol="0" anchor="t">
            <a:noAutofit/>
          </a:bodyPr>
          <a:lstStyle/>
          <a:p>
            <a:r>
              <a:rPr lang="en-US" i="1">
                <a:latin typeface="Times New Roman"/>
                <a:cs typeface="Times New Roman"/>
              </a:rPr>
              <a:t>DEQ 19 January 2024 Letter </a:t>
            </a:r>
            <a:endParaRPr lang="en-US">
              <a:latin typeface="Cambria" panose="02040503050406030204"/>
              <a:ea typeface="Cambria" panose="02040503050406030204"/>
              <a:cs typeface="Times New Roman"/>
            </a:endParaRPr>
          </a:p>
          <a:p>
            <a:r>
              <a:rPr lang="en-US" i="1">
                <a:latin typeface="Times New Roman"/>
                <a:cs typeface="Times New Roman"/>
              </a:rPr>
              <a:t>5. Completing a robust FS data gaps investigation in parallel with the IRAM consisting of...</a:t>
            </a:r>
            <a:endParaRPr lang="en-US">
              <a:ea typeface="Cambria" panose="02040503050406030204"/>
            </a:endParaRPr>
          </a:p>
          <a:p>
            <a:pPr marL="339725" indent="-339725"/>
            <a:r>
              <a:rPr lang="en-US">
                <a:ea typeface="Cambria" panose="02040503050406030204"/>
              </a:rPr>
              <a:t>DEQ stated data gaps objectives (paraphrase):</a:t>
            </a:r>
          </a:p>
          <a:p>
            <a:pPr marL="461963" indent="-461963">
              <a:tabLst>
                <a:tab pos="461963" algn="l"/>
              </a:tabLst>
            </a:pPr>
            <a:r>
              <a:rPr lang="en-US" sz="1800"/>
              <a:t>5a. 	Collect additional data to refine understanding of COCs on Lots 1 and 2.</a:t>
            </a:r>
          </a:p>
          <a:p>
            <a:pPr marL="461963" indent="-461963">
              <a:tabLst>
                <a:tab pos="461963" algn="l"/>
              </a:tabLst>
            </a:pPr>
            <a:r>
              <a:rPr lang="en-US" sz="1800"/>
              <a:t>5b. 	Refine hot spots to reflect contemporary data and fate and transport analysis to establish groundwater points of compliance and actions levels.</a:t>
            </a:r>
          </a:p>
          <a:p>
            <a:pPr marL="461963" indent="-461963">
              <a:tabLst>
                <a:tab pos="461963" algn="l"/>
              </a:tabLst>
            </a:pPr>
            <a:r>
              <a:rPr lang="en-US" sz="1800"/>
              <a:t>5c. 	Collect data to support monitored natural attenuation as a viable remedial action.</a:t>
            </a:r>
          </a:p>
          <a:p>
            <a:pPr marL="461963" lvl="1" indent="-461963">
              <a:tabLst>
                <a:tab pos="461963" algn="l"/>
              </a:tabLst>
            </a:pPr>
            <a:r>
              <a:rPr lang="en-US" sz="1800" b="0"/>
              <a:t>5d. 	Investigate </a:t>
            </a:r>
            <a:r>
              <a:rPr lang="en-US" sz="1800" b="0">
                <a:latin typeface="Times New Roman"/>
                <a:cs typeface="Times New Roman"/>
              </a:rPr>
              <a:t>data gaps for DDx isomers, PCBs, and PFAS.</a:t>
            </a:r>
          </a:p>
          <a:p>
            <a:pPr marL="461963" indent="-461963">
              <a:tabLst>
                <a:tab pos="461963" algn="l"/>
              </a:tabLst>
            </a:pPr>
            <a:r>
              <a:rPr lang="en-US" sz="1800">
                <a:latin typeface="Times New Roman"/>
                <a:cs typeface="Times New Roman"/>
              </a:rPr>
              <a:t>5e. 	Investigate </a:t>
            </a:r>
            <a:r>
              <a:rPr lang="en-US" sz="1800"/>
              <a:t>vapor intrusion risk.</a:t>
            </a:r>
            <a:endParaRPr lang="en-US" sz="1800">
              <a:ea typeface="Cambria"/>
            </a:endParaRPr>
          </a:p>
          <a:p>
            <a:r>
              <a:rPr lang="en-US" sz="1800"/>
              <a:t>LSS objective:</a:t>
            </a:r>
          </a:p>
          <a:p>
            <a:r>
              <a:rPr lang="en-US" sz="1800"/>
              <a:t>Collect additional data, as necessary, to refine trespass plumes.</a:t>
            </a:r>
            <a:endParaRPr lang="en-US"/>
          </a:p>
          <a:p>
            <a:endParaRPr lang="en-US"/>
          </a:p>
          <a:p>
            <a:endParaRPr lang="en-US">
              <a:ea typeface="Cambria"/>
            </a:endParaRPr>
          </a:p>
          <a:p>
            <a:endParaRPr lang="en-US"/>
          </a:p>
        </p:txBody>
      </p:sp>
    </p:spTree>
    <p:extLst>
      <p:ext uri="{BB962C8B-B14F-4D97-AF65-F5344CB8AC3E}">
        <p14:creationId xmlns:p14="http://schemas.microsoft.com/office/powerpoint/2010/main" val="187086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FA63-A660-84C0-8A86-4F163358FD32}"/>
              </a:ext>
            </a:extLst>
          </p:cNvPr>
          <p:cNvSpPr>
            <a:spLocks noGrp="1"/>
          </p:cNvSpPr>
          <p:nvPr>
            <p:ph type="title"/>
          </p:nvPr>
        </p:nvSpPr>
        <p:spPr/>
        <p:txBody>
          <a:bodyPr/>
          <a:lstStyle/>
          <a:p>
            <a:r>
              <a:rPr lang="en-US"/>
              <a:t>Data Gaps Investigations, DEQ 5a</a:t>
            </a:r>
            <a:br>
              <a:rPr lang="en-US"/>
            </a:br>
            <a:r>
              <a:rPr lang="en-US"/>
              <a:t>(other than pre-design investigations for IRAMs 1, 2, and 4)</a:t>
            </a:r>
          </a:p>
        </p:txBody>
      </p:sp>
      <p:sp>
        <p:nvSpPr>
          <p:cNvPr id="3" name="Slide Number Placeholder 2">
            <a:extLst>
              <a:ext uri="{FF2B5EF4-FFF2-40B4-BE49-F238E27FC236}">
                <a16:creationId xmlns:a16="http://schemas.microsoft.com/office/drawing/2014/main" id="{8F9F95C6-CC0A-953B-1DB7-1EB0F5023F4D}"/>
              </a:ext>
            </a:extLst>
          </p:cNvPr>
          <p:cNvSpPr>
            <a:spLocks noGrp="1"/>
          </p:cNvSpPr>
          <p:nvPr>
            <p:ph type="sldNum" sz="quarter" idx="12"/>
          </p:nvPr>
        </p:nvSpPr>
        <p:spPr/>
        <p:txBody>
          <a:bodyPr/>
          <a:lstStyle/>
          <a:p>
            <a:fld id="{3954854E-1B22-401C-B4EE-1698A89C07E3}" type="slidenum">
              <a:rPr lang="en-GB" smtClean="0"/>
              <a:t>14</a:t>
            </a:fld>
            <a:endParaRPr lang="en-GB"/>
          </a:p>
        </p:txBody>
      </p:sp>
      <p:sp>
        <p:nvSpPr>
          <p:cNvPr id="5" name="Footer Placeholder 4">
            <a:extLst>
              <a:ext uri="{FF2B5EF4-FFF2-40B4-BE49-F238E27FC236}">
                <a16:creationId xmlns:a16="http://schemas.microsoft.com/office/drawing/2014/main" id="{DE86E73B-4A48-C2E1-CEB2-80EB0CAC404A}"/>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67221365-E29D-F856-0FB4-D400B7E8751C}"/>
              </a:ext>
            </a:extLst>
          </p:cNvPr>
          <p:cNvSpPr>
            <a:spLocks noGrp="1"/>
          </p:cNvSpPr>
          <p:nvPr>
            <p:ph type="body" sz="quarter" idx="16"/>
          </p:nvPr>
        </p:nvSpPr>
        <p:spPr>
          <a:xfrm>
            <a:off x="431801" y="1194500"/>
            <a:ext cx="11760199" cy="5117400"/>
          </a:xfrm>
        </p:spPr>
        <p:txBody>
          <a:bodyPr/>
          <a:lstStyle/>
          <a:p>
            <a:r>
              <a:rPr lang="en-US"/>
              <a:t>DEQ 19 January letter: </a:t>
            </a:r>
            <a:r>
              <a:rPr lang="en-US" sz="1800" i="1">
                <a:effectLst/>
                <a:latin typeface="Times New Roman" panose="02020603050405020304" pitchFamily="18" charset="0"/>
                <a:ea typeface="Times" panose="02020603050405020304" pitchFamily="18" charset="0"/>
              </a:rPr>
              <a:t>FS data gaps investigation in parallel with the IRAM consisting of…</a:t>
            </a:r>
          </a:p>
          <a:p>
            <a:pPr marR="0" lvl="1" algn="l">
              <a:spcBef>
                <a:spcPts val="800"/>
              </a:spcBef>
              <a:spcAft>
                <a:spcPts val="0"/>
              </a:spcAft>
            </a:pPr>
            <a:r>
              <a:rPr lang="en-US" sz="1800" b="0" i="1">
                <a:latin typeface="Times New Roman" panose="02020603050405020304" pitchFamily="18" charset="0"/>
              </a:rPr>
              <a:t>5a.Collecting additional data to </a:t>
            </a:r>
            <a:r>
              <a:rPr lang="en-US" sz="1800" i="1">
                <a:latin typeface="Times New Roman" panose="02020603050405020304" pitchFamily="18" charset="0"/>
              </a:rPr>
              <a:t>refine the understanding of the nature and extent of contamination in Lots 1 and 2</a:t>
            </a:r>
            <a:r>
              <a:rPr lang="en-US" sz="1800" b="0" i="1">
                <a:latin typeface="Times New Roman" panose="02020603050405020304" pitchFamily="18" charset="0"/>
              </a:rPr>
              <a:t>. Sampling in Lots 1 and 2 must include investigation of historical waste disposal areas, including the brine waste piles and brine residue ponds, asbestos pond and trenches, and DDT trench. The FS recommends conducting additional investigation of soil and groundwater in Lots 1 and 2 as part of the first phase of the remedial action.</a:t>
            </a:r>
          </a:p>
          <a:p>
            <a:pPr lvl="1">
              <a:spcBef>
                <a:spcPts val="800"/>
              </a:spcBef>
            </a:pPr>
            <a:r>
              <a:rPr lang="en-US" sz="1800">
                <a:solidFill>
                  <a:srgbClr val="000000"/>
                </a:solidFill>
                <a:effectLst/>
                <a:latin typeface="Times New Roman" panose="02020603050405020304" pitchFamily="18" charset="0"/>
                <a:ea typeface="Times New Roman" panose="02020603050405020304" pitchFamily="18" charset="0"/>
              </a:rPr>
              <a:t>LSS does not see the need for additional investigation in these areas.</a:t>
            </a:r>
            <a:endParaRPr lang="en-US" sz="1800"/>
          </a:p>
          <a:p>
            <a:pPr marR="0" lvl="1" algn="l">
              <a:spcBef>
                <a:spcPts val="800"/>
              </a:spcBef>
              <a:spcAft>
                <a:spcPts val="0"/>
              </a:spcAft>
            </a:pPr>
            <a:r>
              <a:rPr lang="en-US" sz="1800">
                <a:latin typeface="Times New Roman" panose="02020603050405020304" pitchFamily="18" charset="0"/>
              </a:rPr>
              <a:t>2005 RI Report:</a:t>
            </a:r>
            <a:endParaRPr lang="en-US"/>
          </a:p>
          <a:p>
            <a:pPr marL="342900" marR="0" lvl="0" indent="-342900" algn="l">
              <a:spcBef>
                <a:spcPts val="800"/>
              </a:spcBef>
              <a:spcAft>
                <a:spcPts val="0"/>
              </a:spcAft>
              <a:buFont typeface="Symbol" panose="05050102010706020507" pitchFamily="18" charset="2"/>
              <a:buChar char=""/>
            </a:pPr>
            <a:r>
              <a:rPr lang="en-US" sz="1800" b="1">
                <a:solidFill>
                  <a:srgbClr val="000000"/>
                </a:solidFill>
                <a:effectLst/>
                <a:latin typeface="Times New Roman" panose="02020603050405020304" pitchFamily="18" charset="0"/>
                <a:ea typeface="Times New Roman" panose="02020603050405020304" pitchFamily="18" charset="0"/>
              </a:rPr>
              <a:t>Brine Residue Pile. </a:t>
            </a:r>
            <a:r>
              <a:rPr lang="en-US" sz="1800">
                <a:solidFill>
                  <a:srgbClr val="000000"/>
                </a:solidFill>
                <a:effectLst/>
                <a:latin typeface="Times New Roman" panose="02020603050405020304" pitchFamily="18" charset="0"/>
                <a:ea typeface="Times New Roman" panose="02020603050405020304" pitchFamily="18" charset="0"/>
              </a:rPr>
              <a:t>1989 excavated visible residue and over-excavated an additional 6 inches. </a:t>
            </a:r>
            <a:endParaRPr lang="en-US" sz="1800">
              <a:solidFill>
                <a:srgbClr val="000000"/>
              </a:solidFill>
              <a:latin typeface="Times New Roman" panose="02020603050405020304" pitchFamily="18" charset="0"/>
              <a:ea typeface="Times New Roman" panose="02020603050405020304" pitchFamily="18" charset="0"/>
            </a:endParaRPr>
          </a:p>
          <a:p>
            <a:pPr marL="342900" marR="0" lvl="0" indent="-342900" algn="l">
              <a:spcBef>
                <a:spcPts val="800"/>
              </a:spcBef>
              <a:spcAft>
                <a:spcPts val="0"/>
              </a:spcAft>
              <a:buFont typeface="Symbol" panose="05050102010706020507" pitchFamily="18" charset="2"/>
              <a:buChar char=""/>
            </a:pPr>
            <a:r>
              <a:rPr lang="en-US" sz="1800" b="1">
                <a:solidFill>
                  <a:srgbClr val="000000"/>
                </a:solidFill>
                <a:effectLst/>
                <a:latin typeface="Times New Roman" panose="02020603050405020304" pitchFamily="18" charset="0"/>
                <a:ea typeface="Times New Roman" panose="02020603050405020304" pitchFamily="18" charset="0"/>
              </a:rPr>
              <a:t>Brine Residue Pond. </a:t>
            </a:r>
            <a:r>
              <a:rPr lang="en-US" sz="1800">
                <a:solidFill>
                  <a:srgbClr val="000000"/>
                </a:solidFill>
                <a:effectLst/>
                <a:latin typeface="Times New Roman" panose="02020603050405020304" pitchFamily="18" charset="0"/>
                <a:ea typeface="Times New Roman" panose="02020603050405020304" pitchFamily="18" charset="0"/>
              </a:rPr>
              <a:t>1992 excavated visible residue. 1995 and 1996 testing of fresh brine detected only very low lead or ND for TCLP metals. </a:t>
            </a:r>
          </a:p>
          <a:p>
            <a:pPr marL="342900" marR="0" lvl="0" indent="-342900" algn="l">
              <a:spcBef>
                <a:spcPts val="800"/>
              </a:spcBef>
              <a:spcAft>
                <a:spcPts val="0"/>
              </a:spcAft>
              <a:buFont typeface="Symbol" panose="05050102010706020507" pitchFamily="18" charset="2"/>
              <a:buChar char=""/>
            </a:pPr>
            <a:r>
              <a:rPr lang="en-US" sz="1800" b="1">
                <a:solidFill>
                  <a:srgbClr val="000000"/>
                </a:solidFill>
                <a:effectLst/>
                <a:latin typeface="Times New Roman" panose="02020603050405020304" pitchFamily="18" charset="0"/>
                <a:ea typeface="Times New Roman" panose="02020603050405020304" pitchFamily="18" charset="0"/>
              </a:rPr>
              <a:t>Asbestos Pond and Trenches. </a:t>
            </a:r>
            <a:r>
              <a:rPr lang="en-US" sz="1800">
                <a:solidFill>
                  <a:srgbClr val="000000"/>
                </a:solidFill>
                <a:effectLst/>
                <a:latin typeface="Times New Roman" panose="02020603050405020304" pitchFamily="18" charset="0"/>
                <a:ea typeface="Times New Roman" panose="02020603050405020304" pitchFamily="18" charset="0"/>
              </a:rPr>
              <a:t>1992 excavated visible residue and over-excavated additional 6 inches. Asbestos is not a COC in the HSE or the FS. Future revised FS will propose a CMMP to protect workers. </a:t>
            </a:r>
            <a:endParaRPr lang="en-US" sz="1800">
              <a:solidFill>
                <a:srgbClr val="000000"/>
              </a:solidFill>
              <a:effectLst/>
              <a:latin typeface="Calibri" panose="020F0502020204030204" pitchFamily="34" charset="0"/>
              <a:ea typeface="Times New Roman" panose="02020603050405020304" pitchFamily="18" charset="0"/>
            </a:endParaRPr>
          </a:p>
          <a:p>
            <a:pPr marL="342900" indent="-342900">
              <a:spcBef>
                <a:spcPts val="800"/>
              </a:spcBef>
              <a:buFont typeface="Symbol" panose="05050102010706020507" pitchFamily="18" charset="2"/>
              <a:buChar char=""/>
            </a:pPr>
            <a:r>
              <a:rPr lang="en-US" sz="1800" b="1">
                <a:solidFill>
                  <a:srgbClr val="000000"/>
                </a:solidFill>
                <a:effectLst/>
                <a:latin typeface="Times New Roman" panose="02020603050405020304" pitchFamily="18" charset="0"/>
                <a:ea typeface="Times New Roman" panose="02020603050405020304" pitchFamily="18" charset="0"/>
              </a:rPr>
              <a:t>DDT Trench on Lot 1. </a:t>
            </a:r>
            <a:r>
              <a:rPr lang="en-US" sz="1800">
                <a:solidFill>
                  <a:srgbClr val="000000"/>
                </a:solidFill>
                <a:effectLst/>
                <a:latin typeface="Times New Roman" panose="02020603050405020304" pitchFamily="18" charset="0"/>
                <a:ea typeface="Times New Roman" panose="02020603050405020304" pitchFamily="18" charset="0"/>
              </a:rPr>
              <a:t>1994 excavated the DDT Trench. Future revised FS will propose a CMMP to protect workers. LSS may propose additional focused investigation of DDT on Lots 1 and 2 to assess the extent of trespass DDT.</a:t>
            </a:r>
            <a:endParaRPr lang="en-US" sz="1800">
              <a:solidFill>
                <a:srgbClr val="000000"/>
              </a:solidFill>
              <a:effectLst/>
              <a:latin typeface="Calibri" panose="020F0502020204030204" pitchFamily="34" charset="0"/>
              <a:ea typeface="Times New Roman" panose="02020603050405020304" pitchFamily="18" charset="0"/>
            </a:endParaRPr>
          </a:p>
          <a:p>
            <a:endParaRPr lang="en-US"/>
          </a:p>
          <a:p>
            <a:endParaRPr lang="en-US"/>
          </a:p>
        </p:txBody>
      </p:sp>
    </p:spTree>
    <p:extLst>
      <p:ext uri="{BB962C8B-B14F-4D97-AF65-F5344CB8AC3E}">
        <p14:creationId xmlns:p14="http://schemas.microsoft.com/office/powerpoint/2010/main" val="409798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C126-8A24-0946-8D7B-35799447C1BD}"/>
              </a:ext>
            </a:extLst>
          </p:cNvPr>
          <p:cNvSpPr>
            <a:spLocks noGrp="1"/>
          </p:cNvSpPr>
          <p:nvPr>
            <p:ph type="title"/>
          </p:nvPr>
        </p:nvSpPr>
        <p:spPr/>
        <p:txBody>
          <a:bodyPr/>
          <a:lstStyle/>
          <a:p>
            <a:r>
              <a:rPr lang="en-US"/>
              <a:t>Waste Disposal Areas - Previous Investigations</a:t>
            </a:r>
          </a:p>
        </p:txBody>
      </p:sp>
      <p:sp>
        <p:nvSpPr>
          <p:cNvPr id="3" name="Slide Number Placeholder 2">
            <a:extLst>
              <a:ext uri="{FF2B5EF4-FFF2-40B4-BE49-F238E27FC236}">
                <a16:creationId xmlns:a16="http://schemas.microsoft.com/office/drawing/2014/main" id="{C0977684-89AE-4E04-4BEB-8BF420911650}"/>
              </a:ext>
            </a:extLst>
          </p:cNvPr>
          <p:cNvSpPr>
            <a:spLocks noGrp="1"/>
          </p:cNvSpPr>
          <p:nvPr>
            <p:ph type="sldNum" sz="quarter" idx="12"/>
          </p:nvPr>
        </p:nvSpPr>
        <p:spPr/>
        <p:txBody>
          <a:bodyPr/>
          <a:lstStyle/>
          <a:p>
            <a:fld id="{3954854E-1B22-401C-B4EE-1698A89C07E3}" type="slidenum">
              <a:rPr lang="en-GB" smtClean="0"/>
              <a:t>15</a:t>
            </a:fld>
            <a:endParaRPr lang="en-GB"/>
          </a:p>
        </p:txBody>
      </p:sp>
      <p:sp>
        <p:nvSpPr>
          <p:cNvPr id="4" name="Text Placeholder 3">
            <a:extLst>
              <a:ext uri="{FF2B5EF4-FFF2-40B4-BE49-F238E27FC236}">
                <a16:creationId xmlns:a16="http://schemas.microsoft.com/office/drawing/2014/main" id="{B007390F-36B5-BF77-F0FC-F7AF878BE2FB}"/>
              </a:ext>
            </a:extLst>
          </p:cNvPr>
          <p:cNvSpPr>
            <a:spLocks noGrp="1"/>
          </p:cNvSpPr>
          <p:nvPr>
            <p:ph type="body" idx="1"/>
          </p:nvPr>
        </p:nvSpPr>
        <p:spPr>
          <a:xfrm>
            <a:off x="215900" y="972000"/>
            <a:ext cx="11760200" cy="246221"/>
          </a:xfrm>
        </p:spPr>
        <p:txBody>
          <a:bodyPr/>
          <a:lstStyle/>
          <a:p>
            <a:r>
              <a:rPr lang="en-US"/>
              <a:t>Historical samples have already been taken to determine risk</a:t>
            </a:r>
          </a:p>
        </p:txBody>
      </p:sp>
      <p:sp>
        <p:nvSpPr>
          <p:cNvPr id="5" name="Footer Placeholder 4">
            <a:extLst>
              <a:ext uri="{FF2B5EF4-FFF2-40B4-BE49-F238E27FC236}">
                <a16:creationId xmlns:a16="http://schemas.microsoft.com/office/drawing/2014/main" id="{CA16188B-6A2A-37F8-0931-4AA8E477B412}"/>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73C7C325-A00B-E257-7C2D-C51811C64EC9}"/>
              </a:ext>
            </a:extLst>
          </p:cNvPr>
          <p:cNvSpPr>
            <a:spLocks noGrp="1"/>
          </p:cNvSpPr>
          <p:nvPr>
            <p:ph type="body" sz="quarter" idx="16"/>
          </p:nvPr>
        </p:nvSpPr>
        <p:spPr>
          <a:xfrm>
            <a:off x="215898" y="1547349"/>
            <a:ext cx="2898777" cy="4680000"/>
          </a:xfrm>
        </p:spPr>
        <p:txBody>
          <a:bodyPr/>
          <a:lstStyle/>
          <a:p>
            <a:pPr lvl="1"/>
            <a:r>
              <a:rPr lang="en-US">
                <a:effectLst/>
                <a:ea typeface="Aptos" panose="020B0004020202020204" pitchFamily="34" charset="0"/>
                <a:cs typeface="Aptos" panose="020B0004020202020204" pitchFamily="34" charset="0"/>
              </a:rPr>
              <a:t>Lot 1 &amp; 2 </a:t>
            </a:r>
            <a:r>
              <a:rPr lang="en-US">
                <a:ea typeface="Aptos" panose="020B0004020202020204" pitchFamily="34" charset="0"/>
                <a:cs typeface="Aptos" panose="020B0004020202020204" pitchFamily="34" charset="0"/>
              </a:rPr>
              <a:t>S</a:t>
            </a:r>
            <a:r>
              <a:rPr lang="en-US">
                <a:effectLst/>
                <a:ea typeface="Aptos" panose="020B0004020202020204" pitchFamily="34" charset="0"/>
                <a:cs typeface="Aptos" panose="020B0004020202020204" pitchFamily="34" charset="0"/>
              </a:rPr>
              <a:t>oil Sampling</a:t>
            </a:r>
          </a:p>
          <a:p>
            <a:pPr lvl="2"/>
            <a:r>
              <a:rPr lang="en-US">
                <a:effectLst/>
                <a:ea typeface="Aptos" panose="020B0004020202020204" pitchFamily="34" charset="0"/>
                <a:cs typeface="Aptos" panose="020B0004020202020204" pitchFamily="34" charset="0"/>
              </a:rPr>
              <a:t>2005 RI Report</a:t>
            </a:r>
          </a:p>
          <a:p>
            <a:pPr lvl="2"/>
            <a:r>
              <a:rPr lang="en-US">
                <a:ea typeface="Aptos" panose="020B0004020202020204" pitchFamily="34" charset="0"/>
                <a:cs typeface="Aptos" panose="020B0004020202020204" pitchFamily="34" charset="0"/>
              </a:rPr>
              <a:t>Data included in HSE</a:t>
            </a:r>
          </a:p>
          <a:p>
            <a:pPr lvl="2"/>
            <a:r>
              <a:rPr lang="en-US">
                <a:effectLst/>
                <a:ea typeface="Aptos" panose="020B0004020202020204" pitchFamily="34" charset="0"/>
                <a:cs typeface="Aptos" panose="020B0004020202020204" pitchFamily="34" charset="0"/>
              </a:rPr>
              <a:t>Composite results reported in HSE as single location in center of individual locations.</a:t>
            </a:r>
          </a:p>
          <a:p>
            <a:endParaRPr lang="en-US"/>
          </a:p>
        </p:txBody>
      </p:sp>
      <p:pic>
        <p:nvPicPr>
          <p:cNvPr id="7" name="Picture Placeholder 10">
            <a:extLst>
              <a:ext uri="{FF2B5EF4-FFF2-40B4-BE49-F238E27FC236}">
                <a16:creationId xmlns:a16="http://schemas.microsoft.com/office/drawing/2014/main" id="{D550C431-7A44-0052-FF2F-6C890D999D3F}"/>
              </a:ext>
            </a:extLst>
          </p:cNvPr>
          <p:cNvPicPr>
            <a:picLocks noChangeAspect="1"/>
          </p:cNvPicPr>
          <p:nvPr/>
        </p:nvPicPr>
        <p:blipFill rotWithShape="1">
          <a:blip r:embed="rId3"/>
          <a:srcRect l="62" r="761" b="1180"/>
          <a:stretch/>
        </p:blipFill>
        <p:spPr>
          <a:xfrm>
            <a:off x="3114675" y="1463425"/>
            <a:ext cx="7431172" cy="4700553"/>
          </a:xfrm>
          <a:prstGeom prst="rect">
            <a:avLst/>
          </a:prstGeom>
        </p:spPr>
      </p:pic>
      <p:sp>
        <p:nvSpPr>
          <p:cNvPr id="13" name="Rectangle 12">
            <a:extLst>
              <a:ext uri="{FF2B5EF4-FFF2-40B4-BE49-F238E27FC236}">
                <a16:creationId xmlns:a16="http://schemas.microsoft.com/office/drawing/2014/main" id="{A7BBFC2A-BA1B-CB35-F6CE-04452D016683}"/>
              </a:ext>
            </a:extLst>
          </p:cNvPr>
          <p:cNvSpPr/>
          <p:nvPr/>
        </p:nvSpPr>
        <p:spPr>
          <a:xfrm>
            <a:off x="7172325" y="3327399"/>
            <a:ext cx="530225" cy="168275"/>
          </a:xfrm>
          <a:prstGeom prst="rect">
            <a:avLst/>
          </a:prstGeom>
          <a:solidFill>
            <a:srgbClr val="FFFF00">
              <a:alpha val="16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3402AA-C509-B691-B4FB-AC81C31F67EA}"/>
              </a:ext>
            </a:extLst>
          </p:cNvPr>
          <p:cNvSpPr/>
          <p:nvPr/>
        </p:nvSpPr>
        <p:spPr>
          <a:xfrm>
            <a:off x="5140325" y="3136900"/>
            <a:ext cx="955675" cy="247650"/>
          </a:xfrm>
          <a:prstGeom prst="rect">
            <a:avLst/>
          </a:prstGeom>
          <a:solidFill>
            <a:srgbClr val="FFFF00">
              <a:alpha val="16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91E98B-A5DA-7086-2A3E-A1809CFFCE3A}"/>
              </a:ext>
            </a:extLst>
          </p:cNvPr>
          <p:cNvSpPr/>
          <p:nvPr/>
        </p:nvSpPr>
        <p:spPr>
          <a:xfrm>
            <a:off x="7115175" y="1884089"/>
            <a:ext cx="530225" cy="196850"/>
          </a:xfrm>
          <a:prstGeom prst="rect">
            <a:avLst/>
          </a:prstGeom>
          <a:solidFill>
            <a:srgbClr val="FFFF00">
              <a:alpha val="16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780F83-9E87-F284-B5C7-7CD8E10EA3EA}"/>
              </a:ext>
            </a:extLst>
          </p:cNvPr>
          <p:cNvSpPr/>
          <p:nvPr/>
        </p:nvSpPr>
        <p:spPr>
          <a:xfrm>
            <a:off x="4994275" y="4573939"/>
            <a:ext cx="657225" cy="118711"/>
          </a:xfrm>
          <a:prstGeom prst="rect">
            <a:avLst/>
          </a:prstGeom>
          <a:solidFill>
            <a:srgbClr val="FFFF00">
              <a:alpha val="16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49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7199-BF66-22C4-9E5D-D4D0E4C92709}"/>
              </a:ext>
            </a:extLst>
          </p:cNvPr>
          <p:cNvSpPr>
            <a:spLocks noGrp="1"/>
          </p:cNvSpPr>
          <p:nvPr>
            <p:ph type="title"/>
          </p:nvPr>
        </p:nvSpPr>
        <p:spPr/>
        <p:txBody>
          <a:bodyPr/>
          <a:lstStyle/>
          <a:p>
            <a:r>
              <a:rPr lang="en-US"/>
              <a:t>Data Gaps Investigations, DEQ 5b</a:t>
            </a:r>
            <a:br>
              <a:rPr lang="en-US"/>
            </a:br>
            <a:endParaRPr lang="en-US"/>
          </a:p>
        </p:txBody>
      </p:sp>
      <p:sp>
        <p:nvSpPr>
          <p:cNvPr id="3" name="Slide Number Placeholder 2">
            <a:extLst>
              <a:ext uri="{FF2B5EF4-FFF2-40B4-BE49-F238E27FC236}">
                <a16:creationId xmlns:a16="http://schemas.microsoft.com/office/drawing/2014/main" id="{77761CDE-6036-CD16-7450-8BA7CB4F2FC2}"/>
              </a:ext>
            </a:extLst>
          </p:cNvPr>
          <p:cNvSpPr>
            <a:spLocks noGrp="1"/>
          </p:cNvSpPr>
          <p:nvPr>
            <p:ph type="sldNum" sz="quarter" idx="12"/>
          </p:nvPr>
        </p:nvSpPr>
        <p:spPr/>
        <p:txBody>
          <a:bodyPr/>
          <a:lstStyle/>
          <a:p>
            <a:fld id="{3954854E-1B22-401C-B4EE-1698A89C07E3}" type="slidenum">
              <a:rPr lang="en-GB" smtClean="0"/>
              <a:t>16</a:t>
            </a:fld>
            <a:endParaRPr lang="en-GB"/>
          </a:p>
        </p:txBody>
      </p:sp>
      <p:sp>
        <p:nvSpPr>
          <p:cNvPr id="5" name="Footer Placeholder 4">
            <a:extLst>
              <a:ext uri="{FF2B5EF4-FFF2-40B4-BE49-F238E27FC236}">
                <a16:creationId xmlns:a16="http://schemas.microsoft.com/office/drawing/2014/main" id="{02B7A8EC-87FB-B201-BFE1-6F3568A0E85A}"/>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73CC7A8F-D6B6-1F4E-9552-E6D0F878FF79}"/>
              </a:ext>
            </a:extLst>
          </p:cNvPr>
          <p:cNvSpPr>
            <a:spLocks noGrp="1"/>
          </p:cNvSpPr>
          <p:nvPr>
            <p:ph type="body" sz="quarter" idx="16"/>
          </p:nvPr>
        </p:nvSpPr>
        <p:spPr>
          <a:xfrm>
            <a:off x="215900" y="802185"/>
            <a:ext cx="11760199" cy="5297532"/>
          </a:xfrm>
        </p:spPr>
        <p:txBody>
          <a:bodyPr/>
          <a:lstStyle/>
          <a:p>
            <a:r>
              <a:rPr lang="en-US" sz="1800"/>
              <a:t>DEQ 19 January letter: </a:t>
            </a:r>
            <a:r>
              <a:rPr lang="en-US" sz="1800" i="1">
                <a:effectLst/>
                <a:latin typeface="Times New Roman" panose="02020603050405020304" pitchFamily="18" charset="0"/>
                <a:ea typeface="Times" panose="02020603050405020304" pitchFamily="18" charset="0"/>
              </a:rPr>
              <a:t>FS data gaps investigation in parallel with the IRAM consisting of… </a:t>
            </a:r>
          </a:p>
          <a:p>
            <a:r>
              <a:rPr lang="en-US" sz="1800" i="1">
                <a:solidFill>
                  <a:srgbClr val="000000"/>
                </a:solidFill>
                <a:effectLst/>
                <a:latin typeface="Times New Roman" panose="02020603050405020304" pitchFamily="18" charset="0"/>
                <a:ea typeface="Times New Roman" panose="02020603050405020304" pitchFamily="18" charset="0"/>
              </a:rPr>
              <a:t>5b. </a:t>
            </a:r>
            <a:r>
              <a:rPr lang="en-US" sz="1800" i="1">
                <a:effectLst/>
                <a:latin typeface="Times New Roman" panose="02020603050405020304" pitchFamily="18" charset="0"/>
                <a:ea typeface="Times" panose="02020603050405020304" pitchFamily="18" charset="0"/>
              </a:rPr>
              <a:t>(paraphrase) </a:t>
            </a:r>
            <a:r>
              <a:rPr lang="en-US" sz="1800" i="1">
                <a:solidFill>
                  <a:srgbClr val="000000"/>
                </a:solidFill>
                <a:effectLst/>
                <a:latin typeface="Times New Roman" panose="02020603050405020304" pitchFamily="18" charset="0"/>
                <a:ea typeface="Times New Roman" panose="02020603050405020304" pitchFamily="18" charset="0"/>
              </a:rPr>
              <a:t>Refine hot spots and establish POCs (and action levels) to incorporate sediment, transition zone water, and porewater results from in-water PDI. </a:t>
            </a:r>
          </a:p>
          <a:p>
            <a:r>
              <a:rPr lang="en-US" sz="1800">
                <a:solidFill>
                  <a:srgbClr val="000000"/>
                </a:solidFill>
                <a:latin typeface="Times New Roman" panose="02020603050405020304" pitchFamily="18" charset="0"/>
                <a:ea typeface="Times New Roman" panose="02020603050405020304" pitchFamily="18" charset="0"/>
              </a:rPr>
              <a:t>LSS agrees, as proposed in the HSE and FS:</a:t>
            </a:r>
          </a:p>
          <a:p>
            <a:pPr marL="342900" marR="0" lvl="0" indent="-342900" algn="l">
              <a:spcBef>
                <a:spcPts val="800"/>
              </a:spcBef>
              <a:spcAft>
                <a:spcPts val="0"/>
              </a:spcAft>
              <a:buFont typeface="Symbol" panose="05050102010706020507" pitchFamily="18" charset="2"/>
              <a:buChar char=""/>
            </a:pPr>
            <a:r>
              <a:rPr lang="en-US" sz="1800">
                <a:solidFill>
                  <a:srgbClr val="000000"/>
                </a:solidFill>
                <a:latin typeface="Times New Roman" panose="02020603050405020304" pitchFamily="18" charset="0"/>
              </a:rPr>
              <a:t>Pre-design/datagaps sampling to assess contemporary concentrations.</a:t>
            </a:r>
          </a:p>
          <a:p>
            <a:pPr marL="342900" marR="0" lvl="0" indent="-342900" algn="l">
              <a:spcBef>
                <a:spcPts val="800"/>
              </a:spcBef>
              <a:spcAft>
                <a:spcPts val="0"/>
              </a:spcAft>
              <a:buFont typeface="Symbol" panose="05050102010706020507" pitchFamily="18" charset="2"/>
              <a:buChar char=""/>
            </a:pPr>
            <a:r>
              <a:rPr lang="en-US" sz="1800">
                <a:solidFill>
                  <a:srgbClr val="000000"/>
                </a:solidFill>
                <a:latin typeface="Times New Roman" panose="02020603050405020304" pitchFamily="18" charset="0"/>
              </a:rPr>
              <a:t>Supplemental assessment of leaching from soil to groundwater and transport to a point of exposure in the river. </a:t>
            </a:r>
          </a:p>
          <a:p>
            <a:pPr marL="623888" lvl="1" indent="-285750">
              <a:spcBef>
                <a:spcPts val="800"/>
              </a:spcBef>
              <a:buFont typeface="Courier New" panose="02070309020205020404" pitchFamily="49" charset="0"/>
              <a:buChar char="o"/>
            </a:pPr>
            <a:r>
              <a:rPr lang="en-US" sz="1800" b="0">
                <a:solidFill>
                  <a:srgbClr val="000000"/>
                </a:solidFill>
                <a:latin typeface="Times New Roman" panose="02020603050405020304" pitchFamily="18" charset="0"/>
              </a:rPr>
              <a:t>EPA partitioning model is limited by standard assumptions and input leading to conservative LtGW hot spots.</a:t>
            </a:r>
          </a:p>
          <a:p>
            <a:pPr marL="623888" lvl="1" indent="-285750">
              <a:spcBef>
                <a:spcPts val="800"/>
              </a:spcBef>
              <a:buFont typeface="Courier New" panose="02070309020205020404" pitchFamily="49" charset="0"/>
              <a:buChar char="o"/>
            </a:pPr>
            <a:r>
              <a:rPr lang="en-US" sz="1800" b="0">
                <a:solidFill>
                  <a:srgbClr val="000000"/>
                </a:solidFill>
                <a:latin typeface="Times New Roman" panose="02020603050405020304" pitchFamily="18" charset="0"/>
              </a:rPr>
              <a:t>Refine leaching-to-groundwater estimate to refine hot spot concentrations </a:t>
            </a:r>
            <a:br>
              <a:rPr lang="en-US" sz="1800" b="0">
                <a:solidFill>
                  <a:srgbClr val="000000"/>
                </a:solidFill>
                <a:latin typeface="Times New Roman" panose="02020603050405020304" pitchFamily="18" charset="0"/>
              </a:rPr>
            </a:br>
            <a:r>
              <a:rPr lang="en-US" sz="1800" b="0">
                <a:solidFill>
                  <a:srgbClr val="000000"/>
                </a:solidFill>
                <a:latin typeface="Times New Roman" panose="02020603050405020304" pitchFamily="18" charset="0"/>
              </a:rPr>
              <a:t>(e.g., EPA model </a:t>
            </a:r>
            <a:r>
              <a:rPr lang="en-US" sz="1800" b="0">
                <a:solidFill>
                  <a:srgbClr val="000000"/>
                </a:solidFill>
                <a:latin typeface="Times New Roman" panose="02020603050405020304" pitchFamily="18" charset="0"/>
                <a:sym typeface="Wingdings" panose="05000000000000000000" pitchFamily="2" charset="2"/>
              </a:rPr>
              <a:t> </a:t>
            </a:r>
            <a:r>
              <a:rPr lang="en-US" sz="1800" b="0">
                <a:solidFill>
                  <a:srgbClr val="000000"/>
                </a:solidFill>
                <a:latin typeface="Times New Roman" panose="02020603050405020304" pitchFamily="18" charset="0"/>
              </a:rPr>
              <a:t>VLEACH </a:t>
            </a:r>
            <a:r>
              <a:rPr lang="en-US" sz="1800" b="0">
                <a:solidFill>
                  <a:srgbClr val="000000"/>
                </a:solidFill>
                <a:latin typeface="Times New Roman" panose="02020603050405020304" pitchFamily="18" charset="0"/>
                <a:sym typeface="Wingdings" panose="05000000000000000000" pitchFamily="2" charset="2"/>
              </a:rPr>
              <a:t> </a:t>
            </a:r>
            <a:r>
              <a:rPr lang="en-US" sz="1800" b="0">
                <a:solidFill>
                  <a:srgbClr val="000000"/>
                </a:solidFill>
                <a:latin typeface="Times New Roman" panose="02020603050405020304" pitchFamily="18" charset="0"/>
              </a:rPr>
              <a:t>lab study). </a:t>
            </a:r>
          </a:p>
          <a:p>
            <a:pPr marL="623888" marR="0" lvl="1" indent="-285750" algn="l">
              <a:spcBef>
                <a:spcPts val="800"/>
              </a:spcBef>
              <a:spcAft>
                <a:spcPts val="0"/>
              </a:spcAft>
              <a:buFont typeface="Courier New" panose="02070309020205020404" pitchFamily="49" charset="0"/>
              <a:buChar char="o"/>
            </a:pPr>
            <a:r>
              <a:rPr lang="en-US" sz="1800" b="0">
                <a:solidFill>
                  <a:srgbClr val="000000"/>
                </a:solidFill>
                <a:effectLst/>
                <a:latin typeface="Times New Roman" panose="02020603050405020304" pitchFamily="18" charset="0"/>
                <a:ea typeface="Times New Roman" panose="02020603050405020304" pitchFamily="18" charset="0"/>
              </a:rPr>
              <a:t>Model or sample transport, flux, and attenuation of COCs in groundwater over time and distance to estimate concentrations at a point of exposure (porewater or water column). </a:t>
            </a:r>
            <a:endParaRPr lang="en-US" sz="1800" b="0">
              <a:solidFill>
                <a:srgbClr val="000000"/>
              </a:solidFill>
              <a:effectLst/>
              <a:latin typeface="Calibri" panose="020F0502020204030204" pitchFamily="34" charset="0"/>
              <a:ea typeface="Times New Roman" panose="02020603050405020304" pitchFamily="18" charset="0"/>
            </a:endParaRPr>
          </a:p>
          <a:p>
            <a:pPr marL="623888" marR="0" lvl="1" indent="-285750" algn="l">
              <a:spcBef>
                <a:spcPts val="800"/>
              </a:spcBef>
              <a:spcAft>
                <a:spcPts val="0"/>
              </a:spcAft>
              <a:buFont typeface="Courier New" panose="02070309020205020404" pitchFamily="49" charset="0"/>
              <a:buChar char="o"/>
            </a:pPr>
            <a:r>
              <a:rPr lang="en-US" sz="1800" b="0">
                <a:solidFill>
                  <a:srgbClr val="000000"/>
                </a:solidFill>
                <a:effectLst/>
                <a:latin typeface="Times New Roman" panose="02020603050405020304" pitchFamily="18" charset="0"/>
                <a:ea typeface="Times New Roman" panose="02020603050405020304" pitchFamily="18" charset="0"/>
              </a:rPr>
              <a:t>Review in-water PDI and possible in-water remedies to achieve in-water criteria. </a:t>
            </a:r>
            <a:endParaRPr lang="en-US" sz="1800" b="0">
              <a:solidFill>
                <a:srgbClr val="000000"/>
              </a:solidFill>
              <a:effectLst/>
              <a:latin typeface="Calibri" panose="020F0502020204030204" pitchFamily="34" charset="0"/>
              <a:ea typeface="Times New Roman" panose="02020603050405020304" pitchFamily="18" charset="0"/>
            </a:endParaRPr>
          </a:p>
          <a:p>
            <a:pPr marL="342900" indent="-342900">
              <a:spcBef>
                <a:spcPts val="800"/>
              </a:spcBef>
              <a:buFont typeface="Symbol" panose="05050102010706020507" pitchFamily="18" charset="2"/>
              <a:buChar char=""/>
            </a:pPr>
            <a:r>
              <a:rPr lang="en-US" sz="1800">
                <a:solidFill>
                  <a:srgbClr val="000000"/>
                </a:solidFill>
                <a:latin typeface="Times New Roman" panose="02020603050405020304" pitchFamily="18" charset="0"/>
              </a:rPr>
              <a:t>The analysis will be iterative. Preliminary screening will identify target COCs and areas. </a:t>
            </a:r>
          </a:p>
          <a:p>
            <a:pPr marL="342900" indent="-342900">
              <a:spcBef>
                <a:spcPts val="800"/>
              </a:spcBef>
              <a:buFont typeface="Symbol" panose="05050102010706020507" pitchFamily="18" charset="2"/>
              <a:buChar char=""/>
            </a:pPr>
            <a:r>
              <a:rPr lang="en-US" sz="1800">
                <a:solidFill>
                  <a:srgbClr val="000000"/>
                </a:solidFill>
                <a:latin typeface="Times New Roman" panose="02020603050405020304" pitchFamily="18" charset="0"/>
              </a:rPr>
              <a:t>A work plan will describe the details. The testing and results will inform the IRAM designs and a future revised FS.</a:t>
            </a:r>
          </a:p>
          <a:p>
            <a:endParaRPr lang="en-US" sz="1800">
              <a:solidFill>
                <a:srgbClr val="000000"/>
              </a:solidFill>
              <a:latin typeface="Times New Roman" panose="02020603050405020304" pitchFamily="18" charset="0"/>
              <a:ea typeface="Times New Roman" panose="02020603050405020304" pitchFamily="18" charset="0"/>
            </a:endParaRPr>
          </a:p>
          <a:p>
            <a:endParaRPr lang="en-US" sz="1800">
              <a:solidFill>
                <a:srgbClr val="000000"/>
              </a:solidFill>
              <a:effectLst/>
              <a:latin typeface="Calibri" panose="020F0502020204030204" pitchFamily="34" charset="0"/>
              <a:ea typeface="Times New Roman" panose="02020603050405020304" pitchFamily="18" charset="0"/>
            </a:endParaRPr>
          </a:p>
          <a:p>
            <a:endParaRPr lang="en-US"/>
          </a:p>
        </p:txBody>
      </p:sp>
    </p:spTree>
    <p:extLst>
      <p:ext uri="{BB962C8B-B14F-4D97-AF65-F5344CB8AC3E}">
        <p14:creationId xmlns:p14="http://schemas.microsoft.com/office/powerpoint/2010/main" val="3922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52BE-D4F1-476F-1754-499A69E63DFC}"/>
              </a:ext>
            </a:extLst>
          </p:cNvPr>
          <p:cNvSpPr>
            <a:spLocks noGrp="1"/>
          </p:cNvSpPr>
          <p:nvPr>
            <p:ph type="title"/>
          </p:nvPr>
        </p:nvSpPr>
        <p:spPr/>
        <p:txBody>
          <a:bodyPr/>
          <a:lstStyle/>
          <a:p>
            <a:r>
              <a:rPr lang="en-US"/>
              <a:t>Data Gaps Investigations, DEQ 5c</a:t>
            </a:r>
          </a:p>
        </p:txBody>
      </p:sp>
      <p:sp>
        <p:nvSpPr>
          <p:cNvPr id="3" name="Slide Number Placeholder 2">
            <a:extLst>
              <a:ext uri="{FF2B5EF4-FFF2-40B4-BE49-F238E27FC236}">
                <a16:creationId xmlns:a16="http://schemas.microsoft.com/office/drawing/2014/main" id="{CD38ECB0-CF02-31A2-6A15-D2DF3B64C16F}"/>
              </a:ext>
            </a:extLst>
          </p:cNvPr>
          <p:cNvSpPr>
            <a:spLocks noGrp="1"/>
          </p:cNvSpPr>
          <p:nvPr>
            <p:ph type="sldNum" sz="quarter" idx="12"/>
          </p:nvPr>
        </p:nvSpPr>
        <p:spPr/>
        <p:txBody>
          <a:bodyPr/>
          <a:lstStyle/>
          <a:p>
            <a:fld id="{3954854E-1B22-401C-B4EE-1698A89C07E3}" type="slidenum">
              <a:rPr lang="en-GB" smtClean="0"/>
              <a:t>17</a:t>
            </a:fld>
            <a:endParaRPr lang="en-GB"/>
          </a:p>
        </p:txBody>
      </p:sp>
      <p:sp>
        <p:nvSpPr>
          <p:cNvPr id="5" name="Footer Placeholder 4">
            <a:extLst>
              <a:ext uri="{FF2B5EF4-FFF2-40B4-BE49-F238E27FC236}">
                <a16:creationId xmlns:a16="http://schemas.microsoft.com/office/drawing/2014/main" id="{92385DCB-3FC0-ED2E-CD7C-19F17247749E}"/>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961E477A-4F24-694A-E3D3-30DE56ABFB35}"/>
              </a:ext>
            </a:extLst>
          </p:cNvPr>
          <p:cNvSpPr>
            <a:spLocks noGrp="1"/>
          </p:cNvSpPr>
          <p:nvPr>
            <p:ph type="body" sz="quarter" idx="16"/>
          </p:nvPr>
        </p:nvSpPr>
        <p:spPr>
          <a:xfrm>
            <a:off x="215901" y="770537"/>
            <a:ext cx="11760199" cy="4881326"/>
          </a:xfrm>
        </p:spPr>
        <p:txBody>
          <a:bodyPr/>
          <a:lstStyle/>
          <a:p>
            <a:r>
              <a:rPr lang="en-US" sz="1800"/>
              <a:t>DEQ 19 January letter: </a:t>
            </a:r>
            <a:r>
              <a:rPr lang="en-US" sz="1800" i="1">
                <a:effectLst/>
                <a:latin typeface="Times New Roman" panose="02020603050405020304" pitchFamily="18" charset="0"/>
                <a:ea typeface="Times" panose="02020603050405020304" pitchFamily="18" charset="0"/>
              </a:rPr>
              <a:t>FS data gaps investigation in parallel with the IRAM consisting of… </a:t>
            </a:r>
          </a:p>
          <a:p>
            <a:r>
              <a:rPr lang="en-US" sz="1800" i="1">
                <a:solidFill>
                  <a:srgbClr val="000000"/>
                </a:solidFill>
                <a:effectLst/>
                <a:latin typeface="Times New Roman" panose="02020603050405020304" pitchFamily="18" charset="0"/>
                <a:ea typeface="Times New Roman" panose="02020603050405020304" pitchFamily="18" charset="0"/>
              </a:rPr>
              <a:t>5c. Collecting data to support monitored natural attenuation as a viable remedial action for groundwater in Lots 3 and 4-Shallow/Intermediate (FU-7), Lots 3 and 4-Deep/Basalt (FU-11), and Lots 1 and 2 Deep/Basalt (FU-12).</a:t>
            </a:r>
          </a:p>
          <a:p>
            <a:pPr marL="285750" indent="-285750">
              <a:buFont typeface="Arial" panose="020B0604020202020204" pitchFamily="34" charset="0"/>
              <a:buChar char="•"/>
            </a:pPr>
            <a:r>
              <a:rPr lang="en-US" sz="1800">
                <a:solidFill>
                  <a:srgbClr val="000000"/>
                </a:solidFill>
                <a:effectLst/>
                <a:latin typeface="Times New Roman" panose="02020603050405020304" pitchFamily="18" charset="0"/>
                <a:ea typeface="Times New Roman" panose="02020603050405020304" pitchFamily="18" charset="0"/>
              </a:rPr>
              <a:t>EPA superfund guidance and the FS define “natural attenuation.” </a:t>
            </a:r>
          </a:p>
          <a:p>
            <a:pPr marL="285750" indent="-285750">
              <a:buFont typeface="Arial" panose="020B0604020202020204" pitchFamily="34" charset="0"/>
              <a:buChar char="•"/>
            </a:pPr>
            <a:r>
              <a:rPr lang="en-US" sz="1800">
                <a:solidFill>
                  <a:srgbClr val="000000"/>
                </a:solidFill>
                <a:latin typeface="Times New Roman" panose="02020603050405020304" pitchFamily="18" charset="0"/>
                <a:ea typeface="Times New Roman" panose="02020603050405020304" pitchFamily="18" charset="0"/>
              </a:rPr>
              <a:t>Contemporary groundwater data and additional testing will demonstrate the rates of contaminant attenuation over time. Attenuation rates and the conceptual model will inform calculations and modeling or COC concentrations at the POC.</a:t>
            </a:r>
          </a:p>
          <a:p>
            <a:pPr marL="285750" indent="-285750">
              <a:buFont typeface="Arial" panose="020B0604020202020204" pitchFamily="34" charset="0"/>
              <a:buChar char="•"/>
            </a:pPr>
            <a:r>
              <a:rPr lang="en-US" sz="1800">
                <a:effectLst/>
                <a:latin typeface="Times New Roman" panose="02020603050405020304" pitchFamily="18" charset="0"/>
                <a:ea typeface="Times" panose="02020603050405020304" pitchFamily="18" charset="0"/>
              </a:rPr>
              <a:t>The Trespass Memo indicates that COCs in the Gravel/Basalt unit (FU-11 and FU-12) are trespass plumes from Rhone Poulenc. Accordingly, COCs in the Gravel/Basalt units would attenuate by treatment of the upgradient sources.</a:t>
            </a:r>
          </a:p>
          <a:p>
            <a:pPr marL="285750" indent="-285750">
              <a:buFont typeface="Arial" panose="020B0604020202020204" pitchFamily="34" charset="0"/>
              <a:buChar char="•"/>
            </a:pPr>
            <a:r>
              <a:rPr lang="en-US" sz="1800">
                <a:effectLst/>
                <a:latin typeface="Times New Roman" panose="02020603050405020304" pitchFamily="18" charset="0"/>
                <a:ea typeface="Times" panose="02020603050405020304" pitchFamily="18" charset="0"/>
              </a:rPr>
              <a:t>Monitored natural attenuation is recommended for FU-7, -11, and -12 because COC concentrations are low; treatment in upgradient, downgradient, or overlying FUs will further reduce the concentrations; and slow contaminant flux over long transport distances allow for attenuation.</a:t>
            </a:r>
          </a:p>
          <a:p>
            <a:pPr marL="285750" indent="-285750">
              <a:buFont typeface="Arial" panose="020B0604020202020204" pitchFamily="34" charset="0"/>
              <a:buChar char="•"/>
            </a:pPr>
            <a:r>
              <a:rPr lang="en-US" sz="1800">
                <a:effectLst/>
                <a:latin typeface="Times New Roman" panose="02020603050405020304" pitchFamily="18" charset="0"/>
                <a:ea typeface="Times" panose="02020603050405020304" pitchFamily="18" charset="0"/>
              </a:rPr>
              <a:t>A datagaps work plan will further describe the process and methods to assess natural attenuation of COCs for FUs -7, -11, and -12, consistent with the state of the practice and EPA and DEQ guidance.</a:t>
            </a:r>
          </a:p>
          <a:p>
            <a:pPr marL="285750" indent="-285750">
              <a:buFont typeface="Arial" panose="020B0604020202020204" pitchFamily="34" charset="0"/>
              <a:buChar char="•"/>
            </a:pPr>
            <a:endParaRPr lang="en-US" sz="1800">
              <a:solidFill>
                <a:srgbClr val="000000"/>
              </a:solidFill>
              <a:latin typeface="Times New Roman" panose="02020603050405020304" pitchFamily="18" charset="0"/>
              <a:ea typeface="Times New Roman" panose="02020603050405020304" pitchFamily="18" charset="0"/>
            </a:endParaRPr>
          </a:p>
          <a:p>
            <a:endParaRPr lang="en-US" sz="1800">
              <a:solidFill>
                <a:srgbClr val="000000"/>
              </a:solidFill>
              <a:effectLst/>
              <a:latin typeface="Calibri" panose="020F0502020204030204" pitchFamily="34" charset="0"/>
              <a:ea typeface="Times New Roman" panose="02020603050405020304" pitchFamily="18" charset="0"/>
            </a:endParaRPr>
          </a:p>
          <a:p>
            <a:endParaRPr lang="en-US"/>
          </a:p>
        </p:txBody>
      </p:sp>
    </p:spTree>
    <p:extLst>
      <p:ext uri="{BB962C8B-B14F-4D97-AF65-F5344CB8AC3E}">
        <p14:creationId xmlns:p14="http://schemas.microsoft.com/office/powerpoint/2010/main" val="373744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892D-D56C-08E5-B254-DA4CD02A5F1B}"/>
              </a:ext>
            </a:extLst>
          </p:cNvPr>
          <p:cNvSpPr>
            <a:spLocks noGrp="1"/>
          </p:cNvSpPr>
          <p:nvPr>
            <p:ph type="title"/>
          </p:nvPr>
        </p:nvSpPr>
        <p:spPr/>
        <p:txBody>
          <a:bodyPr/>
          <a:lstStyle/>
          <a:p>
            <a:r>
              <a:rPr lang="en-US"/>
              <a:t>Data Gaps Investigations, DEQ 5d</a:t>
            </a:r>
          </a:p>
        </p:txBody>
      </p:sp>
      <p:sp>
        <p:nvSpPr>
          <p:cNvPr id="3" name="Slide Number Placeholder 2">
            <a:extLst>
              <a:ext uri="{FF2B5EF4-FFF2-40B4-BE49-F238E27FC236}">
                <a16:creationId xmlns:a16="http://schemas.microsoft.com/office/drawing/2014/main" id="{E1A402E3-C281-2993-31A6-44A2EE79A42E}"/>
              </a:ext>
            </a:extLst>
          </p:cNvPr>
          <p:cNvSpPr>
            <a:spLocks noGrp="1"/>
          </p:cNvSpPr>
          <p:nvPr>
            <p:ph type="sldNum" sz="quarter" idx="12"/>
          </p:nvPr>
        </p:nvSpPr>
        <p:spPr/>
        <p:txBody>
          <a:bodyPr/>
          <a:lstStyle/>
          <a:p>
            <a:fld id="{3954854E-1B22-401C-B4EE-1698A89C07E3}" type="slidenum">
              <a:rPr lang="en-GB" smtClean="0"/>
              <a:t>18</a:t>
            </a:fld>
            <a:endParaRPr lang="en-GB"/>
          </a:p>
        </p:txBody>
      </p:sp>
      <p:sp>
        <p:nvSpPr>
          <p:cNvPr id="5" name="Footer Placeholder 4">
            <a:extLst>
              <a:ext uri="{FF2B5EF4-FFF2-40B4-BE49-F238E27FC236}">
                <a16:creationId xmlns:a16="http://schemas.microsoft.com/office/drawing/2014/main" id="{6C4B15EC-BEA0-6B7E-8BF3-4C9FF700658A}"/>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E3366D83-BC31-B39D-6ECD-7B86572CC5FD}"/>
              </a:ext>
            </a:extLst>
          </p:cNvPr>
          <p:cNvSpPr>
            <a:spLocks noGrp="1"/>
          </p:cNvSpPr>
          <p:nvPr>
            <p:ph type="body" sz="quarter" idx="16"/>
          </p:nvPr>
        </p:nvSpPr>
        <p:spPr>
          <a:xfrm>
            <a:off x="215901" y="935999"/>
            <a:ext cx="11760199" cy="5269592"/>
          </a:xfrm>
        </p:spPr>
        <p:txBody>
          <a:bodyPr/>
          <a:lstStyle/>
          <a:p>
            <a:r>
              <a:rPr lang="en-US" sz="1600"/>
              <a:t>DEQ 19 January letter: </a:t>
            </a:r>
            <a:r>
              <a:rPr lang="en-US" sz="1600" i="1">
                <a:effectLst/>
                <a:latin typeface="Times New Roman" panose="02020603050405020304" pitchFamily="18" charset="0"/>
                <a:ea typeface="Times" panose="02020603050405020304" pitchFamily="18" charset="0"/>
              </a:rPr>
              <a:t>FS data gaps investigation in parallel with the IRAM consisting of… </a:t>
            </a:r>
          </a:p>
          <a:p>
            <a:r>
              <a:rPr lang="en-US" sz="1800" i="1">
                <a:solidFill>
                  <a:srgbClr val="000000"/>
                </a:solidFill>
                <a:effectLst/>
                <a:latin typeface="Times New Roman" panose="02020603050405020304" pitchFamily="18" charset="0"/>
                <a:ea typeface="Times New Roman" panose="02020603050405020304" pitchFamily="18" charset="0"/>
              </a:rPr>
              <a:t>5d. Conducting a sitewide investigation to resolve data gaps in current dataset for COIs/COCs, such as a lack of data for the 2,4’DDD, DDE and DDT isomers, PCB congener, and per-and polyfluoroalkyl substances (PFAS).</a:t>
            </a:r>
            <a:endParaRPr lang="en-US" b="1"/>
          </a:p>
          <a:p>
            <a:pPr marL="285750" indent="-285750">
              <a:buFont typeface="Arial" panose="020B0604020202020204" pitchFamily="34" charset="0"/>
              <a:buChar char="•"/>
            </a:pPr>
            <a:r>
              <a:rPr lang="en-US" sz="1800" b="1"/>
              <a:t>DDX 2,4’- isomers</a:t>
            </a:r>
          </a:p>
          <a:p>
            <a:pPr marL="789750" lvl="3" indent="-285750">
              <a:spcBef>
                <a:spcPts val="0"/>
              </a:spcBef>
            </a:pPr>
            <a:r>
              <a:rPr lang="en-US" sz="1800">
                <a:effectLst/>
                <a:latin typeface="Times New Roman" panose="02020603050405020304" pitchFamily="18" charset="0"/>
                <a:ea typeface="Times" panose="02020603050405020304" pitchFamily="18" charset="0"/>
              </a:rPr>
              <a:t>Historical analyses of DDD, DDE, and DDT included only 4,4’-isomers. </a:t>
            </a:r>
          </a:p>
          <a:p>
            <a:pPr marL="789750" lvl="3" indent="-285750">
              <a:spcBef>
                <a:spcPts val="0"/>
              </a:spcBef>
            </a:pPr>
            <a:r>
              <a:rPr lang="en-US" sz="1800"/>
              <a:t>2009 BERA established a regression to calculate 2,4’ DDx. </a:t>
            </a:r>
          </a:p>
          <a:p>
            <a:pPr marL="789750" lvl="3" indent="-285750">
              <a:spcBef>
                <a:spcPts val="0"/>
              </a:spcBef>
            </a:pPr>
            <a:r>
              <a:rPr lang="en-US" sz="1800"/>
              <a:t>The HSE used the surrogate for the 2,4’ isomers to calculate DDx totals.</a:t>
            </a:r>
          </a:p>
          <a:p>
            <a:pPr marL="789750" lvl="3" indent="-285750">
              <a:spcBef>
                <a:spcPts val="0"/>
              </a:spcBef>
            </a:pPr>
            <a:r>
              <a:rPr lang="en-US" sz="1800"/>
              <a:t>Future analyses will include 2,4’ isomers.</a:t>
            </a:r>
          </a:p>
          <a:p>
            <a:pPr marL="285750" indent="-285750">
              <a:buFont typeface="Arial" panose="020B0604020202020204" pitchFamily="34" charset="0"/>
              <a:buChar char="•"/>
            </a:pPr>
            <a:r>
              <a:rPr lang="en-US" sz="1800" b="1"/>
              <a:t>PCBs</a:t>
            </a:r>
          </a:p>
          <a:p>
            <a:pPr marL="789750" lvl="3" indent="-285750">
              <a:spcBef>
                <a:spcPts val="0"/>
              </a:spcBef>
            </a:pPr>
            <a:r>
              <a:rPr lang="en-US" sz="1800"/>
              <a:t>The HSE and FS did not identify PCB hot spots in soil or groundwater.</a:t>
            </a:r>
          </a:p>
          <a:p>
            <a:pPr marL="789750" lvl="3" indent="-285750">
              <a:spcBef>
                <a:spcPts val="0"/>
              </a:spcBef>
            </a:pPr>
            <a:r>
              <a:rPr lang="en-US" sz="1800"/>
              <a:t>The Trespass Memo identified high PCB concentrations in RP source areas and upgradient of Arkema.</a:t>
            </a:r>
          </a:p>
          <a:p>
            <a:pPr marL="789750" lvl="3" indent="-285750">
              <a:spcBef>
                <a:spcPts val="0"/>
              </a:spcBef>
            </a:pPr>
            <a:r>
              <a:rPr lang="en-US" sz="1800"/>
              <a:t>Future detections of PCBs in groundwater on Arkema would be attributed to RP. </a:t>
            </a:r>
          </a:p>
          <a:p>
            <a:pPr marL="285750" indent="-285750">
              <a:buFont typeface="Arial" panose="020B0604020202020204" pitchFamily="34" charset="0"/>
              <a:buChar char="•"/>
            </a:pPr>
            <a:r>
              <a:rPr lang="en-US" sz="1800" b="1"/>
              <a:t>PFAS</a:t>
            </a:r>
          </a:p>
          <a:p>
            <a:pPr marL="789750" lvl="3" indent="-285750">
              <a:spcBef>
                <a:spcPts val="0"/>
              </a:spcBef>
            </a:pPr>
            <a:r>
              <a:rPr lang="en-US" sz="1800"/>
              <a:t>PFAS have never been used in any processes at the Site. </a:t>
            </a:r>
          </a:p>
          <a:p>
            <a:pPr marL="789750" lvl="3" indent="-285750">
              <a:spcBef>
                <a:spcPts val="0"/>
              </a:spcBef>
            </a:pPr>
            <a:r>
              <a:rPr lang="en-US" sz="1800">
                <a:effectLst/>
                <a:ea typeface="Times" panose="02020603050405020304" pitchFamily="18" charset="0"/>
              </a:rPr>
              <a:t>Pre-IRAM groundwater sampling will include PFAS.</a:t>
            </a:r>
          </a:p>
          <a:p>
            <a:pPr marL="789750" lvl="3" indent="-285750">
              <a:spcBef>
                <a:spcPts val="0"/>
              </a:spcBef>
            </a:pPr>
            <a:r>
              <a:rPr lang="en-US" sz="1800"/>
              <a:t>What are the PFAS screening criteria?</a:t>
            </a:r>
          </a:p>
          <a:p>
            <a:pPr marL="789750" lvl="3" indent="-285750">
              <a:spcBef>
                <a:spcPts val="0"/>
              </a:spcBef>
            </a:pPr>
            <a:r>
              <a:rPr lang="en-US" sz="1800"/>
              <a:t>What happens</a:t>
            </a:r>
            <a:r>
              <a:rPr lang="en-US" sz="1800">
                <a:effectLst/>
                <a:ea typeface="Times" panose="02020603050405020304" pitchFamily="18" charset="0"/>
              </a:rPr>
              <a:t> when there are detections?</a:t>
            </a:r>
            <a:endParaRPr lang="en-US" sz="1800"/>
          </a:p>
          <a:p>
            <a:endParaRPr lang="en-US"/>
          </a:p>
          <a:p>
            <a:endParaRPr lang="en-US"/>
          </a:p>
        </p:txBody>
      </p:sp>
    </p:spTree>
    <p:extLst>
      <p:ext uri="{BB962C8B-B14F-4D97-AF65-F5344CB8AC3E}">
        <p14:creationId xmlns:p14="http://schemas.microsoft.com/office/powerpoint/2010/main" val="41865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68B6-0623-4E4A-D783-73067D24FB52}"/>
              </a:ext>
            </a:extLst>
          </p:cNvPr>
          <p:cNvSpPr>
            <a:spLocks noGrp="1"/>
          </p:cNvSpPr>
          <p:nvPr>
            <p:ph type="title"/>
          </p:nvPr>
        </p:nvSpPr>
        <p:spPr/>
        <p:txBody>
          <a:bodyPr/>
          <a:lstStyle/>
          <a:p>
            <a:r>
              <a:rPr lang="en-US"/>
              <a:t>Data Gaps Investigations, DEQ 5e</a:t>
            </a:r>
          </a:p>
        </p:txBody>
      </p:sp>
      <p:sp>
        <p:nvSpPr>
          <p:cNvPr id="3" name="Slide Number Placeholder 2">
            <a:extLst>
              <a:ext uri="{FF2B5EF4-FFF2-40B4-BE49-F238E27FC236}">
                <a16:creationId xmlns:a16="http://schemas.microsoft.com/office/drawing/2014/main" id="{4C5DAB79-D58C-C0FD-C6AD-7DE6A8C25DE9}"/>
              </a:ext>
            </a:extLst>
          </p:cNvPr>
          <p:cNvSpPr>
            <a:spLocks noGrp="1"/>
          </p:cNvSpPr>
          <p:nvPr>
            <p:ph type="sldNum" sz="quarter" idx="12"/>
          </p:nvPr>
        </p:nvSpPr>
        <p:spPr/>
        <p:txBody>
          <a:bodyPr/>
          <a:lstStyle/>
          <a:p>
            <a:fld id="{3954854E-1B22-401C-B4EE-1698A89C07E3}" type="slidenum">
              <a:rPr lang="en-GB" smtClean="0"/>
              <a:t>19</a:t>
            </a:fld>
            <a:endParaRPr lang="en-GB"/>
          </a:p>
        </p:txBody>
      </p:sp>
      <p:sp>
        <p:nvSpPr>
          <p:cNvPr id="5" name="Footer Placeholder 4">
            <a:extLst>
              <a:ext uri="{FF2B5EF4-FFF2-40B4-BE49-F238E27FC236}">
                <a16:creationId xmlns:a16="http://schemas.microsoft.com/office/drawing/2014/main" id="{AFBBEB9A-D551-0B69-B2C3-D8A44B329985}"/>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F662C178-A2E1-5090-951C-6E3D33D19A43}"/>
              </a:ext>
            </a:extLst>
          </p:cNvPr>
          <p:cNvSpPr>
            <a:spLocks noGrp="1"/>
          </p:cNvSpPr>
          <p:nvPr>
            <p:ph type="body" sz="quarter" idx="16"/>
          </p:nvPr>
        </p:nvSpPr>
        <p:spPr>
          <a:xfrm>
            <a:off x="215901" y="936000"/>
            <a:ext cx="11760199" cy="4680000"/>
          </a:xfrm>
        </p:spPr>
        <p:txBody>
          <a:bodyPr/>
          <a:lstStyle/>
          <a:p>
            <a:r>
              <a:rPr lang="en-US" sz="1800"/>
              <a:t>DEQ 19 January letter: </a:t>
            </a:r>
            <a:r>
              <a:rPr lang="en-US" sz="1800" i="1">
                <a:effectLst/>
                <a:latin typeface="Times New Roman" panose="02020603050405020304" pitchFamily="18" charset="0"/>
                <a:ea typeface="Times" panose="02020603050405020304" pitchFamily="18" charset="0"/>
              </a:rPr>
              <a:t>FS data gaps investigation in parallel with the IRAM consisting of… </a:t>
            </a:r>
          </a:p>
          <a:p>
            <a:r>
              <a:rPr lang="en-US" sz="1800" i="1">
                <a:solidFill>
                  <a:srgbClr val="000000"/>
                </a:solidFill>
                <a:effectLst/>
                <a:latin typeface="Times New Roman" panose="02020603050405020304" pitchFamily="18" charset="0"/>
                <a:ea typeface="Times New Roman" panose="02020603050405020304" pitchFamily="18" charset="0"/>
              </a:rPr>
              <a:t>5e. Conducting additional investigation to assess vapor intrusion risk.</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HHRA identified vapor intrusion as a possible human exposure route. </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HSE screened COCs against DEQ VI RBCs and hot-spot concentrations for chloroform and dichlorobenzene. </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The FS identified no indoor worker (vapor intrusion) hot spots. </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IRAMs and later remedies will address chloroform and dichlorobenzene concentrations in soil. </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A residual risk assessment will identify risk of residual contamination. </a:t>
            </a:r>
          </a:p>
          <a:p>
            <a:pPr marL="285750" marR="0" indent="-285750">
              <a:spcAft>
                <a:spcPts val="0"/>
              </a:spcAft>
              <a:buFont typeface="Arial" panose="020B0604020202020204" pitchFamily="34" charset="0"/>
              <a:buChar char="•"/>
            </a:pPr>
            <a:r>
              <a:rPr lang="en-US" sz="1800">
                <a:solidFill>
                  <a:srgbClr val="000000"/>
                </a:solidFill>
                <a:latin typeface="Times New Roman" panose="02020603050405020304" pitchFamily="18" charset="0"/>
              </a:rPr>
              <a:t>LSS believes that no additional investigation of vapor intrusion risk is necessary now.</a:t>
            </a:r>
          </a:p>
          <a:p>
            <a:endParaRPr lang="en-US" sz="1800" i="1">
              <a:solidFill>
                <a:srgbClr val="000000"/>
              </a:solidFill>
              <a:latin typeface="Times New Roman" panose="02020603050405020304" pitchFamily="18" charset="0"/>
              <a:ea typeface="Times New Roman" panose="02020603050405020304" pitchFamily="18" charset="0"/>
            </a:endParaRPr>
          </a:p>
          <a:p>
            <a:endParaRPr lang="en-US" sz="1800" i="1">
              <a:solidFill>
                <a:srgbClr val="000000"/>
              </a:solidFill>
              <a:effectLst/>
              <a:latin typeface="Times New Roman" panose="02020603050405020304" pitchFamily="18" charset="0"/>
              <a:ea typeface="Times New Roman" panose="02020603050405020304" pitchFamily="18" charset="0"/>
            </a:endParaRPr>
          </a:p>
          <a:p>
            <a:endParaRPr lang="en-US" sz="1800">
              <a:solidFill>
                <a:srgbClr val="000000"/>
              </a:solidFill>
              <a:effectLst/>
              <a:latin typeface="Calibri" panose="020F0502020204030204" pitchFamily="34" charset="0"/>
              <a:ea typeface="Times New Roman" panose="02020603050405020304" pitchFamily="18" charset="0"/>
            </a:endParaRPr>
          </a:p>
          <a:p>
            <a:endParaRPr lang="en-US"/>
          </a:p>
        </p:txBody>
      </p:sp>
    </p:spTree>
    <p:extLst>
      <p:ext uri="{BB962C8B-B14F-4D97-AF65-F5344CB8AC3E}">
        <p14:creationId xmlns:p14="http://schemas.microsoft.com/office/powerpoint/2010/main" val="11266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C6D2E5-5DFB-AA3A-2B8A-FB1B51BBD44F}"/>
              </a:ext>
            </a:extLst>
          </p:cNvPr>
          <p:cNvSpPr>
            <a:spLocks noGrp="1"/>
          </p:cNvSpPr>
          <p:nvPr>
            <p:ph type="body" sz="quarter" idx="18"/>
          </p:nvPr>
        </p:nvSpPr>
        <p:spPr>
          <a:xfrm>
            <a:off x="304140" y="1360622"/>
            <a:ext cx="5790565" cy="4939600"/>
          </a:xfrm>
        </p:spPr>
        <p:txBody>
          <a:bodyPr/>
          <a:lstStyle/>
          <a:p>
            <a:pPr lvl="1"/>
            <a:r>
              <a:rPr lang="en-US" sz="1400"/>
              <a:t>GWET Update</a:t>
            </a:r>
          </a:p>
          <a:p>
            <a:pPr lvl="1"/>
            <a:r>
              <a:rPr lang="en-US" sz="1400"/>
              <a:t>IRAMs</a:t>
            </a:r>
          </a:p>
          <a:p>
            <a:pPr lvl="2"/>
            <a:r>
              <a:rPr lang="en-US" sz="1400"/>
              <a:t>IRAM 1 – Acid Plant Area ISS</a:t>
            </a:r>
          </a:p>
          <a:p>
            <a:pPr lvl="3"/>
            <a:r>
              <a:rPr lang="en-US" sz="1400"/>
              <a:t>Scope and schedule</a:t>
            </a:r>
          </a:p>
          <a:p>
            <a:pPr lvl="3"/>
            <a:r>
              <a:rPr lang="en-US" sz="1400"/>
              <a:t>Key design issues and performance evaluation</a:t>
            </a:r>
          </a:p>
          <a:p>
            <a:pPr lvl="3"/>
            <a:r>
              <a:rPr lang="en-US" sz="1400"/>
              <a:t>Bench scale work</a:t>
            </a:r>
          </a:p>
          <a:p>
            <a:pPr lvl="2"/>
            <a:r>
              <a:rPr lang="en-US" sz="1400"/>
              <a:t>IRAM 4 – Acid Plant Area In Situ Injections</a:t>
            </a:r>
          </a:p>
          <a:p>
            <a:pPr lvl="3"/>
            <a:r>
              <a:rPr lang="en-US" sz="1400"/>
              <a:t>Alternatives evaluation, design basis, and schedule</a:t>
            </a:r>
          </a:p>
          <a:p>
            <a:pPr lvl="3"/>
            <a:r>
              <a:rPr lang="en-US" sz="1400"/>
              <a:t>Bench scale work</a:t>
            </a:r>
          </a:p>
          <a:p>
            <a:pPr lvl="2"/>
            <a:r>
              <a:rPr lang="en-US" sz="1400"/>
              <a:t>IRAM 2 – Chlorate Area In Situ Injections </a:t>
            </a:r>
          </a:p>
          <a:p>
            <a:pPr lvl="3"/>
            <a:r>
              <a:rPr lang="en-US" sz="1400"/>
              <a:t>Schrödinger's plume</a:t>
            </a:r>
          </a:p>
          <a:p>
            <a:pPr lvl="3"/>
            <a:r>
              <a:rPr lang="en-US" sz="1400"/>
              <a:t>Design basis, schedule</a:t>
            </a:r>
          </a:p>
          <a:p>
            <a:pPr lvl="2"/>
            <a:r>
              <a:rPr lang="en-US" sz="1400"/>
              <a:t>IRAM 3 – Direct Exposure Hot Spot Removal</a:t>
            </a:r>
          </a:p>
          <a:p>
            <a:pPr lvl="3"/>
            <a:r>
              <a:rPr lang="en-US" sz="1400"/>
              <a:t>Alternatives evaluation and design basis</a:t>
            </a:r>
          </a:p>
          <a:p>
            <a:pPr lvl="3"/>
            <a:r>
              <a:rPr lang="en-US" sz="1400"/>
              <a:t>Schedule and phasing</a:t>
            </a:r>
          </a:p>
        </p:txBody>
      </p:sp>
      <p:sp>
        <p:nvSpPr>
          <p:cNvPr id="10" name="Text Placeholder 9">
            <a:extLst>
              <a:ext uri="{FF2B5EF4-FFF2-40B4-BE49-F238E27FC236}">
                <a16:creationId xmlns:a16="http://schemas.microsoft.com/office/drawing/2014/main" id="{903A3142-4D17-4787-ADFE-E60DAD5AB538}"/>
              </a:ext>
            </a:extLst>
          </p:cNvPr>
          <p:cNvSpPr>
            <a:spLocks noGrp="1"/>
          </p:cNvSpPr>
          <p:nvPr>
            <p:ph type="body" sz="quarter" idx="23"/>
          </p:nvPr>
        </p:nvSpPr>
        <p:spPr>
          <a:xfrm>
            <a:off x="6298555" y="1360622"/>
            <a:ext cx="5790565" cy="4680000"/>
          </a:xfrm>
        </p:spPr>
        <p:txBody>
          <a:bodyPr/>
          <a:lstStyle/>
          <a:p>
            <a:pPr lvl="1"/>
            <a:r>
              <a:rPr lang="en-US" sz="1400"/>
              <a:t>Data Gap Investigation</a:t>
            </a:r>
          </a:p>
          <a:p>
            <a:pPr lvl="2"/>
            <a:r>
              <a:rPr lang="en-US" sz="1400"/>
              <a:t>Data collection objectives –</a:t>
            </a:r>
          </a:p>
          <a:p>
            <a:pPr lvl="3"/>
            <a:r>
              <a:rPr lang="en-US" sz="1400"/>
              <a:t>Groundwater - Screening Criteria development, current hot spot and trespass plume delineation, IRAM Design</a:t>
            </a:r>
          </a:p>
          <a:p>
            <a:pPr lvl="3"/>
            <a:r>
              <a:rPr lang="en-US" sz="1400"/>
              <a:t>Soil - Screening Criteria development, current hot spot and trespass plume delineation</a:t>
            </a:r>
          </a:p>
          <a:p>
            <a:pPr lvl="2"/>
            <a:r>
              <a:rPr lang="en-US" sz="1400"/>
              <a:t>Waste disposal area delineation</a:t>
            </a:r>
          </a:p>
          <a:p>
            <a:pPr lvl="2"/>
            <a:r>
              <a:rPr lang="en-US" sz="1400"/>
              <a:t>MNA data gaps</a:t>
            </a:r>
          </a:p>
          <a:p>
            <a:pPr lvl="2"/>
            <a:r>
              <a:rPr lang="en-US" sz="1400"/>
              <a:t>COC specific data gaps – 2,4’- isomers, PCBs</a:t>
            </a:r>
          </a:p>
          <a:p>
            <a:pPr lvl="2"/>
            <a:r>
              <a:rPr lang="en-US" sz="1400"/>
              <a:t>PFAS</a:t>
            </a:r>
          </a:p>
          <a:p>
            <a:pPr lvl="2"/>
            <a:r>
              <a:rPr lang="en-US" sz="1400"/>
              <a:t>VI Risk</a:t>
            </a:r>
          </a:p>
          <a:p>
            <a:pPr lvl="1"/>
            <a:r>
              <a:rPr lang="en-US" sz="1400"/>
              <a:t>Next Steps</a:t>
            </a:r>
          </a:p>
          <a:p>
            <a:pPr lvl="2"/>
            <a:r>
              <a:rPr lang="en-US" sz="1400"/>
              <a:t>Administrative directive?</a:t>
            </a:r>
          </a:p>
          <a:p>
            <a:pPr lvl="2"/>
            <a:r>
              <a:rPr lang="en-US" sz="1400"/>
              <a:t>Workplans</a:t>
            </a:r>
          </a:p>
        </p:txBody>
      </p:sp>
      <p:sp>
        <p:nvSpPr>
          <p:cNvPr id="7" name="Title 6">
            <a:extLst>
              <a:ext uri="{FF2B5EF4-FFF2-40B4-BE49-F238E27FC236}">
                <a16:creationId xmlns:a16="http://schemas.microsoft.com/office/drawing/2014/main" id="{06646F4A-F8F4-A4FA-E156-B29B9F409B4E}"/>
              </a:ext>
            </a:extLst>
          </p:cNvPr>
          <p:cNvSpPr>
            <a:spLocks noGrp="1"/>
          </p:cNvSpPr>
          <p:nvPr>
            <p:ph type="title"/>
          </p:nvPr>
        </p:nvSpPr>
        <p:spPr>
          <a:xfrm>
            <a:off x="215905" y="216000"/>
            <a:ext cx="11757600" cy="387798"/>
          </a:xfrm>
        </p:spPr>
        <p:txBody>
          <a:bodyPr/>
          <a:lstStyle/>
          <a:p>
            <a:r>
              <a:rPr lang="en-US"/>
              <a:t>Agenda</a:t>
            </a:r>
          </a:p>
        </p:txBody>
      </p:sp>
      <p:sp>
        <p:nvSpPr>
          <p:cNvPr id="2" name="Footer Placeholder 1">
            <a:extLst>
              <a:ext uri="{FF2B5EF4-FFF2-40B4-BE49-F238E27FC236}">
                <a16:creationId xmlns:a16="http://schemas.microsoft.com/office/drawing/2014/main" id="{E598102A-CD37-3980-9162-6E4CF0EFB24D}"/>
              </a:ext>
            </a:extLst>
          </p:cNvPr>
          <p:cNvSpPr>
            <a:spLocks noGrp="1"/>
          </p:cNvSpPr>
          <p:nvPr>
            <p:ph type="ftr" sz="quarter" idx="11"/>
          </p:nvPr>
        </p:nvSpPr>
        <p:spPr/>
        <p:txBody>
          <a:bodyPr/>
          <a:lstStyle/>
          <a:p>
            <a:r>
              <a:rPr lang="en-US"/>
              <a:t>Arkema Portland - IRAM and Data Gaps Scoping</a:t>
            </a:r>
            <a:endParaRPr lang="en-GB"/>
          </a:p>
        </p:txBody>
      </p:sp>
      <p:sp>
        <p:nvSpPr>
          <p:cNvPr id="3" name="Slide Number Placeholder 2">
            <a:extLst>
              <a:ext uri="{FF2B5EF4-FFF2-40B4-BE49-F238E27FC236}">
                <a16:creationId xmlns:a16="http://schemas.microsoft.com/office/drawing/2014/main" id="{644007EC-8332-6B4A-E41D-93F2E61AC1F2}"/>
              </a:ext>
            </a:extLst>
          </p:cNvPr>
          <p:cNvSpPr>
            <a:spLocks noGrp="1"/>
          </p:cNvSpPr>
          <p:nvPr>
            <p:ph type="sldNum" sz="quarter" idx="12"/>
          </p:nvPr>
        </p:nvSpPr>
        <p:spPr/>
        <p:txBody>
          <a:bodyPr/>
          <a:lstStyle/>
          <a:p>
            <a:fld id="{3954854E-1B22-401C-B4EE-1698A89C07E3}" type="slidenum">
              <a:rPr lang="en-GB" smtClean="0"/>
              <a:t>2</a:t>
            </a:fld>
            <a:endParaRPr lang="en-GB"/>
          </a:p>
        </p:txBody>
      </p:sp>
    </p:spTree>
    <p:extLst>
      <p:ext uri="{BB962C8B-B14F-4D97-AF65-F5344CB8AC3E}">
        <p14:creationId xmlns:p14="http://schemas.microsoft.com/office/powerpoint/2010/main" val="31698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464D-7BF8-78D1-89AB-96CDD67BC522}"/>
              </a:ext>
            </a:extLst>
          </p:cNvPr>
          <p:cNvSpPr>
            <a:spLocks noGrp="1"/>
          </p:cNvSpPr>
          <p:nvPr>
            <p:ph type="title"/>
          </p:nvPr>
        </p:nvSpPr>
        <p:spPr/>
        <p:txBody>
          <a:bodyPr/>
          <a:lstStyle/>
          <a:p>
            <a:r>
              <a:rPr lang="en-US"/>
              <a:t>Next Steps!</a:t>
            </a:r>
          </a:p>
        </p:txBody>
      </p:sp>
      <p:sp>
        <p:nvSpPr>
          <p:cNvPr id="3" name="Slide Number Placeholder 2">
            <a:extLst>
              <a:ext uri="{FF2B5EF4-FFF2-40B4-BE49-F238E27FC236}">
                <a16:creationId xmlns:a16="http://schemas.microsoft.com/office/drawing/2014/main" id="{8ADAA2C5-837C-9E39-CEE4-A9B2D55F5561}"/>
              </a:ext>
            </a:extLst>
          </p:cNvPr>
          <p:cNvSpPr>
            <a:spLocks noGrp="1"/>
          </p:cNvSpPr>
          <p:nvPr>
            <p:ph type="sldNum" sz="quarter" idx="12"/>
          </p:nvPr>
        </p:nvSpPr>
        <p:spPr/>
        <p:txBody>
          <a:bodyPr/>
          <a:lstStyle/>
          <a:p>
            <a:fld id="{3954854E-1B22-401C-B4EE-1698A89C07E3}" type="slidenum">
              <a:rPr lang="en-GB" smtClean="0"/>
              <a:t>20</a:t>
            </a:fld>
            <a:endParaRPr lang="en-GB"/>
          </a:p>
        </p:txBody>
      </p:sp>
      <p:sp>
        <p:nvSpPr>
          <p:cNvPr id="5" name="Footer Placeholder 4">
            <a:extLst>
              <a:ext uri="{FF2B5EF4-FFF2-40B4-BE49-F238E27FC236}">
                <a16:creationId xmlns:a16="http://schemas.microsoft.com/office/drawing/2014/main" id="{E7BC1F85-1703-11B8-4776-0ECC4FD44E8F}"/>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8225506A-5F7D-0884-22B5-0E1FF70D2185}"/>
              </a:ext>
            </a:extLst>
          </p:cNvPr>
          <p:cNvSpPr>
            <a:spLocks noGrp="1"/>
          </p:cNvSpPr>
          <p:nvPr>
            <p:ph type="body" sz="quarter" idx="16"/>
          </p:nvPr>
        </p:nvSpPr>
        <p:spPr>
          <a:xfrm>
            <a:off x="215901" y="1089000"/>
            <a:ext cx="11760199" cy="4680000"/>
          </a:xfrm>
        </p:spPr>
        <p:txBody>
          <a:bodyPr/>
          <a:lstStyle/>
          <a:p>
            <a:pPr marL="285750" indent="-285750">
              <a:buFont typeface="Arial" panose="020B0604020202020204" pitchFamily="34" charset="0"/>
              <a:buChar char="•"/>
            </a:pPr>
            <a:r>
              <a:rPr lang="en-US" b="1"/>
              <a:t>Strategy for upcoming work administratively</a:t>
            </a:r>
          </a:p>
          <a:p>
            <a:pPr marL="789750" lvl="3" indent="-285750"/>
            <a:r>
              <a:rPr lang="en-US"/>
              <a:t>FSWP is current administrative vehicle, whereas ODEQ’s January 19</a:t>
            </a:r>
            <a:r>
              <a:rPr lang="en-US" baseline="30000"/>
              <a:t>th</a:t>
            </a:r>
            <a:r>
              <a:rPr lang="en-US"/>
              <a:t> letter is not a directive</a:t>
            </a:r>
          </a:p>
          <a:p>
            <a:pPr marL="789750" lvl="3" indent="-285750"/>
            <a:r>
              <a:rPr lang="en-US"/>
              <a:t>Comments were provided by ERM on February 14</a:t>
            </a:r>
            <a:r>
              <a:rPr lang="en-US" baseline="30000"/>
              <a:t>th </a:t>
            </a:r>
          </a:p>
          <a:p>
            <a:pPr marL="789750" lvl="3" indent="-285750"/>
            <a:endParaRPr lang="en-US" baseline="30000"/>
          </a:p>
          <a:p>
            <a:pPr marL="285750" lvl="1" indent="-285750">
              <a:buFont typeface="Arial" panose="020B0604020202020204" pitchFamily="34" charset="0"/>
              <a:buChar char="•"/>
            </a:pPr>
            <a:r>
              <a:rPr lang="en-US"/>
              <a:t>Structure of upcoming IRAM work plans and submittal organization</a:t>
            </a:r>
          </a:p>
          <a:p>
            <a:pPr marL="789750" lvl="3" indent="-285750"/>
            <a:r>
              <a:rPr lang="en-US"/>
              <a:t>Does the ODEQ have any preferences for how IRAM workplans and reports are submitted (together or separately)?</a:t>
            </a:r>
          </a:p>
          <a:p>
            <a:pPr marL="789750" lvl="3" indent="-285750"/>
            <a:endParaRPr lang="en-US"/>
          </a:p>
          <a:p>
            <a:pPr marL="285750" lvl="1" indent="-285750">
              <a:buFont typeface="Arial" panose="020B0604020202020204" pitchFamily="34" charset="0"/>
              <a:buChar char="•"/>
            </a:pPr>
            <a:endParaRPr lang="en-US"/>
          </a:p>
          <a:p>
            <a:pPr marL="285750" lvl="1" indent="-285750">
              <a:buFont typeface="Arial" panose="020B0604020202020204" pitchFamily="34" charset="0"/>
              <a:buChar char="•"/>
            </a:pPr>
            <a:endParaRPr lang="en-US"/>
          </a:p>
        </p:txBody>
      </p:sp>
    </p:spTree>
    <p:extLst>
      <p:ext uri="{BB962C8B-B14F-4D97-AF65-F5344CB8AC3E}">
        <p14:creationId xmlns:p14="http://schemas.microsoft.com/office/powerpoint/2010/main" val="189918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24C76-E87A-D8F1-F97E-2F03070F5376}"/>
              </a:ext>
            </a:extLst>
          </p:cNvPr>
          <p:cNvSpPr>
            <a:spLocks noGrp="1"/>
          </p:cNvSpPr>
          <p:nvPr>
            <p:ph type="sldNum" sz="quarter" idx="12"/>
          </p:nvPr>
        </p:nvSpPr>
        <p:spPr/>
        <p:txBody>
          <a:bodyPr/>
          <a:lstStyle/>
          <a:p>
            <a:fld id="{3954854E-1B22-401C-B4EE-1698A89C07E3}" type="slidenum">
              <a:rPr lang="en-US" smtClean="0"/>
              <a:pPr/>
              <a:t>21</a:t>
            </a:fld>
            <a:endParaRPr lang="en-US"/>
          </a:p>
        </p:txBody>
      </p:sp>
      <p:sp>
        <p:nvSpPr>
          <p:cNvPr id="4" name="Footer Placeholder 3">
            <a:extLst>
              <a:ext uri="{FF2B5EF4-FFF2-40B4-BE49-F238E27FC236}">
                <a16:creationId xmlns:a16="http://schemas.microsoft.com/office/drawing/2014/main" id="{C4563D62-9C9A-CA1D-CB53-630372AF5F25}"/>
              </a:ext>
            </a:extLst>
          </p:cNvPr>
          <p:cNvSpPr>
            <a:spLocks noGrp="1"/>
          </p:cNvSpPr>
          <p:nvPr>
            <p:ph type="ftr" sz="quarter" idx="11"/>
          </p:nvPr>
        </p:nvSpPr>
        <p:spPr/>
        <p:txBody>
          <a:bodyPr/>
          <a:lstStyle/>
          <a:p>
            <a:r>
              <a:rPr lang="en-US"/>
              <a:t>Arkema Portland - IRAM and Data Gaps Scoping</a:t>
            </a:r>
          </a:p>
        </p:txBody>
      </p:sp>
      <p:sp>
        <p:nvSpPr>
          <p:cNvPr id="5" name="Text Placeholder 4">
            <a:extLst>
              <a:ext uri="{FF2B5EF4-FFF2-40B4-BE49-F238E27FC236}">
                <a16:creationId xmlns:a16="http://schemas.microsoft.com/office/drawing/2014/main" id="{4D01BE82-3A31-17C1-5EF1-EE14DDB54994}"/>
              </a:ext>
            </a:extLst>
          </p:cNvPr>
          <p:cNvSpPr>
            <a:spLocks noGrp="1"/>
          </p:cNvSpPr>
          <p:nvPr>
            <p:ph type="body" sz="quarter" idx="13"/>
          </p:nvPr>
        </p:nvSpPr>
        <p:spPr/>
        <p:txBody>
          <a:bodyPr/>
          <a:lstStyle/>
          <a:p>
            <a:r>
              <a:rPr lang="en-US" sz="1800"/>
              <a:t>Brendan Robinson, PE (OR)</a:t>
            </a:r>
          </a:p>
          <a:p>
            <a:r>
              <a:rPr lang="en-US" sz="1800"/>
              <a:t>Sarah Seekins</a:t>
            </a:r>
          </a:p>
          <a:p>
            <a:r>
              <a:rPr lang="en-US" sz="1800"/>
              <a:t>David Weymann, PE (OR)</a:t>
            </a:r>
          </a:p>
          <a:p>
            <a:r>
              <a:rPr lang="en-US" sz="1800"/>
              <a:t>Josh Hancock</a:t>
            </a:r>
          </a:p>
          <a:p>
            <a:r>
              <a:rPr lang="en-US" sz="1800"/>
              <a:t>Andrew Gardner</a:t>
            </a:r>
          </a:p>
        </p:txBody>
      </p:sp>
    </p:spTree>
    <p:custDataLst>
      <p:custData r:id="rId1"/>
      <p:custData r:id="rId2"/>
    </p:custDataLst>
    <p:extLst>
      <p:ext uri="{BB962C8B-B14F-4D97-AF65-F5344CB8AC3E}">
        <p14:creationId xmlns:p14="http://schemas.microsoft.com/office/powerpoint/2010/main" val="41957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4270-9BB5-5070-4412-FDA3964026F5}"/>
              </a:ext>
            </a:extLst>
          </p:cNvPr>
          <p:cNvSpPr>
            <a:spLocks noGrp="1"/>
          </p:cNvSpPr>
          <p:nvPr>
            <p:ph type="title"/>
          </p:nvPr>
        </p:nvSpPr>
        <p:spPr/>
        <p:txBody>
          <a:bodyPr/>
          <a:lstStyle/>
          <a:p>
            <a:r>
              <a:rPr lang="en-US"/>
              <a:t>Background</a:t>
            </a:r>
          </a:p>
        </p:txBody>
      </p:sp>
      <p:sp>
        <p:nvSpPr>
          <p:cNvPr id="3" name="Slide Number Placeholder 2">
            <a:extLst>
              <a:ext uri="{FF2B5EF4-FFF2-40B4-BE49-F238E27FC236}">
                <a16:creationId xmlns:a16="http://schemas.microsoft.com/office/drawing/2014/main" id="{52A83D19-B630-6F73-9B2A-DBE967665CBF}"/>
              </a:ext>
            </a:extLst>
          </p:cNvPr>
          <p:cNvSpPr>
            <a:spLocks noGrp="1"/>
          </p:cNvSpPr>
          <p:nvPr>
            <p:ph type="sldNum" sz="quarter" idx="12"/>
          </p:nvPr>
        </p:nvSpPr>
        <p:spPr/>
        <p:txBody>
          <a:bodyPr/>
          <a:lstStyle/>
          <a:p>
            <a:fld id="{3954854E-1B22-401C-B4EE-1698A89C07E3}" type="slidenum">
              <a:rPr lang="en-GB" smtClean="0"/>
              <a:t>22</a:t>
            </a:fld>
            <a:endParaRPr lang="en-GB"/>
          </a:p>
        </p:txBody>
      </p:sp>
      <p:sp>
        <p:nvSpPr>
          <p:cNvPr id="4" name="Text Placeholder 3">
            <a:extLst>
              <a:ext uri="{FF2B5EF4-FFF2-40B4-BE49-F238E27FC236}">
                <a16:creationId xmlns:a16="http://schemas.microsoft.com/office/drawing/2014/main" id="{371E7AAC-8C0E-F453-E143-46E9C75DACF6}"/>
              </a:ext>
            </a:extLst>
          </p:cNvPr>
          <p:cNvSpPr>
            <a:spLocks noGrp="1"/>
          </p:cNvSpPr>
          <p:nvPr>
            <p:ph type="body" idx="1"/>
          </p:nvPr>
        </p:nvSpPr>
        <p:spPr>
          <a:xfrm>
            <a:off x="215900" y="972000"/>
            <a:ext cx="11760200" cy="246221"/>
          </a:xfrm>
        </p:spPr>
        <p:txBody>
          <a:bodyPr/>
          <a:lstStyle/>
          <a:p>
            <a:r>
              <a:rPr lang="en-US"/>
              <a:t>Roadmap for overall IRAM implementation as outlined in the January 19</a:t>
            </a:r>
            <a:r>
              <a:rPr lang="en-US" baseline="30000"/>
              <a:t>th </a:t>
            </a:r>
            <a:r>
              <a:rPr lang="en-US"/>
              <a:t>letter, with some modifications</a:t>
            </a:r>
          </a:p>
        </p:txBody>
      </p:sp>
      <p:sp>
        <p:nvSpPr>
          <p:cNvPr id="5" name="Footer Placeholder 4">
            <a:extLst>
              <a:ext uri="{FF2B5EF4-FFF2-40B4-BE49-F238E27FC236}">
                <a16:creationId xmlns:a16="http://schemas.microsoft.com/office/drawing/2014/main" id="{CE346720-3021-6907-9763-3E1A924E68F3}"/>
              </a:ext>
            </a:extLst>
          </p:cNvPr>
          <p:cNvSpPr>
            <a:spLocks noGrp="1"/>
          </p:cNvSpPr>
          <p:nvPr>
            <p:ph type="ftr" sz="quarter" idx="11"/>
          </p:nvPr>
        </p:nvSpPr>
        <p:spPr/>
        <p:txBody>
          <a:bodyPr/>
          <a:lstStyle/>
          <a:p>
            <a:r>
              <a:rPr lang="en-US"/>
              <a:t>Arkema Portland - IRAM and Data Gaps Scoping</a:t>
            </a:r>
            <a:endParaRPr lang="en-GB"/>
          </a:p>
        </p:txBody>
      </p:sp>
      <p:sp>
        <p:nvSpPr>
          <p:cNvPr id="6" name="TextBox 5">
            <a:extLst>
              <a:ext uri="{FF2B5EF4-FFF2-40B4-BE49-F238E27FC236}">
                <a16:creationId xmlns:a16="http://schemas.microsoft.com/office/drawing/2014/main" id="{347D9C20-F137-8AD4-242A-D3D1FDEBAD1D}"/>
              </a:ext>
            </a:extLst>
          </p:cNvPr>
          <p:cNvSpPr txBox="1"/>
          <p:nvPr/>
        </p:nvSpPr>
        <p:spPr>
          <a:xfrm>
            <a:off x="9118675" y="3689409"/>
            <a:ext cx="2820963" cy="2954655"/>
          </a:xfrm>
          <a:prstGeom prst="rect">
            <a:avLst/>
          </a:prstGeom>
          <a:noFill/>
        </p:spPr>
        <p:txBody>
          <a:bodyPr wrap="square" lIns="0" tIns="0" rIns="0" bIns="0" rtlCol="0">
            <a:spAutoFit/>
          </a:bodyPr>
          <a:lstStyle/>
          <a:p>
            <a:pPr algn="l"/>
            <a:r>
              <a:rPr lang="en-US" sz="1600" b="1"/>
              <a:t>IRAM 1 </a:t>
            </a:r>
            <a:r>
              <a:rPr lang="en-US" sz="1600"/>
              <a:t>– Acid Plant Area Soil and Groundwater ISS</a:t>
            </a:r>
          </a:p>
          <a:p>
            <a:pPr algn="l"/>
            <a:endParaRPr lang="en-US" sz="1600"/>
          </a:p>
          <a:p>
            <a:pPr algn="l"/>
            <a:r>
              <a:rPr lang="en-US" sz="1600" b="1"/>
              <a:t>IRAM 2 </a:t>
            </a:r>
            <a:r>
              <a:rPr lang="en-US" sz="1600"/>
              <a:t>– Enhanced ISCR of Perchlorate and </a:t>
            </a:r>
            <a:r>
              <a:rPr lang="en-US" sz="1600" err="1"/>
              <a:t>CrVI</a:t>
            </a:r>
            <a:r>
              <a:rPr lang="en-US" sz="1600"/>
              <a:t> in Chlorate Plant Area</a:t>
            </a:r>
          </a:p>
          <a:p>
            <a:pPr algn="l"/>
            <a:endParaRPr lang="en-US" sz="1600"/>
          </a:p>
          <a:p>
            <a:pPr algn="l"/>
            <a:r>
              <a:rPr lang="en-US" sz="1600" b="1"/>
              <a:t>IRAM 3 </a:t>
            </a:r>
            <a:r>
              <a:rPr lang="en-US" sz="1600"/>
              <a:t>– Removal of Human Health Direct Contact Hot Spots</a:t>
            </a:r>
          </a:p>
          <a:p>
            <a:pPr algn="l"/>
            <a:endParaRPr lang="en-US" sz="1600"/>
          </a:p>
          <a:p>
            <a:pPr algn="l"/>
            <a:r>
              <a:rPr lang="en-US" sz="1600" b="1"/>
              <a:t>IRAM 4 </a:t>
            </a:r>
            <a:r>
              <a:rPr lang="en-US" sz="1600"/>
              <a:t>– Enhanced ISCR of Acid Plant Vicinity</a:t>
            </a:r>
            <a:endParaRPr lang="en-US"/>
          </a:p>
        </p:txBody>
      </p:sp>
      <p:sp>
        <p:nvSpPr>
          <p:cNvPr id="8" name="Rectangle 7">
            <a:extLst>
              <a:ext uri="{FF2B5EF4-FFF2-40B4-BE49-F238E27FC236}">
                <a16:creationId xmlns:a16="http://schemas.microsoft.com/office/drawing/2014/main" id="{B7D0006B-3706-558A-5C49-EA4660C1C879}"/>
              </a:ext>
            </a:extLst>
          </p:cNvPr>
          <p:cNvSpPr/>
          <p:nvPr/>
        </p:nvSpPr>
        <p:spPr>
          <a:xfrm>
            <a:off x="215900" y="2379560"/>
            <a:ext cx="1015995" cy="109009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2023 Feasibility Study and Hot Spot Evaluation</a:t>
            </a:r>
          </a:p>
        </p:txBody>
      </p:sp>
      <p:cxnSp>
        <p:nvCxnSpPr>
          <p:cNvPr id="14" name="Connector: Elbow 13">
            <a:extLst>
              <a:ext uri="{FF2B5EF4-FFF2-40B4-BE49-F238E27FC236}">
                <a16:creationId xmlns:a16="http://schemas.microsoft.com/office/drawing/2014/main" id="{00CB1EB4-69D5-8A87-FC41-6E87364D908F}"/>
              </a:ext>
            </a:extLst>
          </p:cNvPr>
          <p:cNvCxnSpPr>
            <a:cxnSpLocks/>
            <a:stCxn id="8" idx="3"/>
            <a:endCxn id="18" idx="1"/>
          </p:cNvCxnSpPr>
          <p:nvPr/>
        </p:nvCxnSpPr>
        <p:spPr>
          <a:xfrm flipV="1">
            <a:off x="1231895" y="1850770"/>
            <a:ext cx="1388819" cy="10738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467B438-684E-E675-481F-BA527F2F95C7}"/>
              </a:ext>
            </a:extLst>
          </p:cNvPr>
          <p:cNvSpPr/>
          <p:nvPr/>
        </p:nvSpPr>
        <p:spPr>
          <a:xfrm>
            <a:off x="2620714" y="1512745"/>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Pre-Design Investigation</a:t>
            </a:r>
          </a:p>
        </p:txBody>
      </p:sp>
      <p:cxnSp>
        <p:nvCxnSpPr>
          <p:cNvPr id="21" name="Connector: Elbow 20">
            <a:extLst>
              <a:ext uri="{FF2B5EF4-FFF2-40B4-BE49-F238E27FC236}">
                <a16:creationId xmlns:a16="http://schemas.microsoft.com/office/drawing/2014/main" id="{1321D72B-CC99-90A1-E965-6DA4B1F1709A}"/>
              </a:ext>
            </a:extLst>
          </p:cNvPr>
          <p:cNvCxnSpPr>
            <a:cxnSpLocks/>
            <a:stCxn id="8" idx="3"/>
            <a:endCxn id="7" idx="1"/>
          </p:cNvCxnSpPr>
          <p:nvPr/>
        </p:nvCxnSpPr>
        <p:spPr>
          <a:xfrm>
            <a:off x="1231895" y="2924608"/>
            <a:ext cx="1388819" cy="6631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8DE2BE8-5526-55DD-D9E0-EC8DDA3BA299}"/>
              </a:ext>
            </a:extLst>
          </p:cNvPr>
          <p:cNvSpPr/>
          <p:nvPr/>
        </p:nvSpPr>
        <p:spPr>
          <a:xfrm>
            <a:off x="1640562" y="4001975"/>
            <a:ext cx="1087611" cy="3615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Data Gaps Investigation</a:t>
            </a:r>
          </a:p>
        </p:txBody>
      </p:sp>
      <p:cxnSp>
        <p:nvCxnSpPr>
          <p:cNvPr id="27" name="Connector: Elbow 26">
            <a:extLst>
              <a:ext uri="{FF2B5EF4-FFF2-40B4-BE49-F238E27FC236}">
                <a16:creationId xmlns:a16="http://schemas.microsoft.com/office/drawing/2014/main" id="{0411D195-4645-49E6-183E-8F7AC131A1DC}"/>
              </a:ext>
            </a:extLst>
          </p:cNvPr>
          <p:cNvCxnSpPr>
            <a:cxnSpLocks/>
            <a:stCxn id="8" idx="3"/>
            <a:endCxn id="26" idx="1"/>
          </p:cNvCxnSpPr>
          <p:nvPr/>
        </p:nvCxnSpPr>
        <p:spPr>
          <a:xfrm>
            <a:off x="1231895" y="2924608"/>
            <a:ext cx="408667" cy="1258121"/>
          </a:xfrm>
          <a:prstGeom prst="bentConnector3">
            <a:avLst>
              <a:gd name="adj1" fmla="val 52459"/>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402116E-558F-9BC3-1E48-2BB0B55846B9}"/>
              </a:ext>
            </a:extLst>
          </p:cNvPr>
          <p:cNvSpPr/>
          <p:nvPr/>
        </p:nvSpPr>
        <p:spPr>
          <a:xfrm>
            <a:off x="1662843" y="5886000"/>
            <a:ext cx="4915872" cy="2310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Continued SCM O&amp;M and Perf. Monitoring</a:t>
            </a:r>
          </a:p>
        </p:txBody>
      </p:sp>
      <p:cxnSp>
        <p:nvCxnSpPr>
          <p:cNvPr id="32" name="Connector: Elbow 31">
            <a:extLst>
              <a:ext uri="{FF2B5EF4-FFF2-40B4-BE49-F238E27FC236}">
                <a16:creationId xmlns:a16="http://schemas.microsoft.com/office/drawing/2014/main" id="{8B0E2FE3-5D0B-8229-03D9-2747C82F4462}"/>
              </a:ext>
            </a:extLst>
          </p:cNvPr>
          <p:cNvCxnSpPr>
            <a:cxnSpLocks/>
            <a:stCxn id="8" idx="3"/>
            <a:endCxn id="31" idx="1"/>
          </p:cNvCxnSpPr>
          <p:nvPr/>
        </p:nvCxnSpPr>
        <p:spPr>
          <a:xfrm>
            <a:off x="1231895" y="2924608"/>
            <a:ext cx="430948" cy="3076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234C61E-A461-CD87-315D-4D601976E086}"/>
              </a:ext>
            </a:extLst>
          </p:cNvPr>
          <p:cNvSpPr/>
          <p:nvPr/>
        </p:nvSpPr>
        <p:spPr>
          <a:xfrm>
            <a:off x="5248103" y="1646369"/>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Implement</a:t>
            </a:r>
          </a:p>
        </p:txBody>
      </p:sp>
      <p:cxnSp>
        <p:nvCxnSpPr>
          <p:cNvPr id="39" name="Straight Arrow Connector 38">
            <a:extLst>
              <a:ext uri="{FF2B5EF4-FFF2-40B4-BE49-F238E27FC236}">
                <a16:creationId xmlns:a16="http://schemas.microsoft.com/office/drawing/2014/main" id="{60CD195F-2509-96A5-65E2-B97743D6804D}"/>
              </a:ext>
            </a:extLst>
          </p:cNvPr>
          <p:cNvCxnSpPr>
            <a:cxnSpLocks/>
            <a:stCxn id="18" idx="3"/>
            <a:endCxn id="65" idx="1"/>
          </p:cNvCxnSpPr>
          <p:nvPr/>
        </p:nvCxnSpPr>
        <p:spPr>
          <a:xfrm flipV="1">
            <a:off x="3708326" y="1849656"/>
            <a:ext cx="261891" cy="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38CE83A-CB6A-53CA-1EAE-E66F7D4050BA}"/>
              </a:ext>
            </a:extLst>
          </p:cNvPr>
          <p:cNvSpPr/>
          <p:nvPr/>
        </p:nvSpPr>
        <p:spPr>
          <a:xfrm>
            <a:off x="5212295" y="3369529"/>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Implement</a:t>
            </a:r>
          </a:p>
        </p:txBody>
      </p:sp>
      <p:cxnSp>
        <p:nvCxnSpPr>
          <p:cNvPr id="43" name="Straight Arrow Connector 42">
            <a:extLst>
              <a:ext uri="{FF2B5EF4-FFF2-40B4-BE49-F238E27FC236}">
                <a16:creationId xmlns:a16="http://schemas.microsoft.com/office/drawing/2014/main" id="{7DA816B3-BE42-C49F-E0E2-D230C6F7592A}"/>
              </a:ext>
            </a:extLst>
          </p:cNvPr>
          <p:cNvCxnSpPr>
            <a:cxnSpLocks/>
            <a:endCxn id="91" idx="1"/>
          </p:cNvCxnSpPr>
          <p:nvPr/>
        </p:nvCxnSpPr>
        <p:spPr>
          <a:xfrm>
            <a:off x="3708326" y="3573140"/>
            <a:ext cx="226083" cy="1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032BCEA-7F2A-127E-6EBB-9CE5FF7964BD}"/>
              </a:ext>
            </a:extLst>
          </p:cNvPr>
          <p:cNvSpPr/>
          <p:nvPr/>
        </p:nvSpPr>
        <p:spPr>
          <a:xfrm>
            <a:off x="6525990" y="1647484"/>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Perf. Mon.</a:t>
            </a:r>
          </a:p>
        </p:txBody>
      </p:sp>
      <p:cxnSp>
        <p:nvCxnSpPr>
          <p:cNvPr id="47" name="Straight Arrow Connector 46">
            <a:extLst>
              <a:ext uri="{FF2B5EF4-FFF2-40B4-BE49-F238E27FC236}">
                <a16:creationId xmlns:a16="http://schemas.microsoft.com/office/drawing/2014/main" id="{0B971E1B-8DAC-C480-5600-5C2404B4F86C}"/>
              </a:ext>
            </a:extLst>
          </p:cNvPr>
          <p:cNvCxnSpPr>
            <a:cxnSpLocks/>
            <a:stCxn id="38" idx="3"/>
            <a:endCxn id="46" idx="1"/>
          </p:cNvCxnSpPr>
          <p:nvPr/>
        </p:nvCxnSpPr>
        <p:spPr>
          <a:xfrm>
            <a:off x="6264098" y="1849655"/>
            <a:ext cx="261891" cy="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D730628-1C1C-547E-3E95-4FF3B428A109}"/>
              </a:ext>
            </a:extLst>
          </p:cNvPr>
          <p:cNvCxnSpPr>
            <a:cxnSpLocks/>
            <a:stCxn id="42" idx="3"/>
            <a:endCxn id="9" idx="1"/>
          </p:cNvCxnSpPr>
          <p:nvPr/>
        </p:nvCxnSpPr>
        <p:spPr>
          <a:xfrm flipV="1">
            <a:off x="6299906" y="3571024"/>
            <a:ext cx="190275" cy="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ED0ADD3D-70FD-2097-1895-0EB012D7EC1B}"/>
              </a:ext>
            </a:extLst>
          </p:cNvPr>
          <p:cNvSpPr/>
          <p:nvPr/>
        </p:nvSpPr>
        <p:spPr>
          <a:xfrm>
            <a:off x="3970217" y="1646370"/>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Design</a:t>
            </a:r>
          </a:p>
        </p:txBody>
      </p:sp>
      <p:cxnSp>
        <p:nvCxnSpPr>
          <p:cNvPr id="81" name="Straight Arrow Connector 80">
            <a:extLst>
              <a:ext uri="{FF2B5EF4-FFF2-40B4-BE49-F238E27FC236}">
                <a16:creationId xmlns:a16="http://schemas.microsoft.com/office/drawing/2014/main" id="{361E25D7-105D-EE9B-B699-4DA292DABBCF}"/>
              </a:ext>
            </a:extLst>
          </p:cNvPr>
          <p:cNvCxnSpPr>
            <a:cxnSpLocks/>
            <a:stCxn id="65" idx="3"/>
            <a:endCxn id="38" idx="1"/>
          </p:cNvCxnSpPr>
          <p:nvPr/>
        </p:nvCxnSpPr>
        <p:spPr>
          <a:xfrm flipV="1">
            <a:off x="4986212" y="1849655"/>
            <a:ext cx="2618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8B75F755-19A6-4416-82E5-FB9D6293BB66}"/>
              </a:ext>
            </a:extLst>
          </p:cNvPr>
          <p:cNvSpPr/>
          <p:nvPr/>
        </p:nvSpPr>
        <p:spPr>
          <a:xfrm>
            <a:off x="3934409" y="3369529"/>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Design</a:t>
            </a:r>
          </a:p>
        </p:txBody>
      </p:sp>
      <p:sp>
        <p:nvSpPr>
          <p:cNvPr id="96" name="Rectangle 95">
            <a:extLst>
              <a:ext uri="{FF2B5EF4-FFF2-40B4-BE49-F238E27FC236}">
                <a16:creationId xmlns:a16="http://schemas.microsoft.com/office/drawing/2014/main" id="{B1088859-AE9B-12B9-E1B1-783DA80B5793}"/>
              </a:ext>
            </a:extLst>
          </p:cNvPr>
          <p:cNvSpPr/>
          <p:nvPr/>
        </p:nvSpPr>
        <p:spPr>
          <a:xfrm>
            <a:off x="2620714" y="2409232"/>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Pre-Design Investigation</a:t>
            </a:r>
          </a:p>
        </p:txBody>
      </p:sp>
      <p:sp>
        <p:nvSpPr>
          <p:cNvPr id="97" name="Rectangle 96">
            <a:extLst>
              <a:ext uri="{FF2B5EF4-FFF2-40B4-BE49-F238E27FC236}">
                <a16:creationId xmlns:a16="http://schemas.microsoft.com/office/drawing/2014/main" id="{075C9C93-D160-568F-E0ED-4F5AAC2D6625}"/>
              </a:ext>
            </a:extLst>
          </p:cNvPr>
          <p:cNvSpPr/>
          <p:nvPr/>
        </p:nvSpPr>
        <p:spPr>
          <a:xfrm>
            <a:off x="3977375" y="2543970"/>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Design *</a:t>
            </a:r>
          </a:p>
        </p:txBody>
      </p:sp>
      <p:cxnSp>
        <p:nvCxnSpPr>
          <p:cNvPr id="98" name="Connector: Elbow 97">
            <a:extLst>
              <a:ext uri="{FF2B5EF4-FFF2-40B4-BE49-F238E27FC236}">
                <a16:creationId xmlns:a16="http://schemas.microsoft.com/office/drawing/2014/main" id="{CF632374-A901-7310-02C1-9561B4D1DBFA}"/>
              </a:ext>
            </a:extLst>
          </p:cNvPr>
          <p:cNvCxnSpPr>
            <a:cxnSpLocks/>
            <a:stCxn id="46" idx="3"/>
            <a:endCxn id="96" idx="0"/>
          </p:cNvCxnSpPr>
          <p:nvPr/>
        </p:nvCxnSpPr>
        <p:spPr>
          <a:xfrm flipH="1">
            <a:off x="3164520" y="1850770"/>
            <a:ext cx="4377465" cy="558462"/>
          </a:xfrm>
          <a:prstGeom prst="bentConnector4">
            <a:avLst>
              <a:gd name="adj1" fmla="val -5222"/>
              <a:gd name="adj2" fmla="val 76187"/>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A1DDB95-6BEB-C75B-5BAF-D8F9B84EB28B}"/>
              </a:ext>
            </a:extLst>
          </p:cNvPr>
          <p:cNvCxnSpPr>
            <a:cxnSpLocks/>
            <a:stCxn id="96" idx="3"/>
            <a:endCxn id="97" idx="1"/>
          </p:cNvCxnSpPr>
          <p:nvPr/>
        </p:nvCxnSpPr>
        <p:spPr>
          <a:xfrm>
            <a:off x="3708326" y="2747256"/>
            <a:ext cx="269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5304708C-2B17-56C5-A820-883D79811982}"/>
              </a:ext>
            </a:extLst>
          </p:cNvPr>
          <p:cNvSpPr/>
          <p:nvPr/>
        </p:nvSpPr>
        <p:spPr>
          <a:xfrm>
            <a:off x="5248103" y="2545549"/>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Implement</a:t>
            </a:r>
          </a:p>
        </p:txBody>
      </p:sp>
      <p:sp>
        <p:nvSpPr>
          <p:cNvPr id="105" name="Rectangle 104">
            <a:extLst>
              <a:ext uri="{FF2B5EF4-FFF2-40B4-BE49-F238E27FC236}">
                <a16:creationId xmlns:a16="http://schemas.microsoft.com/office/drawing/2014/main" id="{1BB60C14-8F7B-ADDF-D9DE-3A57CEBB4A56}"/>
              </a:ext>
            </a:extLst>
          </p:cNvPr>
          <p:cNvSpPr/>
          <p:nvPr/>
        </p:nvSpPr>
        <p:spPr>
          <a:xfrm>
            <a:off x="6525990" y="2548337"/>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Perf. Mon.</a:t>
            </a:r>
          </a:p>
        </p:txBody>
      </p:sp>
      <p:cxnSp>
        <p:nvCxnSpPr>
          <p:cNvPr id="106" name="Straight Arrow Connector 105">
            <a:extLst>
              <a:ext uri="{FF2B5EF4-FFF2-40B4-BE49-F238E27FC236}">
                <a16:creationId xmlns:a16="http://schemas.microsoft.com/office/drawing/2014/main" id="{22393BC9-5B78-1349-F68B-FA4ED3859A2F}"/>
              </a:ext>
            </a:extLst>
          </p:cNvPr>
          <p:cNvCxnSpPr>
            <a:cxnSpLocks/>
            <a:stCxn id="104" idx="3"/>
            <a:endCxn id="105" idx="1"/>
          </p:cNvCxnSpPr>
          <p:nvPr/>
        </p:nvCxnSpPr>
        <p:spPr>
          <a:xfrm>
            <a:off x="6264098" y="2748835"/>
            <a:ext cx="261891" cy="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A39F65A0-B7F0-B1EC-FC4A-00B7FB0C1EBD}"/>
              </a:ext>
            </a:extLst>
          </p:cNvPr>
          <p:cNvCxnSpPr>
            <a:cxnSpLocks/>
            <a:stCxn id="91" idx="3"/>
            <a:endCxn id="42" idx="1"/>
          </p:cNvCxnSpPr>
          <p:nvPr/>
        </p:nvCxnSpPr>
        <p:spPr>
          <a:xfrm>
            <a:off x="5022020" y="3574838"/>
            <a:ext cx="190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AB5691BB-864E-858E-7DB2-C268D5103AFE}"/>
              </a:ext>
            </a:extLst>
          </p:cNvPr>
          <p:cNvSpPr/>
          <p:nvPr/>
        </p:nvSpPr>
        <p:spPr>
          <a:xfrm>
            <a:off x="9611078" y="2738629"/>
            <a:ext cx="1015995" cy="75471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Refreshed Feasibility Study</a:t>
            </a:r>
          </a:p>
        </p:txBody>
      </p:sp>
      <p:cxnSp>
        <p:nvCxnSpPr>
          <p:cNvPr id="129" name="Connector: Elbow 128">
            <a:extLst>
              <a:ext uri="{FF2B5EF4-FFF2-40B4-BE49-F238E27FC236}">
                <a16:creationId xmlns:a16="http://schemas.microsoft.com/office/drawing/2014/main" id="{AD7AD856-2709-37DC-4F8B-AB279DB92AEF}"/>
              </a:ext>
            </a:extLst>
          </p:cNvPr>
          <p:cNvCxnSpPr>
            <a:cxnSpLocks/>
            <a:stCxn id="105" idx="3"/>
            <a:endCxn id="128" idx="1"/>
          </p:cNvCxnSpPr>
          <p:nvPr/>
        </p:nvCxnSpPr>
        <p:spPr>
          <a:xfrm>
            <a:off x="7541985" y="2751623"/>
            <a:ext cx="2069093" cy="3643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7B03F68F-8F99-ED9B-8FB0-6511A23C30F4}"/>
              </a:ext>
            </a:extLst>
          </p:cNvPr>
          <p:cNvCxnSpPr>
            <a:cxnSpLocks/>
            <a:stCxn id="31" idx="3"/>
            <a:endCxn id="128" idx="1"/>
          </p:cNvCxnSpPr>
          <p:nvPr/>
        </p:nvCxnSpPr>
        <p:spPr>
          <a:xfrm flipV="1">
            <a:off x="6578715" y="3115987"/>
            <a:ext cx="3032363" cy="28855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C8D6916-E8C6-B3F0-E3DF-856A4DA899E7}"/>
              </a:ext>
            </a:extLst>
          </p:cNvPr>
          <p:cNvSpPr/>
          <p:nvPr/>
        </p:nvSpPr>
        <p:spPr>
          <a:xfrm>
            <a:off x="2620714" y="3249711"/>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Pre-Design Investigation</a:t>
            </a:r>
          </a:p>
        </p:txBody>
      </p:sp>
      <p:sp>
        <p:nvSpPr>
          <p:cNvPr id="9" name="Rectangle 8">
            <a:extLst>
              <a:ext uri="{FF2B5EF4-FFF2-40B4-BE49-F238E27FC236}">
                <a16:creationId xmlns:a16="http://schemas.microsoft.com/office/drawing/2014/main" id="{8A260E12-9C11-1718-6BFE-93F50C1B87B2}"/>
              </a:ext>
            </a:extLst>
          </p:cNvPr>
          <p:cNvSpPr/>
          <p:nvPr/>
        </p:nvSpPr>
        <p:spPr>
          <a:xfrm>
            <a:off x="6490181" y="3367738"/>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Perf. Mon.</a:t>
            </a:r>
          </a:p>
        </p:txBody>
      </p:sp>
      <p:sp>
        <p:nvSpPr>
          <p:cNvPr id="12" name="Rectangle 11">
            <a:extLst>
              <a:ext uri="{FF2B5EF4-FFF2-40B4-BE49-F238E27FC236}">
                <a16:creationId xmlns:a16="http://schemas.microsoft.com/office/drawing/2014/main" id="{E6EC1F94-2103-A27B-4484-AD3AEDCEBEA1}"/>
              </a:ext>
            </a:extLst>
          </p:cNvPr>
          <p:cNvSpPr/>
          <p:nvPr/>
        </p:nvSpPr>
        <p:spPr>
          <a:xfrm>
            <a:off x="1654822" y="5112984"/>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Sitewide Soil Leaching Study</a:t>
            </a:r>
          </a:p>
        </p:txBody>
      </p:sp>
      <p:sp>
        <p:nvSpPr>
          <p:cNvPr id="17" name="Rectangle 16">
            <a:extLst>
              <a:ext uri="{FF2B5EF4-FFF2-40B4-BE49-F238E27FC236}">
                <a16:creationId xmlns:a16="http://schemas.microsoft.com/office/drawing/2014/main" id="{AF163F1F-DB5C-E308-F2C3-8B7690F10701}"/>
              </a:ext>
            </a:extLst>
          </p:cNvPr>
          <p:cNvSpPr/>
          <p:nvPr/>
        </p:nvSpPr>
        <p:spPr>
          <a:xfrm>
            <a:off x="3033168" y="4456405"/>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Pre-Design Investigation</a:t>
            </a:r>
          </a:p>
        </p:txBody>
      </p:sp>
      <p:cxnSp>
        <p:nvCxnSpPr>
          <p:cNvPr id="24" name="Connector: Elbow 23">
            <a:extLst>
              <a:ext uri="{FF2B5EF4-FFF2-40B4-BE49-F238E27FC236}">
                <a16:creationId xmlns:a16="http://schemas.microsoft.com/office/drawing/2014/main" id="{939BE2DB-ECF7-FC4F-9E14-89928A8CF2F0}"/>
              </a:ext>
            </a:extLst>
          </p:cNvPr>
          <p:cNvCxnSpPr>
            <a:cxnSpLocks/>
            <a:stCxn id="8" idx="3"/>
            <a:endCxn id="12" idx="1"/>
          </p:cNvCxnSpPr>
          <p:nvPr/>
        </p:nvCxnSpPr>
        <p:spPr>
          <a:xfrm>
            <a:off x="1231895" y="2924608"/>
            <a:ext cx="422927" cy="25264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539A6F8-77E6-3D46-22A5-C23F6EC28FC4}"/>
              </a:ext>
            </a:extLst>
          </p:cNvPr>
          <p:cNvSpPr/>
          <p:nvPr/>
        </p:nvSpPr>
        <p:spPr>
          <a:xfrm>
            <a:off x="5715835" y="4585328"/>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Implement</a:t>
            </a:r>
          </a:p>
        </p:txBody>
      </p:sp>
      <p:sp>
        <p:nvSpPr>
          <p:cNvPr id="37" name="Rectangle 36">
            <a:extLst>
              <a:ext uri="{FF2B5EF4-FFF2-40B4-BE49-F238E27FC236}">
                <a16:creationId xmlns:a16="http://schemas.microsoft.com/office/drawing/2014/main" id="{0E2259F9-3972-9AFD-CF53-24DEEB434F44}"/>
              </a:ext>
            </a:extLst>
          </p:cNvPr>
          <p:cNvSpPr/>
          <p:nvPr/>
        </p:nvSpPr>
        <p:spPr>
          <a:xfrm>
            <a:off x="4437948" y="4585328"/>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Design</a:t>
            </a:r>
          </a:p>
        </p:txBody>
      </p:sp>
      <p:cxnSp>
        <p:nvCxnSpPr>
          <p:cNvPr id="40" name="Straight Arrow Connector 39">
            <a:extLst>
              <a:ext uri="{FF2B5EF4-FFF2-40B4-BE49-F238E27FC236}">
                <a16:creationId xmlns:a16="http://schemas.microsoft.com/office/drawing/2014/main" id="{C2A94944-D3C1-382B-5507-8929EE205E81}"/>
              </a:ext>
            </a:extLst>
          </p:cNvPr>
          <p:cNvCxnSpPr>
            <a:cxnSpLocks/>
            <a:stCxn id="37" idx="3"/>
            <a:endCxn id="35" idx="1"/>
          </p:cNvCxnSpPr>
          <p:nvPr/>
        </p:nvCxnSpPr>
        <p:spPr>
          <a:xfrm>
            <a:off x="5525560" y="4790638"/>
            <a:ext cx="190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396D537-7534-A563-610D-6AC5AEA33DA1}"/>
              </a:ext>
            </a:extLst>
          </p:cNvPr>
          <p:cNvSpPr/>
          <p:nvPr/>
        </p:nvSpPr>
        <p:spPr>
          <a:xfrm>
            <a:off x="6490181" y="3979106"/>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Perf. Mon.</a:t>
            </a:r>
          </a:p>
        </p:txBody>
      </p:sp>
      <p:cxnSp>
        <p:nvCxnSpPr>
          <p:cNvPr id="45" name="Straight Arrow Connector 44">
            <a:extLst>
              <a:ext uri="{FF2B5EF4-FFF2-40B4-BE49-F238E27FC236}">
                <a16:creationId xmlns:a16="http://schemas.microsoft.com/office/drawing/2014/main" id="{D6126A3B-5CD8-BA81-0177-C36EA38CCC36}"/>
              </a:ext>
            </a:extLst>
          </p:cNvPr>
          <p:cNvCxnSpPr>
            <a:cxnSpLocks/>
            <a:stCxn id="17" idx="3"/>
            <a:endCxn id="37" idx="1"/>
          </p:cNvCxnSpPr>
          <p:nvPr/>
        </p:nvCxnSpPr>
        <p:spPr>
          <a:xfrm flipV="1">
            <a:off x="4120779" y="4790638"/>
            <a:ext cx="317169" cy="3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D37FEB6-3807-4170-B9F4-2793868B9DBA}"/>
              </a:ext>
            </a:extLst>
          </p:cNvPr>
          <p:cNvCxnSpPr>
            <a:cxnSpLocks/>
            <a:stCxn id="35" idx="3"/>
            <a:endCxn id="41" idx="2"/>
          </p:cNvCxnSpPr>
          <p:nvPr/>
        </p:nvCxnSpPr>
        <p:spPr>
          <a:xfrm flipV="1">
            <a:off x="6803446" y="4385677"/>
            <a:ext cx="194733" cy="4049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AA9F201-53E2-0637-D275-ACA18092D01B}"/>
              </a:ext>
            </a:extLst>
          </p:cNvPr>
          <p:cNvCxnSpPr>
            <a:cxnSpLocks/>
            <a:stCxn id="41" idx="3"/>
            <a:endCxn id="128" idx="1"/>
          </p:cNvCxnSpPr>
          <p:nvPr/>
        </p:nvCxnSpPr>
        <p:spPr>
          <a:xfrm flipV="1">
            <a:off x="7506176" y="3115987"/>
            <a:ext cx="2104902" cy="10664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6D96A29-CAEB-72E5-1775-31D90836FC79}"/>
              </a:ext>
            </a:extLst>
          </p:cNvPr>
          <p:cNvSpPr txBox="1"/>
          <p:nvPr/>
        </p:nvSpPr>
        <p:spPr>
          <a:xfrm>
            <a:off x="8191738" y="1466644"/>
            <a:ext cx="3884997" cy="307777"/>
          </a:xfrm>
          <a:prstGeom prst="rect">
            <a:avLst/>
          </a:prstGeom>
          <a:noFill/>
        </p:spPr>
        <p:txBody>
          <a:bodyPr wrap="square">
            <a:spAutoFit/>
          </a:bodyPr>
          <a:lstStyle/>
          <a:p>
            <a:pPr algn="l"/>
            <a:r>
              <a:rPr lang="en-US" sz="1400" b="1">
                <a:solidFill>
                  <a:srgbClr val="FF0000"/>
                </a:solidFill>
              </a:rPr>
              <a:t>* Red lines represent proposed dependencies</a:t>
            </a:r>
          </a:p>
        </p:txBody>
      </p:sp>
      <p:cxnSp>
        <p:nvCxnSpPr>
          <p:cNvPr id="69" name="Connector: Elbow 68">
            <a:extLst>
              <a:ext uri="{FF2B5EF4-FFF2-40B4-BE49-F238E27FC236}">
                <a16:creationId xmlns:a16="http://schemas.microsoft.com/office/drawing/2014/main" id="{2A63AE78-3252-75E9-8354-9415AA12DE4A}"/>
              </a:ext>
            </a:extLst>
          </p:cNvPr>
          <p:cNvCxnSpPr>
            <a:cxnSpLocks/>
            <a:stCxn id="8" idx="3"/>
            <a:endCxn id="96" idx="1"/>
          </p:cNvCxnSpPr>
          <p:nvPr/>
        </p:nvCxnSpPr>
        <p:spPr>
          <a:xfrm flipV="1">
            <a:off x="1231895" y="2747257"/>
            <a:ext cx="1388819" cy="1773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E07C3EB-B524-E67A-40C9-F321003121EF}"/>
              </a:ext>
            </a:extLst>
          </p:cNvPr>
          <p:cNvSpPr/>
          <p:nvPr/>
        </p:nvSpPr>
        <p:spPr>
          <a:xfrm>
            <a:off x="2442117" y="1466644"/>
            <a:ext cx="5441795" cy="749967"/>
          </a:xfrm>
          <a:prstGeom prst="rect">
            <a:avLst/>
          </a:prstGeom>
          <a:solidFill>
            <a:srgbClr val="00FFBE">
              <a:alpha val="10196"/>
            </a:srgbClr>
          </a:solidFill>
          <a:ln w="28575">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B13E484F-3C39-9C3F-C6E3-52E9736970AD}"/>
              </a:ext>
            </a:extLst>
          </p:cNvPr>
          <p:cNvCxnSpPr>
            <a:cxnSpLocks/>
            <a:stCxn id="97" idx="3"/>
            <a:endCxn id="104" idx="1"/>
          </p:cNvCxnSpPr>
          <p:nvPr/>
        </p:nvCxnSpPr>
        <p:spPr>
          <a:xfrm>
            <a:off x="4993370" y="2747256"/>
            <a:ext cx="254733" cy="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CF6683B7-7D83-14CC-C35C-2131843EF2BA}"/>
              </a:ext>
            </a:extLst>
          </p:cNvPr>
          <p:cNvCxnSpPr>
            <a:cxnSpLocks/>
            <a:stCxn id="26" idx="3"/>
            <a:endCxn id="17" idx="0"/>
          </p:cNvCxnSpPr>
          <p:nvPr/>
        </p:nvCxnSpPr>
        <p:spPr>
          <a:xfrm>
            <a:off x="2728173" y="4182729"/>
            <a:ext cx="848801" cy="273676"/>
          </a:xfrm>
          <a:prstGeom prst="bentConnector2">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171D85D-9626-C888-FA31-D382148A2D3D}"/>
              </a:ext>
            </a:extLst>
          </p:cNvPr>
          <p:cNvSpPr/>
          <p:nvPr/>
        </p:nvSpPr>
        <p:spPr>
          <a:xfrm>
            <a:off x="3547156" y="5166737"/>
            <a:ext cx="2446844" cy="5685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Soil Leaching Remedy? GW remedy? (e.g., Capping, MNA as part of FS?)</a:t>
            </a:r>
          </a:p>
        </p:txBody>
      </p:sp>
      <p:cxnSp>
        <p:nvCxnSpPr>
          <p:cNvPr id="22" name="Straight Arrow Connector 21">
            <a:extLst>
              <a:ext uri="{FF2B5EF4-FFF2-40B4-BE49-F238E27FC236}">
                <a16:creationId xmlns:a16="http://schemas.microsoft.com/office/drawing/2014/main" id="{848A58A6-705E-7E50-1B84-0D5953748E89}"/>
              </a:ext>
            </a:extLst>
          </p:cNvPr>
          <p:cNvCxnSpPr>
            <a:cxnSpLocks/>
            <a:stCxn id="12" idx="3"/>
            <a:endCxn id="20" idx="1"/>
          </p:cNvCxnSpPr>
          <p:nvPr/>
        </p:nvCxnSpPr>
        <p:spPr>
          <a:xfrm flipV="1">
            <a:off x="2742433" y="5451008"/>
            <a:ext cx="8047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412790-21F1-72F0-9DDD-F416F6253B13}"/>
              </a:ext>
            </a:extLst>
          </p:cNvPr>
          <p:cNvCxnSpPr>
            <a:cxnSpLocks/>
            <a:stCxn id="20" idx="3"/>
          </p:cNvCxnSpPr>
          <p:nvPr/>
        </p:nvCxnSpPr>
        <p:spPr>
          <a:xfrm>
            <a:off x="5994000" y="5451008"/>
            <a:ext cx="1814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3BBC53E-D103-2B45-2FC8-727CCB81EBF8}"/>
              </a:ext>
            </a:extLst>
          </p:cNvPr>
          <p:cNvCxnSpPr>
            <a:cxnSpLocks/>
            <a:stCxn id="12" idx="0"/>
            <a:endCxn id="17" idx="1"/>
          </p:cNvCxnSpPr>
          <p:nvPr/>
        </p:nvCxnSpPr>
        <p:spPr>
          <a:xfrm rot="5400000" flipH="1" flipV="1">
            <a:off x="2456621" y="4536437"/>
            <a:ext cx="318554" cy="834540"/>
          </a:xfrm>
          <a:prstGeom prst="bentConnector2">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644D9E-71C3-8A5E-6D77-92E17B656910}"/>
              </a:ext>
            </a:extLst>
          </p:cNvPr>
          <p:cNvSpPr txBox="1"/>
          <p:nvPr/>
        </p:nvSpPr>
        <p:spPr>
          <a:xfrm>
            <a:off x="198348" y="1350239"/>
            <a:ext cx="1689414" cy="738664"/>
          </a:xfrm>
          <a:prstGeom prst="rect">
            <a:avLst/>
          </a:prstGeom>
          <a:solidFill>
            <a:srgbClr val="FF0000"/>
          </a:solidFill>
        </p:spPr>
        <p:txBody>
          <a:bodyPr wrap="square" lIns="0" tIns="0" rIns="0" bIns="0" rtlCol="0">
            <a:spAutoFit/>
          </a:bodyPr>
          <a:lstStyle/>
          <a:p>
            <a:pPr algn="l"/>
            <a:r>
              <a:rPr lang="en-US" sz="1600">
                <a:solidFill>
                  <a:srgbClr val="0070C0"/>
                </a:solidFill>
              </a:rPr>
              <a:t>Insert box/path for determining upland GW criteria </a:t>
            </a:r>
          </a:p>
        </p:txBody>
      </p:sp>
    </p:spTree>
    <p:extLst>
      <p:ext uri="{BB962C8B-B14F-4D97-AF65-F5344CB8AC3E}">
        <p14:creationId xmlns:p14="http://schemas.microsoft.com/office/powerpoint/2010/main" val="30968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D5CF7C-99C6-32EA-67FB-D8E074A47709}"/>
            </a:ext>
          </a:extLst>
        </p:cNvPr>
        <p:cNvGrpSpPr/>
        <p:nvPr/>
      </p:nvGrpSpPr>
      <p:grpSpPr>
        <a:xfrm>
          <a:off x="0" y="0"/>
          <a:ext cx="0" cy="0"/>
          <a:chOff x="0" y="0"/>
          <a:chExt cx="0" cy="0"/>
        </a:xfrm>
      </p:grpSpPr>
      <p:sp>
        <p:nvSpPr>
          <p:cNvPr id="85" name="Rectangle 84">
            <a:extLst>
              <a:ext uri="{FF2B5EF4-FFF2-40B4-BE49-F238E27FC236}">
                <a16:creationId xmlns:a16="http://schemas.microsoft.com/office/drawing/2014/main" id="{7E33243D-07D6-0EE2-F181-0E9F841CB1DF}"/>
              </a:ext>
            </a:extLst>
          </p:cNvPr>
          <p:cNvSpPr/>
          <p:nvPr/>
        </p:nvSpPr>
        <p:spPr>
          <a:xfrm>
            <a:off x="1552575" y="3956050"/>
            <a:ext cx="1266137" cy="1879599"/>
          </a:xfrm>
          <a:prstGeom prst="rect">
            <a:avLst/>
          </a:prstGeom>
          <a:solidFill>
            <a:srgbClr val="00FFBE">
              <a:alpha val="10196"/>
            </a:srgbClr>
          </a:solidFill>
          <a:ln w="28575">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25629D-BAAB-1178-5755-80272855A5EB}"/>
              </a:ext>
            </a:extLst>
          </p:cNvPr>
          <p:cNvSpPr>
            <a:spLocks noGrp="1"/>
          </p:cNvSpPr>
          <p:nvPr>
            <p:ph type="title"/>
          </p:nvPr>
        </p:nvSpPr>
        <p:spPr/>
        <p:txBody>
          <a:bodyPr/>
          <a:lstStyle/>
          <a:p>
            <a:r>
              <a:rPr lang="en-US"/>
              <a:t>Background</a:t>
            </a:r>
          </a:p>
        </p:txBody>
      </p:sp>
      <p:sp>
        <p:nvSpPr>
          <p:cNvPr id="3" name="Slide Number Placeholder 2">
            <a:extLst>
              <a:ext uri="{FF2B5EF4-FFF2-40B4-BE49-F238E27FC236}">
                <a16:creationId xmlns:a16="http://schemas.microsoft.com/office/drawing/2014/main" id="{9CEC5C51-AE21-1077-F0BD-B715AFCCB0A7}"/>
              </a:ext>
            </a:extLst>
          </p:cNvPr>
          <p:cNvSpPr>
            <a:spLocks noGrp="1"/>
          </p:cNvSpPr>
          <p:nvPr>
            <p:ph type="sldNum" sz="quarter" idx="12"/>
          </p:nvPr>
        </p:nvSpPr>
        <p:spPr/>
        <p:txBody>
          <a:bodyPr/>
          <a:lstStyle/>
          <a:p>
            <a:fld id="{3954854E-1B22-401C-B4EE-1698A89C07E3}" type="slidenum">
              <a:rPr lang="en-GB" smtClean="0"/>
              <a:t>23</a:t>
            </a:fld>
            <a:endParaRPr lang="en-GB"/>
          </a:p>
        </p:txBody>
      </p:sp>
      <p:sp>
        <p:nvSpPr>
          <p:cNvPr id="4" name="Text Placeholder 3">
            <a:extLst>
              <a:ext uri="{FF2B5EF4-FFF2-40B4-BE49-F238E27FC236}">
                <a16:creationId xmlns:a16="http://schemas.microsoft.com/office/drawing/2014/main" id="{91D21D77-D772-D3FA-DEC7-1BEE9430ECC1}"/>
              </a:ext>
            </a:extLst>
          </p:cNvPr>
          <p:cNvSpPr>
            <a:spLocks noGrp="1"/>
          </p:cNvSpPr>
          <p:nvPr>
            <p:ph type="body" idx="1"/>
          </p:nvPr>
        </p:nvSpPr>
        <p:spPr>
          <a:xfrm>
            <a:off x="215900" y="972000"/>
            <a:ext cx="11760200" cy="246221"/>
          </a:xfrm>
        </p:spPr>
        <p:txBody>
          <a:bodyPr/>
          <a:lstStyle/>
          <a:p>
            <a:r>
              <a:rPr lang="en-US"/>
              <a:t>Roadmap for overall IRAM implementation as outlined in the January 19</a:t>
            </a:r>
            <a:r>
              <a:rPr lang="en-US" baseline="30000"/>
              <a:t>th </a:t>
            </a:r>
            <a:r>
              <a:rPr lang="en-US"/>
              <a:t>letter, with some modifications</a:t>
            </a:r>
          </a:p>
        </p:txBody>
      </p:sp>
      <p:sp>
        <p:nvSpPr>
          <p:cNvPr id="5" name="Footer Placeholder 4">
            <a:extLst>
              <a:ext uri="{FF2B5EF4-FFF2-40B4-BE49-F238E27FC236}">
                <a16:creationId xmlns:a16="http://schemas.microsoft.com/office/drawing/2014/main" id="{6BED85E2-E376-921D-E578-FDC166789888}"/>
              </a:ext>
            </a:extLst>
          </p:cNvPr>
          <p:cNvSpPr>
            <a:spLocks noGrp="1"/>
          </p:cNvSpPr>
          <p:nvPr>
            <p:ph type="ftr" sz="quarter" idx="11"/>
          </p:nvPr>
        </p:nvSpPr>
        <p:spPr/>
        <p:txBody>
          <a:bodyPr/>
          <a:lstStyle/>
          <a:p>
            <a:r>
              <a:rPr lang="en-US"/>
              <a:t>Arkema Portland - IRAM and Data Gaps Scoping</a:t>
            </a:r>
            <a:endParaRPr lang="en-GB"/>
          </a:p>
        </p:txBody>
      </p:sp>
      <p:sp>
        <p:nvSpPr>
          <p:cNvPr id="6" name="TextBox 5">
            <a:extLst>
              <a:ext uri="{FF2B5EF4-FFF2-40B4-BE49-F238E27FC236}">
                <a16:creationId xmlns:a16="http://schemas.microsoft.com/office/drawing/2014/main" id="{424EC97D-5B81-BC01-572E-4AEDA00E3EA4}"/>
              </a:ext>
            </a:extLst>
          </p:cNvPr>
          <p:cNvSpPr txBox="1"/>
          <p:nvPr/>
        </p:nvSpPr>
        <p:spPr>
          <a:xfrm>
            <a:off x="8105513" y="3729706"/>
            <a:ext cx="2820963" cy="2954655"/>
          </a:xfrm>
          <a:prstGeom prst="rect">
            <a:avLst/>
          </a:prstGeom>
          <a:noFill/>
        </p:spPr>
        <p:txBody>
          <a:bodyPr wrap="square" lIns="0" tIns="0" rIns="0" bIns="0" rtlCol="0">
            <a:spAutoFit/>
          </a:bodyPr>
          <a:lstStyle/>
          <a:p>
            <a:pPr algn="l"/>
            <a:r>
              <a:rPr lang="en-US" sz="1600" b="1"/>
              <a:t>IRAM 1 </a:t>
            </a:r>
            <a:r>
              <a:rPr lang="en-US" sz="1600"/>
              <a:t>– Acid Plant Area Soil and Groundwater ISS</a:t>
            </a:r>
          </a:p>
          <a:p>
            <a:pPr algn="l"/>
            <a:endParaRPr lang="en-US" sz="1600"/>
          </a:p>
          <a:p>
            <a:pPr algn="l"/>
            <a:r>
              <a:rPr lang="en-US" sz="1600" b="1"/>
              <a:t>IRAM 2 </a:t>
            </a:r>
            <a:r>
              <a:rPr lang="en-US" sz="1600"/>
              <a:t>– Enhanced ISCR of Perchlorate and </a:t>
            </a:r>
            <a:r>
              <a:rPr lang="en-US" sz="1600" err="1"/>
              <a:t>CrVI</a:t>
            </a:r>
            <a:r>
              <a:rPr lang="en-US" sz="1600"/>
              <a:t> in Chlorate Plant Area</a:t>
            </a:r>
          </a:p>
          <a:p>
            <a:pPr algn="l"/>
            <a:endParaRPr lang="en-US" sz="1600"/>
          </a:p>
          <a:p>
            <a:pPr algn="l"/>
            <a:r>
              <a:rPr lang="en-US" sz="1600" b="1"/>
              <a:t>IRAM 3 </a:t>
            </a:r>
            <a:r>
              <a:rPr lang="en-US" sz="1600"/>
              <a:t>– Removal of Human Health Direct Contact Hot Spots</a:t>
            </a:r>
          </a:p>
          <a:p>
            <a:pPr algn="l"/>
            <a:endParaRPr lang="en-US" sz="1600"/>
          </a:p>
          <a:p>
            <a:pPr algn="l"/>
            <a:r>
              <a:rPr lang="en-US" sz="1600" b="1"/>
              <a:t>IRAM 4 </a:t>
            </a:r>
            <a:r>
              <a:rPr lang="en-US" sz="1600"/>
              <a:t>– Enhanced ISCR of Acid Plant Vicinity</a:t>
            </a:r>
            <a:endParaRPr lang="en-US"/>
          </a:p>
        </p:txBody>
      </p:sp>
      <p:sp>
        <p:nvSpPr>
          <p:cNvPr id="8" name="Rectangle 7">
            <a:extLst>
              <a:ext uri="{FF2B5EF4-FFF2-40B4-BE49-F238E27FC236}">
                <a16:creationId xmlns:a16="http://schemas.microsoft.com/office/drawing/2014/main" id="{CB03C328-4812-02D1-9C0F-D58BD1386AB9}"/>
              </a:ext>
            </a:extLst>
          </p:cNvPr>
          <p:cNvSpPr/>
          <p:nvPr/>
        </p:nvSpPr>
        <p:spPr>
          <a:xfrm>
            <a:off x="215900" y="2379560"/>
            <a:ext cx="1015995" cy="109009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2023 Feasibility Study and Hot Spot Evaluation</a:t>
            </a:r>
          </a:p>
        </p:txBody>
      </p:sp>
      <p:cxnSp>
        <p:nvCxnSpPr>
          <p:cNvPr id="14" name="Connector: Elbow 13">
            <a:extLst>
              <a:ext uri="{FF2B5EF4-FFF2-40B4-BE49-F238E27FC236}">
                <a16:creationId xmlns:a16="http://schemas.microsoft.com/office/drawing/2014/main" id="{E713859E-BCBE-330E-E995-08742ADA827D}"/>
              </a:ext>
            </a:extLst>
          </p:cNvPr>
          <p:cNvCxnSpPr>
            <a:cxnSpLocks/>
            <a:stCxn id="8" idx="3"/>
            <a:endCxn id="18" idx="1"/>
          </p:cNvCxnSpPr>
          <p:nvPr/>
        </p:nvCxnSpPr>
        <p:spPr>
          <a:xfrm flipV="1">
            <a:off x="1231895" y="1850770"/>
            <a:ext cx="1388819" cy="10738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3D9969-7868-D128-F610-3B45D9F33205}"/>
              </a:ext>
            </a:extLst>
          </p:cNvPr>
          <p:cNvSpPr/>
          <p:nvPr/>
        </p:nvSpPr>
        <p:spPr>
          <a:xfrm>
            <a:off x="2620714" y="1512745"/>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Pre-Design Investigation</a:t>
            </a:r>
          </a:p>
        </p:txBody>
      </p:sp>
      <p:cxnSp>
        <p:nvCxnSpPr>
          <p:cNvPr id="21" name="Connector: Elbow 20">
            <a:extLst>
              <a:ext uri="{FF2B5EF4-FFF2-40B4-BE49-F238E27FC236}">
                <a16:creationId xmlns:a16="http://schemas.microsoft.com/office/drawing/2014/main" id="{89BB405E-5F99-2311-C271-A407D38771C2}"/>
              </a:ext>
            </a:extLst>
          </p:cNvPr>
          <p:cNvCxnSpPr>
            <a:cxnSpLocks/>
            <a:stCxn id="8" idx="3"/>
            <a:endCxn id="7" idx="1"/>
          </p:cNvCxnSpPr>
          <p:nvPr/>
        </p:nvCxnSpPr>
        <p:spPr>
          <a:xfrm>
            <a:off x="1231895" y="2924608"/>
            <a:ext cx="1388819" cy="6631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627EECE-DC45-B89F-B757-5D1D60DC447C}"/>
              </a:ext>
            </a:extLst>
          </p:cNvPr>
          <p:cNvSpPr/>
          <p:nvPr/>
        </p:nvSpPr>
        <p:spPr>
          <a:xfrm>
            <a:off x="1640562" y="4001975"/>
            <a:ext cx="1087611" cy="3615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Data Gaps Investigation</a:t>
            </a:r>
          </a:p>
        </p:txBody>
      </p:sp>
      <p:cxnSp>
        <p:nvCxnSpPr>
          <p:cNvPr id="27" name="Connector: Elbow 26">
            <a:extLst>
              <a:ext uri="{FF2B5EF4-FFF2-40B4-BE49-F238E27FC236}">
                <a16:creationId xmlns:a16="http://schemas.microsoft.com/office/drawing/2014/main" id="{CBEF921F-3554-35FB-A94D-25AAE83785B4}"/>
              </a:ext>
            </a:extLst>
          </p:cNvPr>
          <p:cNvCxnSpPr>
            <a:cxnSpLocks/>
            <a:stCxn id="8" idx="3"/>
            <a:endCxn id="26" idx="1"/>
          </p:cNvCxnSpPr>
          <p:nvPr/>
        </p:nvCxnSpPr>
        <p:spPr>
          <a:xfrm>
            <a:off x="1231895" y="2924608"/>
            <a:ext cx="408667" cy="12581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6647D6C-D906-984D-0B24-FE0B212A0E9B}"/>
              </a:ext>
            </a:extLst>
          </p:cNvPr>
          <p:cNvSpPr/>
          <p:nvPr/>
        </p:nvSpPr>
        <p:spPr>
          <a:xfrm>
            <a:off x="1662843" y="5886000"/>
            <a:ext cx="4915872" cy="2310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Continued SCM O&amp;M and Perf. Monitoring</a:t>
            </a:r>
          </a:p>
        </p:txBody>
      </p:sp>
      <p:cxnSp>
        <p:nvCxnSpPr>
          <p:cNvPr id="32" name="Connector: Elbow 31">
            <a:extLst>
              <a:ext uri="{FF2B5EF4-FFF2-40B4-BE49-F238E27FC236}">
                <a16:creationId xmlns:a16="http://schemas.microsoft.com/office/drawing/2014/main" id="{EC80AB7F-3386-1DB8-31AD-D25F6614BAC4}"/>
              </a:ext>
            </a:extLst>
          </p:cNvPr>
          <p:cNvCxnSpPr>
            <a:cxnSpLocks/>
            <a:stCxn id="8" idx="3"/>
            <a:endCxn id="31" idx="1"/>
          </p:cNvCxnSpPr>
          <p:nvPr/>
        </p:nvCxnSpPr>
        <p:spPr>
          <a:xfrm>
            <a:off x="1231895" y="2924608"/>
            <a:ext cx="430948" cy="3076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04B4F38-8372-65DA-DD91-686EB1B31D00}"/>
              </a:ext>
            </a:extLst>
          </p:cNvPr>
          <p:cNvSpPr/>
          <p:nvPr/>
        </p:nvSpPr>
        <p:spPr>
          <a:xfrm>
            <a:off x="5248103" y="1646369"/>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Implement</a:t>
            </a:r>
          </a:p>
        </p:txBody>
      </p:sp>
      <p:cxnSp>
        <p:nvCxnSpPr>
          <p:cNvPr id="39" name="Straight Arrow Connector 38">
            <a:extLst>
              <a:ext uri="{FF2B5EF4-FFF2-40B4-BE49-F238E27FC236}">
                <a16:creationId xmlns:a16="http://schemas.microsoft.com/office/drawing/2014/main" id="{5EDC91EE-1218-450F-267B-3523162630AC}"/>
              </a:ext>
            </a:extLst>
          </p:cNvPr>
          <p:cNvCxnSpPr>
            <a:cxnSpLocks/>
            <a:stCxn id="18" idx="3"/>
            <a:endCxn id="65" idx="1"/>
          </p:cNvCxnSpPr>
          <p:nvPr/>
        </p:nvCxnSpPr>
        <p:spPr>
          <a:xfrm flipV="1">
            <a:off x="3708326" y="1849656"/>
            <a:ext cx="261891" cy="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9E33CBB-0233-CE16-B972-D28175651F93}"/>
              </a:ext>
            </a:extLst>
          </p:cNvPr>
          <p:cNvSpPr/>
          <p:nvPr/>
        </p:nvSpPr>
        <p:spPr>
          <a:xfrm>
            <a:off x="5212295" y="3369529"/>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Implement</a:t>
            </a:r>
          </a:p>
        </p:txBody>
      </p:sp>
      <p:cxnSp>
        <p:nvCxnSpPr>
          <p:cNvPr id="43" name="Straight Arrow Connector 42">
            <a:extLst>
              <a:ext uri="{FF2B5EF4-FFF2-40B4-BE49-F238E27FC236}">
                <a16:creationId xmlns:a16="http://schemas.microsoft.com/office/drawing/2014/main" id="{BF0F1DF2-7917-8BA7-C673-94BDC9F97A81}"/>
              </a:ext>
            </a:extLst>
          </p:cNvPr>
          <p:cNvCxnSpPr>
            <a:cxnSpLocks/>
            <a:endCxn id="91" idx="1"/>
          </p:cNvCxnSpPr>
          <p:nvPr/>
        </p:nvCxnSpPr>
        <p:spPr>
          <a:xfrm>
            <a:off x="3708326" y="3573140"/>
            <a:ext cx="226083" cy="1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715715B-E938-85D0-FB33-2095DEA33D6A}"/>
              </a:ext>
            </a:extLst>
          </p:cNvPr>
          <p:cNvSpPr/>
          <p:nvPr/>
        </p:nvSpPr>
        <p:spPr>
          <a:xfrm>
            <a:off x="6525990" y="1647484"/>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Perf. Mon.</a:t>
            </a:r>
          </a:p>
        </p:txBody>
      </p:sp>
      <p:cxnSp>
        <p:nvCxnSpPr>
          <p:cNvPr id="47" name="Straight Arrow Connector 46">
            <a:extLst>
              <a:ext uri="{FF2B5EF4-FFF2-40B4-BE49-F238E27FC236}">
                <a16:creationId xmlns:a16="http://schemas.microsoft.com/office/drawing/2014/main" id="{1CFAA7CA-9EAD-32B6-81A4-769380E38CCB}"/>
              </a:ext>
            </a:extLst>
          </p:cNvPr>
          <p:cNvCxnSpPr>
            <a:cxnSpLocks/>
            <a:stCxn id="38" idx="3"/>
            <a:endCxn id="46" idx="1"/>
          </p:cNvCxnSpPr>
          <p:nvPr/>
        </p:nvCxnSpPr>
        <p:spPr>
          <a:xfrm>
            <a:off x="6264098" y="1849655"/>
            <a:ext cx="261891" cy="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CCE9A06-F259-0A39-4238-F7D5970323F6}"/>
              </a:ext>
            </a:extLst>
          </p:cNvPr>
          <p:cNvCxnSpPr>
            <a:cxnSpLocks/>
            <a:stCxn id="42" idx="3"/>
            <a:endCxn id="9" idx="1"/>
          </p:cNvCxnSpPr>
          <p:nvPr/>
        </p:nvCxnSpPr>
        <p:spPr>
          <a:xfrm flipV="1">
            <a:off x="6299906" y="3571024"/>
            <a:ext cx="190275" cy="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4D701F7-02BF-20C1-5B7D-1E36B6D92CC7}"/>
              </a:ext>
            </a:extLst>
          </p:cNvPr>
          <p:cNvSpPr/>
          <p:nvPr/>
        </p:nvSpPr>
        <p:spPr>
          <a:xfrm>
            <a:off x="3970217" y="1646370"/>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1 Design</a:t>
            </a:r>
          </a:p>
        </p:txBody>
      </p:sp>
      <p:cxnSp>
        <p:nvCxnSpPr>
          <p:cNvPr id="81" name="Straight Arrow Connector 80">
            <a:extLst>
              <a:ext uri="{FF2B5EF4-FFF2-40B4-BE49-F238E27FC236}">
                <a16:creationId xmlns:a16="http://schemas.microsoft.com/office/drawing/2014/main" id="{2D959953-CCCB-CC64-18EE-DCC92DD44D54}"/>
              </a:ext>
            </a:extLst>
          </p:cNvPr>
          <p:cNvCxnSpPr>
            <a:cxnSpLocks/>
            <a:stCxn id="65" idx="3"/>
            <a:endCxn id="38" idx="1"/>
          </p:cNvCxnSpPr>
          <p:nvPr/>
        </p:nvCxnSpPr>
        <p:spPr>
          <a:xfrm flipV="1">
            <a:off x="4986212" y="1849655"/>
            <a:ext cx="2618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01DFB19D-1805-4A57-8D42-3FD50D3BF4FA}"/>
              </a:ext>
            </a:extLst>
          </p:cNvPr>
          <p:cNvSpPr/>
          <p:nvPr/>
        </p:nvSpPr>
        <p:spPr>
          <a:xfrm>
            <a:off x="3934409" y="3369529"/>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Design</a:t>
            </a:r>
          </a:p>
        </p:txBody>
      </p:sp>
      <p:sp>
        <p:nvSpPr>
          <p:cNvPr id="96" name="Rectangle 95">
            <a:extLst>
              <a:ext uri="{FF2B5EF4-FFF2-40B4-BE49-F238E27FC236}">
                <a16:creationId xmlns:a16="http://schemas.microsoft.com/office/drawing/2014/main" id="{9EC24FFD-ACD5-97CF-1A73-CA8DD630960A}"/>
              </a:ext>
            </a:extLst>
          </p:cNvPr>
          <p:cNvSpPr/>
          <p:nvPr/>
        </p:nvSpPr>
        <p:spPr>
          <a:xfrm>
            <a:off x="2620714" y="2409232"/>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Pre-Design Investigation</a:t>
            </a:r>
          </a:p>
        </p:txBody>
      </p:sp>
      <p:sp>
        <p:nvSpPr>
          <p:cNvPr id="97" name="Rectangle 96">
            <a:extLst>
              <a:ext uri="{FF2B5EF4-FFF2-40B4-BE49-F238E27FC236}">
                <a16:creationId xmlns:a16="http://schemas.microsoft.com/office/drawing/2014/main" id="{1423BBC2-EDF2-3C04-F692-D4C2FC96057A}"/>
              </a:ext>
            </a:extLst>
          </p:cNvPr>
          <p:cNvSpPr/>
          <p:nvPr/>
        </p:nvSpPr>
        <p:spPr>
          <a:xfrm>
            <a:off x="3977375" y="2543970"/>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Design *</a:t>
            </a:r>
          </a:p>
        </p:txBody>
      </p:sp>
      <p:cxnSp>
        <p:nvCxnSpPr>
          <p:cNvPr id="98" name="Connector: Elbow 97">
            <a:extLst>
              <a:ext uri="{FF2B5EF4-FFF2-40B4-BE49-F238E27FC236}">
                <a16:creationId xmlns:a16="http://schemas.microsoft.com/office/drawing/2014/main" id="{FD52C03C-3AD2-438E-68B4-6539D8320969}"/>
              </a:ext>
            </a:extLst>
          </p:cNvPr>
          <p:cNvCxnSpPr>
            <a:cxnSpLocks/>
            <a:stCxn id="46" idx="3"/>
            <a:endCxn id="96" idx="0"/>
          </p:cNvCxnSpPr>
          <p:nvPr/>
        </p:nvCxnSpPr>
        <p:spPr>
          <a:xfrm flipH="1">
            <a:off x="3164520" y="1850770"/>
            <a:ext cx="4377465" cy="558462"/>
          </a:xfrm>
          <a:prstGeom prst="bentConnector4">
            <a:avLst>
              <a:gd name="adj1" fmla="val -5222"/>
              <a:gd name="adj2" fmla="val 76187"/>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497DFD0-BB44-D53F-8892-704B3767F56A}"/>
              </a:ext>
            </a:extLst>
          </p:cNvPr>
          <p:cNvCxnSpPr>
            <a:cxnSpLocks/>
            <a:stCxn id="96" idx="3"/>
            <a:endCxn id="97" idx="1"/>
          </p:cNvCxnSpPr>
          <p:nvPr/>
        </p:nvCxnSpPr>
        <p:spPr>
          <a:xfrm>
            <a:off x="3708326" y="2747256"/>
            <a:ext cx="269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9D0BE1B-455A-8471-B5DB-9BCCCF4E0A95}"/>
              </a:ext>
            </a:extLst>
          </p:cNvPr>
          <p:cNvSpPr/>
          <p:nvPr/>
        </p:nvSpPr>
        <p:spPr>
          <a:xfrm>
            <a:off x="5248103" y="2545549"/>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Implement</a:t>
            </a:r>
          </a:p>
        </p:txBody>
      </p:sp>
      <p:sp>
        <p:nvSpPr>
          <p:cNvPr id="105" name="Rectangle 104">
            <a:extLst>
              <a:ext uri="{FF2B5EF4-FFF2-40B4-BE49-F238E27FC236}">
                <a16:creationId xmlns:a16="http://schemas.microsoft.com/office/drawing/2014/main" id="{08A1CA11-3450-3FCD-770B-1CC877389CD6}"/>
              </a:ext>
            </a:extLst>
          </p:cNvPr>
          <p:cNvSpPr/>
          <p:nvPr/>
        </p:nvSpPr>
        <p:spPr>
          <a:xfrm>
            <a:off x="6525990" y="2548337"/>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4 Perf. Mon.</a:t>
            </a:r>
          </a:p>
        </p:txBody>
      </p:sp>
      <p:cxnSp>
        <p:nvCxnSpPr>
          <p:cNvPr id="106" name="Straight Arrow Connector 105">
            <a:extLst>
              <a:ext uri="{FF2B5EF4-FFF2-40B4-BE49-F238E27FC236}">
                <a16:creationId xmlns:a16="http://schemas.microsoft.com/office/drawing/2014/main" id="{F2860F72-A7FD-4A73-E68F-0762D2E93223}"/>
              </a:ext>
            </a:extLst>
          </p:cNvPr>
          <p:cNvCxnSpPr>
            <a:cxnSpLocks/>
            <a:stCxn id="104" idx="3"/>
            <a:endCxn id="105" idx="1"/>
          </p:cNvCxnSpPr>
          <p:nvPr/>
        </p:nvCxnSpPr>
        <p:spPr>
          <a:xfrm>
            <a:off x="6264098" y="2748835"/>
            <a:ext cx="261891" cy="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36F34C2-4098-ED17-FBC4-2CAED04E9289}"/>
              </a:ext>
            </a:extLst>
          </p:cNvPr>
          <p:cNvCxnSpPr>
            <a:cxnSpLocks/>
            <a:stCxn id="91" idx="3"/>
            <a:endCxn id="42" idx="1"/>
          </p:cNvCxnSpPr>
          <p:nvPr/>
        </p:nvCxnSpPr>
        <p:spPr>
          <a:xfrm>
            <a:off x="5022020" y="3574838"/>
            <a:ext cx="190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BED92FFE-A015-4292-74A5-7F96C1E8FB19}"/>
              </a:ext>
            </a:extLst>
          </p:cNvPr>
          <p:cNvSpPr/>
          <p:nvPr/>
        </p:nvSpPr>
        <p:spPr>
          <a:xfrm>
            <a:off x="8108869" y="2714939"/>
            <a:ext cx="1015995" cy="75471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Feasibility Study</a:t>
            </a:r>
          </a:p>
        </p:txBody>
      </p:sp>
      <p:cxnSp>
        <p:nvCxnSpPr>
          <p:cNvPr id="129" name="Connector: Elbow 128">
            <a:extLst>
              <a:ext uri="{FF2B5EF4-FFF2-40B4-BE49-F238E27FC236}">
                <a16:creationId xmlns:a16="http://schemas.microsoft.com/office/drawing/2014/main" id="{227A7FB3-FCF2-4C8F-DEFC-02526FF038C7}"/>
              </a:ext>
            </a:extLst>
          </p:cNvPr>
          <p:cNvCxnSpPr>
            <a:cxnSpLocks/>
            <a:stCxn id="105" idx="3"/>
            <a:endCxn id="128" idx="1"/>
          </p:cNvCxnSpPr>
          <p:nvPr/>
        </p:nvCxnSpPr>
        <p:spPr>
          <a:xfrm>
            <a:off x="7541985" y="2751623"/>
            <a:ext cx="566884" cy="340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5B5A69E-019A-E4DF-C19F-73904165EA07}"/>
              </a:ext>
            </a:extLst>
          </p:cNvPr>
          <p:cNvSpPr/>
          <p:nvPr/>
        </p:nvSpPr>
        <p:spPr>
          <a:xfrm>
            <a:off x="2620714" y="3249711"/>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Pre-Design Investigation</a:t>
            </a:r>
          </a:p>
        </p:txBody>
      </p:sp>
      <p:sp>
        <p:nvSpPr>
          <p:cNvPr id="9" name="Rectangle 8">
            <a:extLst>
              <a:ext uri="{FF2B5EF4-FFF2-40B4-BE49-F238E27FC236}">
                <a16:creationId xmlns:a16="http://schemas.microsoft.com/office/drawing/2014/main" id="{04DA3566-E3E9-34D3-7691-FCBC7459D047}"/>
              </a:ext>
            </a:extLst>
          </p:cNvPr>
          <p:cNvSpPr/>
          <p:nvPr/>
        </p:nvSpPr>
        <p:spPr>
          <a:xfrm>
            <a:off x="6490181" y="3367738"/>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2 Perf. Mon.</a:t>
            </a:r>
          </a:p>
        </p:txBody>
      </p:sp>
      <p:sp>
        <p:nvSpPr>
          <p:cNvPr id="12" name="Rectangle 11">
            <a:extLst>
              <a:ext uri="{FF2B5EF4-FFF2-40B4-BE49-F238E27FC236}">
                <a16:creationId xmlns:a16="http://schemas.microsoft.com/office/drawing/2014/main" id="{4E3C23EE-AD85-982D-78F2-C41546CEE750}"/>
              </a:ext>
            </a:extLst>
          </p:cNvPr>
          <p:cNvSpPr/>
          <p:nvPr/>
        </p:nvSpPr>
        <p:spPr>
          <a:xfrm>
            <a:off x="1654822" y="5112984"/>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Sitewide Soil Leaching Study</a:t>
            </a:r>
          </a:p>
        </p:txBody>
      </p:sp>
      <p:sp>
        <p:nvSpPr>
          <p:cNvPr id="17" name="Rectangle 16">
            <a:extLst>
              <a:ext uri="{FF2B5EF4-FFF2-40B4-BE49-F238E27FC236}">
                <a16:creationId xmlns:a16="http://schemas.microsoft.com/office/drawing/2014/main" id="{6849F231-6A34-E087-6B77-272E229AB988}"/>
              </a:ext>
            </a:extLst>
          </p:cNvPr>
          <p:cNvSpPr/>
          <p:nvPr/>
        </p:nvSpPr>
        <p:spPr>
          <a:xfrm>
            <a:off x="3033168" y="4456405"/>
            <a:ext cx="1087611" cy="67604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Pre-Design Investigation</a:t>
            </a:r>
          </a:p>
        </p:txBody>
      </p:sp>
      <p:cxnSp>
        <p:nvCxnSpPr>
          <p:cNvPr id="24" name="Connector: Elbow 23">
            <a:extLst>
              <a:ext uri="{FF2B5EF4-FFF2-40B4-BE49-F238E27FC236}">
                <a16:creationId xmlns:a16="http://schemas.microsoft.com/office/drawing/2014/main" id="{1480F31E-AE3F-6597-AD7B-E87392DE02A7}"/>
              </a:ext>
            </a:extLst>
          </p:cNvPr>
          <p:cNvCxnSpPr>
            <a:cxnSpLocks/>
            <a:stCxn id="8" idx="3"/>
            <a:endCxn id="12" idx="1"/>
          </p:cNvCxnSpPr>
          <p:nvPr/>
        </p:nvCxnSpPr>
        <p:spPr>
          <a:xfrm>
            <a:off x="1231895" y="2924608"/>
            <a:ext cx="422927" cy="25264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1C8BF04-062B-395C-9163-2BA7871B4E4F}"/>
              </a:ext>
            </a:extLst>
          </p:cNvPr>
          <p:cNvSpPr/>
          <p:nvPr/>
        </p:nvSpPr>
        <p:spPr>
          <a:xfrm>
            <a:off x="5715835" y="4585328"/>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Implement</a:t>
            </a:r>
          </a:p>
        </p:txBody>
      </p:sp>
      <p:sp>
        <p:nvSpPr>
          <p:cNvPr id="37" name="Rectangle 36">
            <a:extLst>
              <a:ext uri="{FF2B5EF4-FFF2-40B4-BE49-F238E27FC236}">
                <a16:creationId xmlns:a16="http://schemas.microsoft.com/office/drawing/2014/main" id="{849C3E68-E4E7-31C9-5199-408E12582867}"/>
              </a:ext>
            </a:extLst>
          </p:cNvPr>
          <p:cNvSpPr/>
          <p:nvPr/>
        </p:nvSpPr>
        <p:spPr>
          <a:xfrm>
            <a:off x="4433491" y="4585327"/>
            <a:ext cx="1087611" cy="4106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Design</a:t>
            </a:r>
          </a:p>
        </p:txBody>
      </p:sp>
      <p:cxnSp>
        <p:nvCxnSpPr>
          <p:cNvPr id="40" name="Straight Arrow Connector 39">
            <a:extLst>
              <a:ext uri="{FF2B5EF4-FFF2-40B4-BE49-F238E27FC236}">
                <a16:creationId xmlns:a16="http://schemas.microsoft.com/office/drawing/2014/main" id="{11C6552F-CFB9-BC5F-40E5-194A3D5CE586}"/>
              </a:ext>
            </a:extLst>
          </p:cNvPr>
          <p:cNvCxnSpPr>
            <a:cxnSpLocks/>
            <a:stCxn id="37" idx="3"/>
            <a:endCxn id="35" idx="1"/>
          </p:cNvCxnSpPr>
          <p:nvPr/>
        </p:nvCxnSpPr>
        <p:spPr>
          <a:xfrm>
            <a:off x="5521102" y="4790637"/>
            <a:ext cx="1947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B967156-C122-4298-A2E3-FE9C3CE81BEE}"/>
              </a:ext>
            </a:extLst>
          </p:cNvPr>
          <p:cNvSpPr/>
          <p:nvPr/>
        </p:nvSpPr>
        <p:spPr>
          <a:xfrm>
            <a:off x="6490181" y="3979106"/>
            <a:ext cx="1015995" cy="4065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IRAM 3 Perf. Mon.</a:t>
            </a:r>
          </a:p>
        </p:txBody>
      </p:sp>
      <p:cxnSp>
        <p:nvCxnSpPr>
          <p:cNvPr id="45" name="Straight Arrow Connector 44">
            <a:extLst>
              <a:ext uri="{FF2B5EF4-FFF2-40B4-BE49-F238E27FC236}">
                <a16:creationId xmlns:a16="http://schemas.microsoft.com/office/drawing/2014/main" id="{D1DBE976-EF85-310D-CD4E-9ECE86AF9402}"/>
              </a:ext>
            </a:extLst>
          </p:cNvPr>
          <p:cNvCxnSpPr>
            <a:cxnSpLocks/>
            <a:stCxn id="17" idx="3"/>
            <a:endCxn id="37" idx="1"/>
          </p:cNvCxnSpPr>
          <p:nvPr/>
        </p:nvCxnSpPr>
        <p:spPr>
          <a:xfrm flipV="1">
            <a:off x="4120779" y="4790637"/>
            <a:ext cx="312712" cy="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98864C1-595C-CBAD-D447-A6BCEA16C882}"/>
              </a:ext>
            </a:extLst>
          </p:cNvPr>
          <p:cNvCxnSpPr>
            <a:cxnSpLocks/>
            <a:stCxn id="35" idx="3"/>
            <a:endCxn id="41" idx="2"/>
          </p:cNvCxnSpPr>
          <p:nvPr/>
        </p:nvCxnSpPr>
        <p:spPr>
          <a:xfrm flipV="1">
            <a:off x="6803446" y="4385677"/>
            <a:ext cx="194733" cy="4049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292F5DD-C3A8-8D93-01AD-944668A3573B}"/>
              </a:ext>
            </a:extLst>
          </p:cNvPr>
          <p:cNvSpPr txBox="1"/>
          <p:nvPr/>
        </p:nvSpPr>
        <p:spPr>
          <a:xfrm>
            <a:off x="8191738" y="1466644"/>
            <a:ext cx="3884997" cy="307777"/>
          </a:xfrm>
          <a:prstGeom prst="rect">
            <a:avLst/>
          </a:prstGeom>
          <a:noFill/>
        </p:spPr>
        <p:txBody>
          <a:bodyPr wrap="square" lIns="91440" tIns="45720" rIns="91440" bIns="45720" anchor="t">
            <a:spAutoFit/>
          </a:bodyPr>
          <a:lstStyle/>
          <a:p>
            <a:pPr algn="l"/>
            <a:r>
              <a:rPr lang="en-US" sz="1400" b="1">
                <a:solidFill>
                  <a:srgbClr val="FF0000"/>
                </a:solidFill>
              </a:rPr>
              <a:t>* Red lines represent dependencies</a:t>
            </a:r>
          </a:p>
        </p:txBody>
      </p:sp>
      <p:cxnSp>
        <p:nvCxnSpPr>
          <p:cNvPr id="69" name="Connector: Elbow 68">
            <a:extLst>
              <a:ext uri="{FF2B5EF4-FFF2-40B4-BE49-F238E27FC236}">
                <a16:creationId xmlns:a16="http://schemas.microsoft.com/office/drawing/2014/main" id="{2220792C-C52A-E3AD-6EF2-E272FC1D8DD5}"/>
              </a:ext>
            </a:extLst>
          </p:cNvPr>
          <p:cNvCxnSpPr>
            <a:cxnSpLocks/>
            <a:stCxn id="8" idx="3"/>
            <a:endCxn id="96" idx="1"/>
          </p:cNvCxnSpPr>
          <p:nvPr/>
        </p:nvCxnSpPr>
        <p:spPr>
          <a:xfrm flipV="1">
            <a:off x="1231895" y="2747257"/>
            <a:ext cx="1388819" cy="1773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C2D97CE-0D6A-51D4-26CD-FAF51A09AE79}"/>
              </a:ext>
            </a:extLst>
          </p:cNvPr>
          <p:cNvCxnSpPr>
            <a:cxnSpLocks/>
            <a:stCxn id="97" idx="3"/>
            <a:endCxn id="104" idx="1"/>
          </p:cNvCxnSpPr>
          <p:nvPr/>
        </p:nvCxnSpPr>
        <p:spPr>
          <a:xfrm>
            <a:off x="4993370" y="2747256"/>
            <a:ext cx="254733" cy="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93FE99E-8957-DD48-B484-85BBB013B6DA}"/>
              </a:ext>
            </a:extLst>
          </p:cNvPr>
          <p:cNvCxnSpPr>
            <a:cxnSpLocks/>
            <a:stCxn id="26" idx="3"/>
            <a:endCxn id="17" idx="0"/>
          </p:cNvCxnSpPr>
          <p:nvPr/>
        </p:nvCxnSpPr>
        <p:spPr>
          <a:xfrm>
            <a:off x="2728173" y="4182729"/>
            <a:ext cx="848801" cy="273676"/>
          </a:xfrm>
          <a:prstGeom prst="bentConnector2">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428C960-68A4-A635-1982-B3032FCAC191}"/>
              </a:ext>
            </a:extLst>
          </p:cNvPr>
          <p:cNvSpPr/>
          <p:nvPr/>
        </p:nvSpPr>
        <p:spPr>
          <a:xfrm>
            <a:off x="3547156" y="5166737"/>
            <a:ext cx="2446844" cy="5685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t>Soil Leaching Remedy? GW remedy? (e.g., Capping, MNA as part of FS?)</a:t>
            </a:r>
          </a:p>
        </p:txBody>
      </p:sp>
      <p:cxnSp>
        <p:nvCxnSpPr>
          <p:cNvPr id="22" name="Straight Arrow Connector 21">
            <a:extLst>
              <a:ext uri="{FF2B5EF4-FFF2-40B4-BE49-F238E27FC236}">
                <a16:creationId xmlns:a16="http://schemas.microsoft.com/office/drawing/2014/main" id="{0E39C55B-A111-67EA-F7FD-31C8343FA365}"/>
              </a:ext>
            </a:extLst>
          </p:cNvPr>
          <p:cNvCxnSpPr>
            <a:cxnSpLocks/>
            <a:stCxn id="12" idx="3"/>
            <a:endCxn id="20" idx="1"/>
          </p:cNvCxnSpPr>
          <p:nvPr/>
        </p:nvCxnSpPr>
        <p:spPr>
          <a:xfrm flipV="1">
            <a:off x="2742433" y="5451008"/>
            <a:ext cx="8047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B1F828-C321-A444-F6D4-9508B3E82712}"/>
              </a:ext>
            </a:extLst>
          </p:cNvPr>
          <p:cNvCxnSpPr>
            <a:cxnSpLocks/>
            <a:stCxn id="20" idx="3"/>
          </p:cNvCxnSpPr>
          <p:nvPr/>
        </p:nvCxnSpPr>
        <p:spPr>
          <a:xfrm>
            <a:off x="5994000" y="5451008"/>
            <a:ext cx="1814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4C169B82-88BE-A547-1CEE-E5B2F638BC46}"/>
              </a:ext>
            </a:extLst>
          </p:cNvPr>
          <p:cNvCxnSpPr>
            <a:cxnSpLocks/>
            <a:stCxn id="12" idx="0"/>
            <a:endCxn id="17" idx="1"/>
          </p:cNvCxnSpPr>
          <p:nvPr/>
        </p:nvCxnSpPr>
        <p:spPr>
          <a:xfrm rot="5400000" flipH="1" flipV="1">
            <a:off x="2456621" y="4536437"/>
            <a:ext cx="318554" cy="834540"/>
          </a:xfrm>
          <a:prstGeom prst="bentConnector2">
            <a:avLst/>
          </a:prstGeom>
          <a:ln w="28575">
            <a:solidFill>
              <a:srgbClr val="FF3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D3C7AE-4DC7-2C3E-B563-24DC77E61FC2}"/>
              </a:ext>
            </a:extLst>
          </p:cNvPr>
          <p:cNvCxnSpPr/>
          <p:nvPr/>
        </p:nvCxnSpPr>
        <p:spPr>
          <a:xfrm flipH="1">
            <a:off x="7808360" y="3092297"/>
            <a:ext cx="17067" cy="2358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6EEE46-3A5A-5ABD-69C1-3CD62664EB57}"/>
              </a:ext>
            </a:extLst>
          </p:cNvPr>
          <p:cNvCxnSpPr>
            <a:cxnSpLocks/>
          </p:cNvCxnSpPr>
          <p:nvPr/>
        </p:nvCxnSpPr>
        <p:spPr>
          <a:xfrm>
            <a:off x="7485384" y="3565410"/>
            <a:ext cx="340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1A4FF2B-BAFF-AE6F-323D-763BFF232F19}"/>
              </a:ext>
            </a:extLst>
          </p:cNvPr>
          <p:cNvCxnSpPr>
            <a:cxnSpLocks/>
          </p:cNvCxnSpPr>
          <p:nvPr/>
        </p:nvCxnSpPr>
        <p:spPr>
          <a:xfrm>
            <a:off x="7485384" y="4182729"/>
            <a:ext cx="340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F359-57F3-554E-9ED4-EEB4C94CDACA}"/>
              </a:ext>
            </a:extLst>
          </p:cNvPr>
          <p:cNvSpPr>
            <a:spLocks noGrp="1"/>
          </p:cNvSpPr>
          <p:nvPr>
            <p:ph type="title"/>
          </p:nvPr>
        </p:nvSpPr>
        <p:spPr/>
        <p:txBody>
          <a:bodyPr/>
          <a:lstStyle/>
          <a:p>
            <a:r>
              <a:rPr lang="en-US"/>
              <a:t>IRAM #1 vs. Approach Outlined in the FS</a:t>
            </a:r>
          </a:p>
        </p:txBody>
      </p:sp>
      <p:sp>
        <p:nvSpPr>
          <p:cNvPr id="3" name="Slide Number Placeholder 2">
            <a:extLst>
              <a:ext uri="{FF2B5EF4-FFF2-40B4-BE49-F238E27FC236}">
                <a16:creationId xmlns:a16="http://schemas.microsoft.com/office/drawing/2014/main" id="{3F9BA67D-E6A2-5646-42AA-5F3CE1E1C0BD}"/>
              </a:ext>
            </a:extLst>
          </p:cNvPr>
          <p:cNvSpPr>
            <a:spLocks noGrp="1"/>
          </p:cNvSpPr>
          <p:nvPr>
            <p:ph type="sldNum" sz="quarter" idx="12"/>
          </p:nvPr>
        </p:nvSpPr>
        <p:spPr/>
        <p:txBody>
          <a:bodyPr/>
          <a:lstStyle/>
          <a:p>
            <a:fld id="{3954854E-1B22-401C-B4EE-1698A89C07E3}" type="slidenum">
              <a:rPr lang="en-GB" smtClean="0"/>
              <a:t>3</a:t>
            </a:fld>
            <a:endParaRPr lang="en-GB"/>
          </a:p>
        </p:txBody>
      </p:sp>
      <p:sp>
        <p:nvSpPr>
          <p:cNvPr id="4" name="Text Placeholder 3">
            <a:extLst>
              <a:ext uri="{FF2B5EF4-FFF2-40B4-BE49-F238E27FC236}">
                <a16:creationId xmlns:a16="http://schemas.microsoft.com/office/drawing/2014/main" id="{1359DEE7-443B-68E5-2A97-E44ED5CDDD56}"/>
              </a:ext>
            </a:extLst>
          </p:cNvPr>
          <p:cNvSpPr>
            <a:spLocks noGrp="1"/>
          </p:cNvSpPr>
          <p:nvPr>
            <p:ph type="body" idx="1"/>
          </p:nvPr>
        </p:nvSpPr>
        <p:spPr>
          <a:xfrm>
            <a:off x="215900" y="972000"/>
            <a:ext cx="11760200" cy="246221"/>
          </a:xfrm>
        </p:spPr>
        <p:txBody>
          <a:bodyPr/>
          <a:lstStyle/>
          <a:p>
            <a:r>
              <a:rPr lang="en-US"/>
              <a:t>IRAM #1 and FU-9 approach do not align entirely</a:t>
            </a:r>
          </a:p>
        </p:txBody>
      </p:sp>
      <p:sp>
        <p:nvSpPr>
          <p:cNvPr id="5" name="Footer Placeholder 4">
            <a:extLst>
              <a:ext uri="{FF2B5EF4-FFF2-40B4-BE49-F238E27FC236}">
                <a16:creationId xmlns:a16="http://schemas.microsoft.com/office/drawing/2014/main" id="{620404CA-A12F-D7E5-C1C8-FCE9B68D4A02}"/>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B6FA243D-E888-FC77-B67A-D1F93C2E17BA}"/>
              </a:ext>
            </a:extLst>
          </p:cNvPr>
          <p:cNvSpPr>
            <a:spLocks noGrp="1"/>
          </p:cNvSpPr>
          <p:nvPr>
            <p:ph type="body" sz="quarter" idx="16"/>
          </p:nvPr>
        </p:nvSpPr>
        <p:spPr/>
        <p:txBody>
          <a:bodyPr/>
          <a:lstStyle/>
          <a:p>
            <a:r>
              <a:rPr lang="en-US" sz="1400" b="1"/>
              <a:t>From ODEQ:</a:t>
            </a:r>
            <a:r>
              <a:rPr lang="en-US" sz="1400" i="1"/>
              <a:t> I</a:t>
            </a:r>
            <a:r>
              <a:rPr lang="en-US" sz="1400" b="0" i="1" u="none" strike="noStrike" baseline="0"/>
              <a:t>RAM 1 – Acid Plant Soil/NAPL (ISS) and Groundwater ISCR – Insitu</a:t>
            </a:r>
            <a:r>
              <a:rPr lang="en-US" sz="1400" i="1"/>
              <a:t> </a:t>
            </a:r>
            <a:r>
              <a:rPr lang="en-US" sz="1400" b="0" i="1" u="none" strike="noStrike" baseline="0"/>
              <a:t>Solidification and Stabilization (ISS) possibly combined </a:t>
            </a:r>
            <a:r>
              <a:rPr lang="en-US" sz="1400" b="0" i="1" u="none" strike="noStrike" baseline="0" dirty="0">
                <a:solidFill>
                  <a:srgbClr val="FF0000"/>
                </a:solidFill>
              </a:rPr>
              <a:t>with ISCO/ISCR in soil and groundwater </a:t>
            </a:r>
            <a:r>
              <a:rPr lang="en-US" sz="1400" b="0" i="1" u="none" strike="noStrike" baseline="0"/>
              <a:t>(located within Acid Plant Area (functional unit [FU]-4 and FU-9). The FS recommends ISS of NAPL and </a:t>
            </a:r>
            <a:r>
              <a:rPr lang="en-US" sz="1400" b="0" i="1" u="none" strike="noStrike" baseline="0" dirty="0">
                <a:solidFill>
                  <a:srgbClr val="FF0000"/>
                </a:solidFill>
              </a:rPr>
              <a:t>enhanced ISCR/ISCO</a:t>
            </a:r>
            <a:r>
              <a:rPr lang="en-US" sz="1400" b="0" i="1" u="none" strike="noStrike" baseline="0"/>
              <a:t> as the remedial action for Acid Plant groundwater and coincident ISS of NAPL in Acid Plant soil. (Note. the FS recommends implementing this action as part of the first phase of the remedial action [Section 9.4 #2].)</a:t>
            </a:r>
            <a:r>
              <a:rPr lang="en-US" sz="1400" i="1"/>
              <a:t> </a:t>
            </a:r>
          </a:p>
          <a:p>
            <a:endParaRPr lang="en-US" sz="1400" i="1"/>
          </a:p>
          <a:p>
            <a:endParaRPr lang="en-US" sz="1400" i="1"/>
          </a:p>
        </p:txBody>
      </p:sp>
      <p:pic>
        <p:nvPicPr>
          <p:cNvPr id="8" name="Picture 7">
            <a:extLst>
              <a:ext uri="{FF2B5EF4-FFF2-40B4-BE49-F238E27FC236}">
                <a16:creationId xmlns:a16="http://schemas.microsoft.com/office/drawing/2014/main" id="{03373F4E-D1B0-B286-4801-E43A69712A90}"/>
              </a:ext>
            </a:extLst>
          </p:cNvPr>
          <p:cNvPicPr>
            <a:picLocks noChangeAspect="1"/>
          </p:cNvPicPr>
          <p:nvPr/>
        </p:nvPicPr>
        <p:blipFill>
          <a:blip r:embed="rId2"/>
          <a:stretch>
            <a:fillRect/>
          </a:stretch>
        </p:blipFill>
        <p:spPr>
          <a:xfrm>
            <a:off x="6854630" y="2832375"/>
            <a:ext cx="4772025" cy="34766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Rectangle 8">
            <a:extLst>
              <a:ext uri="{FF2B5EF4-FFF2-40B4-BE49-F238E27FC236}">
                <a16:creationId xmlns:a16="http://schemas.microsoft.com/office/drawing/2014/main" id="{48DE379B-FBB9-E4FD-D7F7-F8AC7D96F6F3}"/>
              </a:ext>
            </a:extLst>
          </p:cNvPr>
          <p:cNvSpPr/>
          <p:nvPr/>
        </p:nvSpPr>
        <p:spPr>
          <a:xfrm>
            <a:off x="1115122" y="2916043"/>
            <a:ext cx="4020234" cy="4181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Implementation of ISS in DNAPL area</a:t>
            </a:r>
          </a:p>
        </p:txBody>
      </p:sp>
      <p:cxnSp>
        <p:nvCxnSpPr>
          <p:cNvPr id="11" name="Connector: Elbow 10">
            <a:extLst>
              <a:ext uri="{FF2B5EF4-FFF2-40B4-BE49-F238E27FC236}">
                <a16:creationId xmlns:a16="http://schemas.microsoft.com/office/drawing/2014/main" id="{2970085E-2B86-11E8-B747-40064B57E319}"/>
              </a:ext>
            </a:extLst>
          </p:cNvPr>
          <p:cNvCxnSpPr>
            <a:stCxn id="9" idx="3"/>
          </p:cNvCxnSpPr>
          <p:nvPr/>
        </p:nvCxnSpPr>
        <p:spPr>
          <a:xfrm>
            <a:off x="5135356" y="3125129"/>
            <a:ext cx="4499298" cy="1168091"/>
          </a:xfrm>
          <a:prstGeom prst="bentConnector3">
            <a:avLst>
              <a:gd name="adj1" fmla="val 22985"/>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EA73E0D-EC59-633E-7DEE-CBBF4B933F2C}"/>
              </a:ext>
            </a:extLst>
          </p:cNvPr>
          <p:cNvSpPr/>
          <p:nvPr/>
        </p:nvSpPr>
        <p:spPr>
          <a:xfrm>
            <a:off x="1115122" y="3642297"/>
            <a:ext cx="4020234" cy="65092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IRAM #1 does not include the proposed injection program (IRAM #4)</a:t>
            </a:r>
          </a:p>
        </p:txBody>
      </p:sp>
      <p:cxnSp>
        <p:nvCxnSpPr>
          <p:cNvPr id="14" name="Connector: Elbow 13">
            <a:extLst>
              <a:ext uri="{FF2B5EF4-FFF2-40B4-BE49-F238E27FC236}">
                <a16:creationId xmlns:a16="http://schemas.microsoft.com/office/drawing/2014/main" id="{9CFB67A3-5E96-03D7-F634-BE4647B5CB8C}"/>
              </a:ext>
            </a:extLst>
          </p:cNvPr>
          <p:cNvCxnSpPr>
            <a:cxnSpLocks/>
            <a:stCxn id="13" idx="3"/>
          </p:cNvCxnSpPr>
          <p:nvPr/>
        </p:nvCxnSpPr>
        <p:spPr>
          <a:xfrm>
            <a:off x="5135356" y="3967759"/>
            <a:ext cx="3395327" cy="770498"/>
          </a:xfrm>
          <a:prstGeom prst="bentConnector3">
            <a:avLst>
              <a:gd name="adj1" fmla="val 17814"/>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F1D4-ACF9-71EE-5A51-7A9462E402A3}"/>
              </a:ext>
            </a:extLst>
          </p:cNvPr>
          <p:cNvSpPr>
            <a:spLocks noGrp="1"/>
          </p:cNvSpPr>
          <p:nvPr>
            <p:ph type="title"/>
          </p:nvPr>
        </p:nvSpPr>
        <p:spPr/>
        <p:txBody>
          <a:bodyPr/>
          <a:lstStyle/>
          <a:p>
            <a:r>
              <a:rPr lang="en-US"/>
              <a:t>ISS Design &amp; Implementation Timeline</a:t>
            </a:r>
          </a:p>
        </p:txBody>
      </p:sp>
      <p:sp>
        <p:nvSpPr>
          <p:cNvPr id="3" name="Slide Number Placeholder 2">
            <a:extLst>
              <a:ext uri="{FF2B5EF4-FFF2-40B4-BE49-F238E27FC236}">
                <a16:creationId xmlns:a16="http://schemas.microsoft.com/office/drawing/2014/main" id="{F80C2609-461C-7070-A8C9-3799943670F0}"/>
              </a:ext>
            </a:extLst>
          </p:cNvPr>
          <p:cNvSpPr>
            <a:spLocks noGrp="1"/>
          </p:cNvSpPr>
          <p:nvPr>
            <p:ph type="sldNum" sz="quarter" idx="12"/>
          </p:nvPr>
        </p:nvSpPr>
        <p:spPr/>
        <p:txBody>
          <a:bodyPr/>
          <a:lstStyle/>
          <a:p>
            <a:fld id="{3954854E-1B22-401C-B4EE-1698A89C07E3}" type="slidenum">
              <a:rPr lang="en-GB" smtClean="0"/>
              <a:t>4</a:t>
            </a:fld>
            <a:endParaRPr lang="en-GB"/>
          </a:p>
        </p:txBody>
      </p:sp>
      <p:sp>
        <p:nvSpPr>
          <p:cNvPr id="4" name="Text Placeholder 3">
            <a:extLst>
              <a:ext uri="{FF2B5EF4-FFF2-40B4-BE49-F238E27FC236}">
                <a16:creationId xmlns:a16="http://schemas.microsoft.com/office/drawing/2014/main" id="{2A21B268-E8E4-67AF-4174-F3FFDBEFD0BE}"/>
              </a:ext>
            </a:extLst>
          </p:cNvPr>
          <p:cNvSpPr>
            <a:spLocks noGrp="1"/>
          </p:cNvSpPr>
          <p:nvPr>
            <p:ph type="body" idx="1"/>
          </p:nvPr>
        </p:nvSpPr>
        <p:spPr>
          <a:xfrm>
            <a:off x="215900" y="972000"/>
            <a:ext cx="11760200" cy="246221"/>
          </a:xfrm>
        </p:spPr>
        <p:txBody>
          <a:bodyPr/>
          <a:lstStyle/>
          <a:p>
            <a:r>
              <a:rPr lang="en-US"/>
              <a:t>To meet the goal timeline of Summer 2025 implementation, some aggressive review timelines will be needed:</a:t>
            </a:r>
          </a:p>
        </p:txBody>
      </p:sp>
      <p:sp>
        <p:nvSpPr>
          <p:cNvPr id="5" name="Footer Placeholder 4">
            <a:extLst>
              <a:ext uri="{FF2B5EF4-FFF2-40B4-BE49-F238E27FC236}">
                <a16:creationId xmlns:a16="http://schemas.microsoft.com/office/drawing/2014/main" id="{3578BA29-1929-2F23-9B6A-CECC02C642E5}"/>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CDE3E430-AAA3-432A-F296-A11F4CC50C8E}"/>
              </a:ext>
            </a:extLst>
          </p:cNvPr>
          <p:cNvSpPr>
            <a:spLocks noGrp="1"/>
          </p:cNvSpPr>
          <p:nvPr>
            <p:ph type="body" sz="quarter" idx="16"/>
          </p:nvPr>
        </p:nvSpPr>
        <p:spPr>
          <a:xfrm>
            <a:off x="215898" y="4530250"/>
            <a:ext cx="5880102" cy="1661749"/>
          </a:xfrm>
        </p:spPr>
        <p:txBody>
          <a:bodyPr/>
          <a:lstStyle/>
          <a:p>
            <a:r>
              <a:rPr lang="en-US"/>
              <a:t>This timeline will require:</a:t>
            </a:r>
          </a:p>
          <a:p>
            <a:pPr marL="285750" indent="-285750">
              <a:buFont typeface="Arial" panose="020B0604020202020204" pitchFamily="34" charset="0"/>
              <a:buChar char="•"/>
            </a:pPr>
            <a:r>
              <a:rPr lang="en-US"/>
              <a:t>Coordination between DQ and LSS on approach for each submittal</a:t>
            </a:r>
          </a:p>
          <a:p>
            <a:pPr marL="285750" indent="-285750">
              <a:buFont typeface="Arial" panose="020B0604020202020204" pitchFamily="34" charset="0"/>
              <a:buChar char="•"/>
            </a:pPr>
            <a:r>
              <a:rPr lang="en-US"/>
              <a:t>Quick turnaround of regulatory reviews</a:t>
            </a:r>
          </a:p>
          <a:p>
            <a:pPr marL="285750" indent="-285750">
              <a:buFont typeface="Arial" panose="020B0604020202020204" pitchFamily="34" charset="0"/>
              <a:buChar char="•"/>
            </a:pPr>
            <a:r>
              <a:rPr lang="en-US"/>
              <a:t>Early communication with vendors on approach and timing</a:t>
            </a:r>
          </a:p>
        </p:txBody>
      </p:sp>
      <p:cxnSp>
        <p:nvCxnSpPr>
          <p:cNvPr id="8" name="Straight Connector 7">
            <a:extLst>
              <a:ext uri="{FF2B5EF4-FFF2-40B4-BE49-F238E27FC236}">
                <a16:creationId xmlns:a16="http://schemas.microsoft.com/office/drawing/2014/main" id="{9BC334D7-9A88-CD8A-F71E-10D077322494}"/>
              </a:ext>
            </a:extLst>
          </p:cNvPr>
          <p:cNvCxnSpPr/>
          <p:nvPr/>
        </p:nvCxnSpPr>
        <p:spPr>
          <a:xfrm>
            <a:off x="1314000" y="3345369"/>
            <a:ext cx="917929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FA82EE66-7923-CBDF-BE23-6622802CB381}"/>
              </a:ext>
            </a:extLst>
          </p:cNvPr>
          <p:cNvSpPr txBox="1">
            <a:spLocks/>
          </p:cNvSpPr>
          <p:nvPr/>
        </p:nvSpPr>
        <p:spPr>
          <a:xfrm>
            <a:off x="10644907" y="3099145"/>
            <a:ext cx="1547088" cy="49244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900"/>
              </a:spcBef>
              <a:buFont typeface="Georgia" panose="02040502050405020303" pitchFamily="18" charset="0"/>
              <a:buNone/>
              <a:defRPr sz="1600" b="0" kern="100" spc="20" baseline="0">
                <a:solidFill>
                  <a:schemeClr val="tx1"/>
                </a:solidFill>
                <a:latin typeface="+mn-lt"/>
                <a:ea typeface="+mn-ea"/>
                <a:cs typeface="+mn-cs"/>
              </a:defRPr>
            </a:lvl1pPr>
            <a:lvl2pPr marL="457200" indent="0" algn="l" defTabSz="914400" rtl="0" eaLnBrk="1" latinLnBrk="0" hangingPunct="1">
              <a:lnSpc>
                <a:spcPct val="100000"/>
              </a:lnSpc>
              <a:spcBef>
                <a:spcPts val="900"/>
              </a:spcBef>
              <a:buFont typeface="Georgia" panose="02040502050405020303" pitchFamily="18" charset="0"/>
              <a:buNone/>
              <a:defRPr sz="2000" b="1" kern="100" spc="20">
                <a:solidFill>
                  <a:schemeClr val="tx1"/>
                </a:solidFill>
                <a:latin typeface="+mn-lt"/>
                <a:ea typeface="+mn-ea"/>
                <a:cs typeface="+mn-cs"/>
              </a:defRPr>
            </a:lvl2pPr>
            <a:lvl3pPr marL="914400" indent="0" algn="l" defTabSz="914400" rtl="0" eaLnBrk="1" latinLnBrk="0" hangingPunct="1">
              <a:lnSpc>
                <a:spcPct val="100000"/>
              </a:lnSpc>
              <a:spcBef>
                <a:spcPts val="900"/>
              </a:spcBef>
              <a:buFont typeface="Arial" panose="020B0604020202020204" pitchFamily="34" charset="0"/>
              <a:buNone/>
              <a:defRPr sz="1800" b="1" kern="100" spc="20">
                <a:solidFill>
                  <a:schemeClr val="tx1"/>
                </a:solidFill>
                <a:latin typeface="+mn-lt"/>
                <a:ea typeface="+mn-ea"/>
                <a:cs typeface="+mn-cs"/>
              </a:defRPr>
            </a:lvl3pPr>
            <a:lvl4pPr marL="1371600" indent="0" algn="l" defTabSz="914400" rtl="0" eaLnBrk="1" latinLnBrk="0" hangingPunct="1">
              <a:lnSpc>
                <a:spcPct val="100000"/>
              </a:lnSpc>
              <a:spcBef>
                <a:spcPts val="900"/>
              </a:spcBef>
              <a:buFont typeface="System Font Regular"/>
              <a:buNone/>
              <a:defRPr sz="1600" b="1" kern="100" spc="20">
                <a:solidFill>
                  <a:schemeClr val="tx1"/>
                </a:solidFill>
                <a:latin typeface="+mn-lt"/>
                <a:ea typeface="+mn-ea"/>
                <a:cs typeface="+mn-cs"/>
              </a:defRPr>
            </a:lvl4pPr>
            <a:lvl5pPr marL="1828800" indent="0" algn="l" defTabSz="914400" rtl="0" eaLnBrk="1" latinLnBrk="0" hangingPunct="1">
              <a:lnSpc>
                <a:spcPct val="100000"/>
              </a:lnSpc>
              <a:spcBef>
                <a:spcPts val="900"/>
              </a:spcBef>
              <a:buFont typeface="System Font Regular"/>
              <a:buNone/>
              <a:defRPr sz="1600" b="1" kern="100" spc="20">
                <a:solidFill>
                  <a:schemeClr val="tx1"/>
                </a:solidFill>
                <a:latin typeface="+mn-lt"/>
                <a:ea typeface="+mn-ea"/>
                <a:cs typeface="+mn-cs"/>
              </a:defRPr>
            </a:lvl5pPr>
            <a:lvl6pPr marL="2286000" indent="0" algn="l" defTabSz="914400" rtl="0" eaLnBrk="1" latinLnBrk="0" hangingPunct="1">
              <a:lnSpc>
                <a:spcPct val="114000"/>
              </a:lnSpc>
              <a:spcBef>
                <a:spcPts val="500"/>
              </a:spcBef>
              <a:buFont typeface="Arial" panose="020B0604020202020204" pitchFamily="34" charset="0"/>
              <a:buNone/>
              <a:defRPr sz="1600" b="1"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27432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7pPr>
            <a:lvl8pPr marL="32004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8pPr>
            <a:lvl9pPr marL="36576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9pPr>
          </a:lstStyle>
          <a:p>
            <a:r>
              <a:rPr lang="en-US" b="1"/>
              <a:t>Summer 2025 implementation</a:t>
            </a:r>
          </a:p>
        </p:txBody>
      </p:sp>
      <p:sp>
        <p:nvSpPr>
          <p:cNvPr id="10" name="Text Placeholder 3">
            <a:extLst>
              <a:ext uri="{FF2B5EF4-FFF2-40B4-BE49-F238E27FC236}">
                <a16:creationId xmlns:a16="http://schemas.microsoft.com/office/drawing/2014/main" id="{F96D271B-F9FE-7703-4BE1-FA3C1E60BDCD}"/>
              </a:ext>
            </a:extLst>
          </p:cNvPr>
          <p:cNvSpPr txBox="1">
            <a:spLocks/>
          </p:cNvSpPr>
          <p:nvPr/>
        </p:nvSpPr>
        <p:spPr>
          <a:xfrm>
            <a:off x="0" y="3099146"/>
            <a:ext cx="1382438" cy="49244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900"/>
              </a:spcBef>
              <a:buFont typeface="Georgia" panose="02040502050405020303" pitchFamily="18" charset="0"/>
              <a:buNone/>
              <a:defRPr sz="1600" b="0" kern="100" spc="20" baseline="0">
                <a:solidFill>
                  <a:schemeClr val="tx1"/>
                </a:solidFill>
                <a:latin typeface="+mn-lt"/>
                <a:ea typeface="+mn-ea"/>
                <a:cs typeface="+mn-cs"/>
              </a:defRPr>
            </a:lvl1pPr>
            <a:lvl2pPr marL="457200" indent="0" algn="l" defTabSz="914400" rtl="0" eaLnBrk="1" latinLnBrk="0" hangingPunct="1">
              <a:lnSpc>
                <a:spcPct val="100000"/>
              </a:lnSpc>
              <a:spcBef>
                <a:spcPts val="900"/>
              </a:spcBef>
              <a:buFont typeface="Georgia" panose="02040502050405020303" pitchFamily="18" charset="0"/>
              <a:buNone/>
              <a:defRPr sz="2000" b="1" kern="100" spc="20">
                <a:solidFill>
                  <a:schemeClr val="tx1"/>
                </a:solidFill>
                <a:latin typeface="+mn-lt"/>
                <a:ea typeface="+mn-ea"/>
                <a:cs typeface="+mn-cs"/>
              </a:defRPr>
            </a:lvl2pPr>
            <a:lvl3pPr marL="914400" indent="0" algn="l" defTabSz="914400" rtl="0" eaLnBrk="1" latinLnBrk="0" hangingPunct="1">
              <a:lnSpc>
                <a:spcPct val="100000"/>
              </a:lnSpc>
              <a:spcBef>
                <a:spcPts val="900"/>
              </a:spcBef>
              <a:buFont typeface="Arial" panose="020B0604020202020204" pitchFamily="34" charset="0"/>
              <a:buNone/>
              <a:defRPr sz="1800" b="1" kern="100" spc="20">
                <a:solidFill>
                  <a:schemeClr val="tx1"/>
                </a:solidFill>
                <a:latin typeface="+mn-lt"/>
                <a:ea typeface="+mn-ea"/>
                <a:cs typeface="+mn-cs"/>
              </a:defRPr>
            </a:lvl3pPr>
            <a:lvl4pPr marL="1371600" indent="0" algn="l" defTabSz="914400" rtl="0" eaLnBrk="1" latinLnBrk="0" hangingPunct="1">
              <a:lnSpc>
                <a:spcPct val="100000"/>
              </a:lnSpc>
              <a:spcBef>
                <a:spcPts val="900"/>
              </a:spcBef>
              <a:buFont typeface="System Font Regular"/>
              <a:buNone/>
              <a:defRPr sz="1600" b="1" kern="100" spc="20">
                <a:solidFill>
                  <a:schemeClr val="tx1"/>
                </a:solidFill>
                <a:latin typeface="+mn-lt"/>
                <a:ea typeface="+mn-ea"/>
                <a:cs typeface="+mn-cs"/>
              </a:defRPr>
            </a:lvl4pPr>
            <a:lvl5pPr marL="1828800" indent="0" algn="l" defTabSz="914400" rtl="0" eaLnBrk="1" latinLnBrk="0" hangingPunct="1">
              <a:lnSpc>
                <a:spcPct val="100000"/>
              </a:lnSpc>
              <a:spcBef>
                <a:spcPts val="900"/>
              </a:spcBef>
              <a:buFont typeface="System Font Regular"/>
              <a:buNone/>
              <a:defRPr sz="1600" b="1" kern="100" spc="20">
                <a:solidFill>
                  <a:schemeClr val="tx1"/>
                </a:solidFill>
                <a:latin typeface="+mn-lt"/>
                <a:ea typeface="+mn-ea"/>
                <a:cs typeface="+mn-cs"/>
              </a:defRPr>
            </a:lvl5pPr>
            <a:lvl6pPr marL="2286000" indent="0" algn="l" defTabSz="914400" rtl="0" eaLnBrk="1" latinLnBrk="0" hangingPunct="1">
              <a:lnSpc>
                <a:spcPct val="114000"/>
              </a:lnSpc>
              <a:spcBef>
                <a:spcPts val="500"/>
              </a:spcBef>
              <a:buFont typeface="Arial" panose="020B0604020202020204" pitchFamily="34" charset="0"/>
              <a:buNone/>
              <a:defRPr sz="1600" b="1"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27432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7pPr>
            <a:lvl8pPr marL="32004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8pPr>
            <a:lvl9pPr marL="3657600" indent="0" algn="l" defTabSz="914400" rtl="0" eaLnBrk="1" latinLnBrk="0" hangingPunct="1">
              <a:lnSpc>
                <a:spcPct val="114000"/>
              </a:lnSpc>
              <a:spcBef>
                <a:spcPts val="500"/>
              </a:spcBef>
              <a:buFont typeface="Arial" panose="020B0604020202020204" pitchFamily="34" charset="0"/>
              <a:buNone/>
              <a:defRPr sz="1600" b="1" kern="100" spc="20">
                <a:solidFill>
                  <a:schemeClr val="tx1"/>
                </a:solidFill>
                <a:latin typeface="+mn-lt"/>
                <a:ea typeface="+mn-ea"/>
                <a:cs typeface="+mn-cs"/>
              </a:defRPr>
            </a:lvl9pPr>
          </a:lstStyle>
          <a:p>
            <a:pPr algn="ctr"/>
            <a:r>
              <a:rPr lang="en-US" b="1"/>
              <a:t>Feb 22</a:t>
            </a:r>
            <a:r>
              <a:rPr lang="en-US" b="1" baseline="30000"/>
              <a:t>nd     </a:t>
            </a:r>
            <a:r>
              <a:rPr lang="en-US" b="1"/>
              <a:t> DEQ Meeting</a:t>
            </a:r>
          </a:p>
        </p:txBody>
      </p:sp>
      <p:sp>
        <p:nvSpPr>
          <p:cNvPr id="11" name="Rectangle: Rounded Corners 10">
            <a:extLst>
              <a:ext uri="{FF2B5EF4-FFF2-40B4-BE49-F238E27FC236}">
                <a16:creationId xmlns:a16="http://schemas.microsoft.com/office/drawing/2014/main" id="{DFF1F556-5798-5479-8E3A-CAB3EC3BEE93}"/>
              </a:ext>
            </a:extLst>
          </p:cNvPr>
          <p:cNvSpPr/>
          <p:nvPr/>
        </p:nvSpPr>
        <p:spPr>
          <a:xfrm>
            <a:off x="2396759" y="2221541"/>
            <a:ext cx="1382438" cy="69374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DEQ Approval of PDI WP</a:t>
            </a:r>
          </a:p>
          <a:p>
            <a:pPr algn="ctr"/>
            <a:r>
              <a:rPr lang="en-US" sz="1400"/>
              <a:t>May 2024</a:t>
            </a:r>
          </a:p>
        </p:txBody>
      </p:sp>
      <p:sp>
        <p:nvSpPr>
          <p:cNvPr id="12" name="Rectangle: Rounded Corners 11">
            <a:extLst>
              <a:ext uri="{FF2B5EF4-FFF2-40B4-BE49-F238E27FC236}">
                <a16:creationId xmlns:a16="http://schemas.microsoft.com/office/drawing/2014/main" id="{B57C0085-E966-869A-FC0D-6C800F55B7DA}"/>
              </a:ext>
            </a:extLst>
          </p:cNvPr>
          <p:cNvSpPr/>
          <p:nvPr/>
        </p:nvSpPr>
        <p:spPr>
          <a:xfrm>
            <a:off x="1057522" y="3723859"/>
            <a:ext cx="1787467" cy="59561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PDI Implementation Planning</a:t>
            </a:r>
          </a:p>
        </p:txBody>
      </p:sp>
      <p:sp>
        <p:nvSpPr>
          <p:cNvPr id="13" name="Rectangle: Rounded Corners 12">
            <a:extLst>
              <a:ext uri="{FF2B5EF4-FFF2-40B4-BE49-F238E27FC236}">
                <a16:creationId xmlns:a16="http://schemas.microsoft.com/office/drawing/2014/main" id="{FE8EF3C1-7E60-EC3E-5716-55216F1C2A74}"/>
              </a:ext>
            </a:extLst>
          </p:cNvPr>
          <p:cNvSpPr/>
          <p:nvPr/>
        </p:nvSpPr>
        <p:spPr>
          <a:xfrm>
            <a:off x="2948773" y="3719220"/>
            <a:ext cx="1503528" cy="59561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Execution of PDI Begins Mid-June</a:t>
            </a:r>
          </a:p>
        </p:txBody>
      </p:sp>
      <p:sp>
        <p:nvSpPr>
          <p:cNvPr id="14" name="Rectangle: Rounded Corners 13">
            <a:extLst>
              <a:ext uri="{FF2B5EF4-FFF2-40B4-BE49-F238E27FC236}">
                <a16:creationId xmlns:a16="http://schemas.microsoft.com/office/drawing/2014/main" id="{7B5D8692-003A-B90E-4661-5AED9C55B149}"/>
              </a:ext>
            </a:extLst>
          </p:cNvPr>
          <p:cNvSpPr/>
          <p:nvPr/>
        </p:nvSpPr>
        <p:spPr>
          <a:xfrm>
            <a:off x="4639882" y="2319672"/>
            <a:ext cx="1729632" cy="59561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SPLP/LEAF Results</a:t>
            </a:r>
          </a:p>
          <a:p>
            <a:pPr algn="ctr"/>
            <a:r>
              <a:rPr lang="en-US" sz="1400"/>
              <a:t>End 2024</a:t>
            </a:r>
          </a:p>
        </p:txBody>
      </p:sp>
      <p:sp>
        <p:nvSpPr>
          <p:cNvPr id="15" name="Rectangle: Rounded Corners 14">
            <a:extLst>
              <a:ext uri="{FF2B5EF4-FFF2-40B4-BE49-F238E27FC236}">
                <a16:creationId xmlns:a16="http://schemas.microsoft.com/office/drawing/2014/main" id="{E9D7A71C-05D7-C8E1-E860-24F39DEECDB3}"/>
              </a:ext>
            </a:extLst>
          </p:cNvPr>
          <p:cNvSpPr/>
          <p:nvPr/>
        </p:nvSpPr>
        <p:spPr>
          <a:xfrm>
            <a:off x="4552839" y="3722109"/>
            <a:ext cx="1903717" cy="59561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Any additional plume delineation complete</a:t>
            </a:r>
          </a:p>
        </p:txBody>
      </p:sp>
      <p:sp>
        <p:nvSpPr>
          <p:cNvPr id="16" name="Rectangle: Rounded Corners 15">
            <a:extLst>
              <a:ext uri="{FF2B5EF4-FFF2-40B4-BE49-F238E27FC236}">
                <a16:creationId xmlns:a16="http://schemas.microsoft.com/office/drawing/2014/main" id="{EDEAEA7F-DA60-204F-B1F9-E43A0D196990}"/>
              </a:ext>
            </a:extLst>
          </p:cNvPr>
          <p:cNvSpPr/>
          <p:nvPr/>
        </p:nvSpPr>
        <p:spPr>
          <a:xfrm>
            <a:off x="6497760" y="3726038"/>
            <a:ext cx="1581799" cy="75883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Pre-Design Report End January 2025</a:t>
            </a:r>
          </a:p>
        </p:txBody>
      </p:sp>
      <p:cxnSp>
        <p:nvCxnSpPr>
          <p:cNvPr id="18" name="Straight Connector 17">
            <a:extLst>
              <a:ext uri="{FF2B5EF4-FFF2-40B4-BE49-F238E27FC236}">
                <a16:creationId xmlns:a16="http://schemas.microsoft.com/office/drawing/2014/main" id="{90AEB56A-8350-B8BF-66CE-DA03C045AE2C}"/>
              </a:ext>
            </a:extLst>
          </p:cNvPr>
          <p:cNvCxnSpPr>
            <a:cxnSpLocks/>
            <a:endCxn id="20" idx="2"/>
          </p:cNvCxnSpPr>
          <p:nvPr/>
        </p:nvCxnSpPr>
        <p:spPr>
          <a:xfrm flipH="1" flipV="1">
            <a:off x="1547093" y="2915290"/>
            <a:ext cx="2" cy="3988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9D018050-284D-A044-F40E-6E457D3FBCD3}"/>
              </a:ext>
            </a:extLst>
          </p:cNvPr>
          <p:cNvSpPr/>
          <p:nvPr/>
        </p:nvSpPr>
        <p:spPr>
          <a:xfrm>
            <a:off x="795334" y="2221541"/>
            <a:ext cx="1503518" cy="69374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Submit PDI WP to DEQ</a:t>
            </a:r>
          </a:p>
          <a:p>
            <a:pPr algn="ctr"/>
            <a:r>
              <a:rPr lang="en-US" sz="1400"/>
              <a:t>April 2024</a:t>
            </a:r>
          </a:p>
        </p:txBody>
      </p:sp>
      <p:cxnSp>
        <p:nvCxnSpPr>
          <p:cNvPr id="23" name="Straight Connector 22">
            <a:extLst>
              <a:ext uri="{FF2B5EF4-FFF2-40B4-BE49-F238E27FC236}">
                <a16:creationId xmlns:a16="http://schemas.microsoft.com/office/drawing/2014/main" id="{E1615B4A-EF74-31A0-7B48-D1368CD5F764}"/>
              </a:ext>
            </a:extLst>
          </p:cNvPr>
          <p:cNvCxnSpPr>
            <a:cxnSpLocks/>
            <a:stCxn id="12" idx="0"/>
          </p:cNvCxnSpPr>
          <p:nvPr/>
        </p:nvCxnSpPr>
        <p:spPr>
          <a:xfrm flipV="1">
            <a:off x="1951256" y="3376550"/>
            <a:ext cx="0" cy="34730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26EFBA-CA89-AE7C-505F-83724E6D531C}"/>
              </a:ext>
            </a:extLst>
          </p:cNvPr>
          <p:cNvCxnSpPr>
            <a:cxnSpLocks/>
            <a:endCxn id="11" idx="2"/>
          </p:cNvCxnSpPr>
          <p:nvPr/>
        </p:nvCxnSpPr>
        <p:spPr>
          <a:xfrm flipH="1" flipV="1">
            <a:off x="3087978" y="2915290"/>
            <a:ext cx="2" cy="43007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FAD914-2711-364C-A1A6-1867376B61B4}"/>
              </a:ext>
            </a:extLst>
          </p:cNvPr>
          <p:cNvCxnSpPr>
            <a:cxnSpLocks/>
            <a:stCxn id="13" idx="0"/>
          </p:cNvCxnSpPr>
          <p:nvPr/>
        </p:nvCxnSpPr>
        <p:spPr>
          <a:xfrm flipV="1">
            <a:off x="3700537" y="3371911"/>
            <a:ext cx="0" cy="34730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ight Brace 31">
            <a:extLst>
              <a:ext uri="{FF2B5EF4-FFF2-40B4-BE49-F238E27FC236}">
                <a16:creationId xmlns:a16="http://schemas.microsoft.com/office/drawing/2014/main" id="{FCF8F094-D552-5CF3-A6D4-289BBE64F1D3}"/>
              </a:ext>
            </a:extLst>
          </p:cNvPr>
          <p:cNvSpPr/>
          <p:nvPr/>
        </p:nvSpPr>
        <p:spPr>
          <a:xfrm rot="16200000">
            <a:off x="2161659" y="1350975"/>
            <a:ext cx="268285" cy="1472847"/>
          </a:xfrm>
          <a:prstGeom prst="rightBrace">
            <a:avLst>
              <a:gd name="adj1" fmla="val 8333"/>
              <a:gd name="adj2" fmla="val 50593"/>
            </a:avLst>
          </a:prstGeom>
          <a:no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F5220234-DC38-F8D3-454D-28A4C32F3ADC}"/>
              </a:ext>
            </a:extLst>
          </p:cNvPr>
          <p:cNvSpPr txBox="1"/>
          <p:nvPr/>
        </p:nvSpPr>
        <p:spPr>
          <a:xfrm>
            <a:off x="1186542" y="1450548"/>
            <a:ext cx="2218517" cy="492443"/>
          </a:xfrm>
          <a:prstGeom prst="rect">
            <a:avLst/>
          </a:prstGeom>
          <a:noFill/>
        </p:spPr>
        <p:txBody>
          <a:bodyPr wrap="square" lIns="0" tIns="0" rIns="0" bIns="0" rtlCol="0">
            <a:spAutoFit/>
          </a:bodyPr>
          <a:lstStyle/>
          <a:p>
            <a:pPr algn="ctr"/>
            <a:r>
              <a:rPr lang="en-US" sz="1600" b="1"/>
              <a:t>Requires ~1-month turnaround from ODEQ</a:t>
            </a:r>
          </a:p>
        </p:txBody>
      </p:sp>
      <p:cxnSp>
        <p:nvCxnSpPr>
          <p:cNvPr id="34" name="Straight Connector 33">
            <a:extLst>
              <a:ext uri="{FF2B5EF4-FFF2-40B4-BE49-F238E27FC236}">
                <a16:creationId xmlns:a16="http://schemas.microsoft.com/office/drawing/2014/main" id="{07341A3C-05BA-3622-7B9F-EF0D4713BD37}"/>
              </a:ext>
            </a:extLst>
          </p:cNvPr>
          <p:cNvCxnSpPr>
            <a:cxnSpLocks/>
            <a:endCxn id="14" idx="2"/>
          </p:cNvCxnSpPr>
          <p:nvPr/>
        </p:nvCxnSpPr>
        <p:spPr>
          <a:xfrm flipV="1">
            <a:off x="5504698" y="2915290"/>
            <a:ext cx="0" cy="43007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4A3880-3EE4-0FFD-C24B-FBD5A217F69C}"/>
              </a:ext>
            </a:extLst>
          </p:cNvPr>
          <p:cNvCxnSpPr>
            <a:cxnSpLocks/>
            <a:endCxn id="15" idx="0"/>
          </p:cNvCxnSpPr>
          <p:nvPr/>
        </p:nvCxnSpPr>
        <p:spPr>
          <a:xfrm>
            <a:off x="5504698" y="3374800"/>
            <a:ext cx="0" cy="34730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38A131E-1A04-5D4C-3D82-958B4627E512}"/>
              </a:ext>
            </a:extLst>
          </p:cNvPr>
          <p:cNvSpPr txBox="1"/>
          <p:nvPr/>
        </p:nvSpPr>
        <p:spPr>
          <a:xfrm>
            <a:off x="41002" y="3568008"/>
            <a:ext cx="1425046" cy="169277"/>
          </a:xfrm>
          <a:prstGeom prst="rect">
            <a:avLst/>
          </a:prstGeom>
          <a:noFill/>
        </p:spPr>
        <p:txBody>
          <a:bodyPr wrap="square" lIns="0" tIns="0" rIns="0" bIns="0" rtlCol="0">
            <a:spAutoFit/>
          </a:bodyPr>
          <a:lstStyle/>
          <a:p>
            <a:pPr algn="l"/>
            <a:r>
              <a:rPr lang="en-US" sz="1100">
                <a:solidFill>
                  <a:srgbClr val="FF0000"/>
                </a:solidFill>
              </a:rPr>
              <a:t>*timeline not to scale</a:t>
            </a:r>
          </a:p>
        </p:txBody>
      </p:sp>
      <p:cxnSp>
        <p:nvCxnSpPr>
          <p:cNvPr id="70" name="Straight Connector 69">
            <a:extLst>
              <a:ext uri="{FF2B5EF4-FFF2-40B4-BE49-F238E27FC236}">
                <a16:creationId xmlns:a16="http://schemas.microsoft.com/office/drawing/2014/main" id="{920E1407-733A-D02F-EB0F-F136C73DA29D}"/>
              </a:ext>
            </a:extLst>
          </p:cNvPr>
          <p:cNvCxnSpPr>
            <a:cxnSpLocks/>
            <a:endCxn id="71" idx="2"/>
          </p:cNvCxnSpPr>
          <p:nvPr/>
        </p:nvCxnSpPr>
        <p:spPr>
          <a:xfrm flipH="1" flipV="1">
            <a:off x="7202507" y="2923300"/>
            <a:ext cx="2" cy="42054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4F842154-E1CB-2423-6ED8-D45FC372AAFF}"/>
              </a:ext>
            </a:extLst>
          </p:cNvPr>
          <p:cNvSpPr/>
          <p:nvPr/>
        </p:nvSpPr>
        <p:spPr>
          <a:xfrm>
            <a:off x="6450748" y="2176937"/>
            <a:ext cx="1503517" cy="74636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Solicit Bids for Implementation</a:t>
            </a:r>
          </a:p>
          <a:p>
            <a:pPr algn="ctr"/>
            <a:r>
              <a:rPr lang="en-US" sz="1400"/>
              <a:t>End Feb. 2025</a:t>
            </a:r>
          </a:p>
        </p:txBody>
      </p:sp>
      <p:cxnSp>
        <p:nvCxnSpPr>
          <p:cNvPr id="73" name="Straight Connector 72">
            <a:extLst>
              <a:ext uri="{FF2B5EF4-FFF2-40B4-BE49-F238E27FC236}">
                <a16:creationId xmlns:a16="http://schemas.microsoft.com/office/drawing/2014/main" id="{5161390D-E2A5-8975-3371-E07D403694F4}"/>
              </a:ext>
            </a:extLst>
          </p:cNvPr>
          <p:cNvCxnSpPr>
            <a:cxnSpLocks/>
          </p:cNvCxnSpPr>
          <p:nvPr/>
        </p:nvCxnSpPr>
        <p:spPr>
          <a:xfrm flipH="1" flipV="1">
            <a:off x="9260699" y="2893645"/>
            <a:ext cx="2" cy="42054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AB5730C4-BC65-A4C4-D465-3A8B225C5AE2}"/>
              </a:ext>
            </a:extLst>
          </p:cNvPr>
          <p:cNvSpPr/>
          <p:nvPr/>
        </p:nvSpPr>
        <p:spPr>
          <a:xfrm>
            <a:off x="8363082" y="2176937"/>
            <a:ext cx="1128284" cy="74636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Award Bid </a:t>
            </a:r>
          </a:p>
          <a:p>
            <a:pPr algn="ctr"/>
            <a:r>
              <a:rPr lang="en-US" sz="1400"/>
              <a:t>End April 2025</a:t>
            </a:r>
          </a:p>
        </p:txBody>
      </p:sp>
      <p:grpSp>
        <p:nvGrpSpPr>
          <p:cNvPr id="86" name="Group 85">
            <a:extLst>
              <a:ext uri="{FF2B5EF4-FFF2-40B4-BE49-F238E27FC236}">
                <a16:creationId xmlns:a16="http://schemas.microsoft.com/office/drawing/2014/main" id="{C61EB82A-ABB6-B1E3-0207-FDEC195B45AD}"/>
              </a:ext>
            </a:extLst>
          </p:cNvPr>
          <p:cNvGrpSpPr/>
          <p:nvPr/>
        </p:nvGrpSpPr>
        <p:grpSpPr>
          <a:xfrm>
            <a:off x="6078557" y="3355634"/>
            <a:ext cx="1210103" cy="370404"/>
            <a:chOff x="6078557" y="3355634"/>
            <a:chExt cx="1210103" cy="370404"/>
          </a:xfrm>
        </p:grpSpPr>
        <p:cxnSp>
          <p:nvCxnSpPr>
            <p:cNvPr id="76" name="Connector: Elbow 75">
              <a:extLst>
                <a:ext uri="{FF2B5EF4-FFF2-40B4-BE49-F238E27FC236}">
                  <a16:creationId xmlns:a16="http://schemas.microsoft.com/office/drawing/2014/main" id="{F720EA91-5D5E-4852-C0E1-A0E0E8F3E1D7}"/>
                </a:ext>
              </a:extLst>
            </p:cNvPr>
            <p:cNvCxnSpPr>
              <a:cxnSpLocks/>
              <a:stCxn id="16" idx="0"/>
            </p:cNvCxnSpPr>
            <p:nvPr/>
          </p:nvCxnSpPr>
          <p:spPr>
            <a:xfrm rot="16200000" flipV="1">
              <a:off x="6622813" y="3060190"/>
              <a:ext cx="121592" cy="121010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D61D87E-656E-5B14-D1A9-415B94A8FB6D}"/>
                </a:ext>
              </a:extLst>
            </p:cNvPr>
            <p:cNvCxnSpPr>
              <a:cxnSpLocks/>
            </p:cNvCxnSpPr>
            <p:nvPr/>
          </p:nvCxnSpPr>
          <p:spPr>
            <a:xfrm>
              <a:off x="6096000" y="3355634"/>
              <a:ext cx="0" cy="2625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9" name="Rectangle: Rounded Corners 88">
            <a:extLst>
              <a:ext uri="{FF2B5EF4-FFF2-40B4-BE49-F238E27FC236}">
                <a16:creationId xmlns:a16="http://schemas.microsoft.com/office/drawing/2014/main" id="{26B73CA4-3877-3A8B-5CBD-5D2C559C3663}"/>
              </a:ext>
            </a:extLst>
          </p:cNvPr>
          <p:cNvSpPr/>
          <p:nvPr/>
        </p:nvSpPr>
        <p:spPr>
          <a:xfrm>
            <a:off x="8164406" y="3722109"/>
            <a:ext cx="1452180" cy="75883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DEQ Comments End of Feb 2025</a:t>
            </a:r>
          </a:p>
        </p:txBody>
      </p:sp>
      <p:cxnSp>
        <p:nvCxnSpPr>
          <p:cNvPr id="90" name="Straight Connector 89">
            <a:extLst>
              <a:ext uri="{FF2B5EF4-FFF2-40B4-BE49-F238E27FC236}">
                <a16:creationId xmlns:a16="http://schemas.microsoft.com/office/drawing/2014/main" id="{4DB3948D-69D5-CC0E-555A-9B87A6D68B5E}"/>
              </a:ext>
            </a:extLst>
          </p:cNvPr>
          <p:cNvCxnSpPr>
            <a:cxnSpLocks/>
            <a:endCxn id="89" idx="0"/>
          </p:cNvCxnSpPr>
          <p:nvPr/>
        </p:nvCxnSpPr>
        <p:spPr>
          <a:xfrm>
            <a:off x="8890496" y="3371911"/>
            <a:ext cx="0" cy="3501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AE01FF-A8AC-74CF-BB4A-4D78F978E811}"/>
              </a:ext>
            </a:extLst>
          </p:cNvPr>
          <p:cNvCxnSpPr>
            <a:cxnSpLocks/>
            <a:endCxn id="96" idx="0"/>
          </p:cNvCxnSpPr>
          <p:nvPr/>
        </p:nvCxnSpPr>
        <p:spPr>
          <a:xfrm>
            <a:off x="10262573" y="3343844"/>
            <a:ext cx="0" cy="3789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056F994D-FC65-5832-F654-474757716F52}"/>
              </a:ext>
            </a:extLst>
          </p:cNvPr>
          <p:cNvSpPr/>
          <p:nvPr/>
        </p:nvSpPr>
        <p:spPr>
          <a:xfrm>
            <a:off x="9698431" y="3722829"/>
            <a:ext cx="1128284" cy="74636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FDR April 2025</a:t>
            </a:r>
          </a:p>
        </p:txBody>
      </p:sp>
      <p:sp>
        <p:nvSpPr>
          <p:cNvPr id="99" name="Right Brace 98">
            <a:extLst>
              <a:ext uri="{FF2B5EF4-FFF2-40B4-BE49-F238E27FC236}">
                <a16:creationId xmlns:a16="http://schemas.microsoft.com/office/drawing/2014/main" id="{C692909F-71E0-0868-7048-279FC70D642E}"/>
              </a:ext>
            </a:extLst>
          </p:cNvPr>
          <p:cNvSpPr/>
          <p:nvPr/>
        </p:nvSpPr>
        <p:spPr>
          <a:xfrm rot="5400000">
            <a:off x="7943351" y="3828113"/>
            <a:ext cx="268285" cy="1581801"/>
          </a:xfrm>
          <a:prstGeom prst="rightBrace">
            <a:avLst>
              <a:gd name="adj1" fmla="val 8333"/>
              <a:gd name="adj2" fmla="val 50593"/>
            </a:avLst>
          </a:prstGeom>
          <a:no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a:extLst>
              <a:ext uri="{FF2B5EF4-FFF2-40B4-BE49-F238E27FC236}">
                <a16:creationId xmlns:a16="http://schemas.microsoft.com/office/drawing/2014/main" id="{D2722807-B69C-63C1-36D1-6012C0987CD1}"/>
              </a:ext>
            </a:extLst>
          </p:cNvPr>
          <p:cNvSpPr txBox="1"/>
          <p:nvPr/>
        </p:nvSpPr>
        <p:spPr>
          <a:xfrm>
            <a:off x="6968234" y="4753156"/>
            <a:ext cx="2218517" cy="492443"/>
          </a:xfrm>
          <a:prstGeom prst="rect">
            <a:avLst/>
          </a:prstGeom>
          <a:noFill/>
        </p:spPr>
        <p:txBody>
          <a:bodyPr wrap="square" lIns="0" tIns="0" rIns="0" bIns="0" rtlCol="0">
            <a:spAutoFit/>
          </a:bodyPr>
          <a:lstStyle/>
          <a:p>
            <a:pPr algn="ctr"/>
            <a:r>
              <a:rPr lang="en-US" sz="1600" b="1"/>
              <a:t>Requires ~1-month turnaround from ODEQ</a:t>
            </a:r>
          </a:p>
        </p:txBody>
      </p:sp>
      <p:cxnSp>
        <p:nvCxnSpPr>
          <p:cNvPr id="103" name="Straight Connector 102">
            <a:extLst>
              <a:ext uri="{FF2B5EF4-FFF2-40B4-BE49-F238E27FC236}">
                <a16:creationId xmlns:a16="http://schemas.microsoft.com/office/drawing/2014/main" id="{3FC8525C-D1B5-D1DB-7974-1787999A5B4D}"/>
              </a:ext>
            </a:extLst>
          </p:cNvPr>
          <p:cNvCxnSpPr>
            <a:cxnSpLocks/>
            <a:stCxn id="16" idx="3"/>
            <a:endCxn id="89" idx="1"/>
          </p:cNvCxnSpPr>
          <p:nvPr/>
        </p:nvCxnSpPr>
        <p:spPr>
          <a:xfrm flipV="1">
            <a:off x="8079559" y="4101525"/>
            <a:ext cx="84847" cy="3930"/>
          </a:xfrm>
          <a:prstGeom prst="line">
            <a:avLst/>
          </a:prstGeom>
          <a:ln w="76200">
            <a:solidFill>
              <a:srgbClr val="FF3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3FA684-3CFE-63AC-C00C-0B013D59454A}"/>
              </a:ext>
            </a:extLst>
          </p:cNvPr>
          <p:cNvCxnSpPr>
            <a:cxnSpLocks/>
            <a:stCxn id="20" idx="3"/>
            <a:endCxn id="11" idx="1"/>
          </p:cNvCxnSpPr>
          <p:nvPr/>
        </p:nvCxnSpPr>
        <p:spPr>
          <a:xfrm>
            <a:off x="2298852" y="2568416"/>
            <a:ext cx="97907" cy="0"/>
          </a:xfrm>
          <a:prstGeom prst="line">
            <a:avLst/>
          </a:prstGeom>
          <a:ln w="76200">
            <a:solidFill>
              <a:srgbClr val="FF36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732703F-E441-C005-E654-F09D6CA5B39C}"/>
              </a:ext>
            </a:extLst>
          </p:cNvPr>
          <p:cNvSpPr/>
          <p:nvPr/>
        </p:nvSpPr>
        <p:spPr>
          <a:xfrm>
            <a:off x="9900183" y="2176937"/>
            <a:ext cx="1128284" cy="74636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t>DEQ Approval May 2025</a:t>
            </a:r>
          </a:p>
        </p:txBody>
      </p:sp>
      <p:cxnSp>
        <p:nvCxnSpPr>
          <p:cNvPr id="17" name="Straight Connector 16">
            <a:extLst>
              <a:ext uri="{FF2B5EF4-FFF2-40B4-BE49-F238E27FC236}">
                <a16:creationId xmlns:a16="http://schemas.microsoft.com/office/drawing/2014/main" id="{9C47A3A4-BBFC-36C1-58B1-4AEAB47602DB}"/>
              </a:ext>
            </a:extLst>
          </p:cNvPr>
          <p:cNvCxnSpPr>
            <a:cxnSpLocks/>
            <a:stCxn id="7" idx="2"/>
          </p:cNvCxnSpPr>
          <p:nvPr/>
        </p:nvCxnSpPr>
        <p:spPr>
          <a:xfrm>
            <a:off x="10464325" y="2923300"/>
            <a:ext cx="0" cy="40213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78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F2CB0-AF2F-7428-1B6C-AB750E62DD8B}"/>
              </a:ext>
            </a:extLst>
          </p:cNvPr>
          <p:cNvSpPr>
            <a:spLocks noGrp="1"/>
          </p:cNvSpPr>
          <p:nvPr>
            <p:ph type="title"/>
          </p:nvPr>
        </p:nvSpPr>
        <p:spPr/>
        <p:txBody>
          <a:bodyPr/>
          <a:lstStyle/>
          <a:p>
            <a:r>
              <a:rPr lang="en-US"/>
              <a:t>IRAM #1 Pre-design Investigation</a:t>
            </a:r>
          </a:p>
        </p:txBody>
      </p:sp>
      <p:sp>
        <p:nvSpPr>
          <p:cNvPr id="3" name="Slide Number Placeholder 2">
            <a:extLst>
              <a:ext uri="{FF2B5EF4-FFF2-40B4-BE49-F238E27FC236}">
                <a16:creationId xmlns:a16="http://schemas.microsoft.com/office/drawing/2014/main" id="{F9EC8185-3ACE-43FA-01D1-7D88B4ABEA84}"/>
              </a:ext>
            </a:extLst>
          </p:cNvPr>
          <p:cNvSpPr>
            <a:spLocks noGrp="1"/>
          </p:cNvSpPr>
          <p:nvPr>
            <p:ph type="sldNum" sz="quarter" idx="12"/>
          </p:nvPr>
        </p:nvSpPr>
        <p:spPr/>
        <p:txBody>
          <a:bodyPr/>
          <a:lstStyle/>
          <a:p>
            <a:fld id="{3954854E-1B22-401C-B4EE-1698A89C07E3}" type="slidenum">
              <a:rPr lang="en-US" smtClean="0"/>
              <a:t>5</a:t>
            </a:fld>
            <a:endParaRPr lang="en-US"/>
          </a:p>
        </p:txBody>
      </p:sp>
      <p:sp>
        <p:nvSpPr>
          <p:cNvPr id="9" name="Text Placeholder 8">
            <a:extLst>
              <a:ext uri="{FF2B5EF4-FFF2-40B4-BE49-F238E27FC236}">
                <a16:creationId xmlns:a16="http://schemas.microsoft.com/office/drawing/2014/main" id="{1F68A745-C4B9-18F4-EE7B-0134B1E342A0}"/>
              </a:ext>
            </a:extLst>
          </p:cNvPr>
          <p:cNvSpPr>
            <a:spLocks noGrp="1"/>
          </p:cNvSpPr>
          <p:nvPr>
            <p:ph type="body" idx="1"/>
          </p:nvPr>
        </p:nvSpPr>
        <p:spPr>
          <a:xfrm>
            <a:off x="215900" y="971999"/>
            <a:ext cx="11760200" cy="246221"/>
          </a:xfrm>
        </p:spPr>
        <p:txBody>
          <a:bodyPr/>
          <a:lstStyle/>
          <a:p>
            <a:r>
              <a:rPr lang="en-US"/>
              <a:t>IRAM#1 Questions To Be Answered</a:t>
            </a:r>
          </a:p>
        </p:txBody>
      </p:sp>
      <p:sp>
        <p:nvSpPr>
          <p:cNvPr id="6" name="Footer Placeholder 5">
            <a:extLst>
              <a:ext uri="{FF2B5EF4-FFF2-40B4-BE49-F238E27FC236}">
                <a16:creationId xmlns:a16="http://schemas.microsoft.com/office/drawing/2014/main" id="{1BF8A41E-A69D-C604-1A02-98A653ABEDD9}"/>
              </a:ext>
            </a:extLst>
          </p:cNvPr>
          <p:cNvSpPr>
            <a:spLocks noGrp="1"/>
          </p:cNvSpPr>
          <p:nvPr>
            <p:ph type="ftr" sz="quarter" idx="11"/>
          </p:nvPr>
        </p:nvSpPr>
        <p:spPr/>
        <p:txBody>
          <a:bodyPr/>
          <a:lstStyle/>
          <a:p>
            <a:r>
              <a:rPr lang="en-US"/>
              <a:t>Arkema Portland - IRAM and Data Gaps Scoping</a:t>
            </a:r>
          </a:p>
        </p:txBody>
      </p:sp>
      <p:sp>
        <p:nvSpPr>
          <p:cNvPr id="10" name="Text Placeholder 9">
            <a:extLst>
              <a:ext uri="{FF2B5EF4-FFF2-40B4-BE49-F238E27FC236}">
                <a16:creationId xmlns:a16="http://schemas.microsoft.com/office/drawing/2014/main" id="{7BF11607-B232-3AEF-8B27-EC18367A916E}"/>
              </a:ext>
            </a:extLst>
          </p:cNvPr>
          <p:cNvSpPr>
            <a:spLocks noGrp="1"/>
          </p:cNvSpPr>
          <p:nvPr>
            <p:ph type="body" sz="quarter" idx="16"/>
          </p:nvPr>
        </p:nvSpPr>
        <p:spPr/>
        <p:txBody>
          <a:bodyPr/>
          <a:lstStyle/>
          <a:p>
            <a:pPr marL="342900" indent="-342900">
              <a:buFont typeface="+mj-lt"/>
              <a:buAutoNum type="arabicPeriod"/>
            </a:pPr>
            <a:r>
              <a:rPr lang="en-US" b="1"/>
              <a:t>Further delineation of plume needed?</a:t>
            </a:r>
          </a:p>
          <a:p>
            <a:pPr marL="594900" lvl="2" indent="-342900">
              <a:buFont typeface="+mj-lt"/>
              <a:buAutoNum type="alphaLcParenR"/>
            </a:pPr>
            <a:r>
              <a:rPr lang="en-US"/>
              <a:t>Execute IRAM 1 only where NAPL is observed or to include a minimal buffer area around NAPL plume </a:t>
            </a:r>
          </a:p>
          <a:p>
            <a:pPr marL="594900" lvl="2" indent="-342900">
              <a:buFont typeface="+mj-lt"/>
              <a:buAutoNum type="alphaLcParenR"/>
            </a:pPr>
            <a:r>
              <a:rPr lang="en-US"/>
              <a:t>Considerations if NAPL is in riverbank soil from in-water investigations?</a:t>
            </a:r>
            <a:endParaRPr lang="en-US" b="1"/>
          </a:p>
          <a:p>
            <a:pPr marL="342900" indent="-342900">
              <a:buFont typeface="+mj-lt"/>
              <a:buAutoNum type="arabicPeriod"/>
            </a:pPr>
            <a:r>
              <a:rPr lang="en-US" b="1"/>
              <a:t>Data Gaps work will be conducted simultaneously – how does the Pre-design work fit in?</a:t>
            </a:r>
          </a:p>
          <a:p>
            <a:pPr marL="594900" lvl="2" indent="-342900">
              <a:buFont typeface="+mj-lt"/>
              <a:buAutoNum type="alphaLcParenR"/>
            </a:pPr>
            <a:r>
              <a:rPr lang="en-US"/>
              <a:t>Can efficiencies be gained from conducting some data gaps work concurrently with PDI work?</a:t>
            </a:r>
          </a:p>
          <a:p>
            <a:pPr marL="594900" lvl="2" indent="-342900">
              <a:buFont typeface="+mj-lt"/>
              <a:buAutoNum type="alphaLcParenR"/>
            </a:pPr>
            <a:r>
              <a:rPr lang="en-US"/>
              <a:t>How does current in water/riverbank work impact our approach?</a:t>
            </a:r>
          </a:p>
          <a:p>
            <a:pPr marL="342900" indent="-342900">
              <a:buFont typeface="+mj-lt"/>
              <a:buAutoNum type="arabicPeriod"/>
            </a:pPr>
            <a:r>
              <a:rPr lang="en-US" b="1"/>
              <a:t>What does agency/stakeholder review process look like? Necessary content of submittals?</a:t>
            </a:r>
          </a:p>
          <a:p>
            <a:pPr marL="594900" lvl="2" indent="-342900">
              <a:buFont typeface="+mj-lt"/>
              <a:buAutoNum type="alphaLcParenR"/>
            </a:pPr>
            <a:r>
              <a:rPr lang="en-US"/>
              <a:t>How can we expedite DEQ/EPA/Tribes review of workplans and design deliverables, and address concerns quickly?</a:t>
            </a:r>
          </a:p>
          <a:p>
            <a:pPr marL="594900" lvl="2" indent="-342900">
              <a:buFont typeface="+mj-lt"/>
              <a:buAutoNum type="alphaLcParenR"/>
            </a:pPr>
            <a:r>
              <a:rPr lang="en-US"/>
              <a:t>Will public comment be required? Per DEQ guidance IRAMs do not require public participation.</a:t>
            </a:r>
          </a:p>
          <a:p>
            <a:pPr marL="594900" lvl="2" indent="-342900">
              <a:buFont typeface="+mj-lt"/>
              <a:buAutoNum type="alphaLcParenR"/>
            </a:pPr>
            <a:r>
              <a:rPr lang="en-US"/>
              <a:t>Are there components of submittals that we can remove for efficiency of timeline?</a:t>
            </a:r>
          </a:p>
          <a:p>
            <a:pPr marL="342900" lvl="1" indent="-342900">
              <a:buFont typeface="+mj-lt"/>
              <a:buAutoNum type="alphaLcParenR"/>
            </a:pPr>
            <a:endParaRPr lang="en-US" i="1"/>
          </a:p>
          <a:p>
            <a:pPr marL="594900" lvl="2" indent="-342900">
              <a:buFont typeface="+mj-lt"/>
              <a:buAutoNum type="alphaLcParenR"/>
            </a:pPr>
            <a:endParaRPr lang="en-US" i="1"/>
          </a:p>
        </p:txBody>
      </p:sp>
    </p:spTree>
    <p:custDataLst>
      <p:custData r:id="rId1"/>
      <p:custData r:id="rId2"/>
    </p:custDataLst>
    <p:extLst>
      <p:ext uri="{BB962C8B-B14F-4D97-AF65-F5344CB8AC3E}">
        <p14:creationId xmlns:p14="http://schemas.microsoft.com/office/powerpoint/2010/main" val="655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D54D-FB29-91F1-1F65-D44D084BF861}"/>
              </a:ext>
            </a:extLst>
          </p:cNvPr>
          <p:cNvSpPr>
            <a:spLocks noGrp="1"/>
          </p:cNvSpPr>
          <p:nvPr>
            <p:ph type="title"/>
          </p:nvPr>
        </p:nvSpPr>
        <p:spPr/>
        <p:txBody>
          <a:bodyPr/>
          <a:lstStyle/>
          <a:p>
            <a:r>
              <a:rPr lang="en-US"/>
              <a:t>IRAM #4 – Approach Outlined in the FS</a:t>
            </a:r>
          </a:p>
        </p:txBody>
      </p:sp>
      <p:sp>
        <p:nvSpPr>
          <p:cNvPr id="3" name="Slide Number Placeholder 2">
            <a:extLst>
              <a:ext uri="{FF2B5EF4-FFF2-40B4-BE49-F238E27FC236}">
                <a16:creationId xmlns:a16="http://schemas.microsoft.com/office/drawing/2014/main" id="{167A4523-5B28-01CE-506A-2BC0A58F4602}"/>
              </a:ext>
            </a:extLst>
          </p:cNvPr>
          <p:cNvSpPr>
            <a:spLocks noGrp="1"/>
          </p:cNvSpPr>
          <p:nvPr>
            <p:ph type="sldNum" sz="quarter" idx="12"/>
          </p:nvPr>
        </p:nvSpPr>
        <p:spPr/>
        <p:txBody>
          <a:bodyPr/>
          <a:lstStyle/>
          <a:p>
            <a:fld id="{3954854E-1B22-401C-B4EE-1698A89C07E3}" type="slidenum">
              <a:rPr lang="en-GB" smtClean="0"/>
              <a:t>6</a:t>
            </a:fld>
            <a:endParaRPr lang="en-GB"/>
          </a:p>
        </p:txBody>
      </p:sp>
      <p:sp>
        <p:nvSpPr>
          <p:cNvPr id="4" name="Text Placeholder 3">
            <a:extLst>
              <a:ext uri="{FF2B5EF4-FFF2-40B4-BE49-F238E27FC236}">
                <a16:creationId xmlns:a16="http://schemas.microsoft.com/office/drawing/2014/main" id="{C2291F09-4A75-979F-3689-684953944545}"/>
              </a:ext>
            </a:extLst>
          </p:cNvPr>
          <p:cNvSpPr>
            <a:spLocks noGrp="1"/>
          </p:cNvSpPr>
          <p:nvPr>
            <p:ph type="body" idx="1"/>
          </p:nvPr>
        </p:nvSpPr>
        <p:spPr>
          <a:xfrm>
            <a:off x="215900" y="972000"/>
            <a:ext cx="11760200" cy="246221"/>
          </a:xfrm>
        </p:spPr>
        <p:txBody>
          <a:bodyPr/>
          <a:lstStyle/>
          <a:p>
            <a:r>
              <a:rPr lang="en-US"/>
              <a:t>IRAM #4 can only be implemented after the completion and assessment of IRAM #1’s success</a:t>
            </a:r>
          </a:p>
        </p:txBody>
      </p:sp>
      <p:sp>
        <p:nvSpPr>
          <p:cNvPr id="5" name="Footer Placeholder 4">
            <a:extLst>
              <a:ext uri="{FF2B5EF4-FFF2-40B4-BE49-F238E27FC236}">
                <a16:creationId xmlns:a16="http://schemas.microsoft.com/office/drawing/2014/main" id="{43DB2375-3925-5AB4-CED6-A9D67BBE5159}"/>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0DA21AC2-06E2-E5B0-BAB7-42C9182FFCC8}"/>
              </a:ext>
            </a:extLst>
          </p:cNvPr>
          <p:cNvSpPr>
            <a:spLocks noGrp="1"/>
          </p:cNvSpPr>
          <p:nvPr>
            <p:ph type="body" sz="quarter" idx="16"/>
          </p:nvPr>
        </p:nvSpPr>
        <p:spPr/>
        <p:txBody>
          <a:bodyPr/>
          <a:lstStyle/>
          <a:p>
            <a:r>
              <a:rPr lang="en-US" sz="1400" b="1" spc="-5">
                <a:effectLst/>
                <a:ea typeface="Times New Roman" panose="02020603050405020304" pitchFamily="18" charset="0"/>
              </a:rPr>
              <a:t>IRAM</a:t>
            </a:r>
            <a:r>
              <a:rPr lang="en-US" sz="1400" b="1" spc="-20">
                <a:effectLst/>
                <a:ea typeface="Times New Roman" panose="02020603050405020304" pitchFamily="18" charset="0"/>
              </a:rPr>
              <a:t> #</a:t>
            </a:r>
            <a:r>
              <a:rPr lang="en-US" sz="1400" b="1" spc="-5">
                <a:effectLst/>
                <a:ea typeface="Times New Roman" panose="02020603050405020304" pitchFamily="18" charset="0"/>
              </a:rPr>
              <a:t>4</a:t>
            </a:r>
            <a:r>
              <a:rPr lang="en-US" sz="1400" b="1" spc="-20">
                <a:effectLst/>
                <a:ea typeface="Times New Roman" panose="02020603050405020304" pitchFamily="18" charset="0"/>
              </a:rPr>
              <a:t> </a:t>
            </a:r>
            <a:r>
              <a:rPr lang="en-US" sz="1400" b="1" spc="-5">
                <a:effectLst/>
                <a:ea typeface="Times New Roman" panose="02020603050405020304" pitchFamily="18" charset="0"/>
              </a:rPr>
              <a:t>-</a:t>
            </a:r>
            <a:r>
              <a:rPr lang="en-US" sz="1400" b="1" spc="-15">
                <a:effectLst/>
                <a:ea typeface="Times New Roman" panose="02020603050405020304" pitchFamily="18" charset="0"/>
              </a:rPr>
              <a:t> </a:t>
            </a:r>
            <a:r>
              <a:rPr lang="en-US" sz="1400" i="1" spc="-5">
                <a:effectLst/>
                <a:ea typeface="Times New Roman" panose="02020603050405020304" pitchFamily="18" charset="0"/>
              </a:rPr>
              <a:t>Enhanced</a:t>
            </a:r>
            <a:r>
              <a:rPr lang="en-US" sz="1400" i="1" spc="-10">
                <a:effectLst/>
                <a:ea typeface="Times New Roman" panose="02020603050405020304" pitchFamily="18" charset="0"/>
              </a:rPr>
              <a:t> </a:t>
            </a:r>
            <a:r>
              <a:rPr lang="en-US" sz="1400" i="1" spc="-5">
                <a:effectLst/>
                <a:ea typeface="Times New Roman" panose="02020603050405020304" pitchFamily="18" charset="0"/>
              </a:rPr>
              <a:t>ISCR</a:t>
            </a:r>
            <a:r>
              <a:rPr lang="en-US" sz="1400" i="1" spc="-20">
                <a:effectLst/>
                <a:ea typeface="Times New Roman" panose="02020603050405020304" pitchFamily="18" charset="0"/>
              </a:rPr>
              <a:t> </a:t>
            </a:r>
            <a:r>
              <a:rPr lang="en-US" sz="1400" i="1" spc="-5">
                <a:effectLst/>
                <a:ea typeface="Times New Roman" panose="02020603050405020304" pitchFamily="18" charset="0"/>
              </a:rPr>
              <a:t>of</a:t>
            </a:r>
            <a:r>
              <a:rPr lang="en-US" sz="1400" i="1" spc="-25">
                <a:effectLst/>
                <a:ea typeface="Times New Roman" panose="02020603050405020304" pitchFamily="18" charset="0"/>
              </a:rPr>
              <a:t> </a:t>
            </a:r>
            <a:r>
              <a:rPr lang="en-US" sz="1400" i="1" spc="-5">
                <a:effectLst/>
                <a:ea typeface="Times New Roman" panose="02020603050405020304" pitchFamily="18" charset="0"/>
              </a:rPr>
              <a:t>dissolved</a:t>
            </a:r>
            <a:r>
              <a:rPr lang="en-US" sz="1400" i="1" spc="-20">
                <a:effectLst/>
                <a:ea typeface="Times New Roman" panose="02020603050405020304" pitchFamily="18" charset="0"/>
              </a:rPr>
              <a:t> </a:t>
            </a:r>
            <a:r>
              <a:rPr lang="en-US" sz="1400" i="1" spc="-5">
                <a:effectLst/>
                <a:ea typeface="Times New Roman" panose="02020603050405020304" pitchFamily="18" charset="0"/>
              </a:rPr>
              <a:t>chlorinated</a:t>
            </a:r>
            <a:r>
              <a:rPr lang="en-US" sz="1400" i="1" spc="-20">
                <a:effectLst/>
                <a:ea typeface="Times New Roman" panose="02020603050405020304" pitchFamily="18" charset="0"/>
              </a:rPr>
              <a:t> </a:t>
            </a:r>
            <a:r>
              <a:rPr lang="en-US" sz="1400" i="1" spc="-5">
                <a:effectLst/>
                <a:ea typeface="Times New Roman" panose="02020603050405020304" pitchFamily="18" charset="0"/>
              </a:rPr>
              <a:t>VOCs</a:t>
            </a:r>
            <a:r>
              <a:rPr lang="en-US" sz="1400" i="1" spc="-20">
                <a:effectLst/>
                <a:ea typeface="Times New Roman" panose="02020603050405020304" pitchFamily="18" charset="0"/>
              </a:rPr>
              <a:t> </a:t>
            </a:r>
            <a:r>
              <a:rPr lang="en-US" sz="1400" i="1" spc="-5">
                <a:effectLst/>
                <a:ea typeface="Times New Roman" panose="02020603050405020304" pitchFamily="18" charset="0"/>
              </a:rPr>
              <a:t>and</a:t>
            </a:r>
            <a:r>
              <a:rPr lang="en-US" sz="1400" i="1" spc="-20">
                <a:effectLst/>
                <a:ea typeface="Times New Roman" panose="02020603050405020304" pitchFamily="18" charset="0"/>
              </a:rPr>
              <a:t> </a:t>
            </a:r>
            <a:r>
              <a:rPr lang="en-US" sz="1400" i="1" spc="-5">
                <a:effectLst/>
                <a:ea typeface="Times New Roman" panose="02020603050405020304" pitchFamily="18" charset="0"/>
              </a:rPr>
              <a:t>perchlorate</a:t>
            </a:r>
            <a:r>
              <a:rPr lang="en-US" sz="1400" i="1" spc="-25">
                <a:effectLst/>
                <a:ea typeface="Times New Roman" panose="02020603050405020304" pitchFamily="18" charset="0"/>
              </a:rPr>
              <a:t> </a:t>
            </a:r>
            <a:r>
              <a:rPr lang="en-US" sz="1400" i="1" spc="-5">
                <a:effectLst/>
                <a:ea typeface="Times New Roman" panose="02020603050405020304" pitchFamily="18" charset="0"/>
              </a:rPr>
              <a:t>located within Northern Groundwater Barrier Wall Area (FU-8) and Acid Plant (FU-9) </a:t>
            </a:r>
            <a:r>
              <a:rPr lang="en-US" sz="1400" i="1">
                <a:effectLst/>
                <a:ea typeface="Times New Roman" panose="02020603050405020304" pitchFamily="18" charset="0"/>
              </a:rPr>
              <a:t>groundwater.</a:t>
            </a:r>
            <a:r>
              <a:rPr lang="en-US" sz="1400" i="1" spc="-15">
                <a:effectLst/>
                <a:ea typeface="Times New Roman" panose="02020603050405020304" pitchFamily="18" charset="0"/>
              </a:rPr>
              <a:t> </a:t>
            </a:r>
            <a:r>
              <a:rPr lang="en-US" sz="1400" i="1">
                <a:effectLst/>
                <a:ea typeface="Times New Roman" panose="02020603050405020304" pitchFamily="18" charset="0"/>
              </a:rPr>
              <a:t>The</a:t>
            </a:r>
            <a:r>
              <a:rPr lang="en-US" sz="1400" i="1" spc="-20">
                <a:effectLst/>
                <a:ea typeface="Times New Roman" panose="02020603050405020304" pitchFamily="18" charset="0"/>
              </a:rPr>
              <a:t> </a:t>
            </a:r>
            <a:r>
              <a:rPr lang="en-US" sz="1400" i="1">
                <a:effectLst/>
                <a:ea typeface="Times New Roman" panose="02020603050405020304" pitchFamily="18" charset="0"/>
              </a:rPr>
              <a:t>FS</a:t>
            </a:r>
            <a:r>
              <a:rPr lang="en-US" sz="1400" i="1" spc="-25">
                <a:effectLst/>
                <a:ea typeface="Times New Roman" panose="02020603050405020304" pitchFamily="18" charset="0"/>
              </a:rPr>
              <a:t> </a:t>
            </a:r>
            <a:r>
              <a:rPr lang="en-US" sz="1400" i="1">
                <a:effectLst/>
                <a:ea typeface="Times New Roman" panose="02020603050405020304" pitchFamily="18" charset="0"/>
              </a:rPr>
              <a:t>recommends</a:t>
            </a:r>
            <a:r>
              <a:rPr lang="en-US" sz="1400" i="1" spc="-25">
                <a:effectLst/>
                <a:ea typeface="Times New Roman" panose="02020603050405020304" pitchFamily="18" charset="0"/>
              </a:rPr>
              <a:t> </a:t>
            </a:r>
            <a:r>
              <a:rPr lang="en-US" sz="1400" i="1">
                <a:solidFill>
                  <a:srgbClr val="FF0000"/>
                </a:solidFill>
                <a:effectLst/>
                <a:ea typeface="Times New Roman" panose="02020603050405020304" pitchFamily="18" charset="0"/>
              </a:rPr>
              <a:t>ISCR</a:t>
            </a:r>
            <a:r>
              <a:rPr lang="en-US" sz="1400" i="1" spc="-25">
                <a:solidFill>
                  <a:srgbClr val="FF0000"/>
                </a:solidFill>
                <a:effectLst/>
                <a:ea typeface="Times New Roman" panose="02020603050405020304" pitchFamily="18" charset="0"/>
              </a:rPr>
              <a:t> </a:t>
            </a:r>
            <a:r>
              <a:rPr lang="en-US" sz="1400" i="1">
                <a:solidFill>
                  <a:srgbClr val="FF0000"/>
                </a:solidFill>
                <a:effectLst/>
                <a:ea typeface="Times New Roman" panose="02020603050405020304" pitchFamily="18" charset="0"/>
              </a:rPr>
              <a:t>injections</a:t>
            </a:r>
            <a:r>
              <a:rPr lang="en-US" sz="1400" i="1" spc="-25">
                <a:solidFill>
                  <a:srgbClr val="FF0000"/>
                </a:solidFill>
                <a:effectLst/>
                <a:ea typeface="Times New Roman" panose="02020603050405020304" pitchFamily="18" charset="0"/>
              </a:rPr>
              <a:t> </a:t>
            </a:r>
            <a:r>
              <a:rPr lang="en-US" sz="1400" i="1">
                <a:solidFill>
                  <a:srgbClr val="FF0000"/>
                </a:solidFill>
                <a:effectLst/>
                <a:ea typeface="Times New Roman" panose="02020603050405020304" pitchFamily="18" charset="0"/>
              </a:rPr>
              <a:t>and</a:t>
            </a:r>
            <a:r>
              <a:rPr lang="en-US" sz="1400" i="1" spc="-25">
                <a:solidFill>
                  <a:srgbClr val="FF0000"/>
                </a:solidFill>
                <a:effectLst/>
                <a:ea typeface="Times New Roman" panose="02020603050405020304" pitchFamily="18" charset="0"/>
              </a:rPr>
              <a:t> </a:t>
            </a:r>
            <a:r>
              <a:rPr lang="en-US" sz="1400" i="1">
                <a:solidFill>
                  <a:srgbClr val="FF0000"/>
                </a:solidFill>
                <a:effectLst/>
                <a:ea typeface="Times New Roman" panose="02020603050405020304" pitchFamily="18" charset="0"/>
              </a:rPr>
              <a:t>enhanced</a:t>
            </a:r>
            <a:r>
              <a:rPr lang="en-US" sz="1400" i="1" spc="-15">
                <a:solidFill>
                  <a:srgbClr val="FF0000"/>
                </a:solidFill>
                <a:effectLst/>
                <a:ea typeface="Times New Roman" panose="02020603050405020304" pitchFamily="18" charset="0"/>
              </a:rPr>
              <a:t> </a:t>
            </a:r>
            <a:r>
              <a:rPr lang="en-US" sz="1400" i="1">
                <a:solidFill>
                  <a:srgbClr val="FF0000"/>
                </a:solidFill>
                <a:effectLst/>
                <a:ea typeface="Times New Roman" panose="02020603050405020304" pitchFamily="18" charset="0"/>
              </a:rPr>
              <a:t>ISCR</a:t>
            </a:r>
            <a:r>
              <a:rPr lang="en-US" sz="1400" i="1" spc="-25">
                <a:solidFill>
                  <a:srgbClr val="FF0000"/>
                </a:solidFill>
                <a:effectLst/>
                <a:ea typeface="Times New Roman" panose="02020603050405020304" pitchFamily="18" charset="0"/>
              </a:rPr>
              <a:t> </a:t>
            </a:r>
            <a:r>
              <a:rPr lang="en-US" sz="1400" i="1">
                <a:effectLst/>
                <a:ea typeface="Times New Roman" panose="02020603050405020304" pitchFamily="18" charset="0"/>
              </a:rPr>
              <a:t>to</a:t>
            </a:r>
            <a:r>
              <a:rPr lang="en-US" sz="1400" i="1" spc="-25">
                <a:effectLst/>
                <a:ea typeface="Times New Roman" panose="02020603050405020304" pitchFamily="18" charset="0"/>
              </a:rPr>
              <a:t> </a:t>
            </a:r>
            <a:r>
              <a:rPr lang="en-US" sz="1400" i="1">
                <a:effectLst/>
                <a:ea typeface="Times New Roman" panose="02020603050405020304" pitchFamily="18" charset="0"/>
              </a:rPr>
              <a:t>address chlorinated VOCs these areas. (Note. the FS recommends implementing this action in Acid Plant groundwater (FU-9) as part of the first phase of the remedial action [Section 9.4 #2] and in Northern Groundwater Barrier Wall Area groundwater (FU-8) as part of the second phase of remedial action [Section 9.5].)</a:t>
            </a:r>
          </a:p>
          <a:p>
            <a:endParaRPr lang="en-US" sz="1400" i="1">
              <a:ea typeface="Times New Roman" panose="02020603050405020304" pitchFamily="18" charset="0"/>
            </a:endParaRPr>
          </a:p>
          <a:p>
            <a:endParaRPr lang="en-US" sz="1400" i="1">
              <a:effectLst/>
              <a:ea typeface="Times New Roman" panose="02020603050405020304" pitchFamily="18" charset="0"/>
            </a:endParaRPr>
          </a:p>
          <a:p>
            <a:endParaRPr lang="en-US"/>
          </a:p>
        </p:txBody>
      </p:sp>
      <p:pic>
        <p:nvPicPr>
          <p:cNvPr id="12" name="Picture 11">
            <a:extLst>
              <a:ext uri="{FF2B5EF4-FFF2-40B4-BE49-F238E27FC236}">
                <a16:creationId xmlns:a16="http://schemas.microsoft.com/office/drawing/2014/main" id="{F62218AC-5034-DA09-89FB-508C2D32ADD7}"/>
              </a:ext>
            </a:extLst>
          </p:cNvPr>
          <p:cNvPicPr>
            <a:picLocks noChangeAspect="1"/>
          </p:cNvPicPr>
          <p:nvPr/>
        </p:nvPicPr>
        <p:blipFill rotWithShape="1">
          <a:blip r:embed="rId2"/>
          <a:srcRect t="1183" r="533" b="1452"/>
          <a:stretch/>
        </p:blipFill>
        <p:spPr>
          <a:xfrm>
            <a:off x="5313135" y="2728614"/>
            <a:ext cx="6662962" cy="3697386"/>
          </a:xfrm>
          <a:prstGeom prst="rect">
            <a:avLst/>
          </a:prstGeom>
        </p:spPr>
      </p:pic>
      <p:sp>
        <p:nvSpPr>
          <p:cNvPr id="13" name="TextBox 12">
            <a:extLst>
              <a:ext uri="{FF2B5EF4-FFF2-40B4-BE49-F238E27FC236}">
                <a16:creationId xmlns:a16="http://schemas.microsoft.com/office/drawing/2014/main" id="{2255B17E-12F1-73A5-1F46-DA4210A0ED57}"/>
              </a:ext>
            </a:extLst>
          </p:cNvPr>
          <p:cNvSpPr txBox="1"/>
          <p:nvPr/>
        </p:nvSpPr>
        <p:spPr>
          <a:xfrm>
            <a:off x="215895" y="2451972"/>
            <a:ext cx="5097237" cy="2308324"/>
          </a:xfrm>
          <a:prstGeom prst="rect">
            <a:avLst/>
          </a:prstGeom>
          <a:noFill/>
        </p:spPr>
        <p:txBody>
          <a:bodyPr wrap="square" lIns="0" tIns="0" rIns="0" bIns="0" rtlCol="0">
            <a:spAutoFit/>
          </a:bodyPr>
          <a:lstStyle/>
          <a:p>
            <a:pPr algn="l"/>
            <a:r>
              <a:rPr lang="en-US" sz="1200"/>
              <a:t>Section 9.4 clearly outlines ISCR/ISS (i.e. IRAM #1) as part of the first phase approach and continues to say that </a:t>
            </a:r>
            <a:r>
              <a:rPr lang="en-US" sz="1200" i="1"/>
              <a:t>“Treat or Immobilize via ISCR Injection Programs in Groundwater in FU-8 pending the results of the Phase 1 performance evaluation.”</a:t>
            </a:r>
          </a:p>
          <a:p>
            <a:pPr algn="l"/>
            <a:endParaRPr lang="en-US" sz="1200" i="1"/>
          </a:p>
          <a:p>
            <a:pPr marL="285750" indent="-285750" algn="l">
              <a:buFont typeface="Arial" panose="020B0604020202020204" pitchFamily="34" charset="0"/>
              <a:buChar char="•"/>
            </a:pPr>
            <a:r>
              <a:rPr lang="en-US"/>
              <a:t>IRAM #4 design basis will come from IRAM #1 performance monitoring</a:t>
            </a:r>
          </a:p>
          <a:p>
            <a:pPr marL="285750" indent="-285750" algn="l">
              <a:buFont typeface="Arial" panose="020B0604020202020204" pitchFamily="34" charset="0"/>
              <a:buChar char="•"/>
            </a:pPr>
            <a:r>
              <a:rPr lang="en-US"/>
              <a:t>Bench scale testing for amendment selection will be necessary (ISCO/ISCR)</a:t>
            </a:r>
          </a:p>
          <a:p>
            <a:pPr marL="285750" indent="-285750" algn="l">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555DC555-0D45-A11C-2071-E475D5CA52F8}"/>
              </a:ext>
            </a:extLst>
          </p:cNvPr>
          <p:cNvSpPr/>
          <p:nvPr/>
        </p:nvSpPr>
        <p:spPr>
          <a:xfrm>
            <a:off x="6548046" y="3016577"/>
            <a:ext cx="1983212" cy="622169"/>
          </a:xfrm>
          <a:prstGeom prst="rect">
            <a:avLst/>
          </a:prstGeom>
          <a:solidFill>
            <a:srgbClr val="FF0101">
              <a:alpha val="25098"/>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a:p>
            <a:pPr algn="ctr"/>
            <a:endParaRPr lang="en-US"/>
          </a:p>
          <a:p>
            <a:pPr algn="ctr"/>
            <a:endParaRPr lang="en-US"/>
          </a:p>
          <a:p>
            <a:pPr algn="ctr"/>
            <a:r>
              <a:rPr lang="en-US" sz="2800" b="1">
                <a:ln>
                  <a:solidFill>
                    <a:schemeClr val="tx1"/>
                  </a:solidFill>
                </a:ln>
                <a:solidFill>
                  <a:schemeClr val="accent1"/>
                </a:solidFill>
              </a:rPr>
              <a:t>IRAM #1</a:t>
            </a:r>
            <a:endParaRPr lang="en-US" sz="2000" b="1">
              <a:ln>
                <a:solidFill>
                  <a:schemeClr val="tx1"/>
                </a:solidFill>
              </a:ln>
              <a:solidFill>
                <a:schemeClr val="accent1"/>
              </a:solidFill>
            </a:endParaRPr>
          </a:p>
        </p:txBody>
      </p:sp>
      <p:sp>
        <p:nvSpPr>
          <p:cNvPr id="15" name="Rectangle 14">
            <a:extLst>
              <a:ext uri="{FF2B5EF4-FFF2-40B4-BE49-F238E27FC236}">
                <a16:creationId xmlns:a16="http://schemas.microsoft.com/office/drawing/2014/main" id="{1E38D217-B6FF-ADAC-BA90-6C8A0FA3ECCE}"/>
              </a:ext>
            </a:extLst>
          </p:cNvPr>
          <p:cNvSpPr/>
          <p:nvPr/>
        </p:nvSpPr>
        <p:spPr>
          <a:xfrm>
            <a:off x="8748074" y="3035431"/>
            <a:ext cx="1983212" cy="622169"/>
          </a:xfrm>
          <a:prstGeom prst="rect">
            <a:avLst/>
          </a:prstGeom>
          <a:solidFill>
            <a:srgbClr val="FF0101">
              <a:alpha val="25098"/>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a:p>
            <a:pPr algn="ctr"/>
            <a:endParaRPr lang="en-US"/>
          </a:p>
          <a:p>
            <a:pPr algn="ctr"/>
            <a:endParaRPr lang="en-US"/>
          </a:p>
          <a:p>
            <a:pPr algn="ctr"/>
            <a:r>
              <a:rPr lang="en-US" sz="2800" b="1">
                <a:ln w="0">
                  <a:solidFill>
                    <a:schemeClr val="tx1"/>
                  </a:solidFill>
                </a:ln>
                <a:solidFill>
                  <a:schemeClr val="accent1"/>
                </a:solidFill>
              </a:rPr>
              <a:t>IRAM #4</a:t>
            </a:r>
          </a:p>
        </p:txBody>
      </p:sp>
    </p:spTree>
    <p:extLst>
      <p:ext uri="{BB962C8B-B14F-4D97-AF65-F5344CB8AC3E}">
        <p14:creationId xmlns:p14="http://schemas.microsoft.com/office/powerpoint/2010/main" val="22389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F182-B32A-5D41-F273-55519C76EEAF}"/>
              </a:ext>
            </a:extLst>
          </p:cNvPr>
          <p:cNvSpPr>
            <a:spLocks noGrp="1"/>
          </p:cNvSpPr>
          <p:nvPr>
            <p:ph type="title"/>
          </p:nvPr>
        </p:nvSpPr>
        <p:spPr/>
        <p:txBody>
          <a:bodyPr/>
          <a:lstStyle/>
          <a:p>
            <a:r>
              <a:rPr lang="en-US"/>
              <a:t>IRAM #2 – Approach Outlined in the FS</a:t>
            </a:r>
          </a:p>
        </p:txBody>
      </p:sp>
      <p:sp>
        <p:nvSpPr>
          <p:cNvPr id="3" name="Slide Number Placeholder 2">
            <a:extLst>
              <a:ext uri="{FF2B5EF4-FFF2-40B4-BE49-F238E27FC236}">
                <a16:creationId xmlns:a16="http://schemas.microsoft.com/office/drawing/2014/main" id="{4736E040-54FC-FB8B-846D-63D691ED00E6}"/>
              </a:ext>
            </a:extLst>
          </p:cNvPr>
          <p:cNvSpPr>
            <a:spLocks noGrp="1"/>
          </p:cNvSpPr>
          <p:nvPr>
            <p:ph type="sldNum" sz="quarter" idx="12"/>
          </p:nvPr>
        </p:nvSpPr>
        <p:spPr/>
        <p:txBody>
          <a:bodyPr/>
          <a:lstStyle/>
          <a:p>
            <a:fld id="{3954854E-1B22-401C-B4EE-1698A89C07E3}" type="slidenum">
              <a:rPr lang="en-GB" smtClean="0"/>
              <a:t>7</a:t>
            </a:fld>
            <a:endParaRPr lang="en-GB"/>
          </a:p>
        </p:txBody>
      </p:sp>
      <p:sp>
        <p:nvSpPr>
          <p:cNvPr id="4" name="Text Placeholder 3">
            <a:extLst>
              <a:ext uri="{FF2B5EF4-FFF2-40B4-BE49-F238E27FC236}">
                <a16:creationId xmlns:a16="http://schemas.microsoft.com/office/drawing/2014/main" id="{5AB888E0-5159-BE92-8B7A-04A765005E4E}"/>
              </a:ext>
            </a:extLst>
          </p:cNvPr>
          <p:cNvSpPr>
            <a:spLocks noGrp="1"/>
          </p:cNvSpPr>
          <p:nvPr>
            <p:ph type="body" idx="1"/>
          </p:nvPr>
        </p:nvSpPr>
        <p:spPr>
          <a:xfrm>
            <a:off x="215900" y="972000"/>
            <a:ext cx="11760200" cy="246221"/>
          </a:xfrm>
        </p:spPr>
        <p:txBody>
          <a:bodyPr/>
          <a:lstStyle/>
          <a:p>
            <a:r>
              <a:rPr lang="en-US"/>
              <a:t>IRAM #2 (Previously FU-10) scoping is based on HSE data set, concentrations have decreased based on Q1 2021 data</a:t>
            </a:r>
          </a:p>
        </p:txBody>
      </p:sp>
      <p:sp>
        <p:nvSpPr>
          <p:cNvPr id="5" name="Footer Placeholder 4">
            <a:extLst>
              <a:ext uri="{FF2B5EF4-FFF2-40B4-BE49-F238E27FC236}">
                <a16:creationId xmlns:a16="http://schemas.microsoft.com/office/drawing/2014/main" id="{6C68F5B8-6F0B-71E5-8829-2CE146513C95}"/>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E7B5F785-C0D7-4640-CEB0-194A9296BB75}"/>
              </a:ext>
            </a:extLst>
          </p:cNvPr>
          <p:cNvSpPr>
            <a:spLocks noGrp="1"/>
          </p:cNvSpPr>
          <p:nvPr>
            <p:ph type="body" sz="quarter" idx="16"/>
          </p:nvPr>
        </p:nvSpPr>
        <p:spPr/>
        <p:txBody>
          <a:bodyPr/>
          <a:lstStyle/>
          <a:p>
            <a:pPr marR="90170" lvl="1">
              <a:spcAft>
                <a:spcPts val="0"/>
              </a:spcAft>
              <a:buSzPts val="1200"/>
              <a:tabLst>
                <a:tab pos="533400" algn="l"/>
              </a:tabLst>
            </a:pPr>
            <a:r>
              <a:rPr lang="en-US" sz="1400"/>
              <a:t>From ODEQ: </a:t>
            </a:r>
            <a:r>
              <a:rPr lang="en-US" sz="1400" b="0" i="1"/>
              <a:t>Enhanced ISCR of perchlorate and hexavalent chromium located within Chlorate Plant Area/Salt Pads (FU-10). (Note. the FS recommends implementing this action as part of the first phase of the remedial action [Section 9.4 #4].) </a:t>
            </a:r>
          </a:p>
          <a:p>
            <a:pPr marR="90170" lvl="1">
              <a:spcAft>
                <a:spcPts val="0"/>
              </a:spcAft>
              <a:buSzPts val="1200"/>
              <a:tabLst>
                <a:tab pos="533400" algn="l"/>
              </a:tabLst>
            </a:pPr>
            <a:endParaRPr lang="en-US" sz="1400" b="0" i="1"/>
          </a:p>
          <a:p>
            <a:pPr marR="90170" lvl="1">
              <a:spcAft>
                <a:spcPts val="0"/>
              </a:spcAft>
              <a:buSzPts val="1200"/>
              <a:tabLst>
                <a:tab pos="533400" algn="l"/>
              </a:tabLst>
            </a:pPr>
            <a:endParaRPr lang="en-US" sz="1400" b="0" i="1"/>
          </a:p>
        </p:txBody>
      </p:sp>
      <p:pic>
        <p:nvPicPr>
          <p:cNvPr id="8" name="Picture 7">
            <a:extLst>
              <a:ext uri="{FF2B5EF4-FFF2-40B4-BE49-F238E27FC236}">
                <a16:creationId xmlns:a16="http://schemas.microsoft.com/office/drawing/2014/main" id="{C457F6A7-49E8-880A-E61A-C8FA099422CE}"/>
              </a:ext>
            </a:extLst>
          </p:cNvPr>
          <p:cNvPicPr>
            <a:picLocks noChangeAspect="1"/>
          </p:cNvPicPr>
          <p:nvPr/>
        </p:nvPicPr>
        <p:blipFill>
          <a:blip r:embed="rId3"/>
          <a:stretch>
            <a:fillRect/>
          </a:stretch>
        </p:blipFill>
        <p:spPr>
          <a:xfrm>
            <a:off x="7175498" y="2033587"/>
            <a:ext cx="4800600" cy="2790825"/>
          </a:xfrm>
          <a:prstGeom prst="rect">
            <a:avLst/>
          </a:prstGeom>
          <a:ln w="12700">
            <a:solidFill>
              <a:schemeClr val="tx1"/>
            </a:solidFill>
          </a:ln>
        </p:spPr>
      </p:pic>
      <p:sp>
        <p:nvSpPr>
          <p:cNvPr id="9" name="Text Placeholder 5">
            <a:extLst>
              <a:ext uri="{FF2B5EF4-FFF2-40B4-BE49-F238E27FC236}">
                <a16:creationId xmlns:a16="http://schemas.microsoft.com/office/drawing/2014/main" id="{B4C19993-9828-AD64-A5CF-7237DB5743EE}"/>
              </a:ext>
            </a:extLst>
          </p:cNvPr>
          <p:cNvSpPr txBox="1">
            <a:spLocks/>
          </p:cNvSpPr>
          <p:nvPr/>
        </p:nvSpPr>
        <p:spPr>
          <a:xfrm>
            <a:off x="215898" y="1512000"/>
            <a:ext cx="6959600" cy="468000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Font typeface="Georgia" panose="02040502050405020303" pitchFamily="18" charset="0"/>
              <a:buNone/>
              <a:defRPr sz="1600" kern="100" spc="20" baseline="0">
                <a:solidFill>
                  <a:schemeClr val="tx1"/>
                </a:solidFill>
                <a:latin typeface="+mn-lt"/>
                <a:ea typeface="+mn-ea"/>
                <a:cs typeface="+mn-cs"/>
              </a:defRPr>
            </a:lvl1pPr>
            <a:lvl2pPr marL="0" indent="0" algn="l" defTabSz="914400" rtl="0" eaLnBrk="1" latinLnBrk="0" hangingPunct="1">
              <a:lnSpc>
                <a:spcPct val="100000"/>
              </a:lnSpc>
              <a:spcBef>
                <a:spcPts val="900"/>
              </a:spcBef>
              <a:buFont typeface="Georgia" panose="02040502050405020303" pitchFamily="18" charset="0"/>
              <a:buNone/>
              <a:defRPr sz="1600" b="1" kern="100" spc="20">
                <a:solidFill>
                  <a:schemeClr val="tx1"/>
                </a:solidFill>
                <a:latin typeface="+mn-lt"/>
                <a:ea typeface="+mn-ea"/>
                <a:cs typeface="+mn-cs"/>
              </a:defRPr>
            </a:lvl2pPr>
            <a:lvl3pPr marL="252000" indent="-252000" algn="l" defTabSz="914400" rtl="0" eaLnBrk="1" latinLnBrk="0" hangingPunct="1">
              <a:lnSpc>
                <a:spcPct val="100000"/>
              </a:lnSpc>
              <a:spcBef>
                <a:spcPts val="900"/>
              </a:spcBef>
              <a:buFont typeface="Arial" panose="020B0604020202020204" pitchFamily="34" charset="0"/>
              <a:buChar char="•"/>
              <a:defRPr sz="1600" kern="100" spc="20">
                <a:solidFill>
                  <a:schemeClr val="tx1"/>
                </a:solidFill>
                <a:latin typeface="+mn-lt"/>
                <a:ea typeface="+mn-ea"/>
                <a:cs typeface="+mn-cs"/>
              </a:defRPr>
            </a:lvl3pPr>
            <a:lvl4pPr marL="504000" indent="-252000" algn="l" defTabSz="914400" rtl="0" eaLnBrk="1" latinLnBrk="0" hangingPunct="1">
              <a:lnSpc>
                <a:spcPct val="100000"/>
              </a:lnSpc>
              <a:spcBef>
                <a:spcPts val="900"/>
              </a:spcBef>
              <a:buFont typeface="System Font Regular"/>
              <a:buChar char="◦"/>
              <a:defRPr sz="1600" b="0" kern="100" spc="20">
                <a:solidFill>
                  <a:schemeClr val="tx1"/>
                </a:solidFill>
                <a:latin typeface="+mn-lt"/>
                <a:ea typeface="+mn-ea"/>
                <a:cs typeface="+mn-cs"/>
              </a:defRPr>
            </a:lvl4pPr>
            <a:lvl5pPr marL="756000" indent="-252000" algn="l" defTabSz="914400" rtl="0" eaLnBrk="1" latinLnBrk="0" hangingPunct="1">
              <a:lnSpc>
                <a:spcPct val="100000"/>
              </a:lnSpc>
              <a:spcBef>
                <a:spcPts val="900"/>
              </a:spcBef>
              <a:buFont typeface="System Font Regular"/>
              <a:buChar char="-"/>
              <a:defRPr sz="1600" kern="100" spc="20">
                <a:solidFill>
                  <a:schemeClr val="tx1"/>
                </a:solidFill>
                <a:latin typeface="+mn-lt"/>
                <a:ea typeface="+mn-ea"/>
                <a:cs typeface="+mn-cs"/>
              </a:defRPr>
            </a:lvl5pPr>
            <a:lvl6pPr marL="0" indent="0" algn="l" defTabSz="914400" rtl="0" eaLnBrk="1" latinLnBrk="0" hangingPunct="1">
              <a:lnSpc>
                <a:spcPct val="114000"/>
              </a:lnSpc>
              <a:spcBef>
                <a:spcPts val="500"/>
              </a:spcBef>
              <a:buFont typeface="Arial" panose="020B0604020202020204" pitchFamily="34" charset="0"/>
              <a:buNone/>
              <a:defRPr sz="1200"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7pPr>
            <a:lvl8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8pPr>
            <a:lvl9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9pPr>
          </a:lstStyle>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r>
              <a:rPr lang="en-US" sz="1400" b="0"/>
              <a:t>The FS recommends implementing this action after a Data Gaps Investigation has been completed. Recent results from a Q1-2021 sampling event indicated:</a:t>
            </a:r>
          </a:p>
          <a:p>
            <a:pPr marR="90170" lvl="1">
              <a:buSzPts val="1200"/>
              <a:tabLst>
                <a:tab pos="533400" algn="l"/>
              </a:tabLst>
            </a:pPr>
            <a:r>
              <a:rPr lang="en-US" sz="1400" b="0"/>
              <a:t>	1. No detections exceeding hot spot criteria for CrVI</a:t>
            </a:r>
          </a:p>
          <a:p>
            <a:pPr marR="90170" lvl="1">
              <a:buSzPts val="1200"/>
              <a:tabLst>
                <a:tab pos="533400" algn="l"/>
              </a:tabLst>
            </a:pPr>
            <a:r>
              <a:rPr lang="en-US" sz="1400" b="0"/>
              <a:t>	2. No detections exceeding hot spot criteria for perchlorate in both the shallow and intermediate zones where measured.</a:t>
            </a:r>
          </a:p>
          <a:p>
            <a:pPr marR="90170" lvl="1">
              <a:buSzPts val="1200"/>
              <a:tabLst>
                <a:tab pos="533400" algn="l"/>
              </a:tabLst>
            </a:pPr>
            <a:r>
              <a:rPr lang="en-US" sz="1400" b="0"/>
              <a:t>In both cases, some data gaps may exist on the uplands portion on the southern side of Lot 4 that can be addressed during the DGI.</a:t>
            </a:r>
          </a:p>
          <a:p>
            <a:pPr marR="90170" lvl="1">
              <a:buSzPts val="1200"/>
              <a:tabLst>
                <a:tab pos="533400" algn="l"/>
              </a:tabLst>
            </a:pPr>
            <a:endParaRPr lang="en-US" sz="1400" b="0" i="1"/>
          </a:p>
        </p:txBody>
      </p:sp>
      <p:cxnSp>
        <p:nvCxnSpPr>
          <p:cNvPr id="12" name="Connector: Elbow 11">
            <a:extLst>
              <a:ext uri="{FF2B5EF4-FFF2-40B4-BE49-F238E27FC236}">
                <a16:creationId xmlns:a16="http://schemas.microsoft.com/office/drawing/2014/main" id="{D498ACD6-3C60-D5B9-F99A-E9605D6BB449}"/>
              </a:ext>
            </a:extLst>
          </p:cNvPr>
          <p:cNvCxnSpPr>
            <a:cxnSpLocks/>
            <a:stCxn id="15" idx="3"/>
          </p:cNvCxnSpPr>
          <p:nvPr/>
        </p:nvCxnSpPr>
        <p:spPr>
          <a:xfrm>
            <a:off x="5208998" y="3068479"/>
            <a:ext cx="3575406" cy="360521"/>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071EB0-75BC-E224-6C89-1B7118AA1F37}"/>
              </a:ext>
            </a:extLst>
          </p:cNvPr>
          <p:cNvSpPr/>
          <p:nvPr/>
        </p:nvSpPr>
        <p:spPr>
          <a:xfrm>
            <a:off x="1188764" y="2859393"/>
            <a:ext cx="4020234" cy="41817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Implementation of ISCR injections </a:t>
            </a:r>
          </a:p>
        </p:txBody>
      </p:sp>
      <p:sp>
        <p:nvSpPr>
          <p:cNvPr id="18" name="Rectangle 17">
            <a:extLst>
              <a:ext uri="{FF2B5EF4-FFF2-40B4-BE49-F238E27FC236}">
                <a16:creationId xmlns:a16="http://schemas.microsoft.com/office/drawing/2014/main" id="{20720BDF-90AE-81CA-9390-51E7D5688874}"/>
              </a:ext>
            </a:extLst>
          </p:cNvPr>
          <p:cNvSpPr/>
          <p:nvPr/>
        </p:nvSpPr>
        <p:spPr>
          <a:xfrm>
            <a:off x="1188764" y="2073109"/>
            <a:ext cx="4020234" cy="65092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IRAM #2 does NOT include PRB installation (excavated or injected)</a:t>
            </a:r>
          </a:p>
        </p:txBody>
      </p:sp>
      <p:cxnSp>
        <p:nvCxnSpPr>
          <p:cNvPr id="19" name="Connector: Elbow 18">
            <a:extLst>
              <a:ext uri="{FF2B5EF4-FFF2-40B4-BE49-F238E27FC236}">
                <a16:creationId xmlns:a16="http://schemas.microsoft.com/office/drawing/2014/main" id="{C6E08585-3C00-CDA3-FFD1-A5A6DDA468F3}"/>
              </a:ext>
            </a:extLst>
          </p:cNvPr>
          <p:cNvCxnSpPr>
            <a:cxnSpLocks/>
            <a:stCxn id="18" idx="3"/>
          </p:cNvCxnSpPr>
          <p:nvPr/>
        </p:nvCxnSpPr>
        <p:spPr>
          <a:xfrm>
            <a:off x="5208998" y="2398571"/>
            <a:ext cx="2804845" cy="325461"/>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BDBDAE3-63EA-6B6C-D353-ABE973E17884}"/>
              </a:ext>
            </a:extLst>
          </p:cNvPr>
          <p:cNvCxnSpPr>
            <a:cxnSpLocks/>
            <a:stCxn id="18" idx="3"/>
          </p:cNvCxnSpPr>
          <p:nvPr/>
        </p:nvCxnSpPr>
        <p:spPr>
          <a:xfrm>
            <a:off x="5208998" y="2398571"/>
            <a:ext cx="5067477" cy="1526157"/>
          </a:xfrm>
          <a:prstGeom prst="bentConnector3">
            <a:avLst>
              <a:gd name="adj1" fmla="val 100079"/>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03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C672E9-2E94-7B9E-A036-2CC6D4ECDCA7}"/>
              </a:ext>
            </a:extLst>
          </p:cNvPr>
          <p:cNvSpPr>
            <a:spLocks noGrp="1"/>
          </p:cNvSpPr>
          <p:nvPr>
            <p:ph type="body" sz="quarter" idx="23"/>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Updated Shallow Zone Chromium VI Figure using Q1-2021 data</a:t>
            </a:r>
          </a:p>
        </p:txBody>
      </p:sp>
      <p:sp>
        <p:nvSpPr>
          <p:cNvPr id="2" name="Slide Number Placeholder 1">
            <a:extLst>
              <a:ext uri="{FF2B5EF4-FFF2-40B4-BE49-F238E27FC236}">
                <a16:creationId xmlns:a16="http://schemas.microsoft.com/office/drawing/2014/main" id="{B945E51F-6F0D-87AE-4232-DD37153B8FF4}"/>
              </a:ext>
            </a:extLst>
          </p:cNvPr>
          <p:cNvSpPr>
            <a:spLocks noGrp="1"/>
          </p:cNvSpPr>
          <p:nvPr>
            <p:ph type="sldNum" sz="quarter" idx="12"/>
          </p:nvPr>
        </p:nvSpPr>
        <p:spPr/>
        <p:txBody>
          <a:bodyPr/>
          <a:lstStyle/>
          <a:p>
            <a:fld id="{3954854E-1B22-401C-B4EE-1698A89C07E3}" type="slidenum">
              <a:rPr lang="en-GB" smtClean="0"/>
              <a:t>8</a:t>
            </a:fld>
            <a:endParaRPr lang="en-GB"/>
          </a:p>
        </p:txBody>
      </p:sp>
      <p:sp>
        <p:nvSpPr>
          <p:cNvPr id="3" name="Footer Placeholder 2">
            <a:extLst>
              <a:ext uri="{FF2B5EF4-FFF2-40B4-BE49-F238E27FC236}">
                <a16:creationId xmlns:a16="http://schemas.microsoft.com/office/drawing/2014/main" id="{8A673CFA-29C1-B10D-4223-49FC50AD436D}"/>
              </a:ext>
            </a:extLst>
          </p:cNvPr>
          <p:cNvSpPr>
            <a:spLocks noGrp="1"/>
          </p:cNvSpPr>
          <p:nvPr>
            <p:ph type="ftr" sz="quarter" idx="11"/>
          </p:nvPr>
        </p:nvSpPr>
        <p:spPr/>
        <p:txBody>
          <a:bodyPr/>
          <a:lstStyle/>
          <a:p>
            <a:r>
              <a:rPr lang="en-US"/>
              <a:t>Arkema Portland - IRAM and Data Gaps Scoping</a:t>
            </a:r>
            <a:endParaRPr lang="en-GB"/>
          </a:p>
        </p:txBody>
      </p:sp>
      <p:sp>
        <p:nvSpPr>
          <p:cNvPr id="4" name="Text Placeholder 3">
            <a:extLst>
              <a:ext uri="{FF2B5EF4-FFF2-40B4-BE49-F238E27FC236}">
                <a16:creationId xmlns:a16="http://schemas.microsoft.com/office/drawing/2014/main" id="{FAE4664C-5DEF-237A-1F32-73720349C49D}"/>
              </a:ext>
            </a:extLst>
          </p:cNvPr>
          <p:cNvSpPr>
            <a:spLocks noGrp="1"/>
          </p:cNvSpPr>
          <p:nvPr>
            <p:ph type="body" sz="quarter" idx="18"/>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HSE Figure GW-29 – Chromium VI in Shallow Groundwater on Lot 4</a:t>
            </a:r>
          </a:p>
        </p:txBody>
      </p:sp>
      <p:sp>
        <p:nvSpPr>
          <p:cNvPr id="6" name="Title 5">
            <a:extLst>
              <a:ext uri="{FF2B5EF4-FFF2-40B4-BE49-F238E27FC236}">
                <a16:creationId xmlns:a16="http://schemas.microsoft.com/office/drawing/2014/main" id="{7873CEDD-6214-51D9-289C-E8CBEC8283E9}"/>
              </a:ext>
            </a:extLst>
          </p:cNvPr>
          <p:cNvSpPr>
            <a:spLocks noGrp="1"/>
          </p:cNvSpPr>
          <p:nvPr>
            <p:ph type="title"/>
          </p:nvPr>
        </p:nvSpPr>
        <p:spPr>
          <a:xfrm>
            <a:off x="215905" y="216000"/>
            <a:ext cx="11757600" cy="775597"/>
          </a:xfrm>
        </p:spPr>
        <p:txBody>
          <a:bodyPr/>
          <a:lstStyle/>
          <a:p>
            <a:r>
              <a:rPr lang="en-US"/>
              <a:t>Changes in Detections of Chromium VI Observed on Lot 4 in Shallow Groundwater</a:t>
            </a:r>
          </a:p>
        </p:txBody>
      </p:sp>
      <p:sp>
        <p:nvSpPr>
          <p:cNvPr id="7" name="Text Placeholder 6">
            <a:extLst>
              <a:ext uri="{FF2B5EF4-FFF2-40B4-BE49-F238E27FC236}">
                <a16:creationId xmlns:a16="http://schemas.microsoft.com/office/drawing/2014/main" id="{ECDB1E6B-98F5-1BAB-2FBF-37C9BF4E8A64}"/>
              </a:ext>
            </a:extLst>
          </p:cNvPr>
          <p:cNvSpPr>
            <a:spLocks noGrp="1"/>
          </p:cNvSpPr>
          <p:nvPr>
            <p:ph type="body" idx="1"/>
          </p:nvPr>
        </p:nvSpPr>
        <p:spPr>
          <a:xfrm>
            <a:off x="215900" y="1061769"/>
            <a:ext cx="11757600" cy="246221"/>
          </a:xfrm>
        </p:spPr>
        <p:txBody>
          <a:bodyPr/>
          <a:lstStyle/>
          <a:p>
            <a:r>
              <a:rPr lang="en-US"/>
              <a:t>Example decreases in concentrations could lead to a less active remedial approach based on results of a data gaps investigation. </a:t>
            </a:r>
          </a:p>
        </p:txBody>
      </p:sp>
      <p:pic>
        <p:nvPicPr>
          <p:cNvPr id="8" name="Content Placeholder 23">
            <a:extLst>
              <a:ext uri="{FF2B5EF4-FFF2-40B4-BE49-F238E27FC236}">
                <a16:creationId xmlns:a16="http://schemas.microsoft.com/office/drawing/2014/main" id="{DCBD1E27-5F5C-BF9F-5B98-3ED2D3342853}"/>
              </a:ext>
            </a:extLst>
          </p:cNvPr>
          <p:cNvPicPr>
            <a:picLocks noGrp="1" noChangeAspect="1"/>
          </p:cNvPicPr>
          <p:nvPr>
            <p:ph sz="quarter" idx="17"/>
          </p:nvPr>
        </p:nvPicPr>
        <p:blipFill>
          <a:blip r:embed="rId3"/>
          <a:stretch>
            <a:fillRect/>
          </a:stretch>
        </p:blipFill>
        <p:spPr>
          <a:xfrm>
            <a:off x="228365" y="1512000"/>
            <a:ext cx="5778100" cy="3924596"/>
          </a:xfrm>
          <a:prstGeom prst="rect">
            <a:avLst/>
          </a:prstGeom>
          <a:ln>
            <a:solidFill>
              <a:schemeClr val="tx1"/>
            </a:solidFill>
          </a:ln>
        </p:spPr>
      </p:pic>
      <p:pic>
        <p:nvPicPr>
          <p:cNvPr id="9" name="Picture 8">
            <a:extLst>
              <a:ext uri="{FF2B5EF4-FFF2-40B4-BE49-F238E27FC236}">
                <a16:creationId xmlns:a16="http://schemas.microsoft.com/office/drawing/2014/main" id="{2759055E-9A51-C5E8-73F7-326636CF2F08}"/>
              </a:ext>
            </a:extLst>
          </p:cNvPr>
          <p:cNvPicPr>
            <a:picLocks noChangeAspect="1"/>
          </p:cNvPicPr>
          <p:nvPr/>
        </p:nvPicPr>
        <p:blipFill>
          <a:blip r:embed="rId4"/>
          <a:stretch>
            <a:fillRect/>
          </a:stretch>
        </p:blipFill>
        <p:spPr>
          <a:xfrm>
            <a:off x="6248231" y="1512000"/>
            <a:ext cx="5665172" cy="3918633"/>
          </a:xfrm>
          <a:prstGeom prst="rect">
            <a:avLst/>
          </a:prstGeom>
        </p:spPr>
      </p:pic>
      <p:sp>
        <p:nvSpPr>
          <p:cNvPr id="10" name="TextBox 9">
            <a:extLst>
              <a:ext uri="{FF2B5EF4-FFF2-40B4-BE49-F238E27FC236}">
                <a16:creationId xmlns:a16="http://schemas.microsoft.com/office/drawing/2014/main" id="{691A2B4F-BC69-51CD-C0F3-DC3BC656823F}"/>
              </a:ext>
            </a:extLst>
          </p:cNvPr>
          <p:cNvSpPr txBox="1"/>
          <p:nvPr/>
        </p:nvSpPr>
        <p:spPr>
          <a:xfrm>
            <a:off x="345676" y="4976668"/>
            <a:ext cx="1704513" cy="369332"/>
          </a:xfrm>
          <a:prstGeom prst="rect">
            <a:avLst/>
          </a:prstGeom>
          <a:noFill/>
        </p:spPr>
        <p:txBody>
          <a:bodyPr wrap="square" lIns="0" tIns="0" rIns="0" bIns="0" rtlCol="0">
            <a:spAutoFit/>
          </a:bodyPr>
          <a:lstStyle/>
          <a:p>
            <a:pPr algn="l"/>
            <a:r>
              <a:rPr lang="en-US" sz="2400" b="1">
                <a:solidFill>
                  <a:srgbClr val="018219"/>
                </a:solidFill>
              </a:rPr>
              <a:t>2006 - 2010</a:t>
            </a:r>
            <a:endParaRPr lang="en-US" sz="1600" b="1">
              <a:solidFill>
                <a:srgbClr val="018219"/>
              </a:solidFill>
            </a:endParaRPr>
          </a:p>
        </p:txBody>
      </p:sp>
      <p:sp>
        <p:nvSpPr>
          <p:cNvPr id="11" name="TextBox 10">
            <a:extLst>
              <a:ext uri="{FF2B5EF4-FFF2-40B4-BE49-F238E27FC236}">
                <a16:creationId xmlns:a16="http://schemas.microsoft.com/office/drawing/2014/main" id="{F829B207-4A19-C68B-7F51-6894BD7107CC}"/>
              </a:ext>
            </a:extLst>
          </p:cNvPr>
          <p:cNvSpPr txBox="1"/>
          <p:nvPr/>
        </p:nvSpPr>
        <p:spPr>
          <a:xfrm>
            <a:off x="6446116" y="4976668"/>
            <a:ext cx="1704513" cy="369332"/>
          </a:xfrm>
          <a:prstGeom prst="rect">
            <a:avLst/>
          </a:prstGeom>
          <a:noFill/>
        </p:spPr>
        <p:txBody>
          <a:bodyPr wrap="square" lIns="0" tIns="0" rIns="0" bIns="0" rtlCol="0">
            <a:spAutoFit/>
          </a:bodyPr>
          <a:lstStyle/>
          <a:p>
            <a:pPr algn="l"/>
            <a:r>
              <a:rPr lang="en-US" sz="2400" b="1">
                <a:solidFill>
                  <a:srgbClr val="018219"/>
                </a:solidFill>
              </a:rPr>
              <a:t>2021</a:t>
            </a:r>
            <a:endParaRPr lang="en-US" sz="1600" b="1">
              <a:solidFill>
                <a:srgbClr val="018219"/>
              </a:solidFill>
            </a:endParaRPr>
          </a:p>
        </p:txBody>
      </p:sp>
    </p:spTree>
    <p:extLst>
      <p:ext uri="{BB962C8B-B14F-4D97-AF65-F5344CB8AC3E}">
        <p14:creationId xmlns:p14="http://schemas.microsoft.com/office/powerpoint/2010/main" val="137805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2C7E960-E22F-B12E-3004-160647996314}"/>
              </a:ext>
            </a:extLst>
          </p:cNvPr>
          <p:cNvPicPr>
            <a:picLocks noChangeAspect="1"/>
          </p:cNvPicPr>
          <p:nvPr/>
        </p:nvPicPr>
        <p:blipFill>
          <a:blip r:embed="rId3"/>
          <a:stretch>
            <a:fillRect/>
          </a:stretch>
        </p:blipFill>
        <p:spPr>
          <a:xfrm>
            <a:off x="4967270" y="1512000"/>
            <a:ext cx="7147188" cy="4577137"/>
          </a:xfrm>
          <a:prstGeom prst="rect">
            <a:avLst/>
          </a:prstGeom>
        </p:spPr>
      </p:pic>
      <p:sp>
        <p:nvSpPr>
          <p:cNvPr id="2" name="Title 1">
            <a:extLst>
              <a:ext uri="{FF2B5EF4-FFF2-40B4-BE49-F238E27FC236}">
                <a16:creationId xmlns:a16="http://schemas.microsoft.com/office/drawing/2014/main" id="{2E5CF182-B32A-5D41-F273-55519C76EEAF}"/>
              </a:ext>
            </a:extLst>
          </p:cNvPr>
          <p:cNvSpPr>
            <a:spLocks noGrp="1"/>
          </p:cNvSpPr>
          <p:nvPr>
            <p:ph type="title"/>
          </p:nvPr>
        </p:nvSpPr>
        <p:spPr/>
        <p:txBody>
          <a:bodyPr/>
          <a:lstStyle/>
          <a:p>
            <a:r>
              <a:rPr lang="en-US"/>
              <a:t>IRAM #3 – Approach Outlined in the FS</a:t>
            </a:r>
          </a:p>
        </p:txBody>
      </p:sp>
      <p:sp>
        <p:nvSpPr>
          <p:cNvPr id="3" name="Slide Number Placeholder 2">
            <a:extLst>
              <a:ext uri="{FF2B5EF4-FFF2-40B4-BE49-F238E27FC236}">
                <a16:creationId xmlns:a16="http://schemas.microsoft.com/office/drawing/2014/main" id="{4736E040-54FC-FB8B-846D-63D691ED00E6}"/>
              </a:ext>
            </a:extLst>
          </p:cNvPr>
          <p:cNvSpPr>
            <a:spLocks noGrp="1"/>
          </p:cNvSpPr>
          <p:nvPr>
            <p:ph type="sldNum" sz="quarter" idx="12"/>
          </p:nvPr>
        </p:nvSpPr>
        <p:spPr/>
        <p:txBody>
          <a:bodyPr/>
          <a:lstStyle/>
          <a:p>
            <a:fld id="{3954854E-1B22-401C-B4EE-1698A89C07E3}" type="slidenum">
              <a:rPr lang="en-GB" smtClean="0"/>
              <a:t>9</a:t>
            </a:fld>
            <a:endParaRPr lang="en-GB"/>
          </a:p>
        </p:txBody>
      </p:sp>
      <p:sp>
        <p:nvSpPr>
          <p:cNvPr id="4" name="Text Placeholder 3">
            <a:extLst>
              <a:ext uri="{FF2B5EF4-FFF2-40B4-BE49-F238E27FC236}">
                <a16:creationId xmlns:a16="http://schemas.microsoft.com/office/drawing/2014/main" id="{5AB888E0-5159-BE92-8B7A-04A765005E4E}"/>
              </a:ext>
            </a:extLst>
          </p:cNvPr>
          <p:cNvSpPr>
            <a:spLocks noGrp="1"/>
          </p:cNvSpPr>
          <p:nvPr>
            <p:ph type="body" idx="1"/>
          </p:nvPr>
        </p:nvSpPr>
        <p:spPr>
          <a:xfrm>
            <a:off x="215900" y="972000"/>
            <a:ext cx="11760200" cy="246221"/>
          </a:xfrm>
        </p:spPr>
        <p:txBody>
          <a:bodyPr/>
          <a:lstStyle/>
          <a:p>
            <a:r>
              <a:rPr lang="en-US"/>
              <a:t>IRAM #3 (Previously part of FU-2, FU-3, and FU-4) scoping is based on HSE data set, and could be based off flawed data</a:t>
            </a:r>
          </a:p>
        </p:txBody>
      </p:sp>
      <p:sp>
        <p:nvSpPr>
          <p:cNvPr id="5" name="Footer Placeholder 4">
            <a:extLst>
              <a:ext uri="{FF2B5EF4-FFF2-40B4-BE49-F238E27FC236}">
                <a16:creationId xmlns:a16="http://schemas.microsoft.com/office/drawing/2014/main" id="{6C68F5B8-6F0B-71E5-8829-2CE146513C95}"/>
              </a:ext>
            </a:extLst>
          </p:cNvPr>
          <p:cNvSpPr>
            <a:spLocks noGrp="1"/>
          </p:cNvSpPr>
          <p:nvPr>
            <p:ph type="ftr" sz="quarter" idx="11"/>
          </p:nvPr>
        </p:nvSpPr>
        <p:spPr/>
        <p:txBody>
          <a:bodyPr/>
          <a:lstStyle/>
          <a:p>
            <a:r>
              <a:rPr lang="en-US"/>
              <a:t>Arkema Portland - IRAM and Data Gaps Scoping</a:t>
            </a:r>
            <a:endParaRPr lang="en-GB"/>
          </a:p>
        </p:txBody>
      </p:sp>
      <p:sp>
        <p:nvSpPr>
          <p:cNvPr id="6" name="Text Placeholder 5">
            <a:extLst>
              <a:ext uri="{FF2B5EF4-FFF2-40B4-BE49-F238E27FC236}">
                <a16:creationId xmlns:a16="http://schemas.microsoft.com/office/drawing/2014/main" id="{E7B5F785-C0D7-4640-CEB0-194A9296BB75}"/>
              </a:ext>
            </a:extLst>
          </p:cNvPr>
          <p:cNvSpPr>
            <a:spLocks noGrp="1"/>
          </p:cNvSpPr>
          <p:nvPr>
            <p:ph type="body" sz="quarter" idx="16"/>
          </p:nvPr>
        </p:nvSpPr>
        <p:spPr>
          <a:xfrm>
            <a:off x="215898" y="1512000"/>
            <a:ext cx="4680001" cy="4680000"/>
          </a:xfrm>
        </p:spPr>
        <p:txBody>
          <a:bodyPr/>
          <a:lstStyle/>
          <a:p>
            <a:pPr marL="0" marR="0">
              <a:spcBef>
                <a:spcPts val="0"/>
              </a:spcBef>
              <a:spcAft>
                <a:spcPts val="0"/>
              </a:spcAft>
            </a:pPr>
            <a:r>
              <a:rPr lang="en-US" sz="1400" b="1"/>
              <a:t>From DEQ:</a:t>
            </a:r>
            <a:r>
              <a:rPr lang="en-US" sz="1400"/>
              <a:t> </a:t>
            </a:r>
            <a:r>
              <a:rPr lang="en-US" sz="1400" i="1">
                <a:effectLst/>
                <a:latin typeface="Times New Roman" panose="02020603050405020304" pitchFamily="18" charset="0"/>
                <a:ea typeface="Times New Roman" panose="02020603050405020304" pitchFamily="18" charset="0"/>
              </a:rPr>
              <a:t>Remove</a:t>
            </a:r>
            <a:r>
              <a:rPr lang="en-US" sz="1400" i="1" spc="-20">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all</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currently</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known</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human</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health</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direct</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contact</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hot</a:t>
            </a:r>
            <a:r>
              <a:rPr lang="en-US" sz="1400" i="1" spc="-1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spots</a:t>
            </a:r>
            <a:r>
              <a:rPr lang="en-US" sz="1400" i="1" spc="-20">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not addressed by other IRAMs. Per Hot Spot Eval - Lot 1 Arsenic, D/F, and DDX. </a:t>
            </a:r>
            <a:endParaRPr lang="en-US" sz="1400" b="0" i="1"/>
          </a:p>
          <a:p>
            <a:pPr marR="90170" lvl="1">
              <a:spcAft>
                <a:spcPts val="0"/>
              </a:spcAft>
              <a:buSzPts val="1200"/>
              <a:tabLst>
                <a:tab pos="533400" algn="l"/>
              </a:tabLst>
            </a:pPr>
            <a:endParaRPr lang="en-US" sz="1400" b="0" i="1"/>
          </a:p>
        </p:txBody>
      </p:sp>
      <p:sp>
        <p:nvSpPr>
          <p:cNvPr id="9" name="Text Placeholder 5">
            <a:extLst>
              <a:ext uri="{FF2B5EF4-FFF2-40B4-BE49-F238E27FC236}">
                <a16:creationId xmlns:a16="http://schemas.microsoft.com/office/drawing/2014/main" id="{B4C19993-9828-AD64-A5CF-7237DB5743EE}"/>
              </a:ext>
            </a:extLst>
          </p:cNvPr>
          <p:cNvSpPr txBox="1">
            <a:spLocks/>
          </p:cNvSpPr>
          <p:nvPr/>
        </p:nvSpPr>
        <p:spPr>
          <a:xfrm>
            <a:off x="215898" y="1512000"/>
            <a:ext cx="4828914" cy="468000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Font typeface="Georgia" panose="02040502050405020303" pitchFamily="18" charset="0"/>
              <a:buNone/>
              <a:defRPr sz="1600" kern="100" spc="20" baseline="0">
                <a:solidFill>
                  <a:schemeClr val="tx1"/>
                </a:solidFill>
                <a:latin typeface="+mn-lt"/>
                <a:ea typeface="+mn-ea"/>
                <a:cs typeface="+mn-cs"/>
              </a:defRPr>
            </a:lvl1pPr>
            <a:lvl2pPr marL="0" indent="0" algn="l" defTabSz="914400" rtl="0" eaLnBrk="1" latinLnBrk="0" hangingPunct="1">
              <a:lnSpc>
                <a:spcPct val="100000"/>
              </a:lnSpc>
              <a:spcBef>
                <a:spcPts val="900"/>
              </a:spcBef>
              <a:buFont typeface="Georgia" panose="02040502050405020303" pitchFamily="18" charset="0"/>
              <a:buNone/>
              <a:defRPr sz="1600" b="1" kern="100" spc="20">
                <a:solidFill>
                  <a:schemeClr val="tx1"/>
                </a:solidFill>
                <a:latin typeface="+mn-lt"/>
                <a:ea typeface="+mn-ea"/>
                <a:cs typeface="+mn-cs"/>
              </a:defRPr>
            </a:lvl2pPr>
            <a:lvl3pPr marL="252000" indent="-252000" algn="l" defTabSz="914400" rtl="0" eaLnBrk="1" latinLnBrk="0" hangingPunct="1">
              <a:lnSpc>
                <a:spcPct val="100000"/>
              </a:lnSpc>
              <a:spcBef>
                <a:spcPts val="900"/>
              </a:spcBef>
              <a:buFont typeface="Arial" panose="020B0604020202020204" pitchFamily="34" charset="0"/>
              <a:buChar char="•"/>
              <a:defRPr sz="1600" kern="100" spc="20">
                <a:solidFill>
                  <a:schemeClr val="tx1"/>
                </a:solidFill>
                <a:latin typeface="+mn-lt"/>
                <a:ea typeface="+mn-ea"/>
                <a:cs typeface="+mn-cs"/>
              </a:defRPr>
            </a:lvl3pPr>
            <a:lvl4pPr marL="504000" indent="-252000" algn="l" defTabSz="914400" rtl="0" eaLnBrk="1" latinLnBrk="0" hangingPunct="1">
              <a:lnSpc>
                <a:spcPct val="100000"/>
              </a:lnSpc>
              <a:spcBef>
                <a:spcPts val="900"/>
              </a:spcBef>
              <a:buFont typeface="System Font Regular"/>
              <a:buChar char="◦"/>
              <a:defRPr sz="1600" b="0" kern="100" spc="20">
                <a:solidFill>
                  <a:schemeClr val="tx1"/>
                </a:solidFill>
                <a:latin typeface="+mn-lt"/>
                <a:ea typeface="+mn-ea"/>
                <a:cs typeface="+mn-cs"/>
              </a:defRPr>
            </a:lvl4pPr>
            <a:lvl5pPr marL="756000" indent="-252000" algn="l" defTabSz="914400" rtl="0" eaLnBrk="1" latinLnBrk="0" hangingPunct="1">
              <a:lnSpc>
                <a:spcPct val="100000"/>
              </a:lnSpc>
              <a:spcBef>
                <a:spcPts val="900"/>
              </a:spcBef>
              <a:buFont typeface="System Font Regular"/>
              <a:buChar char="-"/>
              <a:defRPr sz="1600" kern="100" spc="20">
                <a:solidFill>
                  <a:schemeClr val="tx1"/>
                </a:solidFill>
                <a:latin typeface="+mn-lt"/>
                <a:ea typeface="+mn-ea"/>
                <a:cs typeface="+mn-cs"/>
              </a:defRPr>
            </a:lvl5pPr>
            <a:lvl6pPr marL="0" indent="0" algn="l" defTabSz="914400" rtl="0" eaLnBrk="1" latinLnBrk="0" hangingPunct="1">
              <a:lnSpc>
                <a:spcPct val="114000"/>
              </a:lnSpc>
              <a:spcBef>
                <a:spcPts val="500"/>
              </a:spcBef>
              <a:buFont typeface="Arial" panose="020B0604020202020204" pitchFamily="34" charset="0"/>
              <a:buNone/>
              <a:defRPr sz="1200"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7pPr>
            <a:lvl8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8pPr>
            <a:lvl9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9pPr>
          </a:lstStyle>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i="1"/>
          </a:p>
          <a:p>
            <a:pPr marR="90170" lvl="1">
              <a:buSzPts val="1200"/>
              <a:tabLst>
                <a:tab pos="533400" algn="l"/>
              </a:tabLst>
            </a:pPr>
            <a:endParaRPr lang="en-US" sz="1400" b="0"/>
          </a:p>
          <a:p>
            <a:pPr marR="90170" lvl="1">
              <a:buSzPts val="1200"/>
              <a:tabLst>
                <a:tab pos="533400" algn="l"/>
              </a:tabLst>
            </a:pPr>
            <a:r>
              <a:rPr lang="en-US" sz="1400" b="0"/>
              <a:t> </a:t>
            </a:r>
          </a:p>
        </p:txBody>
      </p:sp>
      <p:sp>
        <p:nvSpPr>
          <p:cNvPr id="18" name="Rectangle 17">
            <a:extLst>
              <a:ext uri="{FF2B5EF4-FFF2-40B4-BE49-F238E27FC236}">
                <a16:creationId xmlns:a16="http://schemas.microsoft.com/office/drawing/2014/main" id="{20720BDF-90AE-81CA-9390-51E7D5688874}"/>
              </a:ext>
            </a:extLst>
          </p:cNvPr>
          <p:cNvSpPr/>
          <p:nvPr/>
        </p:nvSpPr>
        <p:spPr>
          <a:xfrm>
            <a:off x="438751" y="3223968"/>
            <a:ext cx="4020234" cy="89755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IRAM #3 calls for “removal” of “all” direct exposure hot spots if not addressed elsewhere </a:t>
            </a:r>
          </a:p>
        </p:txBody>
      </p:sp>
      <p:cxnSp>
        <p:nvCxnSpPr>
          <p:cNvPr id="19" name="Connector: Elbow 18">
            <a:extLst>
              <a:ext uri="{FF2B5EF4-FFF2-40B4-BE49-F238E27FC236}">
                <a16:creationId xmlns:a16="http://schemas.microsoft.com/office/drawing/2014/main" id="{C6E08585-3C00-CDA3-FFD1-A5A6DDA468F3}"/>
              </a:ext>
            </a:extLst>
          </p:cNvPr>
          <p:cNvCxnSpPr>
            <a:cxnSpLocks/>
            <a:stCxn id="18" idx="3"/>
          </p:cNvCxnSpPr>
          <p:nvPr/>
        </p:nvCxnSpPr>
        <p:spPr>
          <a:xfrm>
            <a:off x="4458985" y="3672747"/>
            <a:ext cx="1637015" cy="570480"/>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BDBDAE3-63EA-6B6C-D353-ABE973E17884}"/>
              </a:ext>
            </a:extLst>
          </p:cNvPr>
          <p:cNvCxnSpPr>
            <a:cxnSpLocks/>
            <a:stCxn id="18" idx="3"/>
          </p:cNvCxnSpPr>
          <p:nvPr/>
        </p:nvCxnSpPr>
        <p:spPr>
          <a:xfrm flipV="1">
            <a:off x="4458985" y="3133739"/>
            <a:ext cx="2024008" cy="539008"/>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3198C6E-343B-5DC6-2E5B-864991182797}"/>
              </a:ext>
            </a:extLst>
          </p:cNvPr>
          <p:cNvCxnSpPr>
            <a:cxnSpLocks/>
            <a:stCxn id="18" idx="3"/>
          </p:cNvCxnSpPr>
          <p:nvPr/>
        </p:nvCxnSpPr>
        <p:spPr>
          <a:xfrm>
            <a:off x="4458985" y="3672747"/>
            <a:ext cx="5208997" cy="682778"/>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6D6A41AD-2AAF-4233-D4CA-4BB42A7EA67B}"/>
              </a:ext>
            </a:extLst>
          </p:cNvPr>
          <p:cNvCxnSpPr>
            <a:cxnSpLocks/>
            <a:stCxn id="18" idx="3"/>
          </p:cNvCxnSpPr>
          <p:nvPr/>
        </p:nvCxnSpPr>
        <p:spPr>
          <a:xfrm flipV="1">
            <a:off x="4458985" y="3236602"/>
            <a:ext cx="4859676" cy="436145"/>
          </a:xfrm>
          <a:prstGeom prst="bentConnector3">
            <a:avLst>
              <a:gd name="adj1" fmla="val 50000"/>
            </a:avLst>
          </a:prstGeom>
          <a:ln w="38100">
            <a:solidFill>
              <a:srgbClr val="00FFBE"/>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EDF20B-01DB-0941-6C30-2AC3D4963854}"/>
              </a:ext>
            </a:extLst>
          </p:cNvPr>
          <p:cNvSpPr/>
          <p:nvPr/>
        </p:nvSpPr>
        <p:spPr>
          <a:xfrm>
            <a:off x="438751" y="4461453"/>
            <a:ext cx="4020234" cy="89755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Some direct exposure hot spots are the result of limited data near hot spot threshold concentrations</a:t>
            </a:r>
          </a:p>
        </p:txBody>
      </p:sp>
    </p:spTree>
    <p:extLst>
      <p:ext uri="{BB962C8B-B14F-4D97-AF65-F5344CB8AC3E}">
        <p14:creationId xmlns:p14="http://schemas.microsoft.com/office/powerpoint/2010/main" val="214729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RM Theme">
  <a:themeElements>
    <a:clrScheme name="ERM">
      <a:dk1>
        <a:srgbClr val="1C1C1C"/>
      </a:dk1>
      <a:lt1>
        <a:srgbClr val="FFFFFF"/>
      </a:lt1>
      <a:dk2>
        <a:srgbClr val="D1DDD3"/>
      </a:dk2>
      <a:lt2>
        <a:srgbClr val="00FFBE"/>
      </a:lt2>
      <a:accent1>
        <a:srgbClr val="018219"/>
      </a:accent1>
      <a:accent2>
        <a:srgbClr val="0A2C14"/>
      </a:accent2>
      <a:accent3>
        <a:srgbClr val="446D5D"/>
      </a:accent3>
      <a:accent4>
        <a:srgbClr val="82A78D"/>
      </a:accent4>
      <a:accent5>
        <a:srgbClr val="B7B2AA"/>
      </a:accent5>
      <a:accent6>
        <a:srgbClr val="82887E"/>
      </a:accent6>
      <a:hlink>
        <a:srgbClr val="1C1C1C"/>
      </a:hlink>
      <a:folHlink>
        <a:srgbClr val="1C1C1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name="Mint">
      <a:srgbClr val="00FFBB"/>
    </a:custClr>
    <a:custClr name="Green Alert">
      <a:srgbClr val="00EB00"/>
    </a:custClr>
    <a:custClr name="Yellow Alert">
      <a:srgbClr val="DDFF00"/>
    </a:custClr>
    <a:custClr name="Red Alert">
      <a:srgbClr val="FF3600"/>
    </a:custClr>
    <a:custClr name="Grey Alert">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TemplateConfiguration><![CDATA[{"slideVersion":5,"isValidatorEnabled":false,"isLocked":false,"elementsMetadata":[],"slideId":"638327946592474779","enableDocumentContentUpdater":false,"version":"2.0"}]]></TemplafySlideTemplateConfiguration>
</file>

<file path=customXml/item4.xml><?xml version="1.0" encoding="utf-8"?>
<TemplafySlideTemplateConfiguration><![CDATA[{"slideVersion":5,"isValidatorEnabled":false,"isLocked":false,"elementsMetadata":[],"slideId":"638327946592506155","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5,"isValidatorEnabled":false,"isLocked":false,"elementsMetadata":[],"slideId":"638327946592310514","enableDocumentContentUpdater":false,"version":"2.0"}]]></TemplafySlideTemplateConfiguration>
</file>

<file path=customXml/item7.xml><?xml version="1.0" encoding="utf-8"?>
<TemplafyTemplateConfiguration><![CDATA[{"elementsMetadata":[],"transformationConfigurations":[],"templateName":"ERM PPT template","templateDescription":"","enableDocumentContentUpdater":false,"version":"2.0"}]]></TemplafyTemplateConfiguration>
</file>

<file path=customXml/item8.xml><?xml version="1.0" encoding="utf-8"?>
<TemplafyFormConfiguration><![CDATA[{"formFields":[],"formDataEntries":[]}]]></TemplafyFormConfiguration>
</file>

<file path=customXml/itemProps1.xml><?xml version="1.0" encoding="utf-8"?>
<ds:datastoreItem xmlns:ds="http://schemas.openxmlformats.org/officeDocument/2006/customXml" ds:itemID="{ADC5B7C4-0244-44BD-B043-7478251B9272}">
  <ds:schemaRefs/>
</ds:datastoreItem>
</file>

<file path=customXml/itemProps2.xml><?xml version="1.0" encoding="utf-8"?>
<ds:datastoreItem xmlns:ds="http://schemas.openxmlformats.org/officeDocument/2006/customXml" ds:itemID="{362753FE-D6C3-4CCA-AD7A-EFA983A53E46}">
  <ds:schemaRefs/>
</ds:datastoreItem>
</file>

<file path=customXml/itemProps3.xml><?xml version="1.0" encoding="utf-8"?>
<ds:datastoreItem xmlns:ds="http://schemas.openxmlformats.org/officeDocument/2006/customXml" ds:itemID="{2449A131-BF80-4557-8ECE-F3A42CC2FEE7}">
  <ds:schemaRefs/>
</ds:datastoreItem>
</file>

<file path=customXml/itemProps4.xml><?xml version="1.0" encoding="utf-8"?>
<ds:datastoreItem xmlns:ds="http://schemas.openxmlformats.org/officeDocument/2006/customXml" ds:itemID="{64C9824B-FF14-4AD4-A111-B642E9C3056A}">
  <ds:schemaRefs/>
</ds:datastoreItem>
</file>

<file path=customXml/itemProps5.xml><?xml version="1.0" encoding="utf-8"?>
<ds:datastoreItem xmlns:ds="http://schemas.openxmlformats.org/officeDocument/2006/customXml" ds:itemID="{3FEE2853-9A77-4F66-A71B-AA8D77D5A034}">
  <ds:schemaRefs/>
</ds:datastoreItem>
</file>

<file path=customXml/itemProps6.xml><?xml version="1.0" encoding="utf-8"?>
<ds:datastoreItem xmlns:ds="http://schemas.openxmlformats.org/officeDocument/2006/customXml" ds:itemID="{386809E9-B1A6-44B7-8CCE-98C15129F3C0}">
  <ds:schemaRefs/>
</ds:datastoreItem>
</file>

<file path=customXml/itemProps7.xml><?xml version="1.0" encoding="utf-8"?>
<ds:datastoreItem xmlns:ds="http://schemas.openxmlformats.org/officeDocument/2006/customXml" ds:itemID="{CE6F38F6-B088-460B-8D79-2124E2728F85}">
  <ds:schemaRefs/>
</ds:datastoreItem>
</file>

<file path=customXml/itemProps8.xml><?xml version="1.0" encoding="utf-8"?>
<ds:datastoreItem xmlns:ds="http://schemas.openxmlformats.org/officeDocument/2006/customXml" ds:itemID="{380B066D-208B-4744-B799-C125819F15AE}">
  <ds:schemaRefs/>
</ds:datastoreItem>
</file>

<file path=docMetadata/LabelInfo.xml><?xml version="1.0" encoding="utf-8"?>
<clbl:labelList xmlns:clbl="http://schemas.microsoft.com/office/2020/mipLabelMetadata">
  <clbl:label id="{f2fe6bd3-9c4a-485b-ae69-e18820a88130}" enabled="0" method="" siteId="{f2fe6bd3-9c4a-485b-ae69-e18820a88130}" removed="1"/>
</clbl:labelList>
</file>

<file path=docProps/app.xml><?xml version="1.0" encoding="utf-8"?>
<Properties xmlns="http://schemas.openxmlformats.org/officeDocument/2006/extended-properties" xmlns:vt="http://schemas.openxmlformats.org/officeDocument/2006/docPropsVTypes">
  <TotalTime>0</TotalTime>
  <Words>3763</Words>
  <Application>Microsoft Office PowerPoint</Application>
  <PresentationFormat>Widescreen</PresentationFormat>
  <Paragraphs>399</Paragraphs>
  <Slides>23</Slides>
  <Notes>14</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Aptos</vt:lpstr>
      <vt:lpstr>Arial</vt:lpstr>
      <vt:lpstr>Calibri</vt:lpstr>
      <vt:lpstr>Cambria</vt:lpstr>
      <vt:lpstr>Courier New</vt:lpstr>
      <vt:lpstr>Georgia</vt:lpstr>
      <vt:lpstr>Symbol</vt:lpstr>
      <vt:lpstr>System Font Regular</vt:lpstr>
      <vt:lpstr>Times</vt:lpstr>
      <vt:lpstr>Times New Roman</vt:lpstr>
      <vt:lpstr>Verdana</vt:lpstr>
      <vt:lpstr>ERM Theme</vt:lpstr>
      <vt:lpstr>IRAM and Data Gaps Discussion</vt:lpstr>
      <vt:lpstr>Agenda</vt:lpstr>
      <vt:lpstr>IRAM #1 vs. Approach Outlined in the FS</vt:lpstr>
      <vt:lpstr>ISS Design &amp; Implementation Timeline</vt:lpstr>
      <vt:lpstr>IRAM #1 Pre-design Investigation</vt:lpstr>
      <vt:lpstr>IRAM #4 – Approach Outlined in the FS</vt:lpstr>
      <vt:lpstr>IRAM #2 – Approach Outlined in the FS</vt:lpstr>
      <vt:lpstr>Changes in Detections of Chromium VI Observed on Lot 4 in Shallow Groundwater</vt:lpstr>
      <vt:lpstr>IRAM #3 – Approach Outlined in the FS</vt:lpstr>
      <vt:lpstr>Draft IRAM #3 Pre-design Process Questions to-be answered</vt:lpstr>
      <vt:lpstr>End of Section #1</vt:lpstr>
      <vt:lpstr>Data Gaps vs. Pre-design Investigation Data Collection</vt:lpstr>
      <vt:lpstr>Data Gaps Investigations (other than pre-design investigations for IRAMs 1, 2, and 4)</vt:lpstr>
      <vt:lpstr>Data Gaps Investigations, DEQ 5a (other than pre-design investigations for IRAMs 1, 2, and 4)</vt:lpstr>
      <vt:lpstr>Waste Disposal Areas - Previous Investigations</vt:lpstr>
      <vt:lpstr>Data Gaps Investigations, DEQ 5b </vt:lpstr>
      <vt:lpstr>Data Gaps Investigations, DEQ 5c</vt:lpstr>
      <vt:lpstr>Data Gaps Investigations, DEQ 5d</vt:lpstr>
      <vt:lpstr>Data Gaps Investigations, DEQ 5e</vt:lpstr>
      <vt:lpstr>Next Steps!</vt:lpstr>
      <vt:lpstr>PowerPoint Presentation</vt:lpstr>
      <vt:lpstr>Background</vt:lpstr>
      <vt:lpstr>Background</vt:lpstr>
    </vt:vector>
  </TitlesOfParts>
  <Manager/>
  <Company>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ERM</dc:creator>
  <cp:keywords/>
  <dc:description/>
  <cp:lastModifiedBy>David Weymann</cp:lastModifiedBy>
  <cp:revision>1</cp:revision>
  <dcterms:created xsi:type="dcterms:W3CDTF">2024-01-12T22:40:02Z</dcterms:created>
  <dcterms:modified xsi:type="dcterms:W3CDTF">2024-02-22T15:56:24Z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2024-01-03T09:43:54</vt:lpwstr>
  </property>
  <property fmtid="{D5CDD505-2E9C-101B-9397-08002B2CF9AE}" pid="3" name="TemplafyTenantId">
    <vt:lpwstr>erm</vt:lpwstr>
  </property>
  <property fmtid="{D5CDD505-2E9C-101B-9397-08002B2CF9AE}" pid="4" name="TemplafyTemplateId">
    <vt:lpwstr>737613037539164290</vt:lpwstr>
  </property>
  <property fmtid="{D5CDD505-2E9C-101B-9397-08002B2CF9AE}" pid="5" name="TemplafyUserProfileId">
    <vt:lpwstr>727677609994879148</vt:lpwstr>
  </property>
  <property fmtid="{D5CDD505-2E9C-101B-9397-08002B2CF9AE}" pid="6" name="TemplafyFromBlank">
    <vt:bool>false</vt:bool>
  </property>
</Properties>
</file>