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6"/>
  </p:notesMasterIdLst>
  <p:sldIdLst>
    <p:sldId id="256" r:id="rId5"/>
    <p:sldId id="265" r:id="rId6"/>
    <p:sldId id="266" r:id="rId7"/>
    <p:sldId id="267" r:id="rId8"/>
    <p:sldId id="272" r:id="rId9"/>
    <p:sldId id="275" r:id="rId10"/>
    <p:sldId id="274" r:id="rId11"/>
    <p:sldId id="268" r:id="rId12"/>
    <p:sldId id="273" r:id="rId13"/>
    <p:sldId id="271" r:id="rId14"/>
    <p:sldId id="27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77103" autoAdjust="0"/>
  </p:normalViewPr>
  <p:slideViewPr>
    <p:cSldViewPr>
      <p:cViewPr>
        <p:scale>
          <a:sx n="70" d="100"/>
          <a:sy n="70" d="100"/>
        </p:scale>
        <p:origin x="164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martin\Desktop\Copy%20of%2020180814MartinPermitCount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mmartin\Desktop\Copy%20of%2020180814MartinPermitCount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mmartin\Desktop\Copy%20of%2020180814MartinPermitCount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mmartin\Desktop\Copy%20of%2020180814MartinPermitCount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dirty="0"/>
              <a:t>NPDES Permits</a:t>
            </a:r>
          </a:p>
        </c:rich>
      </c:tx>
      <c:layout>
        <c:manualLayout>
          <c:xMode val="edge"/>
          <c:yMode val="edge"/>
          <c:x val="0.73521546170365071"/>
          <c:y val="7.9214210204458946E-3"/>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AAF-48DB-986D-A669BF13127E}"/>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0AAF-48DB-986D-A669BF13127E}"/>
              </c:ext>
            </c:extLst>
          </c:dPt>
          <c:dPt>
            <c:idx val="2"/>
            <c:bubble3D val="0"/>
            <c:spPr>
              <a:solidFill>
                <a:schemeClr val="accent5"/>
              </a:solidFill>
              <a:ln w="19050">
                <a:solidFill>
                  <a:schemeClr val="lt1"/>
                </a:solidFill>
              </a:ln>
              <a:effectLst/>
            </c:spPr>
            <c:extLst>
              <c:ext xmlns:c16="http://schemas.microsoft.com/office/drawing/2014/chart" uri="{C3380CC4-5D6E-409C-BE32-E72D297353CC}">
                <c16:uniqueId val="{00000005-0AAF-48DB-986D-A669BF13127E}"/>
              </c:ext>
            </c:extLst>
          </c:dPt>
          <c:dPt>
            <c:idx val="3"/>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7-0AAF-48DB-986D-A669BF13127E}"/>
              </c:ext>
            </c:extLst>
          </c:dPt>
          <c:dPt>
            <c:idx val="4"/>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09-0AAF-48DB-986D-A669BF13127E}"/>
              </c:ext>
            </c:extLst>
          </c:dPt>
          <c:dPt>
            <c:idx val="5"/>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0B-0AAF-48DB-986D-A669BF13127E}"/>
              </c:ext>
            </c:extLst>
          </c:dPt>
          <c:dLbls>
            <c:dLbl>
              <c:idx val="0"/>
              <c:layout>
                <c:manualLayout>
                  <c:x val="0.1697381293247435"/>
                  <c:y val="3.2003299406960041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103789"/>
                        <a:gd name="adj2" fmla="val 29648"/>
                      </a:avLst>
                    </a:prstGeom>
                    <a:noFill/>
                    <a:ln>
                      <a:noFill/>
                    </a:ln>
                  </c15:spPr>
                </c:ext>
                <c:ext xmlns:c16="http://schemas.microsoft.com/office/drawing/2014/chart" uri="{C3380CC4-5D6E-409C-BE32-E72D297353CC}">
                  <c16:uniqueId val="{00000001-0AAF-48DB-986D-A669BF13127E}"/>
                </c:ext>
              </c:extLst>
            </c:dLbl>
            <c:dLbl>
              <c:idx val="1"/>
              <c:layout>
                <c:manualLayout>
                  <c:x val="3.9637019795419358E-2"/>
                  <c:y val="-0.14546964014247329"/>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65618"/>
                        <a:gd name="adj2" fmla="val -3315"/>
                      </a:avLst>
                    </a:prstGeom>
                    <a:noFill/>
                    <a:ln>
                      <a:noFill/>
                    </a:ln>
                  </c15:spPr>
                </c:ext>
                <c:ext xmlns:c16="http://schemas.microsoft.com/office/drawing/2014/chart" uri="{C3380CC4-5D6E-409C-BE32-E72D297353CC}">
                  <c16:uniqueId val="{00000003-0AAF-48DB-986D-A669BF13127E}"/>
                </c:ext>
              </c:extLst>
            </c:dLbl>
            <c:dLbl>
              <c:idx val="2"/>
              <c:layout>
                <c:manualLayout>
                  <c:x val="-1.1409941778750628E-2"/>
                  <c:y val="0"/>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AAF-48DB-986D-A669BF13127E}"/>
                </c:ext>
              </c:extLst>
            </c:dLbl>
            <c:dLbl>
              <c:idx val="3"/>
              <c:layout>
                <c:manualLayout>
                  <c:x val="-0.1023976377952756"/>
                  <c:y val="7.0632149307645969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101966"/>
                        <a:gd name="adj2" fmla="val -2577"/>
                      </a:avLst>
                    </a:prstGeom>
                    <a:noFill/>
                    <a:ln>
                      <a:noFill/>
                    </a:ln>
                  </c15:spPr>
                </c:ext>
                <c:ext xmlns:c16="http://schemas.microsoft.com/office/drawing/2014/chart" uri="{C3380CC4-5D6E-409C-BE32-E72D297353CC}">
                  <c16:uniqueId val="{00000007-0AAF-48DB-986D-A669BF13127E}"/>
                </c:ext>
              </c:extLst>
            </c:dLbl>
            <c:dLbl>
              <c:idx val="4"/>
              <c:layout>
                <c:manualLayout>
                  <c:x val="-0.13681591505607257"/>
                  <c:y val="-2.0365684271404665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98700"/>
                        <a:gd name="adj2" fmla="val 94673"/>
                      </a:avLst>
                    </a:prstGeom>
                    <a:noFill/>
                    <a:ln>
                      <a:noFill/>
                    </a:ln>
                  </c15:spPr>
                </c:ext>
                <c:ext xmlns:c16="http://schemas.microsoft.com/office/drawing/2014/chart" uri="{C3380CC4-5D6E-409C-BE32-E72D297353CC}">
                  <c16:uniqueId val="{00000009-0AAF-48DB-986D-A669BF13127E}"/>
                </c:ext>
              </c:extLst>
            </c:dLbl>
            <c:dLbl>
              <c:idx val="5"/>
              <c:layout>
                <c:manualLayout>
                  <c:x val="5.4185158673347097E-3"/>
                  <c:y val="-2.8773104144642968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1476"/>
                        <a:gd name="adj2" fmla="val 84403"/>
                      </a:avLst>
                    </a:prstGeom>
                    <a:noFill/>
                    <a:ln>
                      <a:noFill/>
                    </a:ln>
                  </c15:spPr>
                </c:ext>
                <c:ext xmlns:c16="http://schemas.microsoft.com/office/drawing/2014/chart" uri="{C3380CC4-5D6E-409C-BE32-E72D297353CC}">
                  <c16:uniqueId val="{0000000B-0AAF-48DB-986D-A669BF13127E}"/>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Sheet2!$A$2:$A$7</c:f>
              <c:strCache>
                <c:ptCount val="6"/>
                <c:pt idx="0">
                  <c:v>General Domestic Wastewater</c:v>
                </c:pt>
                <c:pt idx="1">
                  <c:v>General Industrial and Construction Stormwater</c:v>
                </c:pt>
                <c:pt idx="2">
                  <c:v>General Industrial Wastewater</c:v>
                </c:pt>
                <c:pt idx="3">
                  <c:v>Individual Domestic NPDES</c:v>
                </c:pt>
                <c:pt idx="4">
                  <c:v>Individual Industrial Wastewater</c:v>
                </c:pt>
                <c:pt idx="5">
                  <c:v>Municipal separate storm sewer system (MS4)</c:v>
                </c:pt>
              </c:strCache>
            </c:strRef>
          </c:cat>
          <c:val>
            <c:numRef>
              <c:f>Sheet2!$B$2:$B$7</c:f>
              <c:numCache>
                <c:formatCode>General</c:formatCode>
                <c:ptCount val="6"/>
                <c:pt idx="0">
                  <c:v>7</c:v>
                </c:pt>
                <c:pt idx="1">
                  <c:v>2105</c:v>
                </c:pt>
                <c:pt idx="2">
                  <c:v>803</c:v>
                </c:pt>
                <c:pt idx="3">
                  <c:v>198</c:v>
                </c:pt>
                <c:pt idx="4">
                  <c:v>128</c:v>
                </c:pt>
                <c:pt idx="5">
                  <c:v>26</c:v>
                </c:pt>
              </c:numCache>
            </c:numRef>
          </c:val>
          <c:extLst>
            <c:ext xmlns:c16="http://schemas.microsoft.com/office/drawing/2014/chart" uri="{C3380CC4-5D6E-409C-BE32-E72D297353CC}">
              <c16:uniqueId val="{0000000C-0AAF-48DB-986D-A669BF13127E}"/>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dirty="0"/>
              <a:t>WPCF Permits</a:t>
            </a:r>
          </a:p>
        </c:rich>
      </c:tx>
      <c:layout>
        <c:manualLayout>
          <c:xMode val="edge"/>
          <c:yMode val="edge"/>
          <c:x val="0.70246287999964219"/>
          <c:y val="3.1164991225952912E-2"/>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038886637296851"/>
          <c:y val="2.4039543553847856E-2"/>
          <c:w val="0.66398524018694549"/>
          <c:h val="0.85427772804501523"/>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75C-43D7-873A-BA6348F934E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75C-43D7-873A-BA6348F934E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75C-43D7-873A-BA6348F934E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75C-43D7-873A-BA6348F934EF}"/>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E75C-43D7-873A-BA6348F934E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E75C-43D7-873A-BA6348F934EF}"/>
              </c:ext>
            </c:extLst>
          </c:dPt>
          <c:dLbls>
            <c:dLbl>
              <c:idx val="0"/>
              <c:layout>
                <c:manualLayout>
                  <c:x val="1.0810327707766729E-2"/>
                  <c:y val="1.8561487113288998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75C-43D7-873A-BA6348F934EF}"/>
                </c:ext>
              </c:extLst>
            </c:dLbl>
            <c:dLbl>
              <c:idx val="1"/>
              <c:layout>
                <c:manualLayout>
                  <c:x val="9.9850340677112334E-2"/>
                  <c:y val="-1.3571417881323053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59055"/>
                        <a:gd name="adj2" fmla="val -109691"/>
                      </a:avLst>
                    </a:prstGeom>
                    <a:noFill/>
                    <a:ln>
                      <a:noFill/>
                    </a:ln>
                  </c15:spPr>
                </c:ext>
                <c:ext xmlns:c16="http://schemas.microsoft.com/office/drawing/2014/chart" uri="{C3380CC4-5D6E-409C-BE32-E72D297353CC}">
                  <c16:uniqueId val="{00000003-E75C-43D7-873A-BA6348F934EF}"/>
                </c:ext>
              </c:extLst>
            </c:dLbl>
            <c:dLbl>
              <c:idx val="2"/>
              <c:layout>
                <c:manualLayout>
                  <c:x val="9.7314388919206893E-2"/>
                  <c:y val="-2.5027228442442429E-8"/>
                </c:manualLayout>
              </c:layout>
              <c:tx>
                <c:rich>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r>
                      <a:rPr lang="en-US" dirty="0" smtClean="0"/>
                      <a:t>Underground</a:t>
                    </a:r>
                    <a:r>
                      <a:rPr lang="en-US" baseline="0" dirty="0" smtClean="0"/>
                      <a:t> Injection Control </a:t>
                    </a:r>
                    <a:r>
                      <a:rPr lang="en-US" baseline="0" dirty="0" err="1" smtClean="0"/>
                      <a:t>Stormwater</a:t>
                    </a:r>
                    <a:r>
                      <a:rPr lang="en-US" baseline="0" dirty="0" smtClean="0"/>
                      <a:t>, </a:t>
                    </a:r>
                    <a:fld id="{FCCB2389-21DF-4D78-A7A0-C1975218FA4B}" type="VALUE">
                      <a:rPr lang="en-US" baseline="0"/>
                      <a:pPr>
                        <a:defRPr sz="1400"/>
                      </a:pPr>
                      <a:t>[VALUE]</a:t>
                    </a:fld>
                    <a:endParaRPr lang="en-US" baseline="0" dirty="0" smtClean="0"/>
                  </a:p>
                </c:rich>
              </c:tx>
              <c:spPr>
                <a:xfrm>
                  <a:off x="2863155" y="4587287"/>
                  <a:ext cx="1771141" cy="716549"/>
                </a:xfrm>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15363"/>
                        <a:gd name="adj2" fmla="val -65427"/>
                      </a:avLst>
                    </a:prstGeom>
                    <a:noFill/>
                    <a:ln>
                      <a:noFill/>
                    </a:ln>
                  </c15:spPr>
                  <c15:layout>
                    <c:manualLayout>
                      <c:w val="0.23013188326706688"/>
                      <c:h val="0.13510011714160899"/>
                    </c:manualLayout>
                  </c15:layout>
                  <c15:dlblFieldTable/>
                  <c15:showDataLabelsRange val="0"/>
                </c:ext>
                <c:ext xmlns:c16="http://schemas.microsoft.com/office/drawing/2014/chart" uri="{C3380CC4-5D6E-409C-BE32-E72D297353CC}">
                  <c16:uniqueId val="{00000005-E75C-43D7-873A-BA6348F934EF}"/>
                </c:ext>
              </c:extLst>
            </c:dLbl>
            <c:dLbl>
              <c:idx val="3"/>
              <c:layout>
                <c:manualLayout>
                  <c:x val="-4.2035247488003392E-2"/>
                  <c:y val="4.3620564407967979E-3"/>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66610"/>
                        <a:gd name="adj2" fmla="val -95013"/>
                      </a:avLst>
                    </a:prstGeom>
                    <a:noFill/>
                    <a:ln>
                      <a:noFill/>
                    </a:ln>
                  </c15:spPr>
                  <c15:layout>
                    <c:manualLayout>
                      <c:w val="0.30160154980627424"/>
                      <c:h val="0.10896471912027446"/>
                    </c:manualLayout>
                  </c15:layout>
                </c:ext>
                <c:ext xmlns:c16="http://schemas.microsoft.com/office/drawing/2014/chart" uri="{C3380CC4-5D6E-409C-BE32-E72D297353CC}">
                  <c16:uniqueId val="{00000007-E75C-43D7-873A-BA6348F934EF}"/>
                </c:ext>
              </c:extLst>
            </c:dLbl>
            <c:dLbl>
              <c:idx val="4"/>
              <c:layout>
                <c:manualLayout>
                  <c:x val="-8.6024417402370157E-2"/>
                  <c:y val="-0.14036711576622271"/>
                </c:manualLayout>
              </c:layout>
              <c:dLblPos val="bestFit"/>
              <c:showLegendKey val="0"/>
              <c:showVal val="1"/>
              <c:showCatName val="1"/>
              <c:showSerName val="0"/>
              <c:showPercent val="0"/>
              <c:showBubbleSize val="0"/>
              <c:extLst>
                <c:ext xmlns:c15="http://schemas.microsoft.com/office/drawing/2012/chart" uri="{CE6537A1-D6FC-4f65-9D91-7224C49458BB}">
                  <c15:layout>
                    <c:manualLayout>
                      <c:w val="0.24578130385217001"/>
                      <c:h val="0.1426648031894012"/>
                    </c:manualLayout>
                  </c15:layout>
                </c:ext>
                <c:ext xmlns:c16="http://schemas.microsoft.com/office/drawing/2014/chart" uri="{C3380CC4-5D6E-409C-BE32-E72D297353CC}">
                  <c16:uniqueId val="{00000009-E75C-43D7-873A-BA6348F934EF}"/>
                </c:ext>
              </c:extLst>
            </c:dLbl>
            <c:dLbl>
              <c:idx val="5"/>
              <c:layout>
                <c:manualLayout>
                  <c:x val="-2.8402363335058679E-2"/>
                  <c:y val="-4.7464382680118637E-17"/>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75C-43D7-873A-BA6348F934EF}"/>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Sheet2!$A$11:$A$16</c:f>
              <c:strCache>
                <c:ptCount val="6"/>
                <c:pt idx="0">
                  <c:v>Individual Domestic WPCF Onsite</c:v>
                </c:pt>
                <c:pt idx="1">
                  <c:v>Individual Domestic Wastewater</c:v>
                </c:pt>
                <c:pt idx="2">
                  <c:v>Individual Industrial Stormwater</c:v>
                </c:pt>
                <c:pt idx="3">
                  <c:v>Individual Industrial Wastewater</c:v>
                </c:pt>
                <c:pt idx="4">
                  <c:v>General Domestic Onsite sewage system</c:v>
                </c:pt>
                <c:pt idx="5">
                  <c:v>General Industrial wastewater discharges</c:v>
                </c:pt>
              </c:strCache>
            </c:strRef>
          </c:cat>
          <c:val>
            <c:numRef>
              <c:f>Sheet2!$B$11:$B$16</c:f>
              <c:numCache>
                <c:formatCode>General</c:formatCode>
                <c:ptCount val="6"/>
                <c:pt idx="0">
                  <c:v>691</c:v>
                </c:pt>
                <c:pt idx="1">
                  <c:v>139</c:v>
                </c:pt>
                <c:pt idx="2">
                  <c:v>44</c:v>
                </c:pt>
                <c:pt idx="3">
                  <c:v>53</c:v>
                </c:pt>
                <c:pt idx="4">
                  <c:v>46</c:v>
                </c:pt>
                <c:pt idx="5">
                  <c:v>651</c:v>
                </c:pt>
              </c:numCache>
            </c:numRef>
          </c:val>
          <c:extLst>
            <c:ext xmlns:c16="http://schemas.microsoft.com/office/drawing/2014/chart" uri="{C3380CC4-5D6E-409C-BE32-E72D297353CC}">
              <c16:uniqueId val="{0000000C-E75C-43D7-873A-BA6348F934EF}"/>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ZW" sz="2400" b="1" dirty="0"/>
              <a:t>Wastewater Permitting Budget by Fund Type</a:t>
            </a:r>
          </a:p>
          <a:p>
            <a:pPr>
              <a:defRPr/>
            </a:pPr>
            <a:endParaRPr lang="en-ZW" b="1"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968-4628-B6F2-1A99BB0B4A0A}"/>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E968-4628-B6F2-1A99BB0B4A0A}"/>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E968-4628-B6F2-1A99BB0B4A0A}"/>
              </c:ext>
            </c:extLst>
          </c:dPt>
          <c:dPt>
            <c:idx val="3"/>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7-E968-4628-B6F2-1A99BB0B4A0A}"/>
              </c:ext>
            </c:extLst>
          </c:dPt>
          <c:dLbls>
            <c:dLbl>
              <c:idx val="0"/>
              <c:layout>
                <c:manualLayout>
                  <c:x val="6.8582944225452622E-2"/>
                  <c:y val="2.5276455007039345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E968-4628-B6F2-1A99BB0B4A0A}"/>
                </c:ext>
              </c:extLst>
            </c:dLbl>
            <c:dLbl>
              <c:idx val="1"/>
              <c:layout>
                <c:manualLayout>
                  <c:x val="1.8154308765560859E-2"/>
                  <c:y val="-5.5054432079710033E-17"/>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E968-4628-B6F2-1A99BB0B4A0A}"/>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4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'Pie Charts for Funds'!$A$3:$A$6</c:f>
              <c:strCache>
                <c:ptCount val="4"/>
                <c:pt idx="0">
                  <c:v>Federal Fund</c:v>
                </c:pt>
                <c:pt idx="1">
                  <c:v>General Fund</c:v>
                </c:pt>
                <c:pt idx="2">
                  <c:v>Lottery Fund</c:v>
                </c:pt>
                <c:pt idx="3">
                  <c:v>Fees</c:v>
                </c:pt>
              </c:strCache>
            </c:strRef>
          </c:cat>
          <c:val>
            <c:numRef>
              <c:f>'Pie Charts for Funds'!$B$3:$B$6</c:f>
              <c:numCache>
                <c:formatCode>0%</c:formatCode>
                <c:ptCount val="4"/>
                <c:pt idx="0">
                  <c:v>7.0000000000000007E-2</c:v>
                </c:pt>
                <c:pt idx="1">
                  <c:v>0.33</c:v>
                </c:pt>
                <c:pt idx="2">
                  <c:v>0.02</c:v>
                </c:pt>
                <c:pt idx="3">
                  <c:v>0.57999999999999996</c:v>
                </c:pt>
              </c:numCache>
            </c:numRef>
          </c:val>
          <c:extLst>
            <c:ext xmlns:c16="http://schemas.microsoft.com/office/drawing/2014/chart" uri="{C3380CC4-5D6E-409C-BE32-E72D297353CC}">
              <c16:uniqueId val="{00000008-E968-4628-B6F2-1A99BB0B4A0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1">
                <a:effectLst/>
              </a:rPr>
              <a:t>Wastewater permitting budget by major category </a:t>
            </a:r>
            <a:endParaRPr lang="en-ZW">
              <a:effectLst/>
            </a:endParaRPr>
          </a:p>
        </c:rich>
      </c:tx>
      <c:layout>
        <c:manualLayout>
          <c:xMode val="edge"/>
          <c:yMode val="edge"/>
          <c:x val="0.41599848856712879"/>
          <c:y val="6.2273784054826748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70F-4D90-BAF1-DE17441E4DC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A70F-4D90-BAF1-DE17441E4DC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70F-4D90-BAF1-DE17441E4DCA}"/>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70F-4D90-BAF1-DE17441E4DCA}"/>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A70F-4D90-BAF1-DE17441E4DCA}"/>
              </c:ext>
            </c:extLst>
          </c:dPt>
          <c:dLbls>
            <c:dLbl>
              <c:idx val="0"/>
              <c:layout>
                <c:manualLayout>
                  <c:x val="0.14639416736352504"/>
                  <c:y val="-0.28152052938278466"/>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chemeClr val="dk1">
                          <a:lumMod val="65000"/>
                          <a:lumOff val="3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spPr xmlns:c15="http://schemas.microsoft.com/office/drawing/2012/chart">
                    <a:prstGeom prst="wedgeRectCallout">
                      <a:avLst>
                        <a:gd name="adj1" fmla="val -68540"/>
                        <a:gd name="adj2" fmla="val -22022"/>
                      </a:avLst>
                    </a:prstGeom>
                    <a:noFill/>
                    <a:ln>
                      <a:noFill/>
                    </a:ln>
                  </c15:spPr>
                  <c15:layout/>
                </c:ext>
                <c:ext xmlns:c16="http://schemas.microsoft.com/office/drawing/2014/chart" uri="{C3380CC4-5D6E-409C-BE32-E72D297353CC}">
                  <c16:uniqueId val="{00000001-A70F-4D90-BAF1-DE17441E4DCA}"/>
                </c:ext>
              </c:extLst>
            </c:dLbl>
            <c:dLbl>
              <c:idx val="1"/>
              <c:layout>
                <c:manualLayout>
                  <c:x val="-3.4375994227612741E-2"/>
                  <c:y val="0.12251413457841941"/>
                </c:manualLayout>
              </c:layout>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A70F-4D90-BAF1-DE17441E4DCA}"/>
                </c:ext>
              </c:extLst>
            </c:dLbl>
            <c:dLbl>
              <c:idx val="2"/>
              <c:layout>
                <c:manualLayout>
                  <c:x val="-3.5485568499866227E-2"/>
                  <c:y val="3.7463632460801491E-2"/>
                </c:manualLayout>
              </c:layout>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A70F-4D90-BAF1-DE17441E4DCA}"/>
                </c:ext>
              </c:extLst>
            </c:dLbl>
            <c:dLbl>
              <c:idx val="3"/>
              <c:layout>
                <c:manualLayout>
                  <c:x val="-0.1035063138145603"/>
                  <c:y val="-1.6490702862851932E-2"/>
                </c:manualLayout>
              </c:layout>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A70F-4D90-BAF1-DE17441E4DCA}"/>
                </c:ext>
              </c:extLst>
            </c:dLbl>
            <c:dLbl>
              <c:idx val="4"/>
              <c:layout>
                <c:manualLayout>
                  <c:x val="-1.3790524436703401E-2"/>
                  <c:y val="3.7215510205158946E-3"/>
                </c:manualLayout>
              </c:layout>
              <c:dLblPos val="bestFit"/>
              <c:showLegendKey val="0"/>
              <c:showVal val="1"/>
              <c:showCatName val="1"/>
              <c:showSerName val="0"/>
              <c:showPercent val="0"/>
              <c:showBubbleSize val="0"/>
              <c:extLst>
                <c:ext xmlns:c15="http://schemas.microsoft.com/office/drawing/2012/chart" uri="{CE6537A1-D6FC-4f65-9D91-7224C49458BB}">
                  <c15:layout>
                    <c:manualLayout>
                      <c:w val="0.14401824785631079"/>
                      <c:h val="0.1259872805291716"/>
                    </c:manualLayout>
                  </c15:layout>
                </c:ext>
                <c:ext xmlns:c16="http://schemas.microsoft.com/office/drawing/2014/chart" uri="{C3380CC4-5D6E-409C-BE32-E72D297353CC}">
                  <c16:uniqueId val="{00000009-A70F-4D90-BAF1-DE17441E4DCA}"/>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'Pie Charts for Funds'!$A$27:$A$31</c:f>
              <c:strCache>
                <c:ptCount val="5"/>
                <c:pt idx="0">
                  <c:v>Personal Services</c:v>
                </c:pt>
                <c:pt idx="1">
                  <c:v>Services and Supplies</c:v>
                </c:pt>
                <c:pt idx="2">
                  <c:v>Capital Outlay</c:v>
                </c:pt>
                <c:pt idx="3">
                  <c:v>Special Payments</c:v>
                </c:pt>
                <c:pt idx="4">
                  <c:v>Indirect (fees and Federal fund)</c:v>
                </c:pt>
              </c:strCache>
            </c:strRef>
          </c:cat>
          <c:val>
            <c:numRef>
              <c:f>'Pie Charts for Funds'!$B$27:$B$31</c:f>
              <c:numCache>
                <c:formatCode>"$"#,##0</c:formatCode>
                <c:ptCount val="5"/>
                <c:pt idx="0">
                  <c:v>15087781</c:v>
                </c:pt>
                <c:pt idx="1">
                  <c:v>371322</c:v>
                </c:pt>
                <c:pt idx="2">
                  <c:v>225790</c:v>
                </c:pt>
                <c:pt idx="3">
                  <c:v>116648</c:v>
                </c:pt>
                <c:pt idx="4">
                  <c:v>1812319</c:v>
                </c:pt>
              </c:numCache>
            </c:numRef>
          </c:val>
          <c:extLst>
            <c:ext xmlns:c16="http://schemas.microsoft.com/office/drawing/2014/chart" uri="{C3380CC4-5D6E-409C-BE32-E72D297353CC}">
              <c16:uniqueId val="{0000000A-A70F-4D90-BAF1-DE17441E4DC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8/21/2018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 you members of the Commission</a:t>
            </a:r>
            <a:r>
              <a:rPr lang="en-US" baseline="0" dirty="0" smtClean="0"/>
              <a:t> and Director Whitman. </a:t>
            </a:r>
            <a:endParaRPr lang="en-US" dirty="0" smtClean="0"/>
          </a:p>
          <a:p>
            <a:endParaRPr lang="en-US" dirty="0" smtClean="0"/>
          </a:p>
          <a:p>
            <a:r>
              <a:rPr lang="en-US" dirty="0" smtClean="0"/>
              <a:t>For the record my name is</a:t>
            </a:r>
            <a:r>
              <a:rPr lang="en-US" baseline="0" dirty="0" smtClean="0"/>
              <a:t> </a:t>
            </a:r>
            <a:r>
              <a:rPr lang="en-US" dirty="0" smtClean="0"/>
              <a:t>XX. I</a:t>
            </a:r>
            <a:r>
              <a:rPr lang="en-US" baseline="0" dirty="0" smtClean="0"/>
              <a:t> am XX</a:t>
            </a:r>
            <a:r>
              <a:rPr lang="en-US" dirty="0" smtClean="0"/>
              <a:t>.</a:t>
            </a:r>
            <a:r>
              <a:rPr lang="en-US" baseline="0" dirty="0" smtClean="0"/>
              <a:t>  I’m here today with NAME, Position, and NAME, Position </a:t>
            </a:r>
          </a:p>
          <a:p>
            <a:endParaRPr lang="en-US" baseline="0" dirty="0" smtClean="0"/>
          </a:p>
          <a:p>
            <a:r>
              <a:rPr lang="en-US" baseline="0" dirty="0" smtClean="0"/>
              <a:t>Today we are recommending that the Commission adopt the proposed amendments to Oregon’s WQ Permitting rules contained in OAR 340 Divisions 45 and 71. </a:t>
            </a:r>
          </a:p>
          <a:p>
            <a:r>
              <a:rPr lang="en-US" baseline="0" dirty="0" smtClean="0"/>
              <a:t>Our presentation will provide general information on DEQ’s wastewater permit program and a proposal for an increase to WQ permit fees.</a:t>
            </a:r>
          </a:p>
          <a:p>
            <a:endParaRPr lang="en-US" baseline="0" dirty="0" smtClean="0"/>
          </a:p>
          <a:p>
            <a:endParaRPr lang="en-US" dirty="0" smtClean="0"/>
          </a:p>
          <a:p>
            <a:r>
              <a:rPr lang="en-US" b="1" dirty="0" smtClean="0"/>
              <a:t>? We welcome</a:t>
            </a:r>
            <a:r>
              <a:rPr lang="en-US" b="1" baseline="0" dirty="0" smtClean="0"/>
              <a:t> questions as we proceed through the presentation, so please feel free to stop us at any time. If a particular question will be addressed later in the presentation, we’ll defer that question until we reach that point.</a:t>
            </a:r>
            <a:endParaRPr lang="en-US" b="1" dirty="0" smtClean="0"/>
          </a:p>
        </p:txBody>
      </p:sp>
      <p:sp>
        <p:nvSpPr>
          <p:cNvPr id="4" name="Slide Number Placeholder 3"/>
          <p:cNvSpPr>
            <a:spLocks noGrp="1"/>
          </p:cNvSpPr>
          <p:nvPr>
            <p:ph type="sldNum" sz="quarter" idx="10"/>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3165943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52" rtl="0" eaLnBrk="1" fontAlgn="auto" latinLnBrk="0" hangingPunct="1">
              <a:lnSpc>
                <a:spcPct val="100000"/>
              </a:lnSpc>
              <a:spcBef>
                <a:spcPts val="0"/>
              </a:spcBef>
              <a:spcAft>
                <a:spcPts val="0"/>
              </a:spcAft>
              <a:buClrTx/>
              <a:buSzTx/>
              <a:buFontTx/>
              <a:buNone/>
              <a:tabLst/>
              <a:defRPr/>
            </a:pPr>
            <a:r>
              <a:rPr lang="en-US" b="0" dirty="0" smtClean="0"/>
              <a:t>(From</a:t>
            </a:r>
            <a:r>
              <a:rPr lang="en-US" b="0" baseline="0" dirty="0" smtClean="0"/>
              <a:t> the </a:t>
            </a:r>
            <a:r>
              <a:rPr lang="en-US" b="0" dirty="0" smtClean="0"/>
              <a:t>2017 presentation)</a:t>
            </a:r>
            <a:r>
              <a:rPr lang="en-US" b="0" baseline="0" dirty="0" smtClean="0"/>
              <a:t>: </a:t>
            </a:r>
            <a:endParaRPr lang="en-US" b="0" dirty="0" smtClean="0"/>
          </a:p>
          <a:p>
            <a:pPr marL="0" marR="0" lvl="0" indent="0" algn="l" defTabSz="914252"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1" dirty="0" smtClean="0"/>
              <a:t>Overview of permit categories and</a:t>
            </a:r>
            <a:r>
              <a:rPr lang="en-US" b="1" baseline="0" dirty="0" smtClean="0"/>
              <a:t> types within the two categories</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dirty="0" smtClean="0"/>
              <a:t>DEQ regulate</a:t>
            </a:r>
            <a:r>
              <a:rPr lang="en-US" baseline="0" dirty="0" smtClean="0"/>
              <a:t>s the discharge of pollutants to Oregon’s surface water and groundwater by issuing water quality permits.  We issue </a:t>
            </a:r>
            <a:r>
              <a:rPr lang="en-US" b="1" baseline="0" dirty="0" smtClean="0"/>
              <a:t>National Pollutant Discharge Elimination System </a:t>
            </a:r>
            <a:r>
              <a:rPr lang="en-US" baseline="0" dirty="0" smtClean="0"/>
              <a:t>permits, called NPDES permits for surface water discharges and </a:t>
            </a:r>
            <a:r>
              <a:rPr lang="en-US" b="1" baseline="0" dirty="0" smtClean="0"/>
              <a:t>Water Pollution Control Facility </a:t>
            </a:r>
            <a:r>
              <a:rPr lang="en-US" baseline="0" dirty="0" smtClean="0"/>
              <a:t>(or WPCF) permits for groundwater discharges. </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DEQ operates the NPDES permit (or surface water) program under delegated authority from the US Environmental Protection Agency. Oregon’s NPDES permit program must meet minimum requirements under the Clean Water Act and may not be less stringent than federal requirements. Oregon’s water quality program aims to maintain and improve surface waters to support specific beneficial uses. </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DEQ operates the WPCF permit (or groundwater) program largely under state authority, although discharges to drinking water source areas must also meet federal requirements under the Safe Drinking Water Act. Oregon recognizes the value on maintaining high-quality groundwater and DEQ’s administrative rules include an anti-degradation policy to protect groundwater quality. </a:t>
            </a:r>
            <a:endParaRPr lang="en-US" dirty="0" smtClean="0"/>
          </a:p>
          <a:p>
            <a:pPr marL="0" marR="0" lvl="0" indent="0" algn="l" defTabSz="914252" rtl="0" eaLnBrk="1" fontAlgn="auto" latinLnBrk="0" hangingPunct="1">
              <a:lnSpc>
                <a:spcPct val="100000"/>
              </a:lnSpc>
              <a:spcBef>
                <a:spcPts val="0"/>
              </a:spcBef>
              <a:spcAft>
                <a:spcPts val="0"/>
              </a:spcAft>
              <a:buClrTx/>
              <a:buSzTx/>
              <a:buFontTx/>
              <a:buNone/>
              <a:tabLst/>
              <a:defRPr/>
            </a:pPr>
            <a:endParaRPr lang="en-US"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dirty="0" smtClean="0"/>
              <a:t>Under both the NPDES and the</a:t>
            </a:r>
            <a:r>
              <a:rPr lang="en-US" baseline="0" dirty="0" smtClean="0"/>
              <a:t> WPCF permit programs, DEQ issues two categories of permits—individual permits and general permits. </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An </a:t>
            </a:r>
            <a:r>
              <a:rPr lang="en-US" b="1" baseline="0" dirty="0" smtClean="0"/>
              <a:t>individual</a:t>
            </a:r>
            <a:r>
              <a:rPr lang="en-US" baseline="0" dirty="0" smtClean="0"/>
              <a:t> permit is a customized, site-specific permit that accounts for wastewater dischargers from individual wastewater treatment facilities at specific locations. Developing these permits is very time and resource intensive—both for DEQ as well as the discharging facility. </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A </a:t>
            </a:r>
            <a:r>
              <a:rPr lang="en-US" b="1" baseline="0" dirty="0" smtClean="0"/>
              <a:t>general </a:t>
            </a:r>
            <a:r>
              <a:rPr lang="en-US" baseline="0" dirty="0" smtClean="0"/>
              <a:t>permit is a permit assigned to a group of sources with common discharges that can be regulated under similar types of conditions. After DEQ issues a general permit, individual discharges that meet specific eligibility requirements are assigned coverage under the permit. Issuing a general permit is also a very time and resource intensive process; however, assigning individual coverage under a general permit generally requires much less time and resources.</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DEQ issues both individual and general NPDES and WPCF permits</a:t>
            </a:r>
            <a:r>
              <a:rPr lang="en-US" b="1" baseline="0" dirty="0" smtClean="0"/>
              <a:t>.</a:t>
            </a:r>
            <a:r>
              <a:rPr lang="en-US" baseline="0" dirty="0" smtClean="0"/>
              <a:t> The most common types of discharges within these two categories include:</a:t>
            </a:r>
          </a:p>
          <a:p>
            <a:pPr marL="171450" marR="0" lvl="0" indent="-171450" algn="l" defTabSz="914252" rtl="0" eaLnBrk="1" fontAlgn="auto" latinLnBrk="0" hangingPunct="1">
              <a:lnSpc>
                <a:spcPct val="100000"/>
              </a:lnSpc>
              <a:spcBef>
                <a:spcPts val="0"/>
              </a:spcBef>
              <a:spcAft>
                <a:spcPts val="0"/>
              </a:spcAft>
              <a:buClrTx/>
              <a:buSzTx/>
              <a:buFontTx/>
              <a:buChar char="-"/>
              <a:tabLst/>
              <a:defRPr/>
            </a:pPr>
            <a:r>
              <a:rPr lang="en-US" b="1" baseline="0" dirty="0" smtClean="0"/>
              <a:t>Municipal wastewater </a:t>
            </a:r>
            <a:r>
              <a:rPr lang="en-US" baseline="0" dirty="0" smtClean="0"/>
              <a:t>discharges that includes Publically Owned sewage treatment facilities; and </a:t>
            </a:r>
          </a:p>
          <a:p>
            <a:pPr marL="171450" marR="0" lvl="0" indent="-171450" algn="l" defTabSz="914252" rtl="0" eaLnBrk="1" fontAlgn="auto" latinLnBrk="0" hangingPunct="1">
              <a:lnSpc>
                <a:spcPct val="100000"/>
              </a:lnSpc>
              <a:spcBef>
                <a:spcPts val="0"/>
              </a:spcBef>
              <a:spcAft>
                <a:spcPts val="0"/>
              </a:spcAft>
              <a:buClrTx/>
              <a:buSzTx/>
              <a:buFontTx/>
              <a:buChar char="-"/>
              <a:tabLst/>
              <a:defRPr/>
            </a:pPr>
            <a:r>
              <a:rPr lang="en-US" b="1" baseline="0" dirty="0" smtClean="0"/>
              <a:t>Industrial wastewater </a:t>
            </a:r>
            <a:r>
              <a:rPr lang="en-US" baseline="0" dirty="0" smtClean="0"/>
              <a:t>dischargers from businesses and industries dominated by private businesses and industries, and also include some public facilities, such as port authorities, universities, and prisons.</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Under the federal Clean Water Act, the term of an NPDES permit is limited to 5 years, at which time, the permit is to renewed with new permit requirements necessary to continually protect and improve water quality. If a permitted entity submits a timely permit application and DEQ fails to renew the permit before the permit expires, the permit is administratively extended. Approximately </a:t>
            </a:r>
            <a:r>
              <a:rPr lang="en-US" baseline="0" dirty="0" smtClean="0">
                <a:solidFill>
                  <a:schemeClr val="tx1"/>
                </a:solidFill>
              </a:rPr>
              <a:t>XX%</a:t>
            </a:r>
            <a:r>
              <a:rPr lang="en-US" baseline="0" dirty="0" smtClean="0"/>
              <a:t> of Oregon’s individual NPDES permits are currently administratively extended.</a:t>
            </a:r>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252" rtl="0" eaLnBrk="1" fontAlgn="auto" latinLnBrk="0" hangingPunct="1">
              <a:lnSpc>
                <a:spcPct val="100000"/>
              </a:lnSpc>
              <a:spcBef>
                <a:spcPts val="0"/>
              </a:spcBef>
              <a:spcAft>
                <a:spcPts val="0"/>
              </a:spcAft>
              <a:buClrTx/>
              <a:buSzTx/>
              <a:buFontTx/>
              <a:buNone/>
              <a:tabLst/>
              <a:defRPr/>
            </a:pPr>
            <a:r>
              <a:rPr lang="en-US" baseline="0" dirty="0" smtClean="0"/>
              <a:t>Under state requirements, the term of a WPCF permit is limited to 10 years, at which time the permit is renewed with update permit requirements to protect groundwater. Much like the federal program, if a permit holder submits a timely application for renewal and DEQ fails to reissue the permit, the permit is administratively extended. Approximately, XX% of Oregon’s individual WPCF permit s are currently administratively extended.</a:t>
            </a:r>
            <a:endParaRPr lang="en-US" dirty="0" smtClean="0"/>
          </a:p>
          <a:p>
            <a:pPr marL="0" marR="0" lvl="0" indent="0" algn="l" defTabSz="914252" rtl="0" eaLnBrk="1" fontAlgn="auto" latinLnBrk="0" hangingPunct="1">
              <a:lnSpc>
                <a:spcPct val="100000"/>
              </a:lnSpc>
              <a:spcBef>
                <a:spcPts val="0"/>
              </a:spcBef>
              <a:spcAft>
                <a:spcPts val="0"/>
              </a:spcAft>
              <a:buClrTx/>
              <a:buSzTx/>
              <a:buFontTx/>
              <a:buNone/>
              <a:tabLst/>
              <a:defRPr/>
            </a:pPr>
            <a:endParaRPr lang="en-US" baseline="0" dirty="0" smtClean="0"/>
          </a:p>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95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This pie</a:t>
            </a:r>
            <a:r>
              <a:rPr lang="en-US" b="1" baseline="0" dirty="0" smtClean="0"/>
              <a:t> chart provides a visual depiction of DEQ’s NPDES permits. </a:t>
            </a:r>
          </a:p>
          <a:p>
            <a:endParaRPr lang="en-US" baseline="0" dirty="0" smtClean="0"/>
          </a:p>
          <a:p>
            <a:r>
              <a:rPr lang="en-US" b="1" baseline="0" dirty="0" smtClean="0"/>
              <a:t>Individual NPDES </a:t>
            </a:r>
            <a:r>
              <a:rPr lang="en-US" baseline="0" dirty="0" smtClean="0"/>
              <a:t>permits are generally classified into two categories:  major dischargers and minor dischargers.</a:t>
            </a:r>
            <a:endParaRPr lang="en-US" dirty="0" smtClean="0"/>
          </a:p>
          <a:p>
            <a:endParaRPr lang="en-US" dirty="0" smtClean="0"/>
          </a:p>
          <a:p>
            <a:r>
              <a:rPr lang="en-US" baseline="0" dirty="0" smtClean="0"/>
              <a:t>In general, ‘Major’ Permits represent the largest point sources discharges with higher flows. For domestic sources, facilities discharge 1MGD or more are classified as majors.  All others are minors.  The classification of industrial discharges into major and minor discharges is more complex and also accounts for sources with a higher risk. </a:t>
            </a:r>
          </a:p>
          <a:p>
            <a:endParaRPr lang="en-US" baseline="0" dirty="0" smtClean="0"/>
          </a:p>
          <a:p>
            <a:r>
              <a:rPr lang="en-US" baseline="0" dirty="0" smtClean="0"/>
              <a:t>DEQ currently regulates XX major individual NPDES permit holders, including:</a:t>
            </a:r>
          </a:p>
          <a:p>
            <a:endParaRPr lang="en-US" baseline="0" dirty="0" smtClean="0"/>
          </a:p>
          <a:p>
            <a:pPr marL="171450" marR="0" lvl="0" indent="-171450" algn="l" defTabSz="914252" rtl="0" eaLnBrk="1" fontAlgn="auto" latinLnBrk="0" hangingPunct="1">
              <a:lnSpc>
                <a:spcPct val="100000"/>
              </a:lnSpc>
              <a:spcBef>
                <a:spcPts val="0"/>
              </a:spcBef>
              <a:spcAft>
                <a:spcPts val="0"/>
              </a:spcAft>
              <a:buClrTx/>
              <a:buSzTx/>
              <a:buFontTx/>
              <a:buChar char="-"/>
              <a:tabLst/>
              <a:defRPr/>
            </a:pPr>
            <a:r>
              <a:rPr lang="en-US" baseline="0" dirty="0" smtClean="0"/>
              <a:t>XX domestic sources, or sewage treatment facilities. These are largest wastewater treatment facilities in the state, such as XYZ. The closest NPDES domestic major discharge to Klamath Falls, is XX. </a:t>
            </a:r>
          </a:p>
          <a:p>
            <a:pPr marL="171450" marR="0" lvl="0" indent="-171450" algn="l" defTabSz="914252" rtl="0" eaLnBrk="1" fontAlgn="auto" latinLnBrk="0" hangingPunct="1">
              <a:lnSpc>
                <a:spcPct val="100000"/>
              </a:lnSpc>
              <a:spcBef>
                <a:spcPts val="0"/>
              </a:spcBef>
              <a:spcAft>
                <a:spcPts val="0"/>
              </a:spcAft>
              <a:buClrTx/>
              <a:buSzTx/>
              <a:buFontTx/>
              <a:buChar char="-"/>
              <a:tabLst/>
              <a:defRPr/>
            </a:pPr>
            <a:r>
              <a:rPr lang="en-US" baseline="0" dirty="0" smtClean="0"/>
              <a:t>DEQ regulates discharges from XX major industrial facilities, which include facilities such as XYZ.</a:t>
            </a:r>
          </a:p>
          <a:p>
            <a:pPr marL="171450" marR="0" lvl="0" indent="-171450" algn="l" defTabSz="914252" rtl="0" eaLnBrk="1" fontAlgn="auto" latinLnBrk="0" hangingPunct="1">
              <a:lnSpc>
                <a:spcPct val="100000"/>
              </a:lnSpc>
              <a:spcBef>
                <a:spcPts val="0"/>
              </a:spcBef>
              <a:spcAft>
                <a:spcPts val="0"/>
              </a:spcAft>
              <a:buClrTx/>
              <a:buSzTx/>
              <a:buFontTx/>
              <a:buChar char="-"/>
              <a:tabLst/>
              <a:defRPr/>
            </a:pPr>
            <a:r>
              <a:rPr lang="en-US" baseline="0" dirty="0" smtClean="0"/>
              <a:t>DEQ also regulates </a:t>
            </a:r>
            <a:r>
              <a:rPr lang="en-US" baseline="0" dirty="0" err="1" smtClean="0"/>
              <a:t>stormwater</a:t>
            </a:r>
            <a:r>
              <a:rPr lang="en-US" baseline="0" dirty="0" smtClean="0"/>
              <a:t> discharges from XX jurisdictions under individual permits. These discharges represent a special category of discharge and regulation under the federal NPDES Municipal Separated Storm Sewer System or MS4 program.</a:t>
            </a:r>
          </a:p>
          <a:p>
            <a:pPr marL="171450" indent="-171450">
              <a:buFontTx/>
              <a:buChar char="-"/>
            </a:pPr>
            <a:endParaRPr lang="en-US" baseline="0" dirty="0" smtClean="0"/>
          </a:p>
          <a:p>
            <a:r>
              <a:rPr lang="en-US" baseline="0" dirty="0" smtClean="0"/>
              <a:t>By far the largest number of NPDES discharges in Oregon are regulated under DEQ’s </a:t>
            </a:r>
            <a:r>
              <a:rPr lang="en-US" b="1" baseline="0" dirty="0" smtClean="0"/>
              <a:t>general industrial </a:t>
            </a:r>
            <a:r>
              <a:rPr lang="en-US" b="1" baseline="0" dirty="0" err="1" smtClean="0"/>
              <a:t>stormwater</a:t>
            </a:r>
            <a:r>
              <a:rPr lang="en-US" b="1" baseline="0" dirty="0" smtClean="0"/>
              <a:t> permits</a:t>
            </a:r>
            <a:br>
              <a:rPr lang="en-US" b="1" baseline="0" dirty="0" smtClean="0"/>
            </a:br>
            <a:endParaRPr lang="en-US" b="0" baseline="0" dirty="0" smtClean="0"/>
          </a:p>
          <a:p>
            <a:r>
              <a:rPr lang="en-US" b="0" baseline="0" dirty="0" smtClean="0"/>
              <a:t>DEQ regulates </a:t>
            </a:r>
            <a:r>
              <a:rPr lang="en-US" b="0" baseline="0" dirty="0" err="1" smtClean="0"/>
              <a:t>stormwater</a:t>
            </a:r>
            <a:r>
              <a:rPr lang="en-US" b="0" baseline="0" dirty="0" smtClean="0"/>
              <a:t> discharges from over 2,000 facilities under industrial </a:t>
            </a:r>
            <a:r>
              <a:rPr lang="en-US" b="0" baseline="0" dirty="0" err="1" smtClean="0"/>
              <a:t>stormwater</a:t>
            </a:r>
            <a:r>
              <a:rPr lang="en-US" b="0" baseline="0" dirty="0" smtClean="0"/>
              <a:t> general permits. In addition, the more than XX additional constructions sites are regulated under DEQ’s construction </a:t>
            </a:r>
            <a:r>
              <a:rPr lang="en-US" b="0" baseline="0" dirty="0" err="1" smtClean="0"/>
              <a:t>stormwater</a:t>
            </a:r>
            <a:r>
              <a:rPr lang="en-US" b="0" baseline="0" dirty="0" smtClean="0"/>
              <a:t> program. Whereas the regulated number of facilities under most NPDES program remains fairly stable over time, </a:t>
            </a:r>
            <a:r>
              <a:rPr lang="en-US" b="0" baseline="0" dirty="0" err="1" smtClean="0"/>
              <a:t>stormwater</a:t>
            </a:r>
            <a:r>
              <a:rPr lang="en-US" b="0" baseline="0" dirty="0" smtClean="0"/>
              <a:t> c</a:t>
            </a:r>
            <a:r>
              <a:rPr lang="en-US" baseline="0" dirty="0" smtClean="0"/>
              <a:t>onstruction permits typically vary both seasonally and with changes in state and local economies. </a:t>
            </a:r>
          </a:p>
          <a:p>
            <a:endParaRPr lang="en-US" baseline="0" dirty="0" smtClean="0"/>
          </a:p>
          <a:p>
            <a:r>
              <a:rPr lang="en-US" b="0" baseline="0" dirty="0" smtClean="0"/>
              <a:t>Finally, DEQ regulates a large number of other</a:t>
            </a:r>
            <a:r>
              <a:rPr lang="en-US" b="1" baseline="0" dirty="0" smtClean="0"/>
              <a:t> NPDES discharges through general permits</a:t>
            </a:r>
            <a:r>
              <a:rPr lang="en-US" b="0" baseline="0" dirty="0" smtClean="0"/>
              <a:t>, including:</a:t>
            </a:r>
          </a:p>
          <a:p>
            <a:pPr marL="171450" indent="-171450">
              <a:buFont typeface="Arial" panose="020B0604020202020204" pitchFamily="34" charset="0"/>
              <a:buChar char="•"/>
            </a:pPr>
            <a:r>
              <a:rPr lang="en-US" baseline="0" dirty="0" smtClean="0"/>
              <a:t>Cooling water, fish hatcheries, suction dredge mining operations, and seafood processors.</a:t>
            </a:r>
          </a:p>
          <a:p>
            <a:endParaRPr lang="en-US" baseline="0" dirty="0" smtClean="0"/>
          </a:p>
          <a:p>
            <a:endParaRPr lang="en-US" baseline="0" dirty="0" smtClean="0"/>
          </a:p>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32561192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The profile</a:t>
            </a:r>
            <a:r>
              <a:rPr lang="en-US" b="1" baseline="0" dirty="0" smtClean="0"/>
              <a:t> of Oregon’s WPCF permit program is shown by this pie chart. </a:t>
            </a:r>
            <a:endParaRPr lang="en-US" b="1" dirty="0" smtClean="0"/>
          </a:p>
          <a:p>
            <a:endParaRPr lang="en-US" b="1" dirty="0" smtClean="0"/>
          </a:p>
          <a:p>
            <a:r>
              <a:rPr lang="en-US" b="1" dirty="0" smtClean="0"/>
              <a:t>Individual</a:t>
            </a:r>
            <a:r>
              <a:rPr lang="en-US" b="1" baseline="0" dirty="0" smtClean="0"/>
              <a:t> domestic and industrial WPCF permits </a:t>
            </a:r>
            <a:r>
              <a:rPr lang="en-US" b="0" dirty="0" smtClean="0"/>
              <a:t>accounts for only 12% of the total WPCF universe.</a:t>
            </a:r>
            <a:r>
              <a:rPr lang="en-US" b="0" baseline="0" dirty="0" smtClean="0"/>
              <a:t> A large number of the individual domestic WPCF permits are </a:t>
            </a:r>
            <a:r>
              <a:rPr lang="en-US" baseline="0" dirty="0" smtClean="0"/>
              <a:t>lagoon treatment systems that serve rural towns and cities. In the summer months these sources typically land-apply treated water to pastures and hayfields, thereby providing a valuable source of moisture and nutrients to local agriculture. </a:t>
            </a:r>
          </a:p>
          <a:p>
            <a:endParaRPr lang="en-US" baseline="0" dirty="0" smtClean="0"/>
          </a:p>
          <a:p>
            <a:r>
              <a:rPr lang="en-US" baseline="0" dirty="0" smtClean="0"/>
              <a:t>Locally, under DEQ’s recycled water program, Klamath Falls </a:t>
            </a:r>
            <a:r>
              <a:rPr lang="en-US" b="1" baseline="0" dirty="0" smtClean="0"/>
              <a:t>etc…</a:t>
            </a:r>
          </a:p>
          <a:p>
            <a:endParaRPr lang="en-US" baseline="0" dirty="0" smtClean="0"/>
          </a:p>
          <a:p>
            <a:r>
              <a:rPr lang="en-US" baseline="0" dirty="0" smtClean="0"/>
              <a:t>The largest number of regulated discharges under DEQ’s </a:t>
            </a:r>
            <a:r>
              <a:rPr lang="en-US" b="1" baseline="0" dirty="0" smtClean="0"/>
              <a:t>WPCF program are general industrial wastewater and individual domestic Onsite</a:t>
            </a:r>
            <a:r>
              <a:rPr lang="en-US" baseline="0" dirty="0" smtClean="0"/>
              <a:t>. Typical discharges regulated under WPCF general permits include </a:t>
            </a:r>
            <a:r>
              <a:rPr lang="en-US" baseline="0" dirty="0" err="1" smtClean="0"/>
              <a:t>offstream</a:t>
            </a:r>
            <a:r>
              <a:rPr lang="en-US" baseline="0" dirty="0" smtClean="0"/>
              <a:t> placer mining and wastewater from food processing operations, such as wineries and fruit packing operations.</a:t>
            </a:r>
          </a:p>
          <a:p>
            <a:endParaRPr lang="en-US" baseline="0" dirty="0" smtClean="0"/>
          </a:p>
          <a:p>
            <a:r>
              <a:rPr lang="en-US" b="1" baseline="0" dirty="0" smtClean="0"/>
              <a:t>Large onsite systems</a:t>
            </a:r>
            <a:r>
              <a:rPr lang="en-US" baseline="0" dirty="0" smtClean="0"/>
              <a:t>, regulated under individual WPCF operational permits, account for 42% Oregon’s non-discharging permits.  WPCF onsite permits typically serve high volume discharges from commercial or institutional facilities or facilities that discharge high-strength wastewater. Onsite permits discharge wastewater to the subsurface through drain fields.</a:t>
            </a:r>
          </a:p>
          <a:p>
            <a:endParaRPr lang="en-US" baseline="0" dirty="0" smtClean="0"/>
          </a:p>
          <a:p>
            <a:endParaRPr lang="en-US" baseline="0" dirty="0" smtClean="0"/>
          </a:p>
          <a:p>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4062769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smtClean="0"/>
              <a:t>Wastewater permitting fund budget</a:t>
            </a:r>
          </a:p>
          <a:p>
            <a:r>
              <a:rPr lang="en-US" baseline="0" dirty="0" smtClean="0"/>
              <a:t>The 7% fee increase will affect the wastewater permitting budget. The total budget for the Wastewater Permitting program is approximately $22 million, and </a:t>
            </a:r>
            <a:r>
              <a:rPr lang="en-US" b="1" baseline="0" dirty="0" smtClean="0"/>
              <a:t>68</a:t>
            </a:r>
            <a:r>
              <a:rPr lang="en-US" baseline="0" dirty="0" smtClean="0"/>
              <a:t> full time equivalents.</a:t>
            </a:r>
            <a:endParaRPr lang="en-US" dirty="0" smtClean="0"/>
          </a:p>
          <a:p>
            <a:endParaRPr lang="en-US" dirty="0" smtClean="0"/>
          </a:p>
          <a:p>
            <a:r>
              <a:rPr lang="en-US" dirty="0" smtClean="0"/>
              <a:t>By longstanding agreement with stakeholders,</a:t>
            </a:r>
            <a:r>
              <a:rPr lang="en-US" baseline="0" dirty="0" smtClean="0"/>
              <a:t> DEQ tries to maintain a funding balance of 60% fees and 40% public funds.  Public funds include state General Fund, Federal Fund, and Lottery Fund.  Lottery Fund was added to the Wastewater Permitting budget in the 2017-19 Legislatively Adopted Budget.</a:t>
            </a:r>
            <a:endParaRPr lang="en-US" dirty="0" smtClean="0"/>
          </a:p>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818611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t>Wastewater permitting budget by major category </a:t>
            </a:r>
          </a:p>
          <a:p>
            <a:r>
              <a:rPr lang="en-US" dirty="0" smtClean="0"/>
              <a:t>Wastewater Permitting budget is largely</a:t>
            </a:r>
            <a:r>
              <a:rPr lang="en-US" baseline="0" dirty="0" smtClean="0"/>
              <a:t> </a:t>
            </a:r>
            <a:r>
              <a:rPr lang="en-US" dirty="0" smtClean="0"/>
              <a:t>driven by costs associated with</a:t>
            </a:r>
            <a:r>
              <a:rPr lang="en-US" baseline="0" dirty="0" smtClean="0"/>
              <a:t> FTE</a:t>
            </a:r>
            <a:r>
              <a:rPr lang="en-US" baseline="0" dirty="0" smtClean="0"/>
              <a:t>. This shows the </a:t>
            </a:r>
            <a:r>
              <a:rPr lang="en-US" baseline="0" smtClean="0"/>
              <a:t>total program costs for 17/19 LAB.</a:t>
            </a:r>
            <a:endParaRPr lang="en-US" baseline="0" dirty="0" smtClean="0"/>
          </a:p>
          <a:p>
            <a:endParaRPr lang="en-US" baseline="0" dirty="0" smtClean="0"/>
          </a:p>
          <a:p>
            <a:r>
              <a:rPr lang="en-US" sz="1200" b="0" i="0" u="none" strike="noStrike" kern="1200" dirty="0" smtClean="0">
                <a:solidFill>
                  <a:schemeClr val="tx1"/>
                </a:solidFill>
                <a:effectLst/>
                <a:latin typeface="+mn-lt"/>
                <a:ea typeface="+mn-ea"/>
                <a:cs typeface="+mn-cs"/>
              </a:rPr>
              <a:t>(Justify the 3% increase, and </a:t>
            </a:r>
            <a:r>
              <a:rPr lang="en-US" sz="1200" b="0" i="0" u="none" strike="noStrike" kern="1200" dirty="0" err="1" smtClean="0">
                <a:solidFill>
                  <a:schemeClr val="tx1"/>
                </a:solidFill>
                <a:effectLst/>
                <a:latin typeface="+mn-lt"/>
                <a:ea typeface="+mn-ea"/>
                <a:cs typeface="+mn-cs"/>
              </a:rPr>
              <a:t>seperatly</a:t>
            </a:r>
            <a:r>
              <a:rPr lang="en-US" sz="1200" b="0" i="0" u="none" strike="noStrike" kern="1200" dirty="0" smtClean="0">
                <a:solidFill>
                  <a:schemeClr val="tx1"/>
                </a:solidFill>
                <a:effectLst/>
                <a:latin typeface="+mn-lt"/>
                <a:ea typeface="+mn-ea"/>
                <a:cs typeface="+mn-cs"/>
              </a:rPr>
              <a:t> we are justifying the 4% (for POP125) 120 is for MS4.  the largest three quarters of the cost is personal services they are the driver of cost increases (FTE) Total, not </a:t>
            </a:r>
            <a:r>
              <a:rPr lang="en-US" sz="1200" b="0" i="0" u="none" strike="noStrike" kern="1200" dirty="0" err="1" smtClean="0">
                <a:solidFill>
                  <a:schemeClr val="tx1"/>
                </a:solidFill>
                <a:effectLst/>
                <a:latin typeface="+mn-lt"/>
                <a:ea typeface="+mn-ea"/>
                <a:cs typeface="+mn-cs"/>
              </a:rPr>
              <a:t>individ</a:t>
            </a:r>
            <a:r>
              <a:rPr lang="en-US" sz="1200" b="0" i="0" u="none" strike="noStrike" kern="1200" dirty="0" smtClean="0">
                <a:solidFill>
                  <a:schemeClr val="tx1"/>
                </a:solidFill>
                <a:effectLst/>
                <a:latin typeface="+mn-lt"/>
                <a:ea typeface="+mn-ea"/>
                <a:cs typeface="+mn-cs"/>
              </a:rPr>
              <a:t>. FTE. Our costs are going up by about 3.34%</a:t>
            </a:r>
            <a:r>
              <a:rPr lang="en-US" sz="1200" b="0" i="0" u="none" strike="noStrike" kern="1200" baseline="0" dirty="0" smtClean="0">
                <a:solidFill>
                  <a:schemeClr val="tx1"/>
                </a:solidFill>
                <a:effectLst/>
                <a:latin typeface="+mn-lt"/>
                <a:ea typeface="+mn-ea"/>
                <a:cs typeface="+mn-cs"/>
              </a:rPr>
              <a:t> / year</a:t>
            </a:r>
            <a:r>
              <a:rPr lang="en-US" sz="1200" b="0" i="0" u="none" strike="noStrike" kern="1200" dirty="0" smtClean="0">
                <a:solidFill>
                  <a:schemeClr val="tx1"/>
                </a:solidFill>
                <a:effectLst/>
                <a:latin typeface="+mn-lt"/>
                <a:ea typeface="+mn-ea"/>
                <a:cs typeface="+mn-cs"/>
              </a:rPr>
              <a:t>)</a:t>
            </a:r>
            <a:r>
              <a:rPr lang="en-US" dirty="0" smtClean="0"/>
              <a:t> </a:t>
            </a:r>
            <a:endParaRPr lang="en-US" baseline="0" dirty="0" smtClean="0"/>
          </a:p>
          <a:p>
            <a:endParaRPr lang="en-US" baseline="0" dirty="0" smtClean="0"/>
          </a:p>
          <a:p>
            <a:endParaRPr lang="en-US" baseline="0" dirty="0" smtClean="0"/>
          </a:p>
          <a:p>
            <a:r>
              <a:rPr lang="en-US" baseline="0" dirty="0" smtClean="0"/>
              <a:t>The </a:t>
            </a:r>
            <a:r>
              <a:rPr lang="en-US" baseline="0" dirty="0" smtClean="0"/>
              <a:t>numbers presented on this slide represent the 2017-19 Legislatively Adopted Budget. </a:t>
            </a:r>
          </a:p>
          <a:p>
            <a:r>
              <a:rPr lang="en-US" dirty="0" smtClean="0"/>
              <a:t>Personal services costs include:</a:t>
            </a:r>
          </a:p>
          <a:p>
            <a:r>
              <a:rPr lang="en-US" dirty="0" smtClean="0"/>
              <a:t>•	Salaries</a:t>
            </a:r>
          </a:p>
          <a:p>
            <a:r>
              <a:rPr lang="en-US" dirty="0" smtClean="0"/>
              <a:t>•	Benefits</a:t>
            </a:r>
          </a:p>
          <a:p>
            <a:r>
              <a:rPr lang="en-US" dirty="0" smtClean="0"/>
              <a:t>•	PERS contributions</a:t>
            </a:r>
          </a:p>
          <a:p>
            <a:endParaRPr lang="en-US" dirty="0" smtClean="0"/>
          </a:p>
          <a:p>
            <a:r>
              <a:rPr lang="en-US" dirty="0" smtClean="0"/>
              <a:t>Services and supplies costs include:</a:t>
            </a:r>
          </a:p>
          <a:p>
            <a:r>
              <a:rPr lang="en-US" dirty="0" smtClean="0"/>
              <a:t>•	Rent [~$1.1 million]</a:t>
            </a:r>
          </a:p>
          <a:p>
            <a:r>
              <a:rPr lang="en-US" dirty="0" smtClean="0"/>
              <a:t>•	General Fund and Lottery Fund indirect (intra-agency transfers) [~$1.1 million]</a:t>
            </a:r>
          </a:p>
          <a:p>
            <a:r>
              <a:rPr lang="en-US" dirty="0" smtClean="0"/>
              <a:t>•	Attorney General</a:t>
            </a:r>
          </a:p>
          <a:p>
            <a:r>
              <a:rPr lang="en-US" dirty="0" smtClean="0"/>
              <a:t>•	Professional services (for things like information system development and maintenance, facilitation and mediation services, </a:t>
            </a:r>
          </a:p>
          <a:p>
            <a:r>
              <a:rPr lang="en-US" dirty="0" smtClean="0"/>
              <a:t>•	Telecommunications</a:t>
            </a:r>
          </a:p>
          <a:p>
            <a:r>
              <a:rPr lang="en-US" dirty="0" smtClean="0"/>
              <a:t>•	Employee travel and training</a:t>
            </a:r>
          </a:p>
          <a:p>
            <a:endParaRPr lang="en-US" dirty="0" smtClean="0"/>
          </a:p>
          <a:p>
            <a:r>
              <a:rPr lang="en-US" dirty="0" smtClean="0"/>
              <a:t>Capital outlay costs could include:</a:t>
            </a:r>
          </a:p>
          <a:p>
            <a:r>
              <a:rPr lang="en-US" dirty="0" smtClean="0"/>
              <a:t>•	Technical equipment replacement and repair at DEQ’s laboratory</a:t>
            </a:r>
          </a:p>
          <a:p>
            <a:r>
              <a:rPr lang="en-US" dirty="0" smtClean="0"/>
              <a:t>•	Telecommunications and computer hardware purchases that exceed $5,000</a:t>
            </a:r>
          </a:p>
          <a:p>
            <a:endParaRPr lang="en-US" dirty="0" smtClean="0"/>
          </a:p>
          <a:p>
            <a:r>
              <a:rPr lang="en-US" dirty="0" smtClean="0"/>
              <a:t>Special Payments represent the wastewater permitting program’s share of an Oregon State Police Officer.</a:t>
            </a:r>
          </a:p>
          <a:p>
            <a:endParaRPr lang="en-US" dirty="0" smtClean="0"/>
          </a:p>
          <a:p>
            <a:r>
              <a:rPr lang="en-US" dirty="0" smtClean="0"/>
              <a:t>Agency indirect pays for DEQ central service costs such as Human Resources, Accounting and the Information Technology sections.</a:t>
            </a:r>
          </a:p>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596033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Justification</a:t>
            </a:r>
            <a:r>
              <a:rPr lang="en-US" baseline="0" dirty="0" smtClean="0"/>
              <a:t> for the fee increase, cost per FTE</a:t>
            </a:r>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7</a:t>
            </a:fld>
            <a:endParaRPr lang="en-US"/>
          </a:p>
        </p:txBody>
      </p:sp>
    </p:spTree>
    <p:extLst>
      <p:ext uri="{BB962C8B-B14F-4D97-AF65-F5344CB8AC3E}">
        <p14:creationId xmlns:p14="http://schemas.microsoft.com/office/powerpoint/2010/main" val="382131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Overview</a:t>
            </a:r>
            <a:r>
              <a:rPr lang="en-US" b="1" baseline="0" dirty="0" smtClean="0"/>
              <a:t> of this rulemaking</a:t>
            </a:r>
            <a:endParaRPr lang="en-ZW" b="1" dirty="0"/>
          </a:p>
        </p:txBody>
      </p:sp>
      <p:sp>
        <p:nvSpPr>
          <p:cNvPr id="4" name="Slide Number Placeholder 3"/>
          <p:cNvSpPr>
            <a:spLocks noGrp="1"/>
          </p:cNvSpPr>
          <p:nvPr>
            <p:ph type="sldNum" sz="quarter" idx="10"/>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2986678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Discuss</a:t>
            </a:r>
            <a:r>
              <a:rPr lang="en-US" b="1" baseline="0" dirty="0" smtClean="0"/>
              <a:t> MS4 Budget</a:t>
            </a:r>
          </a:p>
          <a:p>
            <a:endParaRPr lang="en-US" dirty="0" smtClean="0"/>
          </a:p>
          <a:p>
            <a:r>
              <a:rPr lang="en-US" dirty="0" smtClean="0"/>
              <a:t>About: MS4 is a conveyance or system of conveyances owned and operated by a municipality that discharges to waters of the state.  These conveyances can include ditches, catch basins, or storm drains. The terms MS4 does not solely refer to a municipally owned storm sewer systems like cities</a:t>
            </a:r>
            <a:r>
              <a:rPr lang="en-US" baseline="0" dirty="0" smtClean="0"/>
              <a:t> and counties</a:t>
            </a:r>
            <a:r>
              <a:rPr lang="en-US" dirty="0" smtClean="0"/>
              <a:t>, but it can also include, a state departments of </a:t>
            </a:r>
            <a:r>
              <a:rPr lang="en-US" dirty="0" err="1" smtClean="0"/>
              <a:t>transportationn</a:t>
            </a:r>
            <a:r>
              <a:rPr lang="en-US" dirty="0" smtClean="0"/>
              <a:t> (ODOT), universities, and local sewer districts.</a:t>
            </a:r>
            <a:endParaRPr lang="en-US" dirty="0"/>
          </a:p>
        </p:txBody>
      </p:sp>
      <p:sp>
        <p:nvSpPr>
          <p:cNvPr id="4" name="Slide Number Placeholder 3"/>
          <p:cNvSpPr>
            <a:spLocks noGrp="1"/>
          </p:cNvSpPr>
          <p:nvPr>
            <p:ph type="sldNum" sz="quarter" idx="10"/>
          </p:nvPr>
        </p:nvSpPr>
        <p:spPr/>
        <p:txBody>
          <a:bodyPr/>
          <a:lstStyle/>
          <a:p>
            <a:fld id="{783981EC-B6E6-4B85-93C1-B50A6F43896D}" type="slidenum">
              <a:rPr lang="en-US" smtClean="0"/>
              <a:t>9</a:t>
            </a:fld>
            <a:endParaRPr lang="en-US"/>
          </a:p>
        </p:txBody>
      </p:sp>
    </p:spTree>
    <p:extLst>
      <p:ext uri="{BB962C8B-B14F-4D97-AF65-F5344CB8AC3E}">
        <p14:creationId xmlns:p14="http://schemas.microsoft.com/office/powerpoint/2010/main" val="1708831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10</a:t>
            </a:fld>
            <a:endParaRPr lang="en-US"/>
          </a:p>
        </p:txBody>
      </p:sp>
    </p:spTree>
    <p:extLst>
      <p:ext uri="{BB962C8B-B14F-4D97-AF65-F5344CB8AC3E}">
        <p14:creationId xmlns:p14="http://schemas.microsoft.com/office/powerpoint/2010/main" val="1463845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11</a:t>
            </a:fld>
            <a:endParaRPr lang="en-US"/>
          </a:p>
        </p:txBody>
      </p:sp>
    </p:spTree>
    <p:extLst>
      <p:ext uri="{BB962C8B-B14F-4D97-AF65-F5344CB8AC3E}">
        <p14:creationId xmlns:p14="http://schemas.microsoft.com/office/powerpoint/2010/main" val="4144217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1FD377D-5E4D-4F49-9A78-C4913DF4C47F}" type="datetime1">
              <a:rPr lang="en-US" smtClean="0"/>
              <a:t>8/21/2018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9C3C663-7AB3-4A77-BE78-10160F85673A}" type="datetime1">
              <a:rPr lang="en-US" smtClean="0"/>
              <a:t>8/21/2018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22313" y="4406900"/>
            <a:ext cx="7772400" cy="1362075"/>
          </a:xfrm>
        </p:spPr>
        <p:txBody>
          <a:bodyPr anchor="t"/>
          <a:lstStyle>
            <a:lvl1pPr algn="l">
              <a:defRPr sz="4000" b="1" cap="none" baseline="0">
                <a:latin typeface="Arial" panose="020B0604020202020204" pitchFamily="34" charset="0"/>
                <a:cs typeface="Arial" panose="020B0604020202020204" pitchFamily="34" charset="0"/>
              </a:defRPr>
            </a:lvl1pPr>
          </a:lstStyle>
          <a:p>
            <a:r>
              <a:rPr lang="en-US" dirty="0" smtClean="0"/>
              <a:t>Click to edit master text styles</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latin typeface="Arial" panose="020B0604020202020204" pitchFamily="34" charset="0"/>
                <a:cs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01B476A3-EDEF-4FA7-96CB-F0AD79D28FB1}" type="datetime1">
              <a:rPr lang="en-US" smtClean="0"/>
              <a:t>8/21/2018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4998A922-077E-4B30-82C5-FB9BCC9B1715}" type="datetime1">
              <a:rPr lang="en-US" smtClean="0"/>
              <a:t>8/21/2018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874AA2-E891-4585-BD11-2D48E48E2161}" type="datetime1">
              <a:rPr lang="en-US" smtClean="0"/>
              <a:t>8/21/2018</a:t>
            </a:fld>
            <a:endParaRPr lang="en-US"/>
          </a:p>
        </p:txBody>
      </p:sp>
      <p:sp>
        <p:nvSpPr>
          <p:cNvPr id="8" name="Footer Placeholder 7"/>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A5E7B228-86A0-44B0-8F3D-CF8831297592}" type="datetime1">
              <a:rPr lang="en-US" smtClean="0"/>
              <a:t>8/21/2018</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95389242-3891-45F1-A7CF-C6F1BDEFA152}" type="datetime1">
              <a:rPr lang="en-US" smtClean="0"/>
              <a:t>8/21/2018</a:t>
            </a:fld>
            <a:endParaRPr lang="en-US"/>
          </a:p>
        </p:txBody>
      </p:sp>
      <p:sp>
        <p:nvSpPr>
          <p:cNvPr id="3" name="Footer Placeholder 2"/>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8E0677F0-B5E6-4514-8CC3-33A2A9C90697}" type="datetime1">
              <a:rPr lang="en-US" smtClean="0"/>
              <a:t>8/21/2018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44D3C0BC-FDE2-49DA-9537-A595441EF139}" type="datetime1">
              <a:rPr lang="en-US" smtClean="0"/>
              <a:t>8/21/2018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415EA0FA-641F-4269-A80E-5B467FBED032}" type="datetime1">
              <a:rPr lang="en-US" smtClean="0"/>
              <a:t>8/21/2018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21CEE0-DCB7-4F6F-8EB5-4B53B32CB779}" type="datetime1">
              <a:rPr lang="en-US" smtClean="0"/>
              <a:t>8/21/2018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9E361-6CC3-4B93-8D02-0CA41470506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72BA5B10-998B-49F0-9439-623525FC9405}" type="datetime1">
              <a:rPr lang="en-US" smtClean="0"/>
              <a:t>8/21/2018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838200"/>
            <a:ext cx="8077200" cy="838199"/>
          </a:xfrm>
          <a:solidFill>
            <a:srgbClr val="439777"/>
          </a:solidFill>
        </p:spPr>
        <p:txBody>
          <a:bodyPr>
            <a:normAutofit/>
          </a:bodyPr>
          <a:lstStyle/>
          <a:p>
            <a:r>
              <a:rPr lang="en-US" sz="3200" dirty="0" smtClean="0">
                <a:solidFill>
                  <a:schemeClr val="bg1"/>
                </a:solidFill>
                <a:latin typeface="Arial" pitchFamily="34" charset="0"/>
                <a:cs typeface="Arial" pitchFamily="34" charset="0"/>
              </a:rPr>
              <a:t>Water Quality Permitting</a:t>
            </a:r>
            <a:endParaRPr lang="en-US" sz="3200" dirty="0">
              <a:solidFill>
                <a:schemeClr val="bg1"/>
              </a:solidFill>
              <a:latin typeface="Arial" pitchFamily="34" charset="0"/>
              <a:cs typeface="Arial" pitchFamily="34" charset="0"/>
            </a:endParaRPr>
          </a:p>
        </p:txBody>
      </p:sp>
      <p:sp>
        <p:nvSpPr>
          <p:cNvPr id="3" name="Subtitle 2"/>
          <p:cNvSpPr>
            <a:spLocks noGrp="1"/>
          </p:cNvSpPr>
          <p:nvPr>
            <p:ph type="subTitle" idx="1"/>
          </p:nvPr>
        </p:nvSpPr>
        <p:spPr>
          <a:xfrm>
            <a:off x="990600" y="2362200"/>
            <a:ext cx="7162800" cy="3429000"/>
          </a:xfrm>
        </p:spPr>
        <p:txBody>
          <a:bodyPr>
            <a:normAutofit/>
          </a:bodyPr>
          <a:lstStyle/>
          <a:p>
            <a:pPr algn="r"/>
            <a:r>
              <a:rPr lang="en-US" sz="3600" dirty="0" smtClean="0">
                <a:latin typeface="Arial" pitchFamily="34" charset="0"/>
                <a:cs typeface="Arial" pitchFamily="34" charset="0"/>
              </a:rPr>
              <a:t>Water Quality Fee Increase Rulemaking 2018</a:t>
            </a:r>
          </a:p>
          <a:p>
            <a:pPr algn="r"/>
            <a:endParaRPr lang="en-US" sz="3600" dirty="0" smtClean="0">
              <a:latin typeface="Arial" pitchFamily="34" charset="0"/>
              <a:cs typeface="Arial" pitchFamily="34" charset="0"/>
            </a:endParaRPr>
          </a:p>
          <a:p>
            <a:pPr algn="r"/>
            <a:endParaRPr lang="en-US" sz="2800" dirty="0" smtClean="0">
              <a:latin typeface="Arial" pitchFamily="34" charset="0"/>
              <a:cs typeface="Arial" pitchFamily="34" charset="0"/>
            </a:endParaRPr>
          </a:p>
          <a:p>
            <a:pPr algn="r">
              <a:lnSpc>
                <a:spcPct val="110000"/>
              </a:lnSpc>
              <a:spcBef>
                <a:spcPts val="0"/>
              </a:spcBef>
            </a:pPr>
            <a:r>
              <a:rPr lang="en-US" sz="2800" dirty="0" smtClean="0">
                <a:latin typeface="Arial" pitchFamily="34" charset="0"/>
                <a:cs typeface="Arial" pitchFamily="34" charset="0"/>
              </a:rPr>
              <a:t>September 13, 2018</a:t>
            </a:r>
          </a:p>
          <a:p>
            <a:pPr algn="r">
              <a:lnSpc>
                <a:spcPct val="110000"/>
              </a:lnSpc>
              <a:spcBef>
                <a:spcPts val="0"/>
              </a:spcBef>
            </a:pPr>
            <a:r>
              <a:rPr lang="en-US" sz="2800" dirty="0" smtClean="0"/>
              <a:t>Klamath Falls, Oregon</a:t>
            </a:r>
            <a:endParaRPr lang="en-US" sz="2800" dirty="0" smtClean="0">
              <a:latin typeface="Arial" pitchFamily="34" charset="0"/>
              <a:cs typeface="Arial" pitchFamily="34" charset="0"/>
            </a:endParaRPr>
          </a:p>
        </p:txBody>
      </p:sp>
      <p:sp>
        <p:nvSpPr>
          <p:cNvPr id="4" name="Rectangle 3"/>
          <p:cNvSpPr/>
          <p:nvPr/>
        </p:nvSpPr>
        <p:spPr>
          <a:xfrm>
            <a:off x="0" y="6096000"/>
            <a:ext cx="8153400" cy="533400"/>
          </a:xfrm>
          <a:prstGeom prst="rect">
            <a:avLst/>
          </a:prstGeom>
          <a:solidFill>
            <a:srgbClr val="3F8D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latin typeface="Arial" pitchFamily="34" charset="0"/>
                <a:cs typeface="Arial" pitchFamily="34" charset="0"/>
              </a:rPr>
              <a:t>    Presenter Name   |   Oregon Department of Environmental Quality</a:t>
            </a:r>
            <a:endParaRPr lang="en-US" sz="1200" dirty="0">
              <a:latin typeface="Arial" pitchFamily="34" charset="0"/>
              <a:cs typeface="Arial" pitchFamily="34" charset="0"/>
            </a:endParaRPr>
          </a:p>
        </p:txBody>
      </p:sp>
      <p:pic>
        <p:nvPicPr>
          <p:cNvPr id="5" name="Picture 4" descr="Logo Color RegularSM.jpg"/>
          <p:cNvPicPr>
            <a:picLocks noChangeAspect="1"/>
          </p:cNvPicPr>
          <p:nvPr/>
        </p:nvPicPr>
        <p:blipFill>
          <a:blip r:embed="rId3" cstate="print"/>
          <a:stretch>
            <a:fillRect/>
          </a:stretch>
        </p:blipFill>
        <p:spPr>
          <a:xfrm>
            <a:off x="8458200" y="6019800"/>
            <a:ext cx="320040" cy="7315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Program Background</a:t>
            </a:r>
            <a:endParaRPr lang="en-ZW" dirty="0"/>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2</a:t>
            </a:fld>
            <a:endParaRPr lang="en-US"/>
          </a:p>
        </p:txBody>
      </p:sp>
      <p:sp>
        <p:nvSpPr>
          <p:cNvPr id="6" name="TextBox 5"/>
          <p:cNvSpPr txBox="1"/>
          <p:nvPr/>
        </p:nvSpPr>
        <p:spPr>
          <a:xfrm>
            <a:off x="342900" y="2209800"/>
            <a:ext cx="8801100" cy="4524315"/>
          </a:xfrm>
          <a:prstGeom prst="rect">
            <a:avLst/>
          </a:prstGeom>
          <a:noFill/>
        </p:spPr>
        <p:txBody>
          <a:bodyPr wrap="square" rtlCol="0">
            <a:spAutoFit/>
          </a:bodyPr>
          <a:lstStyle/>
          <a:p>
            <a:r>
              <a:rPr lang="en-US" sz="2400" b="1" dirty="0" smtClean="0"/>
              <a:t>Permit Categories: </a:t>
            </a:r>
          </a:p>
          <a:p>
            <a:r>
              <a:rPr lang="en-US" sz="2400" dirty="0" smtClean="0"/>
              <a:t>Individual permits (NPDES and WPCF)</a:t>
            </a:r>
          </a:p>
          <a:p>
            <a:r>
              <a:rPr lang="en-US" sz="2400" dirty="0" smtClean="0"/>
              <a:t>General permits (NPDES and WPCF)</a:t>
            </a:r>
          </a:p>
          <a:p>
            <a:endParaRPr lang="en-US" sz="2400" dirty="0"/>
          </a:p>
          <a:p>
            <a:r>
              <a:rPr lang="en-US" sz="2400" b="1" dirty="0" smtClean="0"/>
              <a:t>Permitted Types: </a:t>
            </a:r>
          </a:p>
          <a:p>
            <a:pPr marL="800026" lvl="1" indent="-342900">
              <a:buFont typeface="Arial" panose="020B0604020202020204" pitchFamily="34" charset="0"/>
              <a:buChar char="•"/>
            </a:pPr>
            <a:r>
              <a:rPr lang="en-US" sz="2400" dirty="0" smtClean="0"/>
              <a:t>Domestic </a:t>
            </a:r>
            <a:r>
              <a:rPr lang="en-US" sz="2400" dirty="0"/>
              <a:t>wastewater (NPDES and WPCF) </a:t>
            </a:r>
          </a:p>
          <a:p>
            <a:pPr marL="800026" lvl="1" indent="-342900">
              <a:buFont typeface="Arial" panose="020B0604020202020204" pitchFamily="34" charset="0"/>
              <a:buChar char="•"/>
            </a:pPr>
            <a:r>
              <a:rPr lang="en-US" sz="2400" dirty="0"/>
              <a:t>Domestic onsite (WPCF) </a:t>
            </a:r>
          </a:p>
          <a:p>
            <a:pPr marL="800026" lvl="1" indent="-342900">
              <a:buFont typeface="Arial" panose="020B0604020202020204" pitchFamily="34" charset="0"/>
              <a:buChar char="•"/>
            </a:pPr>
            <a:r>
              <a:rPr lang="en-US" sz="2400" dirty="0" smtClean="0"/>
              <a:t>Industrial </a:t>
            </a:r>
            <a:r>
              <a:rPr lang="en-US" sz="2400" dirty="0"/>
              <a:t>wastewater (NPDES and WPCF</a:t>
            </a:r>
            <a:r>
              <a:rPr lang="en-US" sz="2400" dirty="0" smtClean="0"/>
              <a:t>)</a:t>
            </a:r>
          </a:p>
          <a:p>
            <a:pPr marL="800026" lvl="1" indent="-342900">
              <a:buFont typeface="Arial" panose="020B0604020202020204" pitchFamily="34" charset="0"/>
              <a:buChar char="•"/>
            </a:pPr>
            <a:r>
              <a:rPr lang="en-US" sz="2400" dirty="0"/>
              <a:t>Industrial </a:t>
            </a:r>
            <a:r>
              <a:rPr lang="en-US" sz="2400" dirty="0" err="1"/>
              <a:t>stormwater</a:t>
            </a:r>
            <a:r>
              <a:rPr lang="en-US" sz="2400" dirty="0"/>
              <a:t> (NPDES and WPCF)</a:t>
            </a:r>
          </a:p>
          <a:p>
            <a:pPr marL="800026" lvl="1" indent="-342900">
              <a:buFont typeface="Arial" panose="020B0604020202020204" pitchFamily="34" charset="0"/>
              <a:buChar char="•"/>
            </a:pPr>
            <a:r>
              <a:rPr lang="en-US" sz="2400" dirty="0" smtClean="0"/>
              <a:t>MS4 </a:t>
            </a:r>
            <a:r>
              <a:rPr lang="en-US" sz="2400" dirty="0" err="1" smtClean="0"/>
              <a:t>stormwater</a:t>
            </a:r>
            <a:r>
              <a:rPr lang="en-US" sz="2400" dirty="0" smtClean="0"/>
              <a:t> (NPDES)</a:t>
            </a:r>
          </a:p>
          <a:p>
            <a:pPr marL="800026" lvl="1" indent="-342900">
              <a:buFont typeface="Arial" panose="020B0604020202020204" pitchFamily="34" charset="0"/>
              <a:buChar char="•"/>
            </a:pPr>
            <a:endParaRPr lang="en-US" sz="2400" dirty="0" smtClean="0"/>
          </a:p>
          <a:p>
            <a:endParaRPr lang="en-US" sz="2400" dirty="0"/>
          </a:p>
        </p:txBody>
      </p:sp>
    </p:spTree>
    <p:extLst>
      <p:ext uri="{BB962C8B-B14F-4D97-AF65-F5344CB8AC3E}">
        <p14:creationId xmlns:p14="http://schemas.microsoft.com/office/powerpoint/2010/main" val="3242805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3</a:t>
            </a:fld>
            <a:endParaRPr lang="en-US"/>
          </a:p>
        </p:txBody>
      </p:sp>
      <p:graphicFrame>
        <p:nvGraphicFramePr>
          <p:cNvPr id="9" name="Chart 8"/>
          <p:cNvGraphicFramePr>
            <a:graphicFrameLocks/>
          </p:cNvGraphicFramePr>
          <p:nvPr>
            <p:extLst>
              <p:ext uri="{D42A27DB-BD31-4B8C-83A1-F6EECF244321}">
                <p14:modId xmlns:p14="http://schemas.microsoft.com/office/powerpoint/2010/main" val="3722230450"/>
              </p:ext>
            </p:extLst>
          </p:nvPr>
        </p:nvGraphicFramePr>
        <p:xfrm>
          <a:off x="0" y="1447800"/>
          <a:ext cx="8382000" cy="52736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642689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4</a:t>
            </a:fld>
            <a:endParaRPr lang="en-US"/>
          </a:p>
        </p:txBody>
      </p:sp>
      <p:graphicFrame>
        <p:nvGraphicFramePr>
          <p:cNvPr id="14" name="Chart 13"/>
          <p:cNvGraphicFramePr>
            <a:graphicFrameLocks/>
          </p:cNvGraphicFramePr>
          <p:nvPr>
            <p:extLst>
              <p:ext uri="{D42A27DB-BD31-4B8C-83A1-F6EECF244321}">
                <p14:modId xmlns:p14="http://schemas.microsoft.com/office/powerpoint/2010/main" val="1680263584"/>
              </p:ext>
            </p:extLst>
          </p:nvPr>
        </p:nvGraphicFramePr>
        <p:xfrm>
          <a:off x="685800" y="1325563"/>
          <a:ext cx="7696200" cy="53038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126643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5</a:t>
            </a:fld>
            <a:endParaRPr lang="en-US"/>
          </a:p>
        </p:txBody>
      </p:sp>
      <p:graphicFrame>
        <p:nvGraphicFramePr>
          <p:cNvPr id="6" name="Chart 5"/>
          <p:cNvGraphicFramePr>
            <a:graphicFrameLocks/>
          </p:cNvGraphicFramePr>
          <p:nvPr>
            <p:extLst>
              <p:ext uri="{D42A27DB-BD31-4B8C-83A1-F6EECF244321}">
                <p14:modId xmlns:p14="http://schemas.microsoft.com/office/powerpoint/2010/main" val="3071717271"/>
              </p:ext>
            </p:extLst>
          </p:nvPr>
        </p:nvGraphicFramePr>
        <p:xfrm>
          <a:off x="351692" y="1300574"/>
          <a:ext cx="8335108" cy="52526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98359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6</a:t>
            </a:fld>
            <a:endParaRPr lang="en-US"/>
          </a:p>
        </p:txBody>
      </p:sp>
      <p:graphicFrame>
        <p:nvGraphicFramePr>
          <p:cNvPr id="8" name="Chart 7"/>
          <p:cNvGraphicFramePr>
            <a:graphicFrameLocks/>
          </p:cNvGraphicFramePr>
          <p:nvPr>
            <p:extLst>
              <p:ext uri="{D42A27DB-BD31-4B8C-83A1-F6EECF244321}">
                <p14:modId xmlns:p14="http://schemas.microsoft.com/office/powerpoint/2010/main" val="4253493458"/>
              </p:ext>
            </p:extLst>
          </p:nvPr>
        </p:nvGraphicFramePr>
        <p:xfrm>
          <a:off x="457200" y="1417638"/>
          <a:ext cx="8458199" cy="53038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38153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600200"/>
            <a:ext cx="8229600" cy="5029200"/>
          </a:xfrm>
        </p:spPr>
        <p:txBody>
          <a:bodyPr>
            <a:normAutofit/>
          </a:bodyPr>
          <a:lstStyle/>
          <a:p>
            <a:pPr marL="0" indent="0">
              <a:lnSpc>
                <a:spcPct val="110000"/>
              </a:lnSpc>
              <a:spcBef>
                <a:spcPts val="0"/>
              </a:spcBef>
              <a:buNone/>
            </a:pPr>
            <a:endParaRPr lang="en-US" sz="1800" dirty="0"/>
          </a:p>
          <a:p>
            <a:pPr marL="0" indent="0" algn="ctr">
              <a:lnSpc>
                <a:spcPct val="110000"/>
              </a:lnSpc>
              <a:spcBef>
                <a:spcPts val="0"/>
              </a:spcBef>
              <a:buNone/>
            </a:pPr>
            <a:r>
              <a:rPr lang="en-US" sz="2400" b="1" dirty="0" smtClean="0"/>
              <a:t>Water Quality Permitting Budget Analysis</a:t>
            </a:r>
          </a:p>
          <a:p>
            <a:pPr marL="0" indent="0">
              <a:lnSpc>
                <a:spcPct val="110000"/>
              </a:lnSpc>
              <a:spcBef>
                <a:spcPts val="0"/>
              </a:spcBef>
              <a:buNone/>
            </a:pPr>
            <a:endParaRPr lang="en-US" sz="1800" dirty="0"/>
          </a:p>
          <a:p>
            <a:pPr marL="0" indent="0" algn="ctr">
              <a:buNone/>
            </a:pPr>
            <a:endParaRPr lang="en-ZW" dirty="0"/>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7</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4053127073"/>
              </p:ext>
            </p:extLst>
          </p:nvPr>
        </p:nvGraphicFramePr>
        <p:xfrm>
          <a:off x="697230" y="3109913"/>
          <a:ext cx="7920990" cy="2438400"/>
        </p:xfrm>
        <a:graphic>
          <a:graphicData uri="http://schemas.openxmlformats.org/drawingml/2006/table">
            <a:tbl>
              <a:tblPr>
                <a:tableStyleId>{5C22544A-7EE6-4342-B048-85BDC9FD1C3A}</a:tableStyleId>
              </a:tblPr>
              <a:tblGrid>
                <a:gridCol w="4560570">
                  <a:extLst>
                    <a:ext uri="{9D8B030D-6E8A-4147-A177-3AD203B41FA5}">
                      <a16:colId xmlns:a16="http://schemas.microsoft.com/office/drawing/2014/main" val="3067529583"/>
                    </a:ext>
                  </a:extLst>
                </a:gridCol>
                <a:gridCol w="3360420">
                  <a:extLst>
                    <a:ext uri="{9D8B030D-6E8A-4147-A177-3AD203B41FA5}">
                      <a16:colId xmlns:a16="http://schemas.microsoft.com/office/drawing/2014/main" val="3332484345"/>
                    </a:ext>
                  </a:extLst>
                </a:gridCol>
              </a:tblGrid>
              <a:tr h="609600">
                <a:tc>
                  <a:txBody>
                    <a:bodyPr/>
                    <a:lstStyle/>
                    <a:p>
                      <a:pPr algn="ctr" fontAlgn="b"/>
                      <a:r>
                        <a:rPr lang="en-ZW" sz="2000" b="1" u="none" strike="noStrike" dirty="0">
                          <a:solidFill>
                            <a:schemeClr val="tx1"/>
                          </a:solidFill>
                          <a:effectLst/>
                        </a:rPr>
                        <a:t>Budget Period</a:t>
                      </a:r>
                      <a:endParaRPr lang="en-ZW" sz="2000" b="1" i="0" u="none" strike="noStrike" dirty="0">
                        <a:solidFill>
                          <a:schemeClr val="tx1"/>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3">
                        <a:lumMod val="60000"/>
                        <a:lumOff val="40000"/>
                      </a:schemeClr>
                    </a:solidFill>
                  </a:tcPr>
                </a:tc>
                <a:tc>
                  <a:txBody>
                    <a:bodyPr/>
                    <a:lstStyle/>
                    <a:p>
                      <a:pPr algn="ctr" fontAlgn="b"/>
                      <a:r>
                        <a:rPr lang="en-ZW" sz="2000" b="1" u="none" strike="noStrike" dirty="0">
                          <a:solidFill>
                            <a:schemeClr val="tx1"/>
                          </a:solidFill>
                          <a:effectLst/>
                        </a:rPr>
                        <a:t>Cost per FTE</a:t>
                      </a:r>
                      <a:endParaRPr lang="en-ZW" sz="2000" b="1" i="0" u="none" strike="noStrike" dirty="0">
                        <a:solidFill>
                          <a:schemeClr val="tx1"/>
                        </a:solidFill>
                        <a:effectLst/>
                        <a:latin typeface="Calibri" panose="020F0502020204030204" pitchFamily="34" charset="0"/>
                      </a:endParaRPr>
                    </a:p>
                  </a:txBody>
                  <a:tcPr marL="0" marR="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3">
                        <a:lumMod val="60000"/>
                        <a:lumOff val="40000"/>
                      </a:schemeClr>
                    </a:solidFill>
                  </a:tcPr>
                </a:tc>
                <a:extLst>
                  <a:ext uri="{0D108BD9-81ED-4DB2-BD59-A6C34878D82A}">
                    <a16:rowId xmlns:a16="http://schemas.microsoft.com/office/drawing/2014/main" val="210483795"/>
                  </a:ext>
                </a:extLst>
              </a:tr>
              <a:tr h="609600">
                <a:tc>
                  <a:txBody>
                    <a:bodyPr/>
                    <a:lstStyle/>
                    <a:p>
                      <a:pPr algn="l" fontAlgn="b"/>
                      <a:r>
                        <a:rPr lang="en-ZW" sz="2000" u="none" strike="noStrike" dirty="0" smtClean="0">
                          <a:effectLst/>
                        </a:rPr>
                        <a:t>   2015-17 </a:t>
                      </a:r>
                      <a:r>
                        <a:rPr lang="en-ZW" sz="2000" u="none" strike="noStrike" dirty="0">
                          <a:effectLst/>
                        </a:rPr>
                        <a:t>Legislatively Adopted Budget</a:t>
                      </a:r>
                      <a:endParaRPr lang="en-ZW" sz="20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solidFill>
                      <a:schemeClr val="accent3">
                        <a:lumMod val="20000"/>
                        <a:lumOff val="80000"/>
                      </a:schemeClr>
                    </a:solidFill>
                  </a:tcPr>
                </a:tc>
                <a:tc>
                  <a:txBody>
                    <a:bodyPr/>
                    <a:lstStyle/>
                    <a:p>
                      <a:pPr algn="ctr" fontAlgn="b"/>
                      <a:r>
                        <a:rPr lang="en-ZW" sz="2000" u="none" strike="noStrike" dirty="0">
                          <a:effectLst/>
                        </a:rPr>
                        <a:t>$288,692.75</a:t>
                      </a:r>
                      <a:endParaRPr lang="en-ZW" sz="2000" b="0" i="0" u="none" strike="noStrike" dirty="0">
                        <a:solidFill>
                          <a:srgbClr val="000000"/>
                        </a:solidFill>
                        <a:effectLst/>
                        <a:latin typeface="Calibri" panose="020F0502020204030204" pitchFamily="34" charset="0"/>
                      </a:endParaRPr>
                    </a:p>
                  </a:txBody>
                  <a:tcPr marL="0" marR="0" marT="0" marB="0" anchor="ctr">
                    <a:lnR w="12700" cap="flat" cmpd="sng" algn="ctr">
                      <a:solidFill>
                        <a:schemeClr val="tx1"/>
                      </a:solidFill>
                      <a:prstDash val="solid"/>
                      <a:round/>
                      <a:headEnd type="none" w="med" len="med"/>
                      <a:tailEnd type="none" w="med" len="med"/>
                    </a:lnR>
                    <a:solidFill>
                      <a:schemeClr val="accent3">
                        <a:lumMod val="20000"/>
                        <a:lumOff val="80000"/>
                      </a:schemeClr>
                    </a:solidFill>
                  </a:tcPr>
                </a:tc>
                <a:extLst>
                  <a:ext uri="{0D108BD9-81ED-4DB2-BD59-A6C34878D82A}">
                    <a16:rowId xmlns:a16="http://schemas.microsoft.com/office/drawing/2014/main" val="1188933387"/>
                  </a:ext>
                </a:extLst>
              </a:tr>
              <a:tr h="609600">
                <a:tc>
                  <a:txBody>
                    <a:bodyPr/>
                    <a:lstStyle/>
                    <a:p>
                      <a:pPr algn="l" fontAlgn="b"/>
                      <a:r>
                        <a:rPr lang="en-ZW" sz="2000" u="none" strike="noStrike" dirty="0" smtClean="0">
                          <a:effectLst/>
                        </a:rPr>
                        <a:t>   2017-19 </a:t>
                      </a:r>
                      <a:r>
                        <a:rPr lang="en-ZW" sz="2000" u="none" strike="noStrike" dirty="0">
                          <a:effectLst/>
                        </a:rPr>
                        <a:t>Legislatively Adopted Budget </a:t>
                      </a:r>
                      <a:endParaRPr lang="en-ZW" sz="20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solidFill>
                      <a:schemeClr val="bg1"/>
                    </a:solidFill>
                  </a:tcPr>
                </a:tc>
                <a:tc>
                  <a:txBody>
                    <a:bodyPr/>
                    <a:lstStyle/>
                    <a:p>
                      <a:pPr algn="ctr" fontAlgn="b"/>
                      <a:r>
                        <a:rPr lang="en-ZW" sz="2000" u="none" strike="noStrike" dirty="0">
                          <a:effectLst/>
                        </a:rPr>
                        <a:t>$307,978.31</a:t>
                      </a:r>
                      <a:endParaRPr lang="en-ZW" sz="2000" b="0" i="0" u="none" strike="noStrike" dirty="0">
                        <a:solidFill>
                          <a:srgbClr val="000000"/>
                        </a:solidFill>
                        <a:effectLst/>
                        <a:latin typeface="Calibri" panose="020F0502020204030204" pitchFamily="34" charset="0"/>
                      </a:endParaRPr>
                    </a:p>
                  </a:txBody>
                  <a:tcPr marL="0" marR="0" marT="0" marB="0" anchor="ctr">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1169816635"/>
                  </a:ext>
                </a:extLst>
              </a:tr>
              <a:tr h="609600">
                <a:tc>
                  <a:txBody>
                    <a:bodyPr/>
                    <a:lstStyle/>
                    <a:p>
                      <a:pPr algn="l" fontAlgn="b"/>
                      <a:r>
                        <a:rPr lang="en-US" sz="2000" u="none" strike="noStrike" dirty="0" smtClean="0">
                          <a:effectLst/>
                        </a:rPr>
                        <a:t>   Percent </a:t>
                      </a:r>
                      <a:r>
                        <a:rPr lang="en-US" sz="2000" u="none" strike="noStrike" dirty="0">
                          <a:effectLst/>
                        </a:rPr>
                        <a:t>increase (over a two year period)</a:t>
                      </a:r>
                      <a:endParaRPr lang="en-US" sz="20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b"/>
                      <a:r>
                        <a:rPr lang="en-ZW" sz="2000" u="none" strike="noStrike" dirty="0">
                          <a:effectLst/>
                        </a:rPr>
                        <a:t>6.68%</a:t>
                      </a:r>
                      <a:endParaRPr lang="en-ZW" sz="2000" b="0" i="0" u="none" strike="noStrike" dirty="0">
                        <a:solidFill>
                          <a:srgbClr val="000000"/>
                        </a:solidFill>
                        <a:effectLst/>
                        <a:latin typeface="Calibri" panose="020F0502020204030204" pitchFamily="34" charset="0"/>
                      </a:endParaRPr>
                    </a:p>
                  </a:txBody>
                  <a:tcPr marL="0" marR="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06363427"/>
                  </a:ext>
                </a:extLst>
              </a:tr>
            </a:tbl>
          </a:graphicData>
        </a:graphic>
      </p:graphicFrame>
    </p:spTree>
    <p:extLst>
      <p:ext uri="{BB962C8B-B14F-4D97-AF65-F5344CB8AC3E}">
        <p14:creationId xmlns:p14="http://schemas.microsoft.com/office/powerpoint/2010/main" val="21223756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600200"/>
            <a:ext cx="8229600" cy="5029200"/>
          </a:xfrm>
        </p:spPr>
        <p:txBody>
          <a:bodyPr>
            <a:normAutofit fontScale="70000" lnSpcReduction="20000"/>
          </a:bodyPr>
          <a:lstStyle/>
          <a:p>
            <a:pPr marL="0" indent="0" algn="ctr">
              <a:buNone/>
            </a:pPr>
            <a:r>
              <a:rPr lang="en-US" sz="3300" dirty="0" smtClean="0"/>
              <a:t>Overview </a:t>
            </a:r>
            <a:r>
              <a:rPr lang="en-US" sz="3300" dirty="0"/>
              <a:t>of Water Quality Permit Fees for </a:t>
            </a:r>
            <a:endParaRPr lang="en-US" sz="3300" dirty="0" smtClean="0"/>
          </a:p>
          <a:p>
            <a:pPr marL="0" indent="0" algn="ctr">
              <a:buNone/>
            </a:pPr>
            <a:r>
              <a:rPr lang="en-US" sz="3300" dirty="0" smtClean="0"/>
              <a:t>Fiscal </a:t>
            </a:r>
            <a:r>
              <a:rPr lang="en-US" sz="3300" dirty="0"/>
              <a:t>Year 2019</a:t>
            </a:r>
            <a:r>
              <a:rPr lang="en-US" sz="1800" dirty="0"/>
              <a:t/>
            </a:r>
            <a:br>
              <a:rPr lang="en-US" sz="1800" dirty="0"/>
            </a:br>
            <a:endParaRPr lang="en-US" sz="1800" dirty="0"/>
          </a:p>
          <a:p>
            <a:pPr marL="285750" indent="-285750"/>
            <a:r>
              <a:rPr lang="en-US" sz="2600" dirty="0" smtClean="0"/>
              <a:t>Fee increase of 7</a:t>
            </a:r>
            <a:r>
              <a:rPr lang="en-US" sz="2600" dirty="0"/>
              <a:t>% </a:t>
            </a:r>
            <a:r>
              <a:rPr lang="en-US" sz="2600" dirty="0" smtClean="0"/>
              <a:t>for </a:t>
            </a:r>
            <a:r>
              <a:rPr lang="en-US" sz="2600" dirty="0"/>
              <a:t>NPDES and WPCF fees </a:t>
            </a:r>
          </a:p>
          <a:p>
            <a:pPr lvl="1">
              <a:buFont typeface="Arial" panose="020B0604020202020204" pitchFamily="34" charset="0"/>
              <a:buChar char="•"/>
            </a:pPr>
            <a:r>
              <a:rPr lang="en-US" sz="2600" dirty="0"/>
              <a:t>3% provided under ORS 468B.051 </a:t>
            </a:r>
          </a:p>
          <a:p>
            <a:pPr lvl="1">
              <a:buFont typeface="Arial" panose="020B0604020202020204" pitchFamily="34" charset="0"/>
              <a:buChar char="•"/>
            </a:pPr>
            <a:r>
              <a:rPr lang="en-US" sz="2600" dirty="0"/>
              <a:t>4% increase approved in 2017</a:t>
            </a:r>
          </a:p>
          <a:p>
            <a:pPr marL="0" indent="0">
              <a:buNone/>
            </a:pPr>
            <a:endParaRPr lang="en-US" sz="2600" dirty="0"/>
          </a:p>
          <a:p>
            <a:pPr marL="285750" indent="-285750"/>
            <a:r>
              <a:rPr lang="en-ZW" sz="2600" dirty="0" smtClean="0"/>
              <a:t>Fee increase for municipal </a:t>
            </a:r>
            <a:r>
              <a:rPr lang="en-ZW" sz="2600" dirty="0"/>
              <a:t>separate storm sewer </a:t>
            </a:r>
            <a:r>
              <a:rPr lang="en-ZW" sz="2600" dirty="0" smtClean="0"/>
              <a:t>system (</a:t>
            </a:r>
            <a:r>
              <a:rPr lang="en-US" sz="2600" dirty="0" smtClean="0"/>
              <a:t>MS4) annual fees</a:t>
            </a:r>
            <a:r>
              <a:rPr lang="en-US" sz="2600" dirty="0"/>
              <a:t/>
            </a:r>
            <a:br>
              <a:rPr lang="en-US" sz="2600" dirty="0"/>
            </a:br>
            <a:endParaRPr lang="en-US" sz="2600" dirty="0"/>
          </a:p>
          <a:p>
            <a:r>
              <a:rPr lang="en-US" sz="2600" dirty="0"/>
              <a:t>Fee </a:t>
            </a:r>
            <a:r>
              <a:rPr lang="en-US" sz="2600" dirty="0" smtClean="0"/>
              <a:t>increase implementation of 2017 Senate Bill 3, for </a:t>
            </a:r>
            <a:r>
              <a:rPr lang="en-US" sz="2600" dirty="0"/>
              <a:t>general permits issued under ORS 468B.050 for motorized in-stream placer mining under permit </a:t>
            </a:r>
            <a:r>
              <a:rPr lang="en-US" sz="2600" dirty="0" smtClean="0"/>
              <a:t>700-PM </a:t>
            </a:r>
            <a:r>
              <a:rPr lang="en-US" sz="2600" dirty="0"/>
              <a:t/>
            </a:r>
            <a:br>
              <a:rPr lang="en-US" sz="2600" dirty="0"/>
            </a:br>
            <a:endParaRPr lang="en-US" sz="2600" dirty="0"/>
          </a:p>
          <a:p>
            <a:r>
              <a:rPr lang="en-US" sz="2600" dirty="0"/>
              <a:t>Fee correction for WPCF permits, System Type E</a:t>
            </a:r>
            <a:br>
              <a:rPr lang="en-US" sz="2600" dirty="0"/>
            </a:br>
            <a:endParaRPr lang="en-US" sz="2600" dirty="0"/>
          </a:p>
          <a:p>
            <a:r>
              <a:rPr lang="en-US" sz="2600" dirty="0"/>
              <a:t>Restoration </a:t>
            </a:r>
            <a:r>
              <a:rPr lang="en-US" sz="2600" dirty="0" smtClean="0"/>
              <a:t>of WPCF </a:t>
            </a:r>
            <a:r>
              <a:rPr lang="en-US" sz="2600" dirty="0"/>
              <a:t>permit type F in OAR 340-045-0075, Table 70C, Domestic NPDES and WPCF Individual </a:t>
            </a:r>
            <a:r>
              <a:rPr lang="en-US" sz="2600" dirty="0" smtClean="0"/>
              <a:t>Permits that was inadvertently deleted from the table. </a:t>
            </a:r>
            <a:endParaRPr lang="en-ZW" sz="2600" dirty="0"/>
          </a:p>
          <a:p>
            <a:pPr>
              <a:lnSpc>
                <a:spcPct val="110000"/>
              </a:lnSpc>
              <a:spcBef>
                <a:spcPts val="0"/>
              </a:spcBef>
            </a:pPr>
            <a:endParaRPr lang="en-US" sz="1800" dirty="0"/>
          </a:p>
          <a:p>
            <a:pPr marL="0" indent="0" algn="ctr">
              <a:buNone/>
            </a:pPr>
            <a:endParaRPr lang="en-ZW" dirty="0"/>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8</a:t>
            </a:fld>
            <a:endParaRPr lang="en-US"/>
          </a:p>
        </p:txBody>
      </p:sp>
    </p:spTree>
    <p:extLst>
      <p:ext uri="{BB962C8B-B14F-4D97-AF65-F5344CB8AC3E}">
        <p14:creationId xmlns:p14="http://schemas.microsoft.com/office/powerpoint/2010/main" val="39038237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600200"/>
            <a:ext cx="8229600" cy="5029200"/>
          </a:xfrm>
        </p:spPr>
        <p:txBody>
          <a:bodyPr>
            <a:normAutofit/>
          </a:bodyPr>
          <a:lstStyle/>
          <a:p>
            <a:pPr marL="0" indent="0">
              <a:lnSpc>
                <a:spcPct val="110000"/>
              </a:lnSpc>
              <a:spcBef>
                <a:spcPts val="0"/>
              </a:spcBef>
              <a:buNone/>
            </a:pPr>
            <a:r>
              <a:rPr lang="en-US" sz="3000" u="sng" dirty="0">
                <a:solidFill>
                  <a:schemeClr val="bg1">
                    <a:lumMod val="50000"/>
                  </a:schemeClr>
                </a:solidFill>
              </a:rPr>
              <a:t>M</a:t>
            </a:r>
            <a:r>
              <a:rPr lang="en-US" sz="3000" dirty="0"/>
              <a:t>unicipal </a:t>
            </a:r>
            <a:r>
              <a:rPr lang="en-US" sz="3000" u="sng" dirty="0">
                <a:solidFill>
                  <a:schemeClr val="bg1">
                    <a:lumMod val="50000"/>
                  </a:schemeClr>
                </a:solidFill>
              </a:rPr>
              <a:t>S</a:t>
            </a:r>
            <a:r>
              <a:rPr lang="en-US" sz="3000" dirty="0"/>
              <a:t>eparate </a:t>
            </a:r>
            <a:r>
              <a:rPr lang="en-US" sz="3000" u="sng" dirty="0">
                <a:solidFill>
                  <a:schemeClr val="bg1">
                    <a:lumMod val="50000"/>
                  </a:schemeClr>
                </a:solidFill>
              </a:rPr>
              <a:t>S</a:t>
            </a:r>
            <a:r>
              <a:rPr lang="en-US" sz="3000" dirty="0"/>
              <a:t>torm </a:t>
            </a:r>
            <a:r>
              <a:rPr lang="en-US" sz="3000" u="sng" dirty="0">
                <a:solidFill>
                  <a:schemeClr val="bg1">
                    <a:lumMod val="50000"/>
                  </a:schemeClr>
                </a:solidFill>
              </a:rPr>
              <a:t>S</a:t>
            </a:r>
            <a:r>
              <a:rPr lang="en-US" sz="3000" dirty="0"/>
              <a:t>ewer </a:t>
            </a:r>
            <a:r>
              <a:rPr lang="en-US" sz="3000" u="sng" dirty="0" smtClean="0">
                <a:solidFill>
                  <a:schemeClr val="bg1">
                    <a:lumMod val="50000"/>
                  </a:schemeClr>
                </a:solidFill>
              </a:rPr>
              <a:t>S</a:t>
            </a:r>
            <a:r>
              <a:rPr lang="en-US" sz="3000" dirty="0" smtClean="0"/>
              <a:t>ystem: </a:t>
            </a:r>
            <a:r>
              <a:rPr lang="en-US" sz="3000" b="1" dirty="0" smtClean="0"/>
              <a:t>MS4</a:t>
            </a:r>
            <a:endParaRPr lang="en-ZW" sz="3000" b="1" dirty="0"/>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9</a:t>
            </a:fld>
            <a:endParaRPr lang="en-US"/>
          </a:p>
        </p:txBody>
      </p:sp>
      <p:grpSp>
        <p:nvGrpSpPr>
          <p:cNvPr id="6" name="Group 5"/>
          <p:cNvGrpSpPr/>
          <p:nvPr>
            <p:custDataLst>
              <p:tags r:id="rId1"/>
            </p:custDataLst>
          </p:nvPr>
        </p:nvGrpSpPr>
        <p:grpSpPr>
          <a:xfrm>
            <a:off x="1961704" y="2400089"/>
            <a:ext cx="5220591" cy="4138823"/>
            <a:chOff x="6879771" y="1913634"/>
            <a:chExt cx="4861363" cy="3623442"/>
          </a:xfrm>
        </p:grpSpPr>
        <p:pic>
          <p:nvPicPr>
            <p:cNvPr id="7" name="Picture 6" descr="IMG_4026.jpg"/>
            <p:cNvPicPr>
              <a:picLocks noChangeAspect="1"/>
            </p:cNvPicPr>
            <p:nvPr/>
          </p:nvPicPr>
          <p:blipFill>
            <a:blip r:embed="rId4" cstate="print"/>
            <a:stretch>
              <a:fillRect/>
            </a:stretch>
          </p:blipFill>
          <p:spPr>
            <a:xfrm>
              <a:off x="6879771" y="1913634"/>
              <a:ext cx="2437349" cy="1828011"/>
            </a:xfrm>
            <a:prstGeom prst="rect">
              <a:avLst/>
            </a:prstGeom>
            <a:effectLst>
              <a:outerShdw blurRad="292100" dist="139700" dir="2700000" algn="ctr" rotWithShape="0">
                <a:srgbClr val="000000">
                  <a:alpha val="65000"/>
                </a:srgbClr>
              </a:outerShdw>
            </a:effectLst>
          </p:spPr>
        </p:pic>
        <p:pic>
          <p:nvPicPr>
            <p:cNvPr id="8" name="Picture 2" descr="X:\MRIEDEL\Muni Stormwater\SW Photos\floodplain-development-1-201510151322.jpg"/>
            <p:cNvPicPr>
              <a:picLocks noChangeAspect="1" noChangeArrowheads="1"/>
            </p:cNvPicPr>
            <p:nvPr/>
          </p:nvPicPr>
          <p:blipFill>
            <a:blip r:embed="rId5" cstate="print"/>
            <a:srcRect/>
            <a:stretch>
              <a:fillRect/>
            </a:stretch>
          </p:blipFill>
          <p:spPr bwMode="auto">
            <a:xfrm>
              <a:off x="9405832" y="2179020"/>
              <a:ext cx="2332129" cy="1555531"/>
            </a:xfrm>
            <a:prstGeom prst="rect">
              <a:avLst/>
            </a:prstGeom>
            <a:noFill/>
            <a:effectLst>
              <a:outerShdw blurRad="292100" dist="139700" dir="2700000" algn="ctr" rotWithShape="0">
                <a:srgbClr val="000000">
                  <a:alpha val="65000"/>
                </a:srgbClr>
              </a:outerShdw>
            </a:effectLst>
          </p:spPr>
        </p:pic>
        <p:pic>
          <p:nvPicPr>
            <p:cNvPr id="9" name="Picture 3" descr="X:\MRIEDEL\Muni Stormwater\SW Photos\Stormwater_page_image.jpg"/>
            <p:cNvPicPr>
              <a:picLocks noChangeAspect="1" noChangeArrowheads="1"/>
            </p:cNvPicPr>
            <p:nvPr/>
          </p:nvPicPr>
          <p:blipFill>
            <a:blip r:embed="rId6" cstate="print"/>
            <a:srcRect/>
            <a:stretch>
              <a:fillRect/>
            </a:stretch>
          </p:blipFill>
          <p:spPr bwMode="auto">
            <a:xfrm>
              <a:off x="6890282" y="3829145"/>
              <a:ext cx="4850852" cy="1707931"/>
            </a:xfrm>
            <a:prstGeom prst="rect">
              <a:avLst/>
            </a:prstGeom>
            <a:noFill/>
            <a:effectLst>
              <a:outerShdw blurRad="292100" dist="139700" dir="2700000" algn="ctr" rotWithShape="0">
                <a:srgbClr val="000000">
                  <a:alpha val="65000"/>
                </a:srgbClr>
              </a:outerShdw>
            </a:effectLst>
          </p:spPr>
        </p:pic>
      </p:grpSp>
    </p:spTree>
    <p:extLst>
      <p:ext uri="{BB962C8B-B14F-4D97-AF65-F5344CB8AC3E}">
        <p14:creationId xmlns:p14="http://schemas.microsoft.com/office/powerpoint/2010/main" val="2683375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600200"/>
            <a:ext cx="8229600" cy="4756150"/>
          </a:xfrm>
        </p:spPr>
        <p:txBody>
          <a:bodyPr>
            <a:normAutofit/>
          </a:bodyPr>
          <a:lstStyle/>
          <a:p>
            <a:pPr marL="0" indent="0">
              <a:buNone/>
            </a:pPr>
            <a:r>
              <a:rPr lang="en-US" sz="2400" dirty="0"/>
              <a:t>DEQ recommends that:</a:t>
            </a:r>
            <a:endParaRPr lang="en-ZW" sz="2400" dirty="0"/>
          </a:p>
          <a:p>
            <a:pPr marL="0" indent="0">
              <a:buNone/>
            </a:pPr>
            <a:endParaRPr lang="en-ZW" sz="2400" dirty="0"/>
          </a:p>
          <a:p>
            <a:pPr marL="0" indent="0">
              <a:buNone/>
            </a:pPr>
            <a:r>
              <a:rPr lang="en-US" sz="2400" dirty="0"/>
              <a:t>The commission approves the proposed </a:t>
            </a:r>
            <a:r>
              <a:rPr lang="en-US" sz="2400" dirty="0" smtClean="0"/>
              <a:t>Water Quality fee increase rule </a:t>
            </a:r>
            <a:r>
              <a:rPr lang="en-US" sz="2400" dirty="0"/>
              <a:t>amendments, as seen on pages </a:t>
            </a:r>
            <a:r>
              <a:rPr lang="en-US" sz="2400" dirty="0">
                <a:solidFill>
                  <a:srgbClr val="FF0000"/>
                </a:solidFill>
              </a:rPr>
              <a:t>AA</a:t>
            </a:r>
            <a:r>
              <a:rPr lang="en-US" sz="2400" dirty="0"/>
              <a:t> through </a:t>
            </a:r>
            <a:r>
              <a:rPr lang="en-US" sz="2400" dirty="0">
                <a:solidFill>
                  <a:srgbClr val="FF0000"/>
                </a:solidFill>
              </a:rPr>
              <a:t>BB </a:t>
            </a:r>
            <a:r>
              <a:rPr lang="en-US" sz="2400" dirty="0"/>
              <a:t>of the staff report for this agenda item.</a:t>
            </a:r>
            <a:endParaRPr lang="en-ZW" sz="2400" dirty="0"/>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10</a:t>
            </a:fld>
            <a:endParaRPr lang="en-US"/>
          </a:p>
        </p:txBody>
      </p:sp>
    </p:spTree>
    <p:extLst>
      <p:ext uri="{BB962C8B-B14F-4D97-AF65-F5344CB8AC3E}">
        <p14:creationId xmlns:p14="http://schemas.microsoft.com/office/powerpoint/2010/main" val="9695814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600200"/>
            <a:ext cx="8229600" cy="4756150"/>
          </a:xfrm>
        </p:spPr>
        <p:txBody>
          <a:bodyPr>
            <a:normAutofit/>
          </a:bodyPr>
          <a:lstStyle/>
          <a:p>
            <a:pPr marL="0" indent="0" algn="ctr">
              <a:buNone/>
            </a:pPr>
            <a:r>
              <a:rPr lang="en-US" sz="2800" dirty="0" smtClean="0"/>
              <a:t>Thank you</a:t>
            </a:r>
          </a:p>
          <a:p>
            <a:pPr marL="0" indent="0" algn="ctr">
              <a:buNone/>
            </a:pPr>
            <a:endParaRPr lang="en-US" sz="2400" dirty="0"/>
          </a:p>
          <a:p>
            <a:pPr marL="0" indent="0" algn="ctr">
              <a:buNone/>
            </a:pPr>
            <a:r>
              <a:rPr lang="en-US" sz="2400" b="1" dirty="0" smtClean="0"/>
              <a:t>Christine </a:t>
            </a:r>
            <a:r>
              <a:rPr lang="en-US" sz="2400" b="1" dirty="0" err="1" smtClean="0"/>
              <a:t>Svetkovich</a:t>
            </a:r>
            <a:endParaRPr lang="en-US" sz="2400" b="1" dirty="0" smtClean="0"/>
          </a:p>
          <a:p>
            <a:pPr marL="0" indent="0" algn="ctr">
              <a:buNone/>
            </a:pPr>
            <a:r>
              <a:rPr lang="en-US" sz="2400" dirty="0" smtClean="0"/>
              <a:t>Water Quality Manager</a:t>
            </a:r>
          </a:p>
          <a:p>
            <a:pPr marL="0" indent="0" algn="ctr">
              <a:buNone/>
            </a:pPr>
            <a:r>
              <a:rPr lang="en-ZW" sz="2400" dirty="0"/>
              <a:t>503.229.6991 </a:t>
            </a:r>
            <a:endParaRPr lang="en-ZW" sz="2400" dirty="0" smtClean="0"/>
          </a:p>
          <a:p>
            <a:pPr marL="0" indent="0" algn="ctr">
              <a:buNone/>
            </a:pPr>
            <a:r>
              <a:rPr lang="en-ZW" sz="2400" dirty="0"/>
              <a:t>SVETKOVICH.Christine@deq.state.or.us</a:t>
            </a:r>
          </a:p>
        </p:txBody>
      </p:sp>
      <p:sp>
        <p:nvSpPr>
          <p:cNvPr id="4"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Water Quality Permitting</a:t>
            </a:r>
            <a:endParaRPr lang="en-US" sz="3200" dirty="0">
              <a:solidFill>
                <a:schemeClr val="bg1"/>
              </a:solidFill>
            </a:endParaRPr>
          </a:p>
        </p:txBody>
      </p:sp>
      <p:sp>
        <p:nvSpPr>
          <p:cNvPr id="5" name="Slide Number Placeholder 4"/>
          <p:cNvSpPr>
            <a:spLocks noGrp="1"/>
          </p:cNvSpPr>
          <p:nvPr>
            <p:ph type="sldNum" sz="quarter" idx="12"/>
          </p:nvPr>
        </p:nvSpPr>
        <p:spPr/>
        <p:txBody>
          <a:bodyPr/>
          <a:lstStyle/>
          <a:p>
            <a:fld id="{1939E361-6CC3-4B93-8D02-0CA414705067}" type="slidenum">
              <a:rPr lang="en-US" smtClean="0"/>
              <a:pPr/>
              <a:t>11</a:t>
            </a:fld>
            <a:endParaRPr lang="en-US"/>
          </a:p>
        </p:txBody>
      </p:sp>
    </p:spTree>
    <p:extLst>
      <p:ext uri="{BB962C8B-B14F-4D97-AF65-F5344CB8AC3E}">
        <p14:creationId xmlns:p14="http://schemas.microsoft.com/office/powerpoint/2010/main" val="45437616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6B9F46E4-A827-4FB9-9EDB-AF589E4E67AC}&quot;/&gt;&lt;isInvalidForFieldText val=&quot;0&quot;/&gt;&lt;Image&gt;&lt;filename val=&quot;C:\Users\phahn\AppData\Local\Temp\CP523225693161Session\CPTrustFolder523225693161\PPTImport523225722646\data\asimages\{6B9F46E4-A827-4FB9-9EDB-AF589E4E67AC}_7.png&quot;/&gt;&lt;left val=&quot;663&quot;/&gt;&lt;top val=&quot;179&quot;/&gt;&lt;width val=&quot;611&quot;/&gt;&lt;height val=&quot;497&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WQFeeIncrease2018.EQCPresentation.potx" id="{63E1749A-45C2-4D4B-A7E6-8E4F68FD095F}" vid="{58F7E707-3208-4DE1-BB83-A6F36C9C55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opic xmlns="$ListId:docs;">E - EQC Preparation</Topic>
    <Subtopic xmlns="ebecc746-8b73-4890-83b9-3e48506fbf2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A688620C0F30744A0692F88466D4201" ma:contentTypeVersion="" ma:contentTypeDescription="Create a new document." ma:contentTypeScope="" ma:versionID="e0089dce8b5d4c1d5278096d1d7601b9">
  <xsd:schema xmlns:xsd="http://www.w3.org/2001/XMLSchema" xmlns:xs="http://www.w3.org/2001/XMLSchema" xmlns:p="http://schemas.microsoft.com/office/2006/metadata/properties" xmlns:ns2="$ListId:docs;" xmlns:ns3="ebecc746-8b73-4890-83b9-3e48506fbf2e" targetNamespace="http://schemas.microsoft.com/office/2006/metadata/properties" ma:root="true" ma:fieldsID="01124c9ebbe8272e7cab0c087c7f673b" ns2:_="" ns3:_="">
    <xsd:import namespace="$ListId:docs;"/>
    <xsd:import namespace="ebecc746-8b73-4890-83b9-3e48506fbf2e"/>
    <xsd:element name="properties">
      <xsd:complexType>
        <xsd:sequence>
          <xsd:element name="documentManagement">
            <xsd:complexType>
              <xsd:all>
                <xsd:element ref="ns2:Topic" minOccurs="0"/>
                <xsd:element ref="ns3:Subtopic"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ListId:docs;" elementFormDefault="qualified">
    <xsd:import namespace="http://schemas.microsoft.com/office/2006/documentManagement/types"/>
    <xsd:import namespace="http://schemas.microsoft.com/office/infopath/2007/PartnerControls"/>
    <xsd:element name="Topic" ma:index="8" nillable="true" ma:displayName="Topic" ma:default="Select..." ma:format="Dropdown" ma:internalName="Topic">
      <xsd:simpleType>
        <xsd:restriction base="dms:Choice">
          <xsd:enumeration value="Select..."/>
          <xsd:enumeration value="A - Planning"/>
          <xsd:enumeration value="B - Stakeholder Involvement"/>
          <xsd:enumeration value="C - Fee Approval"/>
          <xsd:enumeration value="D - Public Notice"/>
          <xsd:enumeration value="E - EQC Preparation"/>
          <xsd:enumeration value="F - Supporting Documents"/>
        </xsd:restriction>
      </xsd:simpleType>
    </xsd:element>
  </xsd:schema>
  <xsd:schema xmlns:xsd="http://www.w3.org/2001/XMLSchema" xmlns:xs="http://www.w3.org/2001/XMLSchema" xmlns:dms="http://schemas.microsoft.com/office/2006/documentManagement/types" xmlns:pc="http://schemas.microsoft.com/office/infopath/2007/PartnerControls" targetNamespace="ebecc746-8b73-4890-83b9-3e48506fbf2e" elementFormDefault="qualified">
    <xsd:import namespace="http://schemas.microsoft.com/office/2006/documentManagement/types"/>
    <xsd:import namespace="http://schemas.microsoft.com/office/infopath/2007/PartnerControls"/>
    <xsd:element name="Subtopic" ma:index="9" nillable="true" ma:displayName="Subtopic" ma:internalName="Subtopic">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E8E8CD-2081-4952-A002-E21E4AD07AE4}">
  <ds:schemaRefs>
    <ds:schemaRef ds:uri="http://schemas.microsoft.com/sharepoint/v3/contenttype/forms"/>
  </ds:schemaRefs>
</ds:datastoreItem>
</file>

<file path=customXml/itemProps2.xml><?xml version="1.0" encoding="utf-8"?>
<ds:datastoreItem xmlns:ds="http://schemas.openxmlformats.org/officeDocument/2006/customXml" ds:itemID="{C7E6994D-EDE0-4EC1-968D-B3A77F2A8A11}">
  <ds:schemaRefs>
    <ds:schemaRef ds:uri="http://purl.org/dc/elements/1.1/"/>
    <ds:schemaRef ds:uri="http://schemas.microsoft.com/office/2006/metadata/properties"/>
    <ds:schemaRef ds:uri="$ListId:docs;"/>
    <ds:schemaRef ds:uri="ebecc746-8b73-4890-83b9-3e48506fbf2e"/>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B21A923-BA9C-4A17-BEBB-4C142C6D88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ListId:docs;"/>
    <ds:schemaRef ds:uri="ebecc746-8b73-4890-83b9-3e48506fbf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947</TotalTime>
  <Words>1557</Words>
  <Application>Microsoft Office PowerPoint</Application>
  <PresentationFormat>On-screen Show (4:3)</PresentationFormat>
  <Paragraphs>186</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Water Quality Permitting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State of Oregon Department of Environmental Quality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EQC Presentation</dc:title>
  <dc:creator>State of Oregon</dc:creator>
  <cp:lastModifiedBy>MARTIN Michele</cp:lastModifiedBy>
  <cp:revision>111</cp:revision>
  <dcterms:created xsi:type="dcterms:W3CDTF">2012-12-04T19:19:06Z</dcterms:created>
  <dcterms:modified xsi:type="dcterms:W3CDTF">2018-08-21T17:54:54Z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0x0101007A688620C0F30744A0692F88466D4201</vt:lpwstr>
  </property>
</Properties>
</file>