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0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D1839-5C19-46FF-985E-131950152347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54486-55E9-4964-996C-15F2F08B6E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529182" y="284672"/>
            <a:ext cx="604129" cy="1155939"/>
          </a:xfrm>
          <a:custGeom>
            <a:avLst/>
            <a:gdLst>
              <a:gd name="connsiteX0" fmla="*/ 592252 w 604129"/>
              <a:gd name="connsiteY0" fmla="*/ 0 h 1155939"/>
              <a:gd name="connsiteX1" fmla="*/ 531867 w 604129"/>
              <a:gd name="connsiteY1" fmla="*/ 25879 h 1155939"/>
              <a:gd name="connsiteX2" fmla="*/ 523241 w 604129"/>
              <a:gd name="connsiteY2" fmla="*/ 51758 h 1155939"/>
              <a:gd name="connsiteX3" fmla="*/ 531867 w 604129"/>
              <a:gd name="connsiteY3" fmla="*/ 163902 h 1155939"/>
              <a:gd name="connsiteX4" fmla="*/ 540493 w 604129"/>
              <a:gd name="connsiteY4" fmla="*/ 198407 h 1155939"/>
              <a:gd name="connsiteX5" fmla="*/ 549120 w 604129"/>
              <a:gd name="connsiteY5" fmla="*/ 258792 h 1155939"/>
              <a:gd name="connsiteX6" fmla="*/ 583626 w 604129"/>
              <a:gd name="connsiteY6" fmla="*/ 336430 h 1155939"/>
              <a:gd name="connsiteX7" fmla="*/ 583626 w 604129"/>
              <a:gd name="connsiteY7" fmla="*/ 474453 h 1155939"/>
              <a:gd name="connsiteX8" fmla="*/ 523241 w 604129"/>
              <a:gd name="connsiteY8" fmla="*/ 508958 h 1155939"/>
              <a:gd name="connsiteX9" fmla="*/ 471482 w 604129"/>
              <a:gd name="connsiteY9" fmla="*/ 526211 h 1155939"/>
              <a:gd name="connsiteX10" fmla="*/ 445603 w 604129"/>
              <a:gd name="connsiteY10" fmla="*/ 534837 h 1155939"/>
              <a:gd name="connsiteX11" fmla="*/ 419724 w 604129"/>
              <a:gd name="connsiteY11" fmla="*/ 543464 h 1155939"/>
              <a:gd name="connsiteX12" fmla="*/ 359339 w 604129"/>
              <a:gd name="connsiteY12" fmla="*/ 560717 h 1155939"/>
              <a:gd name="connsiteX13" fmla="*/ 307580 w 604129"/>
              <a:gd name="connsiteY13" fmla="*/ 603849 h 1155939"/>
              <a:gd name="connsiteX14" fmla="*/ 290327 w 604129"/>
              <a:gd name="connsiteY14" fmla="*/ 638354 h 1155939"/>
              <a:gd name="connsiteX15" fmla="*/ 298954 w 604129"/>
              <a:gd name="connsiteY15" fmla="*/ 741871 h 1155939"/>
              <a:gd name="connsiteX16" fmla="*/ 342086 w 604129"/>
              <a:gd name="connsiteY16" fmla="*/ 828136 h 1155939"/>
              <a:gd name="connsiteX17" fmla="*/ 385218 w 604129"/>
              <a:gd name="connsiteY17" fmla="*/ 879894 h 1155939"/>
              <a:gd name="connsiteX18" fmla="*/ 393844 w 604129"/>
              <a:gd name="connsiteY18" fmla="*/ 905773 h 1155939"/>
              <a:gd name="connsiteX19" fmla="*/ 376592 w 604129"/>
              <a:gd name="connsiteY19" fmla="*/ 1035170 h 1155939"/>
              <a:gd name="connsiteX20" fmla="*/ 359339 w 604129"/>
              <a:gd name="connsiteY20" fmla="*/ 1069675 h 1155939"/>
              <a:gd name="connsiteX21" fmla="*/ 333460 w 604129"/>
              <a:gd name="connsiteY21" fmla="*/ 1086928 h 1155939"/>
              <a:gd name="connsiteX22" fmla="*/ 316207 w 604129"/>
              <a:gd name="connsiteY22" fmla="*/ 1112807 h 1155939"/>
              <a:gd name="connsiteX23" fmla="*/ 290327 w 604129"/>
              <a:gd name="connsiteY23" fmla="*/ 1121434 h 1155939"/>
              <a:gd name="connsiteX24" fmla="*/ 264448 w 604129"/>
              <a:gd name="connsiteY24" fmla="*/ 1138686 h 1155939"/>
              <a:gd name="connsiteX25" fmla="*/ 195437 w 604129"/>
              <a:gd name="connsiteY25" fmla="*/ 1147313 h 1155939"/>
              <a:gd name="connsiteX26" fmla="*/ 152305 w 604129"/>
              <a:gd name="connsiteY26" fmla="*/ 1155939 h 1155939"/>
              <a:gd name="connsiteX27" fmla="*/ 100546 w 604129"/>
              <a:gd name="connsiteY27" fmla="*/ 1147313 h 1155939"/>
              <a:gd name="connsiteX28" fmla="*/ 74667 w 604129"/>
              <a:gd name="connsiteY28" fmla="*/ 1130060 h 1155939"/>
              <a:gd name="connsiteX29" fmla="*/ 48788 w 604129"/>
              <a:gd name="connsiteY29" fmla="*/ 1104181 h 1155939"/>
              <a:gd name="connsiteX30" fmla="*/ 22909 w 604129"/>
              <a:gd name="connsiteY30" fmla="*/ 1069675 h 1155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04129" h="1155939">
                <a:moveTo>
                  <a:pt x="592252" y="0"/>
                </a:moveTo>
                <a:cubicBezTo>
                  <a:pt x="571531" y="5180"/>
                  <a:pt x="546761" y="7262"/>
                  <a:pt x="531867" y="25879"/>
                </a:cubicBezTo>
                <a:cubicBezTo>
                  <a:pt x="526187" y="32979"/>
                  <a:pt x="526116" y="43132"/>
                  <a:pt x="523241" y="51758"/>
                </a:cubicBezTo>
                <a:cubicBezTo>
                  <a:pt x="526116" y="89139"/>
                  <a:pt x="527487" y="126667"/>
                  <a:pt x="531867" y="163902"/>
                </a:cubicBezTo>
                <a:cubicBezTo>
                  <a:pt x="533252" y="175676"/>
                  <a:pt x="538372" y="186743"/>
                  <a:pt x="540493" y="198407"/>
                </a:cubicBezTo>
                <a:cubicBezTo>
                  <a:pt x="544130" y="218412"/>
                  <a:pt x="544548" y="238980"/>
                  <a:pt x="549120" y="258792"/>
                </a:cubicBezTo>
                <a:cubicBezTo>
                  <a:pt x="559990" y="305895"/>
                  <a:pt x="561793" y="303681"/>
                  <a:pt x="583626" y="336430"/>
                </a:cubicBezTo>
                <a:cubicBezTo>
                  <a:pt x="596920" y="389608"/>
                  <a:pt x="604129" y="402694"/>
                  <a:pt x="583626" y="474453"/>
                </a:cubicBezTo>
                <a:cubicBezTo>
                  <a:pt x="581619" y="481479"/>
                  <a:pt x="524138" y="508599"/>
                  <a:pt x="523241" y="508958"/>
                </a:cubicBezTo>
                <a:cubicBezTo>
                  <a:pt x="506356" y="515712"/>
                  <a:pt x="488735" y="520460"/>
                  <a:pt x="471482" y="526211"/>
                </a:cubicBezTo>
                <a:lnTo>
                  <a:pt x="445603" y="534837"/>
                </a:lnTo>
                <a:cubicBezTo>
                  <a:pt x="436977" y="537713"/>
                  <a:pt x="428546" y="541259"/>
                  <a:pt x="419724" y="543464"/>
                </a:cubicBezTo>
                <a:cubicBezTo>
                  <a:pt x="408662" y="546229"/>
                  <a:pt x="371719" y="554527"/>
                  <a:pt x="359339" y="560717"/>
                </a:cubicBezTo>
                <a:cubicBezTo>
                  <a:pt x="335320" y="572727"/>
                  <a:pt x="326658" y="584772"/>
                  <a:pt x="307580" y="603849"/>
                </a:cubicBezTo>
                <a:cubicBezTo>
                  <a:pt x="301829" y="615351"/>
                  <a:pt x="291129" y="625520"/>
                  <a:pt x="290327" y="638354"/>
                </a:cubicBezTo>
                <a:cubicBezTo>
                  <a:pt x="288167" y="672912"/>
                  <a:pt x="293261" y="707717"/>
                  <a:pt x="298954" y="741871"/>
                </a:cubicBezTo>
                <a:cubicBezTo>
                  <a:pt x="307211" y="791411"/>
                  <a:pt x="316002" y="791618"/>
                  <a:pt x="342086" y="828136"/>
                </a:cubicBezTo>
                <a:cubicBezTo>
                  <a:pt x="372109" y="870168"/>
                  <a:pt x="344944" y="839620"/>
                  <a:pt x="385218" y="879894"/>
                </a:cubicBezTo>
                <a:cubicBezTo>
                  <a:pt x="388093" y="888520"/>
                  <a:pt x="393844" y="896680"/>
                  <a:pt x="393844" y="905773"/>
                </a:cubicBezTo>
                <a:cubicBezTo>
                  <a:pt x="393844" y="946756"/>
                  <a:pt x="393703" y="995244"/>
                  <a:pt x="376592" y="1035170"/>
                </a:cubicBezTo>
                <a:cubicBezTo>
                  <a:pt x="371527" y="1046990"/>
                  <a:pt x="367571" y="1059796"/>
                  <a:pt x="359339" y="1069675"/>
                </a:cubicBezTo>
                <a:cubicBezTo>
                  <a:pt x="352702" y="1077640"/>
                  <a:pt x="342086" y="1081177"/>
                  <a:pt x="333460" y="1086928"/>
                </a:cubicBezTo>
                <a:cubicBezTo>
                  <a:pt x="327709" y="1095554"/>
                  <a:pt x="324303" y="1106330"/>
                  <a:pt x="316207" y="1112807"/>
                </a:cubicBezTo>
                <a:cubicBezTo>
                  <a:pt x="309106" y="1118488"/>
                  <a:pt x="298460" y="1117367"/>
                  <a:pt x="290327" y="1121434"/>
                </a:cubicBezTo>
                <a:cubicBezTo>
                  <a:pt x="281054" y="1126070"/>
                  <a:pt x="274450" y="1135958"/>
                  <a:pt x="264448" y="1138686"/>
                </a:cubicBezTo>
                <a:cubicBezTo>
                  <a:pt x="242082" y="1144786"/>
                  <a:pt x="218350" y="1143788"/>
                  <a:pt x="195437" y="1147313"/>
                </a:cubicBezTo>
                <a:cubicBezTo>
                  <a:pt x="180945" y="1149542"/>
                  <a:pt x="166682" y="1153064"/>
                  <a:pt x="152305" y="1155939"/>
                </a:cubicBezTo>
                <a:cubicBezTo>
                  <a:pt x="135052" y="1153064"/>
                  <a:pt x="117139" y="1152844"/>
                  <a:pt x="100546" y="1147313"/>
                </a:cubicBezTo>
                <a:cubicBezTo>
                  <a:pt x="90710" y="1144035"/>
                  <a:pt x="82632" y="1136697"/>
                  <a:pt x="74667" y="1130060"/>
                </a:cubicBezTo>
                <a:cubicBezTo>
                  <a:pt x="65295" y="1122250"/>
                  <a:pt x="56598" y="1113553"/>
                  <a:pt x="48788" y="1104181"/>
                </a:cubicBezTo>
                <a:cubicBezTo>
                  <a:pt x="0" y="1045635"/>
                  <a:pt x="50350" y="1097119"/>
                  <a:pt x="22909" y="1069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762000" y="457200"/>
            <a:ext cx="604129" cy="1155939"/>
          </a:xfrm>
          <a:custGeom>
            <a:avLst/>
            <a:gdLst>
              <a:gd name="connsiteX0" fmla="*/ 592252 w 604129"/>
              <a:gd name="connsiteY0" fmla="*/ 0 h 1155939"/>
              <a:gd name="connsiteX1" fmla="*/ 531867 w 604129"/>
              <a:gd name="connsiteY1" fmla="*/ 25879 h 1155939"/>
              <a:gd name="connsiteX2" fmla="*/ 523241 w 604129"/>
              <a:gd name="connsiteY2" fmla="*/ 51758 h 1155939"/>
              <a:gd name="connsiteX3" fmla="*/ 531867 w 604129"/>
              <a:gd name="connsiteY3" fmla="*/ 163902 h 1155939"/>
              <a:gd name="connsiteX4" fmla="*/ 540493 w 604129"/>
              <a:gd name="connsiteY4" fmla="*/ 198407 h 1155939"/>
              <a:gd name="connsiteX5" fmla="*/ 549120 w 604129"/>
              <a:gd name="connsiteY5" fmla="*/ 258792 h 1155939"/>
              <a:gd name="connsiteX6" fmla="*/ 583626 w 604129"/>
              <a:gd name="connsiteY6" fmla="*/ 336430 h 1155939"/>
              <a:gd name="connsiteX7" fmla="*/ 583626 w 604129"/>
              <a:gd name="connsiteY7" fmla="*/ 474453 h 1155939"/>
              <a:gd name="connsiteX8" fmla="*/ 523241 w 604129"/>
              <a:gd name="connsiteY8" fmla="*/ 508958 h 1155939"/>
              <a:gd name="connsiteX9" fmla="*/ 471482 w 604129"/>
              <a:gd name="connsiteY9" fmla="*/ 526211 h 1155939"/>
              <a:gd name="connsiteX10" fmla="*/ 445603 w 604129"/>
              <a:gd name="connsiteY10" fmla="*/ 534837 h 1155939"/>
              <a:gd name="connsiteX11" fmla="*/ 419724 w 604129"/>
              <a:gd name="connsiteY11" fmla="*/ 543464 h 1155939"/>
              <a:gd name="connsiteX12" fmla="*/ 359339 w 604129"/>
              <a:gd name="connsiteY12" fmla="*/ 560717 h 1155939"/>
              <a:gd name="connsiteX13" fmla="*/ 307580 w 604129"/>
              <a:gd name="connsiteY13" fmla="*/ 603849 h 1155939"/>
              <a:gd name="connsiteX14" fmla="*/ 290327 w 604129"/>
              <a:gd name="connsiteY14" fmla="*/ 638354 h 1155939"/>
              <a:gd name="connsiteX15" fmla="*/ 298954 w 604129"/>
              <a:gd name="connsiteY15" fmla="*/ 741871 h 1155939"/>
              <a:gd name="connsiteX16" fmla="*/ 342086 w 604129"/>
              <a:gd name="connsiteY16" fmla="*/ 828136 h 1155939"/>
              <a:gd name="connsiteX17" fmla="*/ 385218 w 604129"/>
              <a:gd name="connsiteY17" fmla="*/ 879894 h 1155939"/>
              <a:gd name="connsiteX18" fmla="*/ 393844 w 604129"/>
              <a:gd name="connsiteY18" fmla="*/ 905773 h 1155939"/>
              <a:gd name="connsiteX19" fmla="*/ 376592 w 604129"/>
              <a:gd name="connsiteY19" fmla="*/ 1035170 h 1155939"/>
              <a:gd name="connsiteX20" fmla="*/ 359339 w 604129"/>
              <a:gd name="connsiteY20" fmla="*/ 1069675 h 1155939"/>
              <a:gd name="connsiteX21" fmla="*/ 333460 w 604129"/>
              <a:gd name="connsiteY21" fmla="*/ 1086928 h 1155939"/>
              <a:gd name="connsiteX22" fmla="*/ 316207 w 604129"/>
              <a:gd name="connsiteY22" fmla="*/ 1112807 h 1155939"/>
              <a:gd name="connsiteX23" fmla="*/ 290327 w 604129"/>
              <a:gd name="connsiteY23" fmla="*/ 1121434 h 1155939"/>
              <a:gd name="connsiteX24" fmla="*/ 264448 w 604129"/>
              <a:gd name="connsiteY24" fmla="*/ 1138686 h 1155939"/>
              <a:gd name="connsiteX25" fmla="*/ 195437 w 604129"/>
              <a:gd name="connsiteY25" fmla="*/ 1147313 h 1155939"/>
              <a:gd name="connsiteX26" fmla="*/ 152305 w 604129"/>
              <a:gd name="connsiteY26" fmla="*/ 1155939 h 1155939"/>
              <a:gd name="connsiteX27" fmla="*/ 100546 w 604129"/>
              <a:gd name="connsiteY27" fmla="*/ 1147313 h 1155939"/>
              <a:gd name="connsiteX28" fmla="*/ 74667 w 604129"/>
              <a:gd name="connsiteY28" fmla="*/ 1130060 h 1155939"/>
              <a:gd name="connsiteX29" fmla="*/ 48788 w 604129"/>
              <a:gd name="connsiteY29" fmla="*/ 1104181 h 1155939"/>
              <a:gd name="connsiteX30" fmla="*/ 22909 w 604129"/>
              <a:gd name="connsiteY30" fmla="*/ 1069675 h 1155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04129" h="1155939">
                <a:moveTo>
                  <a:pt x="592252" y="0"/>
                </a:moveTo>
                <a:cubicBezTo>
                  <a:pt x="571531" y="5180"/>
                  <a:pt x="546761" y="7262"/>
                  <a:pt x="531867" y="25879"/>
                </a:cubicBezTo>
                <a:cubicBezTo>
                  <a:pt x="526187" y="32979"/>
                  <a:pt x="526116" y="43132"/>
                  <a:pt x="523241" y="51758"/>
                </a:cubicBezTo>
                <a:cubicBezTo>
                  <a:pt x="526116" y="89139"/>
                  <a:pt x="527487" y="126667"/>
                  <a:pt x="531867" y="163902"/>
                </a:cubicBezTo>
                <a:cubicBezTo>
                  <a:pt x="533252" y="175676"/>
                  <a:pt x="538372" y="186743"/>
                  <a:pt x="540493" y="198407"/>
                </a:cubicBezTo>
                <a:cubicBezTo>
                  <a:pt x="544130" y="218412"/>
                  <a:pt x="544548" y="238980"/>
                  <a:pt x="549120" y="258792"/>
                </a:cubicBezTo>
                <a:cubicBezTo>
                  <a:pt x="559990" y="305895"/>
                  <a:pt x="561793" y="303681"/>
                  <a:pt x="583626" y="336430"/>
                </a:cubicBezTo>
                <a:cubicBezTo>
                  <a:pt x="596920" y="389608"/>
                  <a:pt x="604129" y="402694"/>
                  <a:pt x="583626" y="474453"/>
                </a:cubicBezTo>
                <a:cubicBezTo>
                  <a:pt x="581619" y="481479"/>
                  <a:pt x="524138" y="508599"/>
                  <a:pt x="523241" y="508958"/>
                </a:cubicBezTo>
                <a:cubicBezTo>
                  <a:pt x="506356" y="515712"/>
                  <a:pt x="488735" y="520460"/>
                  <a:pt x="471482" y="526211"/>
                </a:cubicBezTo>
                <a:lnTo>
                  <a:pt x="445603" y="534837"/>
                </a:lnTo>
                <a:cubicBezTo>
                  <a:pt x="436977" y="537713"/>
                  <a:pt x="428546" y="541259"/>
                  <a:pt x="419724" y="543464"/>
                </a:cubicBezTo>
                <a:cubicBezTo>
                  <a:pt x="408662" y="546229"/>
                  <a:pt x="371719" y="554527"/>
                  <a:pt x="359339" y="560717"/>
                </a:cubicBezTo>
                <a:cubicBezTo>
                  <a:pt x="335320" y="572727"/>
                  <a:pt x="326658" y="584772"/>
                  <a:pt x="307580" y="603849"/>
                </a:cubicBezTo>
                <a:cubicBezTo>
                  <a:pt x="301829" y="615351"/>
                  <a:pt x="291129" y="625520"/>
                  <a:pt x="290327" y="638354"/>
                </a:cubicBezTo>
                <a:cubicBezTo>
                  <a:pt x="288167" y="672912"/>
                  <a:pt x="293261" y="707717"/>
                  <a:pt x="298954" y="741871"/>
                </a:cubicBezTo>
                <a:cubicBezTo>
                  <a:pt x="307211" y="791411"/>
                  <a:pt x="316002" y="791618"/>
                  <a:pt x="342086" y="828136"/>
                </a:cubicBezTo>
                <a:cubicBezTo>
                  <a:pt x="372109" y="870168"/>
                  <a:pt x="344944" y="839620"/>
                  <a:pt x="385218" y="879894"/>
                </a:cubicBezTo>
                <a:cubicBezTo>
                  <a:pt x="388093" y="888520"/>
                  <a:pt x="393844" y="896680"/>
                  <a:pt x="393844" y="905773"/>
                </a:cubicBezTo>
                <a:cubicBezTo>
                  <a:pt x="393844" y="946756"/>
                  <a:pt x="393703" y="995244"/>
                  <a:pt x="376592" y="1035170"/>
                </a:cubicBezTo>
                <a:cubicBezTo>
                  <a:pt x="371527" y="1046990"/>
                  <a:pt x="367571" y="1059796"/>
                  <a:pt x="359339" y="1069675"/>
                </a:cubicBezTo>
                <a:cubicBezTo>
                  <a:pt x="352702" y="1077640"/>
                  <a:pt x="342086" y="1081177"/>
                  <a:pt x="333460" y="1086928"/>
                </a:cubicBezTo>
                <a:cubicBezTo>
                  <a:pt x="327709" y="1095554"/>
                  <a:pt x="324303" y="1106330"/>
                  <a:pt x="316207" y="1112807"/>
                </a:cubicBezTo>
                <a:cubicBezTo>
                  <a:pt x="309106" y="1118488"/>
                  <a:pt x="298460" y="1117367"/>
                  <a:pt x="290327" y="1121434"/>
                </a:cubicBezTo>
                <a:cubicBezTo>
                  <a:pt x="281054" y="1126070"/>
                  <a:pt x="274450" y="1135958"/>
                  <a:pt x="264448" y="1138686"/>
                </a:cubicBezTo>
                <a:cubicBezTo>
                  <a:pt x="242082" y="1144786"/>
                  <a:pt x="218350" y="1143788"/>
                  <a:pt x="195437" y="1147313"/>
                </a:cubicBezTo>
                <a:cubicBezTo>
                  <a:pt x="180945" y="1149542"/>
                  <a:pt x="166682" y="1153064"/>
                  <a:pt x="152305" y="1155939"/>
                </a:cubicBezTo>
                <a:cubicBezTo>
                  <a:pt x="135052" y="1153064"/>
                  <a:pt x="117139" y="1152844"/>
                  <a:pt x="100546" y="1147313"/>
                </a:cubicBezTo>
                <a:cubicBezTo>
                  <a:pt x="90710" y="1144035"/>
                  <a:pt x="82632" y="1136697"/>
                  <a:pt x="74667" y="1130060"/>
                </a:cubicBezTo>
                <a:cubicBezTo>
                  <a:pt x="65295" y="1122250"/>
                  <a:pt x="56598" y="1113553"/>
                  <a:pt x="48788" y="1104181"/>
                </a:cubicBezTo>
                <a:cubicBezTo>
                  <a:pt x="0" y="1045635"/>
                  <a:pt x="50350" y="1097119"/>
                  <a:pt x="22909" y="1069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990600" y="8382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71600" y="914400"/>
            <a:ext cx="914400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be 11"/>
          <p:cNvSpPr/>
          <p:nvPr/>
        </p:nvSpPr>
        <p:spPr>
          <a:xfrm>
            <a:off x="2362200" y="609600"/>
            <a:ext cx="914400" cy="685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352800" y="914400"/>
            <a:ext cx="2209800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n 13"/>
          <p:cNvSpPr/>
          <p:nvPr/>
        </p:nvSpPr>
        <p:spPr>
          <a:xfrm>
            <a:off x="5638800" y="685800"/>
            <a:ext cx="914400" cy="5334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Elbow Connector 28"/>
          <p:cNvCxnSpPr>
            <a:stCxn id="14" idx="4"/>
          </p:cNvCxnSpPr>
          <p:nvPr/>
        </p:nvCxnSpPr>
        <p:spPr>
          <a:xfrm flipH="1">
            <a:off x="1219200" y="952500"/>
            <a:ext cx="5334000" cy="571500"/>
          </a:xfrm>
          <a:prstGeom prst="bentConnector3">
            <a:avLst>
              <a:gd name="adj1" fmla="val -42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352800" y="609600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Influent = 180 </a:t>
            </a:r>
            <a:r>
              <a:rPr lang="en-US" sz="1200" dirty="0" err="1" smtClean="0"/>
              <a:t>ng</a:t>
            </a:r>
            <a:r>
              <a:rPr lang="en-US" sz="1200" dirty="0" smtClean="0"/>
              <a:t>/L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6781800" y="106680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Effluent = 15 </a:t>
            </a:r>
            <a:r>
              <a:rPr lang="en-US" sz="1200" dirty="0" err="1" smtClean="0"/>
              <a:t>ng</a:t>
            </a:r>
            <a:r>
              <a:rPr lang="en-US" sz="1200" dirty="0" smtClean="0"/>
              <a:t>/L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1295400" y="1524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Intake Credit = ** </a:t>
            </a:r>
            <a:r>
              <a:rPr lang="en-US" sz="1200" dirty="0" err="1" smtClean="0"/>
              <a:t>ng</a:t>
            </a:r>
            <a:r>
              <a:rPr lang="en-US" sz="1200" dirty="0" smtClean="0"/>
              <a:t>/L?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3962400" y="152400"/>
            <a:ext cx="4724400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Level Currently Achievable – Concept for MDV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715000" y="5334000"/>
            <a:ext cx="3200400" cy="1200329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u="sng" dirty="0" smtClean="0"/>
              <a:t>Principles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Use averages – no daily maxima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Minor dischargers – LCA is a standard MMP and monitoring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Major dischargers – LCA </a:t>
            </a:r>
            <a:r>
              <a:rPr lang="en-US" sz="1200" dirty="0"/>
              <a:t> </a:t>
            </a:r>
            <a:r>
              <a:rPr lang="en-US" sz="1200" dirty="0" smtClean="0"/>
              <a:t>is MMPs and treatment upgrades to get to 5 </a:t>
            </a:r>
            <a:r>
              <a:rPr lang="en-US" sz="1200" dirty="0" err="1" smtClean="0"/>
              <a:t>ng</a:t>
            </a:r>
            <a:r>
              <a:rPr lang="en-US" sz="1200" dirty="0" smtClean="0"/>
              <a:t>/L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3810000" y="914400"/>
            <a:ext cx="1828800" cy="276999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MMPs can attain 100 </a:t>
            </a:r>
            <a:r>
              <a:rPr lang="en-US" sz="1200" dirty="0" err="1" smtClean="0">
                <a:solidFill>
                  <a:schemeClr val="accent2">
                    <a:lumMod val="75000"/>
                  </a:schemeClr>
                </a:solidFill>
              </a:rPr>
              <a:t>ng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/L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543800" y="1371600"/>
            <a:ext cx="1295400" cy="1200329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MMPs + treatment can attain 5 </a:t>
            </a:r>
            <a:r>
              <a:rPr lang="en-US" sz="1200" dirty="0" err="1" smtClean="0">
                <a:solidFill>
                  <a:schemeClr val="accent2">
                    <a:lumMod val="75000"/>
                  </a:schemeClr>
                </a:solidFill>
              </a:rPr>
              <a:t>ng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/L </a:t>
            </a:r>
          </a:p>
          <a:p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90 – 95% removal efficiency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1219200" y="1905000"/>
            <a:ext cx="0" cy="457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28600" y="358140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Years</a:t>
            </a:r>
            <a:endParaRPr lang="en-US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1066800" y="1676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066800" y="3505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990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64" name="Straight Connector 63"/>
          <p:cNvCxnSpPr/>
          <p:nvPr/>
        </p:nvCxnSpPr>
        <p:spPr>
          <a:xfrm>
            <a:off x="1066800" y="25146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066800" y="4267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066800" y="49530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838200" y="24384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1322717" y="2121932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dirty="0"/>
              <a:t> </a:t>
            </a:r>
            <a:r>
              <a:rPr lang="en-US" sz="1200" dirty="0" smtClean="0"/>
              <a:t> Monitor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/>
              <a:t> </a:t>
            </a:r>
            <a:r>
              <a:rPr lang="en-US" sz="1200" dirty="0" smtClean="0"/>
              <a:t> Implement MMP</a:t>
            </a:r>
            <a:endParaRPr lang="en-US" sz="1200" dirty="0"/>
          </a:p>
        </p:txBody>
      </p:sp>
      <p:sp>
        <p:nvSpPr>
          <p:cNvPr id="69" name="TextBox 68"/>
          <p:cNvSpPr txBox="1"/>
          <p:nvPr/>
        </p:nvSpPr>
        <p:spPr>
          <a:xfrm>
            <a:off x="1371600" y="3810000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100" dirty="0" smtClean="0"/>
              <a:t>  If &gt; 5 MGD 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 Monitor  - % reduction (influent goal 100 </a:t>
            </a:r>
            <a:r>
              <a:rPr lang="en-US" sz="1100" dirty="0" err="1" smtClean="0"/>
              <a:t>ng</a:t>
            </a:r>
            <a:r>
              <a:rPr lang="en-US" sz="1100" dirty="0" smtClean="0"/>
              <a:t>/L)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/>
              <a:t> </a:t>
            </a:r>
            <a:r>
              <a:rPr lang="en-US" sz="1100" dirty="0" smtClean="0"/>
              <a:t> Facility Plan if effluent &gt;  5 </a:t>
            </a:r>
            <a:r>
              <a:rPr lang="en-US" sz="1100" dirty="0" err="1" smtClean="0"/>
              <a:t>ng</a:t>
            </a:r>
            <a:r>
              <a:rPr lang="en-US" sz="1100" dirty="0" smtClean="0"/>
              <a:t>/L 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/>
              <a:t> </a:t>
            </a:r>
            <a:r>
              <a:rPr lang="en-US" sz="1100" dirty="0" smtClean="0"/>
              <a:t> Construction</a:t>
            </a:r>
            <a:endParaRPr lang="en-US" sz="1100" dirty="0"/>
          </a:p>
        </p:txBody>
      </p:sp>
      <p:sp>
        <p:nvSpPr>
          <p:cNvPr id="70" name="TextBox 69"/>
          <p:cNvSpPr txBox="1"/>
          <p:nvPr/>
        </p:nvSpPr>
        <p:spPr>
          <a:xfrm>
            <a:off x="1371600" y="3048000"/>
            <a:ext cx="3429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100" dirty="0" smtClean="0"/>
              <a:t>  If &lt; 3 MGD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Monitor  - % reduction (influent goal 100 </a:t>
            </a:r>
            <a:r>
              <a:rPr lang="en-US" sz="1100" dirty="0" err="1" smtClean="0"/>
              <a:t>ng</a:t>
            </a:r>
            <a:r>
              <a:rPr lang="en-US" sz="1100" dirty="0" smtClean="0"/>
              <a:t>/L)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/>
              <a:t> </a:t>
            </a:r>
            <a:r>
              <a:rPr lang="en-US" sz="1100" dirty="0" smtClean="0"/>
              <a:t> Facility Plan if effluent &gt;  10 </a:t>
            </a:r>
            <a:r>
              <a:rPr lang="en-US" sz="1100" dirty="0" err="1" smtClean="0"/>
              <a:t>ng</a:t>
            </a:r>
            <a:r>
              <a:rPr lang="en-US" sz="1100" dirty="0" smtClean="0"/>
              <a:t>/L </a:t>
            </a:r>
            <a:endParaRPr lang="en-US" sz="1100" dirty="0"/>
          </a:p>
        </p:txBody>
      </p:sp>
      <p:cxnSp>
        <p:nvCxnSpPr>
          <p:cNvPr id="72" name="Curved Connector 71"/>
          <p:cNvCxnSpPr/>
          <p:nvPr/>
        </p:nvCxnSpPr>
        <p:spPr>
          <a:xfrm>
            <a:off x="4343400" y="3352800"/>
            <a:ext cx="1524000" cy="5334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943600" y="3657600"/>
            <a:ext cx="2667000" cy="461665"/>
          </a:xfrm>
          <a:prstGeom prst="rect">
            <a:avLst/>
          </a:prstGeom>
          <a:noFill/>
          <a:ln w="12700" cmpd="dbl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Off Ramp:  Individual Variance and attain 0.12 </a:t>
            </a:r>
            <a:r>
              <a:rPr lang="en-US" sz="1200" dirty="0" err="1" smtClean="0"/>
              <a:t>ng</a:t>
            </a:r>
            <a:r>
              <a:rPr lang="en-US" sz="1200" dirty="0" smtClean="0"/>
              <a:t>/L</a:t>
            </a:r>
            <a:endParaRPr lang="en-US" sz="1200" dirty="0"/>
          </a:p>
        </p:txBody>
      </p:sp>
      <p:sp>
        <p:nvSpPr>
          <p:cNvPr id="76" name="TextBox 75"/>
          <p:cNvSpPr txBox="1"/>
          <p:nvPr/>
        </p:nvSpPr>
        <p:spPr>
          <a:xfrm>
            <a:off x="5943600" y="4495800"/>
            <a:ext cx="2667000" cy="461665"/>
          </a:xfrm>
          <a:prstGeom prst="rect">
            <a:avLst/>
          </a:prstGeom>
          <a:noFill/>
          <a:ln w="12700" cmpd="dbl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Off Ramp:  Individual Variance and attain 0.12 </a:t>
            </a:r>
            <a:r>
              <a:rPr lang="en-US" sz="1200" dirty="0" err="1" smtClean="0"/>
              <a:t>ng</a:t>
            </a:r>
            <a:r>
              <a:rPr lang="en-US" sz="1200" dirty="0" smtClean="0"/>
              <a:t>/L</a:t>
            </a:r>
            <a:endParaRPr lang="en-US" sz="1200" dirty="0"/>
          </a:p>
        </p:txBody>
      </p:sp>
      <p:cxnSp>
        <p:nvCxnSpPr>
          <p:cNvPr id="77" name="Curved Connector 76"/>
          <p:cNvCxnSpPr/>
          <p:nvPr/>
        </p:nvCxnSpPr>
        <p:spPr>
          <a:xfrm>
            <a:off x="4267200" y="4114800"/>
            <a:ext cx="1524000" cy="5334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447800" y="5486400"/>
            <a:ext cx="3429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100" dirty="0" smtClean="0"/>
              <a:t>  Attain 5 </a:t>
            </a:r>
            <a:r>
              <a:rPr lang="en-US" sz="1100" dirty="0" err="1" smtClean="0"/>
              <a:t>ng</a:t>
            </a:r>
            <a:r>
              <a:rPr lang="en-US" sz="1100" dirty="0" smtClean="0"/>
              <a:t>/L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Complete Construction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 Meet MMPs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157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State of 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kwilliam</dc:creator>
  <cp:lastModifiedBy>BOROK Aron</cp:lastModifiedBy>
  <cp:revision>20</cp:revision>
  <dcterms:created xsi:type="dcterms:W3CDTF">2018-01-22T18:14:26Z</dcterms:created>
  <dcterms:modified xsi:type="dcterms:W3CDTF">2018-04-02T22:13:35Z</dcterms:modified>
</cp:coreProperties>
</file>