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2"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52771" autoAdjust="0"/>
  </p:normalViewPr>
  <p:slideViewPr>
    <p:cSldViewPr snapToGrid="0">
      <p:cViewPr varScale="1">
        <p:scale>
          <a:sx n="55" d="100"/>
          <a:sy n="55" d="100"/>
        </p:scale>
        <p:origin x="124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5E1787-EC6A-40CE-AB6F-7054FCE6A117}" type="datetimeFigureOut">
              <a:rPr lang="en-US" smtClean="0"/>
              <a:t>9/17/2018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2E5A66-00AF-47DA-AB0B-074F5E4CE031}" type="slidenum">
              <a:rPr lang="en-US" smtClean="0"/>
              <a:t>‹#›</a:t>
            </a:fld>
            <a:endParaRPr lang="en-US"/>
          </a:p>
        </p:txBody>
      </p:sp>
    </p:spTree>
    <p:extLst>
      <p:ext uri="{BB962C8B-B14F-4D97-AF65-F5344CB8AC3E}">
        <p14:creationId xmlns:p14="http://schemas.microsoft.com/office/powerpoint/2010/main" val="2409837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afternoon,</a:t>
            </a:r>
            <a:r>
              <a:rPr lang="en-US" baseline="0" dirty="0" smtClean="0"/>
              <a:t> everyone.  My name is Aron </a:t>
            </a:r>
            <a:r>
              <a:rPr lang="en-US" baseline="0" dirty="0" err="1" smtClean="0"/>
              <a:t>Borok</a:t>
            </a:r>
            <a:r>
              <a:rPr lang="en-US" baseline="0" dirty="0" smtClean="0"/>
              <a:t>. I am a water quality standard specialist with the Oregon Department of Environmental Quality. With me are Debra Sturdevant, Standards Program lead and Spencer </a:t>
            </a:r>
            <a:r>
              <a:rPr lang="en-US" baseline="0" dirty="0" err="1" smtClean="0"/>
              <a:t>Bohaboy</a:t>
            </a:r>
            <a:r>
              <a:rPr lang="en-US" baseline="0" dirty="0" smtClean="0"/>
              <a:t> from DEQ’s permitting program.</a:t>
            </a:r>
          </a:p>
          <a:p>
            <a:endParaRPr lang="en-US" baseline="0"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pPr/>
              <a:t>1</a:t>
            </a:fld>
            <a:endParaRPr lang="en-US" dirty="0"/>
          </a:p>
        </p:txBody>
      </p:sp>
    </p:spTree>
    <p:extLst>
      <p:ext uri="{BB962C8B-B14F-4D97-AF65-F5344CB8AC3E}">
        <p14:creationId xmlns:p14="http://schemas.microsoft.com/office/powerpoint/2010/main" val="650653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gn="l"/>
            <a:r>
              <a:rPr lang="en-US" dirty="0" smtClean="0">
                <a:latin typeface="Arial" pitchFamily="34" charset="0"/>
                <a:cs typeface="Arial" pitchFamily="34" charset="0"/>
              </a:rPr>
              <a:t>Variances </a:t>
            </a:r>
            <a:r>
              <a:rPr lang="en-US" dirty="0" smtClean="0">
                <a:latin typeface="Arial" pitchFamily="34" charset="0"/>
                <a:cs typeface="Arial" pitchFamily="34" charset="0"/>
              </a:rPr>
              <a:t>are a tool provided by the Clean Water Act to address situations where dischargers cannot feasibly</a:t>
            </a:r>
            <a:r>
              <a:rPr lang="en-US" baseline="0" dirty="0" smtClean="0">
                <a:latin typeface="Arial" pitchFamily="34" charset="0"/>
                <a:cs typeface="Arial" pitchFamily="34" charset="0"/>
              </a:rPr>
              <a:t> </a:t>
            </a:r>
            <a:r>
              <a:rPr lang="en-US" dirty="0" smtClean="0">
                <a:latin typeface="Arial" pitchFamily="34" charset="0"/>
                <a:cs typeface="Arial" pitchFamily="34" charset="0"/>
              </a:rPr>
              <a:t>attain permit limits based on water quality standards</a:t>
            </a:r>
            <a:r>
              <a:rPr lang="en-US" baseline="0" dirty="0" smtClean="0">
                <a:latin typeface="Arial" pitchFamily="34" charset="0"/>
                <a:cs typeface="Arial" pitchFamily="34" charset="0"/>
              </a:rPr>
              <a:t>. Variances are </a:t>
            </a:r>
            <a:r>
              <a:rPr lang="en-US" baseline="0" dirty="0" smtClean="0">
                <a:latin typeface="Arial" pitchFamily="34" charset="0"/>
                <a:cs typeface="Arial" pitchFamily="34" charset="0"/>
              </a:rPr>
              <a:t>considered </a:t>
            </a:r>
            <a:r>
              <a:rPr lang="en-US" dirty="0" smtClean="0">
                <a:latin typeface="Arial" pitchFamily="34" charset="0"/>
                <a:cs typeface="Arial" pitchFamily="34" charset="0"/>
              </a:rPr>
              <a:t>changes </a:t>
            </a:r>
            <a:r>
              <a:rPr lang="en-US" dirty="0" smtClean="0">
                <a:latin typeface="Arial" pitchFamily="34" charset="0"/>
                <a:cs typeface="Arial" pitchFamily="34" charset="0"/>
              </a:rPr>
              <a:t>to the water quality standards for a specified limited time period and for specific dischargers or waterbodies. Variances do not change</a:t>
            </a:r>
            <a:r>
              <a:rPr lang="en-US" baseline="0" dirty="0" smtClean="0">
                <a:latin typeface="Arial" pitchFamily="34" charset="0"/>
                <a:cs typeface="Arial" pitchFamily="34" charset="0"/>
              </a:rPr>
              <a:t> the underlying standard. </a:t>
            </a:r>
            <a:r>
              <a:rPr lang="en-US" baseline="0" dirty="0" smtClean="0">
                <a:latin typeface="Arial" pitchFamily="34" charset="0"/>
                <a:cs typeface="Arial" pitchFamily="34" charset="0"/>
              </a:rPr>
              <a:t>The </a:t>
            </a:r>
            <a:r>
              <a:rPr lang="en-US" baseline="0" dirty="0" smtClean="0">
                <a:latin typeface="Arial" pitchFamily="34" charset="0"/>
                <a:cs typeface="Arial" pitchFamily="34" charset="0"/>
              </a:rPr>
              <a:t>variance must be evaluated with each permit renewal to determine whether progress toward the standard has been accomplished and pollution reductions can continue.</a:t>
            </a:r>
          </a:p>
          <a:p>
            <a:pPr algn="l"/>
            <a:endParaRPr lang="en-US" baseline="0" dirty="0" smtClean="0">
              <a:latin typeface="Arial" pitchFamily="34" charset="0"/>
              <a:cs typeface="Arial" pitchFamily="34" charset="0"/>
            </a:endParaRPr>
          </a:p>
          <a:p>
            <a:pPr algn="l"/>
            <a:r>
              <a:rPr lang="en-US" baseline="0" dirty="0" smtClean="0">
                <a:latin typeface="Arial" pitchFamily="34" charset="0"/>
                <a:cs typeface="Arial" pitchFamily="34" charset="0"/>
              </a:rPr>
              <a:t>There are two “types” of variances – DEQ can grant wastewater dischargers individual variances for a single facility if they meet requirements in Oregon’s water quality standards. DEQ also has the option of developing a rule for a multiple discharger variance, in cases where DEQ finds that there are likely multiple facilities with similar operations that cannot attain permit limits for a specific pollutant</a:t>
            </a:r>
            <a:r>
              <a:rPr lang="en-US" baseline="0" dirty="0" smtClean="0">
                <a:latin typeface="Arial" pitchFamily="34" charset="0"/>
                <a:cs typeface="Arial" pitchFamily="34" charset="0"/>
              </a:rPr>
              <a:t>. Because it is a rule, it will require EQC adoption. In addition, any variance, individual or multiple discharger, is only effective after EPA approves it under the Clean Water Act.</a:t>
            </a:r>
            <a:endParaRPr lang="en-US" baseline="0" dirty="0" smtClean="0">
              <a:latin typeface="Arial" pitchFamily="34" charset="0"/>
              <a:cs typeface="Arial" pitchFamily="34" charset="0"/>
            </a:endParaRPr>
          </a:p>
          <a:p>
            <a:pPr algn="l"/>
            <a:endParaRPr lang="en-US" baseline="0" dirty="0" smtClean="0">
              <a:latin typeface="Arial" pitchFamily="34" charset="0"/>
              <a:cs typeface="Arial" pitchFamily="34" charset="0"/>
            </a:endParaRPr>
          </a:p>
          <a:p>
            <a:endParaRPr lang="en-US" dirty="0" smtClean="0"/>
          </a:p>
        </p:txBody>
      </p:sp>
      <p:sp>
        <p:nvSpPr>
          <p:cNvPr id="4" name="Slide Number Placeholder 3"/>
          <p:cNvSpPr>
            <a:spLocks noGrp="1"/>
          </p:cNvSpPr>
          <p:nvPr>
            <p:ph type="sldNum" sz="quarter" idx="10"/>
          </p:nvPr>
        </p:nvSpPr>
        <p:spPr/>
        <p:txBody>
          <a:bodyPr/>
          <a:lstStyle/>
          <a:p>
            <a:fld id="{783981EC-B6E6-4B85-93C1-B50A6F43896D}" type="slidenum">
              <a:rPr lang="en-US" smtClean="0"/>
              <a:pPr/>
              <a:t>2</a:t>
            </a:fld>
            <a:endParaRPr lang="en-US" dirty="0"/>
          </a:p>
        </p:txBody>
      </p:sp>
    </p:spTree>
    <p:extLst>
      <p:ext uri="{BB962C8B-B14F-4D97-AF65-F5344CB8AC3E}">
        <p14:creationId xmlns:p14="http://schemas.microsoft.com/office/powerpoint/2010/main" val="21040419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multiple discharger variance is appropriate if an agency believes that there are multiple entities that won’t be able to achieve</a:t>
            </a:r>
            <a:r>
              <a:rPr lang="en-US" baseline="0" dirty="0" smtClean="0"/>
              <a:t> permit limits for the same reason. In this case, through the TMDL process, we have information indicating that a large portion of the mercury in the Willamette come from air deposition from global sources of pollution or erosion of local soil high in mercury. We estimate that less than 3% comes from point source dischargers. It will take decades to reduce mercury through implementation of the TMDL; in the meantime, there are no technologies that point sources can use to achieve effluent limits. In some cases, it may be more environmentally harmful to upgrade technologies to reduce mercury further, due to generation of sludge and the energy that it would take to operate advanced treatment. Meanwhile, implementing a source reduction plan, which would be a requirement of the variance, provides the ability for dischargers to reduce the amount of mercury coming into (and coming out of) the treatment facility.</a:t>
            </a:r>
          </a:p>
          <a:p>
            <a:endParaRPr lang="en-US" baseline="0" dirty="0" smtClean="0"/>
          </a:p>
          <a:p>
            <a:r>
              <a:rPr lang="en-US" baseline="0" dirty="0" smtClean="0"/>
              <a:t>At some point in the future, if DEQ determines that the standard is still unattainable and opportunities for mercury reduction are not available, the agency has the option of developing a site-specific criterion for mercury. However, for now, the variance is the right tool to provide dischargers with the ability to meet effluent limits and still require actions to reduce mercury.</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3</a:t>
            </a:fld>
            <a:endParaRPr lang="en-US" dirty="0"/>
          </a:p>
        </p:txBody>
      </p:sp>
    </p:spTree>
    <p:extLst>
      <p:ext uri="{BB962C8B-B14F-4D97-AF65-F5344CB8AC3E}">
        <p14:creationId xmlns:p14="http://schemas.microsoft.com/office/powerpoint/2010/main" val="3188715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DEQ’s goal for the</a:t>
            </a:r>
            <a:r>
              <a:rPr lang="en-US" baseline="0" dirty="0" smtClean="0"/>
              <a:t> rulemaking are to:</a:t>
            </a:r>
          </a:p>
          <a:p>
            <a:endParaRPr lang="en-US" baseline="0" dirty="0" smtClean="0"/>
          </a:p>
          <a:p>
            <a:pPr marL="171450" indent="-171450">
              <a:buFontTx/>
              <a:buChar char="-"/>
            </a:pPr>
            <a:r>
              <a:rPr lang="en-US" baseline="0" dirty="0" smtClean="0"/>
              <a:t>Have a variance that EPA can approval. We are working closely with EPA Region 10 on this and the Clean Water Services variance to ensure that we can work out any concerns ahead of time.</a:t>
            </a:r>
          </a:p>
          <a:p>
            <a:pPr marL="171450" indent="-171450">
              <a:buFontTx/>
              <a:buChar char="-"/>
            </a:pPr>
            <a:r>
              <a:rPr lang="en-US" baseline="0" dirty="0" smtClean="0"/>
              <a:t>Have a process that will lead to mercury reductions, whether through treatment or source reduction.</a:t>
            </a:r>
          </a:p>
          <a:p>
            <a:pPr marL="171450" indent="-171450">
              <a:buFontTx/>
              <a:buChar char="-"/>
            </a:pPr>
            <a:r>
              <a:rPr lang="en-US" baseline="0" dirty="0" smtClean="0"/>
              <a:t>Ensure that dischargers have effluent limits that are achievable based on current or planned future treatment technology</a:t>
            </a:r>
          </a:p>
          <a:p>
            <a:pPr marL="171450" indent="-171450">
              <a:buFontTx/>
              <a:buChar char="-"/>
            </a:pPr>
            <a:r>
              <a:rPr lang="en-US" baseline="0" dirty="0" smtClean="0"/>
              <a:t>Ensure that the variance application process is as straightforward as possible.</a:t>
            </a:r>
          </a:p>
          <a:p>
            <a:pPr marL="171450" indent="-171450">
              <a:buFontTx/>
              <a:buChar char="-"/>
            </a:pPr>
            <a:r>
              <a:rPr lang="en-US" baseline="0" dirty="0" smtClean="0"/>
              <a:t>In addition, DEQ may propose amendments to the variance rule to ensure that it conforms to the federal rule, which was amended in 2015.</a:t>
            </a:r>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4</a:t>
            </a:fld>
            <a:endParaRPr lang="en-US" dirty="0"/>
          </a:p>
        </p:txBody>
      </p:sp>
    </p:spTree>
    <p:extLst>
      <p:ext uri="{BB962C8B-B14F-4D97-AF65-F5344CB8AC3E}">
        <p14:creationId xmlns:p14="http://schemas.microsoft.com/office/powerpoint/2010/main" val="3496529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5</a:t>
            </a:fld>
            <a:endParaRPr lang="en-US" dirty="0"/>
          </a:p>
        </p:txBody>
      </p:sp>
    </p:spTree>
    <p:extLst>
      <p:ext uri="{BB962C8B-B14F-4D97-AF65-F5344CB8AC3E}">
        <p14:creationId xmlns:p14="http://schemas.microsoft.com/office/powerpoint/2010/main" val="1528621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3981EC-B6E6-4B85-93C1-B50A6F43896D}" type="slidenum">
              <a:rPr lang="en-US" smtClean="0"/>
              <a:pPr/>
              <a:t>6</a:t>
            </a:fld>
            <a:endParaRPr lang="en-US" dirty="0"/>
          </a:p>
        </p:txBody>
      </p:sp>
    </p:spTree>
    <p:extLst>
      <p:ext uri="{BB962C8B-B14F-4D97-AF65-F5344CB8AC3E}">
        <p14:creationId xmlns:p14="http://schemas.microsoft.com/office/powerpoint/2010/main" val="3443194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942410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75098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1970860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201562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A19D53-B5D7-4EDF-8DDE-80330EEB0D02}" type="datetimeFigureOut">
              <a:rPr lang="en-US" smtClean="0"/>
              <a:t>9/17/2018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952192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19D53-B5D7-4EDF-8DDE-80330EEB0D02}" type="datetimeFigureOut">
              <a:rPr lang="en-US" smtClean="0"/>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542603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19D53-B5D7-4EDF-8DDE-80330EEB0D02}" type="datetimeFigureOut">
              <a:rPr lang="en-US" smtClean="0"/>
              <a:t>9/17/2018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938729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19D53-B5D7-4EDF-8DDE-80330EEB0D02}" type="datetimeFigureOut">
              <a:rPr lang="en-US" smtClean="0"/>
              <a:t>9/17/2018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3207931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19D53-B5D7-4EDF-8DDE-80330EEB0D02}" type="datetimeFigureOut">
              <a:rPr lang="en-US" smtClean="0"/>
              <a:t>9/17/2018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2646803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A19D53-B5D7-4EDF-8DDE-80330EEB0D02}" type="datetimeFigureOut">
              <a:rPr lang="en-US" smtClean="0"/>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1482246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A19D53-B5D7-4EDF-8DDE-80330EEB0D02}" type="datetimeFigureOut">
              <a:rPr lang="en-US" smtClean="0"/>
              <a:t>9/17/2018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91D40B-7692-4BD9-8593-EF9D3C3975CE}" type="slidenum">
              <a:rPr lang="en-US" smtClean="0"/>
              <a:t>‹#›</a:t>
            </a:fld>
            <a:endParaRPr lang="en-US"/>
          </a:p>
        </p:txBody>
      </p:sp>
    </p:spTree>
    <p:extLst>
      <p:ext uri="{BB962C8B-B14F-4D97-AF65-F5344CB8AC3E}">
        <p14:creationId xmlns:p14="http://schemas.microsoft.com/office/powerpoint/2010/main" val="2619945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19D53-B5D7-4EDF-8DDE-80330EEB0D02}" type="datetimeFigureOut">
              <a:rPr lang="en-US" smtClean="0"/>
              <a:t>9/17/2018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1D40B-7692-4BD9-8593-EF9D3C3975CE}" type="slidenum">
              <a:rPr lang="en-US" smtClean="0"/>
              <a:t>‹#›</a:t>
            </a:fld>
            <a:endParaRPr lang="en-US"/>
          </a:p>
        </p:txBody>
      </p:sp>
    </p:spTree>
    <p:extLst>
      <p:ext uri="{BB962C8B-B14F-4D97-AF65-F5344CB8AC3E}">
        <p14:creationId xmlns:p14="http://schemas.microsoft.com/office/powerpoint/2010/main" val="3907038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5020" y="461083"/>
            <a:ext cx="8077200" cy="838199"/>
          </a:xfrm>
          <a:solidFill>
            <a:srgbClr val="439777"/>
          </a:solidFill>
        </p:spPr>
        <p:txBody>
          <a:bodyPr>
            <a:normAutofit/>
          </a:bodyPr>
          <a:lstStyle/>
          <a:p>
            <a:r>
              <a:rPr lang="en-US" sz="3200" dirty="0">
                <a:solidFill>
                  <a:schemeClr val="bg1"/>
                </a:solidFill>
                <a:latin typeface="Arial" pitchFamily="34" charset="0"/>
                <a:cs typeface="Arial" pitchFamily="34" charset="0"/>
              </a:rPr>
              <a:t>Water Quality Standards</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5503686" y="2034587"/>
            <a:ext cx="3916044" cy="3429000"/>
          </a:xfrm>
        </p:spPr>
        <p:txBody>
          <a:bodyPr>
            <a:normAutofit/>
          </a:bodyPr>
          <a:lstStyle/>
          <a:p>
            <a:r>
              <a:rPr lang="en-US" sz="3500" dirty="0">
                <a:latin typeface="Arial" pitchFamily="34" charset="0"/>
                <a:cs typeface="Arial" pitchFamily="34" charset="0"/>
              </a:rPr>
              <a:t>Willamette Basin Mercury Variance </a:t>
            </a:r>
            <a:r>
              <a:rPr lang="en-US" sz="3500" dirty="0" smtClean="0">
                <a:latin typeface="Arial" pitchFamily="34" charset="0"/>
                <a:cs typeface="Arial" pitchFamily="34" charset="0"/>
              </a:rPr>
              <a:t>Rulemaking</a:t>
            </a:r>
            <a:endParaRPr lang="en-US" sz="2800" dirty="0">
              <a:latin typeface="Arial" pitchFamily="34" charset="0"/>
              <a:cs typeface="Arial" pitchFamily="34" charset="0"/>
            </a:endParaRPr>
          </a:p>
          <a:p>
            <a:pPr>
              <a:lnSpc>
                <a:spcPct val="110000"/>
              </a:lnSpc>
              <a:spcBef>
                <a:spcPts val="0"/>
              </a:spcBef>
            </a:pPr>
            <a:endParaRPr lang="en-US" sz="2800" dirty="0" smtClean="0">
              <a:latin typeface="Arial" pitchFamily="34" charset="0"/>
              <a:cs typeface="Arial" pitchFamily="34" charset="0"/>
            </a:endParaRPr>
          </a:p>
          <a:p>
            <a:pPr>
              <a:lnSpc>
                <a:spcPct val="110000"/>
              </a:lnSpc>
              <a:spcBef>
                <a:spcPts val="0"/>
              </a:spcBef>
            </a:pPr>
            <a:r>
              <a:rPr lang="en-US" sz="2800" dirty="0" smtClean="0">
                <a:latin typeface="Arial" pitchFamily="34" charset="0"/>
                <a:cs typeface="Arial" pitchFamily="34" charset="0"/>
              </a:rPr>
              <a:t>EQC Presentation</a:t>
            </a:r>
          </a:p>
          <a:p>
            <a:pPr>
              <a:lnSpc>
                <a:spcPct val="110000"/>
              </a:lnSpc>
              <a:spcBef>
                <a:spcPts val="0"/>
              </a:spcBef>
            </a:pPr>
            <a:r>
              <a:rPr lang="en-US" sz="2800" dirty="0" smtClean="0">
                <a:latin typeface="Arial" pitchFamily="34" charset="0"/>
                <a:cs typeface="Arial" pitchFamily="34" charset="0"/>
              </a:rPr>
              <a:t>November 15, 2018</a:t>
            </a:r>
            <a:endParaRPr lang="en-US" sz="2800" dirty="0">
              <a:latin typeface="Arial" pitchFamily="34" charset="0"/>
              <a:cs typeface="Arial" pitchFamily="34" charset="0"/>
            </a:endParaRPr>
          </a:p>
        </p:txBody>
      </p:sp>
      <p:sp>
        <p:nvSpPr>
          <p:cNvPr id="4" name="Rectangle 3"/>
          <p:cNvSpPr/>
          <p:nvPr/>
        </p:nvSpPr>
        <p:spPr>
          <a:xfrm>
            <a:off x="152400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latin typeface="Arial" pitchFamily="34" charset="0"/>
                <a:cs typeface="Arial" pitchFamily="34" charset="0"/>
              </a:rPr>
              <a:t>     Aron </a:t>
            </a:r>
            <a:r>
              <a:rPr lang="en-US" sz="1200" dirty="0" err="1">
                <a:latin typeface="Arial" pitchFamily="34" charset="0"/>
                <a:cs typeface="Arial" pitchFamily="34" charset="0"/>
              </a:rPr>
              <a:t>Borok</a:t>
            </a:r>
            <a:r>
              <a:rPr lang="en-US" sz="1200" dirty="0">
                <a:latin typeface="Arial" pitchFamily="34" charset="0"/>
                <a:cs typeface="Arial" pitchFamily="34" charset="0"/>
              </a:rPr>
              <a:t>	</a:t>
            </a:r>
            <a:r>
              <a:rPr lang="en-US" sz="1200" dirty="0">
                <a:latin typeface="Arial" pitchFamily="34" charset="0"/>
                <a:cs typeface="Arial" pitchFamily="34" charset="0"/>
              </a:rPr>
              <a:t>|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9982200" y="6019800"/>
            <a:ext cx="320040" cy="731520"/>
          </a:xfrm>
          <a:prstGeom prst="rect">
            <a:avLst/>
          </a:prstGeom>
        </p:spPr>
      </p:pic>
      <p:sp>
        <p:nvSpPr>
          <p:cNvPr id="7" name="TextBox 6"/>
          <p:cNvSpPr txBox="1"/>
          <p:nvPr/>
        </p:nvSpPr>
        <p:spPr>
          <a:xfrm>
            <a:off x="1966546" y="5773580"/>
            <a:ext cx="1816608" cy="246221"/>
          </a:xfrm>
          <a:prstGeom prst="rect">
            <a:avLst/>
          </a:prstGeom>
          <a:noFill/>
        </p:spPr>
        <p:txBody>
          <a:bodyPr wrap="square" rtlCol="0">
            <a:spAutoFit/>
          </a:bodyPr>
          <a:lstStyle/>
          <a:p>
            <a:r>
              <a:rPr lang="en-US" sz="1000" dirty="0"/>
              <a:t>Photo credit Andrea Matzke</a:t>
            </a:r>
            <a:endParaRPr lang="en-ZW" sz="1000" dirty="0"/>
          </a:p>
        </p:txBody>
      </p:sp>
      <p:pic>
        <p:nvPicPr>
          <p:cNvPr id="1026" name="Picture 2" descr="https://www.oregon.gov/deq/PublishingImages/wbvarianc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6546" y="1449943"/>
            <a:ext cx="2857500" cy="4276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13018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393264" y="3302299"/>
            <a:ext cx="9461241" cy="850392"/>
          </a:xfrm>
          <a:prstGeom prst="roundRect">
            <a:avLst>
              <a:gd name="adj" fmla="val 11696"/>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FF00"/>
                </a:solidFill>
              </a:rPr>
              <a:t>Time limited </a:t>
            </a:r>
            <a:r>
              <a:rPr lang="en-US" sz="2800" b="1" dirty="0" smtClean="0">
                <a:solidFill>
                  <a:srgbClr val="FFFF00"/>
                </a:solidFill>
              </a:rPr>
              <a:t>standard change for specified discharger(s)</a:t>
            </a:r>
            <a:endParaRPr lang="en-US" sz="2800" b="1" dirty="0">
              <a:solidFill>
                <a:srgbClr val="FFFF00"/>
              </a:solidFill>
            </a:endParaRPr>
          </a:p>
        </p:txBody>
      </p:sp>
      <p:sp>
        <p:nvSpPr>
          <p:cNvPr id="8" name="Rounded Rectangle 7"/>
          <p:cNvSpPr/>
          <p:nvPr/>
        </p:nvSpPr>
        <p:spPr>
          <a:xfrm>
            <a:off x="2044262" y="4361969"/>
            <a:ext cx="8008882" cy="850392"/>
          </a:xfrm>
          <a:prstGeom prst="round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6"/>
          <p:cNvSpPr/>
          <p:nvPr/>
        </p:nvSpPr>
        <p:spPr>
          <a:xfrm>
            <a:off x="3195490" y="1187412"/>
            <a:ext cx="5856790" cy="845939"/>
          </a:xfrm>
          <a:prstGeom prst="round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3794234" y="228885"/>
            <a:ext cx="4619298" cy="762000"/>
          </a:xfrm>
        </p:spPr>
        <p:txBody>
          <a:bodyPr>
            <a:normAutofit/>
          </a:bodyPr>
          <a:lstStyle/>
          <a:p>
            <a:r>
              <a:rPr lang="en-US" sz="3600" dirty="0">
                <a:latin typeface="Arial" pitchFamily="34" charset="0"/>
                <a:cs typeface="Arial" pitchFamily="34" charset="0"/>
              </a:rPr>
              <a:t>What is a variance?</a:t>
            </a:r>
          </a:p>
          <a:p>
            <a:pPr algn="l"/>
            <a:endParaRPr lang="en-US" sz="3600" dirty="0">
              <a:latin typeface="Arial" pitchFamily="34" charset="0"/>
              <a:cs typeface="Arial" pitchFamily="34" charset="0"/>
            </a:endParaRPr>
          </a:p>
          <a:p>
            <a:pPr algn="l"/>
            <a:endParaRPr lang="en-US" sz="28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11573933" y="5906271"/>
            <a:ext cx="320040" cy="731520"/>
          </a:xfrm>
          <a:prstGeom prst="rect">
            <a:avLst/>
          </a:prstGeom>
        </p:spPr>
      </p:pic>
      <p:sp>
        <p:nvSpPr>
          <p:cNvPr id="6" name="TextBox 5"/>
          <p:cNvSpPr txBox="1"/>
          <p:nvPr/>
        </p:nvSpPr>
        <p:spPr>
          <a:xfrm>
            <a:off x="3794234" y="1348771"/>
            <a:ext cx="4619298" cy="523220"/>
          </a:xfrm>
          <a:prstGeom prst="rect">
            <a:avLst/>
          </a:prstGeom>
          <a:noFill/>
        </p:spPr>
        <p:txBody>
          <a:bodyPr wrap="square" rtlCol="0">
            <a:spAutoFit/>
          </a:bodyPr>
          <a:lstStyle/>
          <a:p>
            <a:pPr algn="ctr"/>
            <a:r>
              <a:rPr lang="en-US" sz="2800" b="1" dirty="0"/>
              <a:t>Clean Water Act tool</a:t>
            </a:r>
          </a:p>
        </p:txBody>
      </p:sp>
      <p:sp>
        <p:nvSpPr>
          <p:cNvPr id="13" name="Rectangle 12"/>
          <p:cNvSpPr/>
          <p:nvPr/>
        </p:nvSpPr>
        <p:spPr>
          <a:xfrm>
            <a:off x="2765829" y="4563025"/>
            <a:ext cx="6716110" cy="523220"/>
          </a:xfrm>
          <a:prstGeom prst="rect">
            <a:avLst/>
          </a:prstGeom>
        </p:spPr>
        <p:txBody>
          <a:bodyPr wrap="square">
            <a:spAutoFit/>
          </a:bodyPr>
          <a:lstStyle/>
          <a:p>
            <a:pPr algn="ctr"/>
            <a:r>
              <a:rPr lang="en-US" sz="2800" b="1" dirty="0">
                <a:solidFill>
                  <a:srgbClr val="FFFF00"/>
                </a:solidFill>
              </a:rPr>
              <a:t>Requires progress toward the standard</a:t>
            </a:r>
          </a:p>
        </p:txBody>
      </p:sp>
      <p:sp>
        <p:nvSpPr>
          <p:cNvPr id="9" name="Rounded Rectangle 8"/>
          <p:cNvSpPr/>
          <p:nvPr/>
        </p:nvSpPr>
        <p:spPr>
          <a:xfrm>
            <a:off x="2044262" y="2242629"/>
            <a:ext cx="8135007" cy="850392"/>
          </a:xfrm>
          <a:prstGeom prst="roundRect">
            <a:avLst>
              <a:gd name="adj" fmla="val 10150"/>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FF00"/>
                </a:solidFill>
              </a:rPr>
              <a:t> </a:t>
            </a:r>
            <a:r>
              <a:rPr lang="en-US" sz="2800" b="1" dirty="0" smtClean="0">
                <a:solidFill>
                  <a:srgbClr val="FFFF00"/>
                </a:solidFill>
              </a:rPr>
              <a:t>Water </a:t>
            </a:r>
            <a:r>
              <a:rPr lang="en-US" sz="2800" b="1" dirty="0">
                <a:solidFill>
                  <a:srgbClr val="FFFF00"/>
                </a:solidFill>
              </a:rPr>
              <a:t>quality </a:t>
            </a:r>
            <a:r>
              <a:rPr lang="en-US" sz="2800" b="1" dirty="0" smtClean="0">
                <a:solidFill>
                  <a:srgbClr val="FFFF00"/>
                </a:solidFill>
              </a:rPr>
              <a:t>based effluent limits </a:t>
            </a:r>
            <a:r>
              <a:rPr lang="en-US" sz="2800" b="1" dirty="0">
                <a:solidFill>
                  <a:srgbClr val="FFFF00"/>
                </a:solidFill>
              </a:rPr>
              <a:t>not attainable</a:t>
            </a:r>
          </a:p>
        </p:txBody>
      </p:sp>
      <p:sp>
        <p:nvSpPr>
          <p:cNvPr id="11" name="Rounded Rectangle 10"/>
          <p:cNvSpPr/>
          <p:nvPr/>
        </p:nvSpPr>
        <p:spPr>
          <a:xfrm>
            <a:off x="3680423" y="5421639"/>
            <a:ext cx="4886922" cy="850392"/>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2745828" y="5585225"/>
            <a:ext cx="6716110" cy="523220"/>
          </a:xfrm>
          <a:prstGeom prst="rect">
            <a:avLst/>
          </a:prstGeom>
        </p:spPr>
        <p:txBody>
          <a:bodyPr wrap="square">
            <a:spAutoFit/>
          </a:bodyPr>
          <a:lstStyle/>
          <a:p>
            <a:pPr algn="ctr"/>
            <a:r>
              <a:rPr lang="en-US" sz="2800" b="1" dirty="0" smtClean="0">
                <a:solidFill>
                  <a:srgbClr val="FFFF00"/>
                </a:solidFill>
              </a:rPr>
              <a:t>Effective upon EPA approval</a:t>
            </a:r>
            <a:endParaRPr lang="en-US" sz="2800" b="1" dirty="0">
              <a:solidFill>
                <a:srgbClr val="FFFF00"/>
              </a:solidFill>
            </a:endParaRPr>
          </a:p>
        </p:txBody>
      </p:sp>
    </p:spTree>
    <p:extLst>
      <p:ext uri="{BB962C8B-B14F-4D97-AF65-F5344CB8AC3E}">
        <p14:creationId xmlns:p14="http://schemas.microsoft.com/office/powerpoint/2010/main" val="22560152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an MDV?</a:t>
            </a:r>
            <a:endParaRPr lang="en-US" dirty="0"/>
          </a:p>
        </p:txBody>
      </p:sp>
      <p:sp>
        <p:nvSpPr>
          <p:cNvPr id="6" name="TextBox 5"/>
          <p:cNvSpPr txBox="1"/>
          <p:nvPr/>
        </p:nvSpPr>
        <p:spPr>
          <a:xfrm>
            <a:off x="2496447" y="1806090"/>
            <a:ext cx="7199084" cy="646331"/>
          </a:xfrm>
          <a:prstGeom prst="rect">
            <a:avLst/>
          </a:prstGeom>
          <a:solidFill>
            <a:schemeClr val="bg2">
              <a:lumMod val="2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smtClean="0">
                <a:solidFill>
                  <a:schemeClr val="accent3">
                    <a:lumMod val="40000"/>
                    <a:lumOff val="60000"/>
                  </a:schemeClr>
                </a:solidFill>
              </a:rPr>
              <a:t>Standard is unattainable (for now)</a:t>
            </a:r>
            <a:endParaRPr lang="en-US" sz="3600" dirty="0">
              <a:solidFill>
                <a:schemeClr val="accent3">
                  <a:lumMod val="40000"/>
                  <a:lumOff val="60000"/>
                </a:schemeClr>
              </a:solidFill>
            </a:endParaRPr>
          </a:p>
        </p:txBody>
      </p:sp>
      <p:sp>
        <p:nvSpPr>
          <p:cNvPr id="9" name="TextBox 8"/>
          <p:cNvSpPr txBox="1"/>
          <p:nvPr/>
        </p:nvSpPr>
        <p:spPr>
          <a:xfrm>
            <a:off x="2496445" y="2724176"/>
            <a:ext cx="7199083" cy="646331"/>
          </a:xfrm>
          <a:prstGeom prst="rect">
            <a:avLst/>
          </a:prstGeom>
          <a:solidFill>
            <a:schemeClr val="tx2">
              <a:lumMod val="7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smtClean="0">
                <a:solidFill>
                  <a:schemeClr val="accent3">
                    <a:lumMod val="40000"/>
                    <a:lumOff val="60000"/>
                  </a:schemeClr>
                </a:solidFill>
              </a:rPr>
              <a:t>Effluent limits unachievable (for now)</a:t>
            </a:r>
            <a:endParaRPr lang="en-US" sz="3600" dirty="0">
              <a:solidFill>
                <a:schemeClr val="accent3">
                  <a:lumMod val="40000"/>
                  <a:lumOff val="60000"/>
                </a:schemeClr>
              </a:solidFill>
            </a:endParaRPr>
          </a:p>
        </p:txBody>
      </p:sp>
      <p:sp>
        <p:nvSpPr>
          <p:cNvPr id="10" name="TextBox 9"/>
          <p:cNvSpPr txBox="1"/>
          <p:nvPr/>
        </p:nvSpPr>
        <p:spPr>
          <a:xfrm>
            <a:off x="1147225" y="3777717"/>
            <a:ext cx="9897519" cy="646331"/>
          </a:xfrm>
          <a:prstGeom prst="rect">
            <a:avLst/>
          </a:prstGeom>
          <a:solidFill>
            <a:schemeClr val="accent4">
              <a:lumMod val="7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smtClean="0">
                <a:solidFill>
                  <a:schemeClr val="accent3">
                    <a:lumMod val="40000"/>
                    <a:lumOff val="60000"/>
                  </a:schemeClr>
                </a:solidFill>
              </a:rPr>
              <a:t>Source reduction or treatment is available (for now)</a:t>
            </a:r>
            <a:endParaRPr lang="en-US" sz="3600" dirty="0">
              <a:solidFill>
                <a:schemeClr val="accent3">
                  <a:lumMod val="40000"/>
                  <a:lumOff val="60000"/>
                </a:schemeClr>
              </a:solidFill>
            </a:endParaRPr>
          </a:p>
        </p:txBody>
      </p:sp>
      <p:sp>
        <p:nvSpPr>
          <p:cNvPr id="16" name="TextBox 15"/>
          <p:cNvSpPr txBox="1"/>
          <p:nvPr/>
        </p:nvSpPr>
        <p:spPr>
          <a:xfrm>
            <a:off x="3132652" y="5457536"/>
            <a:ext cx="5926666" cy="646331"/>
          </a:xfrm>
          <a:prstGeom prst="rect">
            <a:avLst/>
          </a:prstGeom>
          <a:solidFill>
            <a:schemeClr val="accent5">
              <a:lumMod val="75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600" dirty="0">
                <a:solidFill>
                  <a:schemeClr val="accent3">
                    <a:lumMod val="40000"/>
                    <a:lumOff val="60000"/>
                  </a:schemeClr>
                </a:solidFill>
              </a:rPr>
              <a:t>Need for variance</a:t>
            </a:r>
            <a:endParaRPr lang="en-US" sz="3600" dirty="0">
              <a:solidFill>
                <a:schemeClr val="accent3">
                  <a:lumMod val="40000"/>
                  <a:lumOff val="60000"/>
                </a:schemeClr>
              </a:solidFill>
            </a:endParaRPr>
          </a:p>
        </p:txBody>
      </p:sp>
      <p:cxnSp>
        <p:nvCxnSpPr>
          <p:cNvPr id="5" name="Straight Arrow Connector 4"/>
          <p:cNvCxnSpPr/>
          <p:nvPr/>
        </p:nvCxnSpPr>
        <p:spPr>
          <a:xfrm>
            <a:off x="6095986" y="4607169"/>
            <a:ext cx="0" cy="633046"/>
          </a:xfrm>
          <a:prstGeom prst="straightConnector1">
            <a:avLst/>
          </a:prstGeom>
          <a:ln w="76200">
            <a:solidFill>
              <a:schemeClr val="tx1"/>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4435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Rulemaking – Objectives</a:t>
            </a:r>
            <a:endParaRPr lang="en-US" dirty="0"/>
          </a:p>
        </p:txBody>
      </p:sp>
      <p:sp>
        <p:nvSpPr>
          <p:cNvPr id="3" name="Rounded Rectangle 2"/>
          <p:cNvSpPr/>
          <p:nvPr/>
        </p:nvSpPr>
        <p:spPr>
          <a:xfrm>
            <a:off x="838200" y="1851377"/>
            <a:ext cx="8455379" cy="41881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EPA approvable variance </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Mercury reductions</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Achievable effluent limits</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Application process</a:t>
            </a:r>
          </a:p>
          <a:p>
            <a:pPr marL="285750" indent="-285750">
              <a:buFont typeface="Arial" panose="020B0604020202020204" pitchFamily="34" charset="0"/>
              <a:buChar char="•"/>
            </a:pPr>
            <a:r>
              <a:rPr lang="en-US" sz="3600" dirty="0">
                <a:ln w="0"/>
                <a:effectLst>
                  <a:outerShdw blurRad="38100" dist="19050" dir="2700000" algn="tl" rotWithShape="0">
                    <a:schemeClr val="dk1">
                      <a:alpha val="40000"/>
                    </a:schemeClr>
                  </a:outerShdw>
                </a:effectLst>
              </a:rPr>
              <a:t>Conform state and federal variance rules</a:t>
            </a:r>
          </a:p>
        </p:txBody>
      </p:sp>
    </p:spTree>
    <p:extLst>
      <p:ext uri="{BB962C8B-B14F-4D97-AF65-F5344CB8AC3E}">
        <p14:creationId xmlns:p14="http://schemas.microsoft.com/office/powerpoint/2010/main" val="4214307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Variance Rulemaking – Key Dates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440091426"/>
              </p:ext>
            </p:extLst>
          </p:nvPr>
        </p:nvGraphicFramePr>
        <p:xfrm>
          <a:off x="946654" y="2045301"/>
          <a:ext cx="7576457" cy="3392718"/>
        </p:xfrm>
        <a:graphic>
          <a:graphicData uri="http://schemas.openxmlformats.org/drawingml/2006/table">
            <a:tbl>
              <a:tblPr firstRow="1" bandRow="1">
                <a:tableStyleId>{7DF18680-E054-41AD-8BC1-D1AEF772440D}</a:tableStyleId>
              </a:tblPr>
              <a:tblGrid>
                <a:gridCol w="4528458">
                  <a:extLst>
                    <a:ext uri="{9D8B030D-6E8A-4147-A177-3AD203B41FA5}">
                      <a16:colId xmlns:a16="http://schemas.microsoft.com/office/drawing/2014/main" val="2292605228"/>
                    </a:ext>
                  </a:extLst>
                </a:gridCol>
                <a:gridCol w="3047999">
                  <a:extLst>
                    <a:ext uri="{9D8B030D-6E8A-4147-A177-3AD203B41FA5}">
                      <a16:colId xmlns:a16="http://schemas.microsoft.com/office/drawing/2014/main" val="3941883274"/>
                    </a:ext>
                  </a:extLst>
                </a:gridCol>
              </a:tblGrid>
              <a:tr h="565453">
                <a:tc>
                  <a:txBody>
                    <a:bodyPr/>
                    <a:lstStyle/>
                    <a:p>
                      <a:pPr algn="ctr"/>
                      <a:r>
                        <a:rPr lang="en-US" sz="2400" dirty="0" smtClean="0"/>
                        <a:t>Milestone</a:t>
                      </a:r>
                      <a:endParaRPr lang="en-US" sz="2400" dirty="0"/>
                    </a:p>
                  </a:txBody>
                  <a:tcPr/>
                </a:tc>
                <a:tc>
                  <a:txBody>
                    <a:bodyPr/>
                    <a:lstStyle/>
                    <a:p>
                      <a:pPr algn="ctr"/>
                      <a:r>
                        <a:rPr lang="en-US" sz="2400" dirty="0" smtClean="0"/>
                        <a:t>Date</a:t>
                      </a:r>
                      <a:endParaRPr lang="en-US" sz="2400" dirty="0"/>
                    </a:p>
                  </a:txBody>
                  <a:tcPr/>
                </a:tc>
                <a:extLst>
                  <a:ext uri="{0D108BD9-81ED-4DB2-BD59-A6C34878D82A}">
                    <a16:rowId xmlns:a16="http://schemas.microsoft.com/office/drawing/2014/main" val="640113751"/>
                  </a:ext>
                </a:extLst>
              </a:tr>
              <a:tr h="565453">
                <a:tc>
                  <a:txBody>
                    <a:bodyPr/>
                    <a:lstStyle/>
                    <a:p>
                      <a:r>
                        <a:rPr lang="en-US" sz="2400" dirty="0" smtClean="0">
                          <a:solidFill>
                            <a:schemeClr val="accent5">
                              <a:lumMod val="50000"/>
                            </a:schemeClr>
                          </a:solidFill>
                        </a:rPr>
                        <a:t>Advisory Committee</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Oct.</a:t>
                      </a:r>
                      <a:r>
                        <a:rPr lang="en-US" sz="2400" baseline="0" dirty="0" smtClean="0">
                          <a:solidFill>
                            <a:schemeClr val="accent5">
                              <a:lumMod val="50000"/>
                            </a:schemeClr>
                          </a:solidFill>
                        </a:rPr>
                        <a:t> 2018 – Feb. 2019</a:t>
                      </a:r>
                      <a:endParaRPr lang="en-US" sz="2400" dirty="0">
                        <a:solidFill>
                          <a:schemeClr val="accent5">
                            <a:lumMod val="50000"/>
                          </a:schemeClr>
                        </a:solidFill>
                      </a:endParaRPr>
                    </a:p>
                  </a:txBody>
                  <a:tcPr/>
                </a:tc>
                <a:extLst>
                  <a:ext uri="{0D108BD9-81ED-4DB2-BD59-A6C34878D82A}">
                    <a16:rowId xmlns:a16="http://schemas.microsoft.com/office/drawing/2014/main" val="218154996"/>
                  </a:ext>
                </a:extLst>
              </a:tr>
              <a:tr h="565453">
                <a:tc>
                  <a:txBody>
                    <a:bodyPr/>
                    <a:lstStyle/>
                    <a:p>
                      <a:r>
                        <a:rPr lang="en-US" sz="2400" dirty="0" smtClean="0">
                          <a:solidFill>
                            <a:schemeClr val="accent5">
                              <a:lumMod val="50000"/>
                            </a:schemeClr>
                          </a:solidFill>
                        </a:rPr>
                        <a:t>Public Notice &amp; Comment Period</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Apr.</a:t>
                      </a:r>
                      <a:r>
                        <a:rPr lang="en-US" sz="2400" baseline="0" dirty="0" smtClean="0">
                          <a:solidFill>
                            <a:schemeClr val="accent5">
                              <a:lumMod val="50000"/>
                            </a:schemeClr>
                          </a:solidFill>
                        </a:rPr>
                        <a:t> – May 2019</a:t>
                      </a:r>
                      <a:endParaRPr lang="en-US" sz="2400" dirty="0">
                        <a:solidFill>
                          <a:schemeClr val="accent5">
                            <a:lumMod val="50000"/>
                          </a:schemeClr>
                        </a:solidFill>
                      </a:endParaRPr>
                    </a:p>
                  </a:txBody>
                  <a:tcPr/>
                </a:tc>
                <a:extLst>
                  <a:ext uri="{0D108BD9-81ED-4DB2-BD59-A6C34878D82A}">
                    <a16:rowId xmlns:a16="http://schemas.microsoft.com/office/drawing/2014/main" val="17943900"/>
                  </a:ext>
                </a:extLst>
              </a:tr>
              <a:tr h="565453">
                <a:tc>
                  <a:txBody>
                    <a:bodyPr/>
                    <a:lstStyle/>
                    <a:p>
                      <a:r>
                        <a:rPr lang="en-US" sz="2400" dirty="0" smtClean="0">
                          <a:solidFill>
                            <a:schemeClr val="accent5">
                              <a:lumMod val="50000"/>
                            </a:schemeClr>
                          </a:solidFill>
                        </a:rPr>
                        <a:t>Public Hearings</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May 2019</a:t>
                      </a:r>
                      <a:endParaRPr lang="en-US" sz="2400" dirty="0">
                        <a:solidFill>
                          <a:schemeClr val="accent5">
                            <a:lumMod val="50000"/>
                          </a:schemeClr>
                        </a:solidFill>
                      </a:endParaRPr>
                    </a:p>
                  </a:txBody>
                  <a:tcPr/>
                </a:tc>
                <a:extLst>
                  <a:ext uri="{0D108BD9-81ED-4DB2-BD59-A6C34878D82A}">
                    <a16:rowId xmlns:a16="http://schemas.microsoft.com/office/drawing/2014/main" val="993934165"/>
                  </a:ext>
                </a:extLst>
              </a:tr>
              <a:tr h="565453">
                <a:tc>
                  <a:txBody>
                    <a:bodyPr/>
                    <a:lstStyle/>
                    <a:p>
                      <a:r>
                        <a:rPr lang="en-US" sz="2400" dirty="0" smtClean="0">
                          <a:solidFill>
                            <a:schemeClr val="accent5">
                              <a:lumMod val="50000"/>
                            </a:schemeClr>
                          </a:solidFill>
                        </a:rPr>
                        <a:t>EQC Presentation</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September 2019</a:t>
                      </a:r>
                      <a:endParaRPr lang="en-US" sz="2400" dirty="0">
                        <a:solidFill>
                          <a:schemeClr val="accent5">
                            <a:lumMod val="50000"/>
                          </a:schemeClr>
                        </a:solidFill>
                      </a:endParaRPr>
                    </a:p>
                  </a:txBody>
                  <a:tcPr/>
                </a:tc>
                <a:extLst>
                  <a:ext uri="{0D108BD9-81ED-4DB2-BD59-A6C34878D82A}">
                    <a16:rowId xmlns:a16="http://schemas.microsoft.com/office/drawing/2014/main" val="3607326469"/>
                  </a:ext>
                </a:extLst>
              </a:tr>
              <a:tr h="565453">
                <a:tc>
                  <a:txBody>
                    <a:bodyPr/>
                    <a:lstStyle/>
                    <a:p>
                      <a:r>
                        <a:rPr lang="en-US" sz="2400" dirty="0" smtClean="0">
                          <a:solidFill>
                            <a:schemeClr val="accent5">
                              <a:lumMod val="50000"/>
                            </a:schemeClr>
                          </a:solidFill>
                        </a:rPr>
                        <a:t>EPA</a:t>
                      </a:r>
                      <a:r>
                        <a:rPr lang="en-US" sz="2400" baseline="0" dirty="0" smtClean="0">
                          <a:solidFill>
                            <a:schemeClr val="accent5">
                              <a:lumMod val="50000"/>
                            </a:schemeClr>
                          </a:solidFill>
                        </a:rPr>
                        <a:t> Submittal</a:t>
                      </a:r>
                      <a:endParaRPr lang="en-US" sz="2400" dirty="0">
                        <a:solidFill>
                          <a:schemeClr val="accent5">
                            <a:lumMod val="50000"/>
                          </a:schemeClr>
                        </a:solidFill>
                      </a:endParaRPr>
                    </a:p>
                  </a:txBody>
                  <a:tcPr/>
                </a:tc>
                <a:tc>
                  <a:txBody>
                    <a:bodyPr/>
                    <a:lstStyle/>
                    <a:p>
                      <a:r>
                        <a:rPr lang="en-US" sz="2400" dirty="0" smtClean="0">
                          <a:solidFill>
                            <a:schemeClr val="accent5">
                              <a:lumMod val="50000"/>
                            </a:schemeClr>
                          </a:solidFill>
                        </a:rPr>
                        <a:t>September 2019</a:t>
                      </a:r>
                      <a:endParaRPr lang="en-US" sz="2400" dirty="0">
                        <a:solidFill>
                          <a:schemeClr val="accent5">
                            <a:lumMod val="50000"/>
                          </a:schemeClr>
                        </a:solidFill>
                      </a:endParaRPr>
                    </a:p>
                  </a:txBody>
                  <a:tcPr/>
                </a:tc>
                <a:extLst>
                  <a:ext uri="{0D108BD9-81ED-4DB2-BD59-A6C34878D82A}">
                    <a16:rowId xmlns:a16="http://schemas.microsoft.com/office/drawing/2014/main" val="3962196650"/>
                  </a:ext>
                </a:extLst>
              </a:tr>
            </a:tbl>
          </a:graphicData>
        </a:graphic>
      </p:graphicFrame>
    </p:spTree>
    <p:extLst>
      <p:ext uri="{BB962C8B-B14F-4D97-AF65-F5344CB8AC3E}">
        <p14:creationId xmlns:p14="http://schemas.microsoft.com/office/powerpoint/2010/main" val="927913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38200" y="1851377"/>
            <a:ext cx="8455379" cy="4188179"/>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285750"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Four meetings</a:t>
            </a:r>
          </a:p>
          <a:p>
            <a:pPr marL="285750"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Members</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Dischargers (municipal and industrial)</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Environmental &amp; fishing groups</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Tribes</a:t>
            </a:r>
          </a:p>
          <a:p>
            <a:pPr marL="742950" lvl="1" indent="-285750">
              <a:buFont typeface="Arial" panose="020B0604020202020204" pitchFamily="34" charset="0"/>
              <a:buChar char="•"/>
            </a:pPr>
            <a:r>
              <a:rPr lang="en-US" sz="3000" dirty="0" smtClean="0">
                <a:ln w="0"/>
                <a:solidFill>
                  <a:schemeClr val="tx1"/>
                </a:solidFill>
                <a:effectLst>
                  <a:outerShdw blurRad="38100" dist="19050" dir="2700000" algn="tl" rotWithShape="0">
                    <a:schemeClr val="dk1">
                      <a:alpha val="40000"/>
                    </a:schemeClr>
                  </a:outerShdw>
                </a:effectLst>
              </a:rPr>
              <a:t>EPA (agency advisor)</a:t>
            </a:r>
          </a:p>
        </p:txBody>
      </p:sp>
      <p:sp>
        <p:nvSpPr>
          <p:cNvPr id="2" name="Title 1"/>
          <p:cNvSpPr>
            <a:spLocks noGrp="1"/>
          </p:cNvSpPr>
          <p:nvPr>
            <p:ph type="title"/>
          </p:nvPr>
        </p:nvSpPr>
        <p:spPr/>
        <p:txBody>
          <a:bodyPr>
            <a:normAutofit/>
          </a:bodyPr>
          <a:lstStyle/>
          <a:p>
            <a:r>
              <a:rPr lang="en-US" dirty="0" smtClean="0"/>
              <a:t>Advisory Committee</a:t>
            </a:r>
            <a:endParaRPr lang="en-US" dirty="0"/>
          </a:p>
        </p:txBody>
      </p:sp>
    </p:spTree>
    <p:extLst>
      <p:ext uri="{BB962C8B-B14F-4D97-AF65-F5344CB8AC3E}">
        <p14:creationId xmlns:p14="http://schemas.microsoft.com/office/powerpoint/2010/main" val="776055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772</Words>
  <Application>Microsoft Office PowerPoint</Application>
  <PresentationFormat>Widescreen</PresentationFormat>
  <Paragraphs>66</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Water Quality Standards</vt:lpstr>
      <vt:lpstr>PowerPoint Presentation</vt:lpstr>
      <vt:lpstr>Why an MDV?</vt:lpstr>
      <vt:lpstr>Rulemaking – Objectives</vt:lpstr>
      <vt:lpstr>Variance Rulemaking – Key Dates</vt:lpstr>
      <vt:lpstr>Advisory Committee</vt:lpstr>
    </vt:vector>
  </TitlesOfParts>
  <Company>Oregon Department of Environmental Quality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BOROK Aron</dc:creator>
  <cp:lastModifiedBy>BOROK Aron</cp:lastModifiedBy>
  <cp:revision>6</cp:revision>
  <dcterms:created xsi:type="dcterms:W3CDTF">2018-09-17T21:22:27Z</dcterms:created>
  <dcterms:modified xsi:type="dcterms:W3CDTF">2018-09-17T22:37:40Z</dcterms:modified>
</cp:coreProperties>
</file>