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8"/>
  </p:notesMasterIdLst>
  <p:sldIdLst>
    <p:sldId id="256" r:id="rId2"/>
    <p:sldId id="260" r:id="rId3"/>
    <p:sldId id="261" r:id="rId4"/>
    <p:sldId id="268" r:id="rId5"/>
    <p:sldId id="266" r:id="rId6"/>
    <p:sldId id="267" r:id="rId7"/>
    <p:sldId id="269" r:id="rId8"/>
    <p:sldId id="270" r:id="rId9"/>
    <p:sldId id="272" r:id="rId10"/>
    <p:sldId id="273" r:id="rId11"/>
    <p:sldId id="271" r:id="rId12"/>
    <p:sldId id="274" r:id="rId13"/>
    <p:sldId id="277" r:id="rId14"/>
    <p:sldId id="276" r:id="rId15"/>
    <p:sldId id="279"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7E"/>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68953" autoAdjust="0"/>
  </p:normalViewPr>
  <p:slideViewPr>
    <p:cSldViewPr>
      <p:cViewPr varScale="1">
        <p:scale>
          <a:sx n="76" d="100"/>
          <a:sy n="76" d="100"/>
        </p:scale>
        <p:origin x="2064"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DCEB-E0DC-4ADD-9BF3-326A5B6F645B}" type="datetimeFigureOut">
              <a:rPr lang="en-US" smtClean="0"/>
              <a:t>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1821613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DEQ is proposing a 20-year term for this variance. </a:t>
            </a:r>
            <a:r>
              <a:rPr lang="en-US" dirty="0" smtClean="0"/>
              <a:t>DEQ </a:t>
            </a:r>
            <a:r>
              <a:rPr lang="en-US" dirty="0"/>
              <a:t>does not expect that the water quality standard will be attained during this </a:t>
            </a:r>
            <a:r>
              <a:rPr lang="en-US" dirty="0" smtClean="0"/>
              <a:t>term. I</a:t>
            </a:r>
            <a:r>
              <a:rPr lang="en-US" baseline="0" dirty="0" smtClean="0"/>
              <a:t>n other words, DEQ could justify a longer term. </a:t>
            </a:r>
            <a:r>
              <a:rPr lang="en-US" dirty="0" smtClean="0"/>
              <a:t>DEQ has concluded that a 20-year</a:t>
            </a:r>
            <a:r>
              <a:rPr lang="en-US" baseline="0" dirty="0" smtClean="0"/>
              <a:t> </a:t>
            </a:r>
            <a:r>
              <a:rPr lang="en-US" dirty="0" smtClean="0"/>
              <a:t>term will provide time for dischargers to implement required mercury minimization activities. Dischargers that have been implementing mercury minimization activities</a:t>
            </a:r>
            <a:r>
              <a:rPr lang="en-US" baseline="0" dirty="0" smtClean="0"/>
              <a:t> for many years must continue to do so, but also have the option of addressing nonpoint mercury sources under their control, as well as implementing or funding nonpoint source activities outside of their control. </a:t>
            </a:r>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11</a:t>
            </a:fld>
            <a:endParaRPr lang="en-US"/>
          </a:p>
        </p:txBody>
      </p:sp>
    </p:spTree>
    <p:extLst>
      <p:ext uri="{BB962C8B-B14F-4D97-AF65-F5344CB8AC3E}">
        <p14:creationId xmlns:p14="http://schemas.microsoft.com/office/powerpoint/2010/main" val="1779464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the term of the variance is greater than 5 years, </a:t>
            </a:r>
            <a:r>
              <a:rPr lang="en-US" dirty="0" smtClean="0"/>
              <a:t>DEQ </a:t>
            </a:r>
            <a:r>
              <a:rPr lang="en-US" dirty="0"/>
              <a:t>is required to re-evaluate the </a:t>
            </a:r>
            <a:r>
              <a:rPr lang="en-US" dirty="0" smtClean="0"/>
              <a:t>requirements</a:t>
            </a:r>
            <a:r>
              <a:rPr lang="en-US" baseline="0" dirty="0" smtClean="0"/>
              <a:t> of the </a:t>
            </a:r>
            <a:r>
              <a:rPr lang="en-US" dirty="0" smtClean="0"/>
              <a:t>variance </a:t>
            </a:r>
            <a:r>
              <a:rPr lang="en-US" dirty="0"/>
              <a:t>every five years. DEQ expects this re-evaluation to have two main components. </a:t>
            </a:r>
            <a:r>
              <a:rPr lang="en-US" dirty="0" smtClean="0"/>
              <a:t>DEQ will evaluate progress that dischargers have achieved in reducing mercury under the variance. DEQ also will re-evaluate the feasibility of </a:t>
            </a:r>
            <a:r>
              <a:rPr lang="en-US" dirty="0"/>
              <a:t>mercury removal </a:t>
            </a:r>
            <a:r>
              <a:rPr lang="en-US" dirty="0" smtClean="0"/>
              <a:t>technology. </a:t>
            </a:r>
            <a:r>
              <a:rPr lang="en-US" dirty="0" smtClean="0"/>
              <a:t>After</a:t>
            </a:r>
            <a:r>
              <a:rPr lang="en-US" baseline="0" dirty="0" smtClean="0"/>
              <a:t> this re-evaluation, DEQ also will re-calculate permit limits for mercury for each discharger as their permit comes up for renewal.</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 required by federal rule, DEQ will give the public an opportunity to comment on the re-evaluation. Once this has happened, DEQ will make any needed revisions, then submit the final evaluation to </a:t>
            </a:r>
            <a:r>
              <a:rPr lang="en-US" dirty="0" smtClean="0"/>
              <a:t>EPA, as required under federal variance rules.</a:t>
            </a:r>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12</a:t>
            </a:fld>
            <a:endParaRPr lang="en-US"/>
          </a:p>
        </p:txBody>
      </p:sp>
    </p:spTree>
    <p:extLst>
      <p:ext uri="{BB962C8B-B14F-4D97-AF65-F5344CB8AC3E}">
        <p14:creationId xmlns:p14="http://schemas.microsoft.com/office/powerpoint/2010/main" val="3167720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DEQ received </a:t>
            </a:r>
            <a:r>
              <a:rPr lang="en-US" dirty="0" smtClean="0"/>
              <a:t>26 comments </a:t>
            </a:r>
            <a:r>
              <a:rPr lang="en-US" dirty="0" smtClean="0"/>
              <a:t>on the MDV</a:t>
            </a:r>
            <a:r>
              <a:rPr lang="en-US" baseline="0" dirty="0" smtClean="0"/>
              <a:t> and made a number of clarifications. I will highlight two major comments here.</a:t>
            </a:r>
          </a:p>
          <a:p>
            <a:endParaRPr lang="en-US" baseline="0" dirty="0" smtClean="0"/>
          </a:p>
          <a:p>
            <a:r>
              <a:rPr lang="en-US" baseline="0" dirty="0" smtClean="0"/>
              <a:t>First, there were a few comments either suggesting that the variance was a waterbody variance or asking for clarification as to whether the proposed variance is a waterbody or multiple discharger variance. Under a waterbody variance, DEQ must, in supporting documentation, identify best management practices for nonpoint sources that can make progress toward the water quality standard. This is not required for a multiple discharger or individual variance. DEQ has clarified that it is proposing a multiple discharger variance. DEQ’s intent is to address all sources of mercury through implementation of any effective TMDL. The variance is solely to address individually permitted point sources of mercury.</a:t>
            </a:r>
          </a:p>
          <a:p>
            <a:endParaRPr lang="en-US" baseline="0" dirty="0" smtClean="0"/>
          </a:p>
          <a:p>
            <a:r>
              <a:rPr lang="en-US" baseline="0" dirty="0" smtClean="0"/>
              <a:t>EPA also requested that DEQ list in the variance rule a list of activities being implemented by the state that will make progress toward the methylmercury criterion. DEQ agreed to include a list of existing programs that address mercury in order to facilitate the EPA approval process.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a:p>
        </p:txBody>
      </p:sp>
    </p:spTree>
    <p:extLst>
      <p:ext uri="{BB962C8B-B14F-4D97-AF65-F5344CB8AC3E}">
        <p14:creationId xmlns:p14="http://schemas.microsoft.com/office/powerpoint/2010/main" val="463341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a:t>
            </a:r>
            <a:r>
              <a:rPr lang="en-US" baseline="0" dirty="0" smtClean="0"/>
              <a:t> will now discuss changes that DEQ is proposing to the variance authorization rule. DEQ last amended this rule in 2011. Since then, EPA promulgated its own variance rules. DEQ is amending its rule to make it consistent with the federal rule and to clarify requirements.</a:t>
            </a:r>
          </a:p>
          <a:p>
            <a:pPr marL="0" indent="0">
              <a:buNone/>
            </a:pPr>
            <a:endParaRPr lang="en-US" baseline="0" dirty="0" smtClean="0"/>
          </a:p>
          <a:p>
            <a:pPr marL="0" indent="0">
              <a:buNone/>
            </a:pPr>
            <a:r>
              <a:rPr lang="en-US" baseline="0" dirty="0" smtClean="0"/>
              <a:t>One of the major changes is that the previous rule only anticipated DEQ granting individual variances. The proposed language continues to give DEQ the authority to issue individual variances and </a:t>
            </a:r>
            <a:r>
              <a:rPr lang="en-US" sz="1200" kern="1200" dirty="0" smtClean="0">
                <a:solidFill>
                  <a:schemeClr val="tx1"/>
                </a:solidFill>
                <a:effectLst/>
                <a:latin typeface="+mn-lt"/>
                <a:ea typeface="+mn-ea"/>
                <a:cs typeface="+mn-cs"/>
              </a:rPr>
              <a:t>clarifies that the Commission can grant multiple discharger and waterbody variances through rule.</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4153463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The current rule prohibits </a:t>
            </a:r>
            <a:r>
              <a:rPr lang="en-US" sz="1200" kern="1200" dirty="0" smtClean="0">
                <a:solidFill>
                  <a:schemeClr val="tx1"/>
                </a:solidFill>
                <a:effectLst/>
                <a:latin typeface="+mn-lt"/>
                <a:ea typeface="+mn-ea"/>
                <a:cs typeface="+mn-cs"/>
              </a:rPr>
              <a:t>variances </a:t>
            </a:r>
            <a:r>
              <a:rPr lang="en-US" sz="1200" kern="1200" dirty="0" smtClean="0">
                <a:solidFill>
                  <a:schemeClr val="tx1"/>
                </a:solidFill>
                <a:effectLst/>
                <a:latin typeface="+mn-lt"/>
                <a:ea typeface="+mn-ea"/>
                <a:cs typeface="+mn-cs"/>
              </a:rPr>
              <a:t>if they would result in jeopardy</a:t>
            </a:r>
            <a:r>
              <a:rPr lang="en-US" sz="1200" kern="1200" baseline="0" dirty="0" smtClean="0">
                <a:solidFill>
                  <a:schemeClr val="tx1"/>
                </a:solidFill>
                <a:effectLst/>
                <a:latin typeface="+mn-lt"/>
                <a:ea typeface="+mn-ea"/>
                <a:cs typeface="+mn-cs"/>
              </a:rPr>
              <a:t> to species listed as threatened or endangered under the Endangered Species Act or if the variance will result in unreasonable risk to human health. DEQ is proposing to remove these provisions.</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DEQ is proposing to remove the provision related to ESA-species because the decision as</a:t>
            </a:r>
            <a:r>
              <a:rPr lang="en-US" sz="1200" kern="1200" baseline="0" dirty="0" smtClean="0">
                <a:solidFill>
                  <a:schemeClr val="tx1"/>
                </a:solidFill>
                <a:effectLst/>
                <a:latin typeface="+mn-lt"/>
                <a:ea typeface="+mn-ea"/>
                <a:cs typeface="+mn-cs"/>
              </a:rPr>
              <a:t> to whether a variance results in jeopardy to endangered species </a:t>
            </a:r>
            <a:r>
              <a:rPr lang="en-US" sz="1200" kern="1200" dirty="0" smtClean="0">
                <a:solidFill>
                  <a:schemeClr val="tx1"/>
                </a:solidFill>
                <a:effectLst/>
                <a:latin typeface="+mn-lt"/>
                <a:ea typeface="+mn-ea"/>
                <a:cs typeface="+mn-cs"/>
              </a:rPr>
              <a:t>should be made by the federal fisheries services, who will be consulted for any variance to an aquatic life criterion.</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DEQ is proposing to remove the provision related to human health, as variances do not result in an increased risk to human health. Variances are only allowed if it is demonstrated that the progress can be made toward the criterion. In the case of human</a:t>
            </a:r>
            <a:r>
              <a:rPr lang="en-US" sz="1200" kern="1200" baseline="0" dirty="0" smtClean="0">
                <a:solidFill>
                  <a:schemeClr val="tx1"/>
                </a:solidFill>
                <a:effectLst/>
                <a:latin typeface="+mn-lt"/>
                <a:ea typeface="+mn-ea"/>
                <a:cs typeface="+mn-cs"/>
              </a:rPr>
              <a:t> health criteria, variances can only work if they result in decreased risk.</a:t>
            </a:r>
          </a:p>
          <a:p>
            <a:pPr lvl="1"/>
            <a:endParaRPr lang="en-US" sz="1200" kern="1200" baseline="0" dirty="0" smtClean="0">
              <a:solidFill>
                <a:schemeClr val="tx1"/>
              </a:solidFill>
              <a:effectLst/>
              <a:latin typeface="+mn-lt"/>
              <a:ea typeface="+mn-ea"/>
              <a:cs typeface="+mn-cs"/>
            </a:endParaRPr>
          </a:p>
          <a:p>
            <a:pPr lvl="1"/>
            <a:r>
              <a:rPr lang="en-US" sz="1200" kern="1200" baseline="0" dirty="0" smtClean="0">
                <a:solidFill>
                  <a:schemeClr val="tx1"/>
                </a:solidFill>
                <a:effectLst/>
                <a:latin typeface="+mn-lt"/>
                <a:ea typeface="+mn-ea"/>
                <a:cs typeface="+mn-cs"/>
              </a:rPr>
              <a:t>DEQ also is proposing to remove the section regarding variance renewals. </a:t>
            </a:r>
            <a:r>
              <a:rPr lang="en-US" sz="1200" kern="1200" baseline="0" dirty="0" smtClean="0">
                <a:solidFill>
                  <a:schemeClr val="tx1"/>
                </a:solidFill>
                <a:effectLst/>
                <a:latin typeface="+mn-lt"/>
                <a:ea typeface="+mn-ea"/>
                <a:cs typeface="+mn-cs"/>
              </a:rPr>
              <a:t>Under federal rules, each variance is considered a new variance; thus, it does not make sense to include the section on variance renewals.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322565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latin typeface="Arial" pitchFamily="34" charset="0"/>
                <a:cs typeface="Arial" pitchFamily="34" charset="0"/>
              </a:rPr>
              <a:t>Variances are a tool under the Clean Water Act to address situations where dischargers cannot feasibly</a:t>
            </a:r>
            <a:r>
              <a:rPr lang="en-US" baseline="0" dirty="0" smtClean="0">
                <a:latin typeface="Arial" pitchFamily="34" charset="0"/>
                <a:cs typeface="Arial" pitchFamily="34" charset="0"/>
              </a:rPr>
              <a:t> </a:t>
            </a:r>
            <a:r>
              <a:rPr lang="en-US" dirty="0" smtClean="0">
                <a:latin typeface="Arial" pitchFamily="34" charset="0"/>
                <a:cs typeface="Arial" pitchFamily="34" charset="0"/>
              </a:rPr>
              <a:t>attain permit limits based on water quality standards</a:t>
            </a:r>
            <a:r>
              <a:rPr lang="en-US" baseline="0" dirty="0" smtClean="0">
                <a:latin typeface="Arial" pitchFamily="34" charset="0"/>
                <a:cs typeface="Arial" pitchFamily="34" charset="0"/>
              </a:rPr>
              <a:t>. Variances are </a:t>
            </a:r>
            <a:r>
              <a:rPr lang="en-US" dirty="0" smtClean="0">
                <a:latin typeface="Arial" pitchFamily="34" charset="0"/>
                <a:cs typeface="Arial" pitchFamily="34" charset="0"/>
              </a:rPr>
              <a:t>changes to water quality standards for a specified limited time period </a:t>
            </a:r>
            <a:r>
              <a:rPr lang="en-US" dirty="0" smtClean="0">
                <a:latin typeface="Arial" pitchFamily="34" charset="0"/>
                <a:cs typeface="Arial" pitchFamily="34" charset="0"/>
              </a:rPr>
              <a:t>which apply to specific </a:t>
            </a:r>
            <a:r>
              <a:rPr lang="en-US" dirty="0" smtClean="0">
                <a:latin typeface="Arial" pitchFamily="34" charset="0"/>
                <a:cs typeface="Arial" pitchFamily="34" charset="0"/>
              </a:rPr>
              <a:t>dischargers or waterbodies. Variances do not change</a:t>
            </a:r>
            <a:r>
              <a:rPr lang="en-US" baseline="0" dirty="0" smtClean="0">
                <a:latin typeface="Arial" pitchFamily="34" charset="0"/>
                <a:cs typeface="Arial" pitchFamily="34" charset="0"/>
              </a:rPr>
              <a:t> the underlying standard for other purposes, such as TMDLs or water quality assessments. Variances are appropriate if reasonable progress can be made toward the water quality standard. Variances are only effective upon EPA approval.</a:t>
            </a:r>
          </a:p>
          <a:p>
            <a:pPr algn="l"/>
            <a:endParaRPr lang="en-US" baseline="0" dirty="0" smtClean="0">
              <a:latin typeface="Arial" pitchFamily="34" charset="0"/>
              <a:cs typeface="Arial" pitchFamily="34" charset="0"/>
            </a:endParaRPr>
          </a:p>
          <a:p>
            <a:pPr algn="l"/>
            <a:r>
              <a:rPr lang="en-US" baseline="0" dirty="0" smtClean="0">
                <a:latin typeface="Arial" pitchFamily="34" charset="0"/>
                <a:cs typeface="Arial" pitchFamily="34" charset="0"/>
              </a:rPr>
              <a:t>There are three “types” of variances – DEQ can grant individual variances for a single wastewater discharger. DEQ also has the option of developing a rule for a multiple discharger variance, in cases where DEQ finds that there are likely multiple facilities with similar operations that cannot attain permit limits for a specific pollutant for similar reasons.  Finally, DEQ can develop a rule for waterbody variance that applies to an entire waterbody, instead of specific dischargers.</a:t>
            </a:r>
          </a:p>
          <a:p>
            <a:pPr defTabSz="966529">
              <a:defRPr/>
            </a:pPr>
            <a:r>
              <a:rPr lang="en-US" dirty="0" smtClean="0"/>
              <a:t>------------</a:t>
            </a:r>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368721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First, I’d like to provide a bit of background about why the Willamette Basin Multiple Discharger</a:t>
            </a:r>
            <a:r>
              <a:rPr lang="en-US" baseline="0" dirty="0" smtClean="0"/>
              <a:t> V</a:t>
            </a:r>
            <a:r>
              <a:rPr lang="en-US" dirty="0" smtClean="0"/>
              <a:t>ariance is needed. In 2011, DEQ </a:t>
            </a:r>
            <a:r>
              <a:rPr lang="en-US" dirty="0"/>
              <a:t>adopted the current human health criterion for </a:t>
            </a:r>
            <a:r>
              <a:rPr lang="en-US" dirty="0" smtClean="0"/>
              <a:t>methylmercury and for other</a:t>
            </a:r>
            <a:r>
              <a:rPr lang="en-US" baseline="0" dirty="0" smtClean="0"/>
              <a:t> toxic pollutants</a:t>
            </a:r>
            <a:r>
              <a:rPr lang="en-US" dirty="0" smtClean="0"/>
              <a:t>. These</a:t>
            </a:r>
            <a:r>
              <a:rPr lang="en-US" baseline="0" dirty="0" smtClean="0"/>
              <a:t> are</a:t>
            </a:r>
            <a:r>
              <a:rPr lang="en-US" dirty="0" smtClean="0"/>
              <a:t> among the most </a:t>
            </a:r>
            <a:r>
              <a:rPr lang="en-US" dirty="0" smtClean="0"/>
              <a:t>stringent human</a:t>
            </a:r>
            <a:r>
              <a:rPr lang="en-US" baseline="0" dirty="0" smtClean="0"/>
              <a:t> health criteria</a:t>
            </a:r>
            <a:r>
              <a:rPr lang="en-US" dirty="0" smtClean="0"/>
              <a:t> </a:t>
            </a:r>
            <a:r>
              <a:rPr lang="en-US" dirty="0"/>
              <a:t>in the country. This was done to ensure that </a:t>
            </a:r>
            <a:r>
              <a:rPr lang="en-US" dirty="0" smtClean="0"/>
              <a:t>Oregonians</a:t>
            </a:r>
            <a:r>
              <a:rPr lang="en-US" baseline="0" dirty="0" smtClean="0"/>
              <a:t> that consume high amounts of fish are</a:t>
            </a:r>
            <a:r>
              <a:rPr lang="en-US" dirty="0" smtClean="0"/>
              <a:t> </a:t>
            </a:r>
            <a:r>
              <a:rPr lang="en-US" dirty="0"/>
              <a:t>adequately </a:t>
            </a:r>
            <a:r>
              <a:rPr lang="en-US" dirty="0" smtClean="0"/>
              <a:t>protected from methylmercury</a:t>
            </a:r>
            <a:r>
              <a:rPr lang="en-US" baseline="0" dirty="0" smtClean="0"/>
              <a:t> and other toxic pollutants</a:t>
            </a:r>
            <a:r>
              <a:rPr lang="en-US" dirty="0" smtClean="0"/>
              <a:t>.  At </a:t>
            </a:r>
            <a:r>
              <a:rPr lang="en-US" dirty="0"/>
              <a:t>the time </a:t>
            </a:r>
            <a:r>
              <a:rPr lang="en-US" dirty="0" smtClean="0"/>
              <a:t>these criteria</a:t>
            </a:r>
            <a:r>
              <a:rPr lang="en-US" baseline="0" dirty="0" smtClean="0"/>
              <a:t> </a:t>
            </a:r>
            <a:r>
              <a:rPr lang="en-US" dirty="0" smtClean="0"/>
              <a:t>were adopted, DEQ and stakeholders recognized </a:t>
            </a:r>
            <a:r>
              <a:rPr lang="en-US" dirty="0"/>
              <a:t>that </a:t>
            </a:r>
            <a:r>
              <a:rPr lang="en-US" dirty="0" smtClean="0"/>
              <a:t>dischargers would have</a:t>
            </a:r>
            <a:r>
              <a:rPr lang="en-US" baseline="0" dirty="0" smtClean="0"/>
              <a:t> a difficult time meeting permit limits based on </a:t>
            </a:r>
            <a:r>
              <a:rPr lang="en-US" dirty="0" smtClean="0"/>
              <a:t>some</a:t>
            </a:r>
            <a:r>
              <a:rPr lang="en-US" baseline="0" dirty="0" smtClean="0"/>
              <a:t> of the criteria</a:t>
            </a:r>
            <a:r>
              <a:rPr lang="en-US" dirty="0" smtClean="0"/>
              <a:t>. </a:t>
            </a:r>
            <a:r>
              <a:rPr lang="en-US" dirty="0"/>
              <a:t>So, at that time, DEQ revised or adopted a number of </a:t>
            </a:r>
            <a:r>
              <a:rPr lang="en-US" dirty="0" smtClean="0"/>
              <a:t>tools, such as variances, </a:t>
            </a:r>
            <a:r>
              <a:rPr lang="en-US" dirty="0"/>
              <a:t>that would provide </a:t>
            </a:r>
            <a:r>
              <a:rPr lang="en-US" dirty="0" smtClean="0"/>
              <a:t>DEQ a </a:t>
            </a:r>
            <a:r>
              <a:rPr lang="en-US" dirty="0"/>
              <a:t>means </a:t>
            </a:r>
            <a:r>
              <a:rPr lang="en-US" dirty="0" smtClean="0"/>
              <a:t>to issue permits while making </a:t>
            </a:r>
            <a:r>
              <a:rPr lang="en-US" dirty="0"/>
              <a:t>progress toward the </a:t>
            </a:r>
            <a:r>
              <a:rPr lang="en-US" dirty="0" smtClean="0"/>
              <a:t>standard.</a:t>
            </a:r>
            <a:endParaRPr lang="en-US" baseline="0"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783446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smtClean="0"/>
              <a:t>Unlike</a:t>
            </a:r>
            <a:r>
              <a:rPr lang="en-US" baseline="0" dirty="0" smtClean="0"/>
              <a:t> other toxic substances, the methylmercury criterion is expressed as a fish tissue </a:t>
            </a:r>
            <a:r>
              <a:rPr lang="en-US" baseline="0" dirty="0" smtClean="0"/>
              <a:t>concentration. Through TMDL development in 2006 and recently, </a:t>
            </a:r>
            <a:r>
              <a:rPr lang="en-US" baseline="0" dirty="0" smtClean="0"/>
              <a:t>DEQ has a way of translating this fish tissue concentration into a corresponding concentration in water that </a:t>
            </a:r>
            <a:r>
              <a:rPr lang="en-US" baseline="0" dirty="0" smtClean="0"/>
              <a:t>can be used as </a:t>
            </a:r>
            <a:r>
              <a:rPr lang="en-US" baseline="0" dirty="0" smtClean="0"/>
              <a:t>the basis for permit limits. However, as I’ll be describing in a few slides, permit limits based on the water quality standard are not attainable. As a result, a variance is needed in order to have a way of issuing individual wastewater permits with limits that are attainable for our dischargers, while still finding ways to reduce the amount of mercury coming into the Basin. The variance provides a transparent process for DEQ to do so.</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948846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Variances must be based on one of seven factors outlined in federal and state rules. The Willamette Basin MDV is based primarily on what</a:t>
            </a:r>
            <a:r>
              <a:rPr lang="en-US" baseline="0" dirty="0" smtClean="0"/>
              <a:t> is called Factor 3 – that human-cause conditions of mercury prevent the waterbody from meeting the standard and cannot be remedied. In order to justify the variance to EPA, we have to provide sufficient evidence that this is the case during the term of the variance. We also recognize that a portion of the mercury in the basin comes from natural sources.</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6</a:t>
            </a:fld>
            <a:endParaRPr lang="en-US" dirty="0"/>
          </a:p>
        </p:txBody>
      </p:sp>
    </p:spTree>
    <p:extLst>
      <p:ext uri="{BB962C8B-B14F-4D97-AF65-F5344CB8AC3E}">
        <p14:creationId xmlns:p14="http://schemas.microsoft.com/office/powerpoint/2010/main" val="768294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As has been discussed with the Commission previously, the majority of mercury found in Oregon fish comes from atmospheric deposition. There’s a reservoir of mercury in the atmosphere that comes from sources around the globe – from combustion, cement manufacturing, and other sources. Some of this reservoir is deposited when it rains. Some is deposited directly to water; some falls onto land, but then enters into waters due to natural and human caused runoff.  Because </a:t>
            </a:r>
            <a:r>
              <a:rPr lang="en-US" baseline="0" dirty="0"/>
              <a:t>we get so much rain here, we tend to get much more mercury than much of the rest of the country. As a result, the waters of the Willamette Basin have higher concentrations of mercury than the criterion, and the vast majority of this mercury comes from global </a:t>
            </a:r>
            <a:r>
              <a:rPr lang="en-US" baseline="0" dirty="0" smtClean="0"/>
              <a:t>sources. While the State can control movement of much of this mercury into the watershed through erosion control and other programs, such efforts will take decades to accomplish.</a:t>
            </a:r>
            <a:endParaRPr lang="en-US" baseline="0"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626858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small amount of mercury to the basin</a:t>
            </a:r>
            <a:r>
              <a:rPr lang="en-US" baseline="0" dirty="0" smtClean="0"/>
              <a:t> comes from wastewater treatment plants</a:t>
            </a:r>
            <a:r>
              <a:rPr lang="en-US" dirty="0" smtClean="0"/>
              <a:t>.</a:t>
            </a:r>
            <a:r>
              <a:rPr lang="en-US" baseline="0" dirty="0" smtClean="0"/>
              <a:t> While w</a:t>
            </a:r>
            <a:r>
              <a:rPr lang="en-US" dirty="0" smtClean="0"/>
              <a:t>astewater treatment facilities remove</a:t>
            </a:r>
            <a:r>
              <a:rPr lang="en-US" baseline="0" dirty="0" smtClean="0"/>
              <a:t> much of the mercury in their effluent – usually 90% or more, technology isn’t designed to specifically remove mercury, which leads to varying concentrations of mercury in effluent over time and among treatment plants. Moreover, there is no proven technology that can achieve that very low level of mercury equivalent to the water quality standard – 0.14 ng/L. As a result, dischargers need a variance.</a:t>
            </a:r>
          </a:p>
          <a:p>
            <a:endParaRPr lang="en-US" baseline="0" dirty="0" smtClean="0"/>
          </a:p>
        </p:txBody>
      </p:sp>
      <p:sp>
        <p:nvSpPr>
          <p:cNvPr id="4" name="Slide Number Placeholder 3"/>
          <p:cNvSpPr>
            <a:spLocks noGrp="1"/>
          </p:cNvSpPr>
          <p:nvPr>
            <p:ph type="sldNum" sz="quarter" idx="10"/>
          </p:nvPr>
        </p:nvSpPr>
        <p:spPr/>
        <p:txBody>
          <a:bodyPr/>
          <a:lstStyle/>
          <a:p>
            <a:fld id="{3E4400C9-1F1B-4904-92A4-7C6AD242A1CA}" type="slidenum">
              <a:rPr lang="en-US" smtClean="0"/>
              <a:t>8</a:t>
            </a:fld>
            <a:endParaRPr lang="en-US"/>
          </a:p>
        </p:txBody>
      </p:sp>
    </p:spTree>
    <p:extLst>
      <p:ext uri="{BB962C8B-B14F-4D97-AF65-F5344CB8AC3E}">
        <p14:creationId xmlns:p14="http://schemas.microsoft.com/office/powerpoint/2010/main" val="248040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Dischargers that are eligible for the variance include holders</a:t>
            </a:r>
            <a:r>
              <a:rPr lang="en-US" baseline="0" dirty="0" smtClean="0"/>
              <a:t> of individual wastewater permits that would otherwise have </a:t>
            </a:r>
            <a:r>
              <a:rPr lang="en-US" baseline="0" dirty="0" smtClean="0"/>
              <a:t>a </a:t>
            </a:r>
            <a:r>
              <a:rPr lang="en-US" baseline="0" dirty="0" smtClean="0"/>
              <a:t>permit limits for </a:t>
            </a:r>
            <a:r>
              <a:rPr lang="en-US" baseline="0" dirty="0" smtClean="0"/>
              <a:t>mercury based on the water quality standard. </a:t>
            </a:r>
            <a:r>
              <a:rPr lang="en-US" baseline="0" dirty="0" smtClean="0"/>
              <a:t>These facilities are listed in the proposed rule and in supporting documentation. This includes any municipal wastewater treatment plants that DEQ classifies as “major” – with flows of 1 </a:t>
            </a:r>
            <a:r>
              <a:rPr lang="en-US" baseline="0" dirty="0" smtClean="0"/>
              <a:t>MGD – 27 of these. </a:t>
            </a:r>
            <a:r>
              <a:rPr lang="en-US" baseline="0" dirty="0" smtClean="0"/>
              <a:t>In addition, it includes industrial facilities in sectors likely to discharge mercury, including pulp and paper, cement manufacturing and some electronics manufacturing</a:t>
            </a:r>
            <a:r>
              <a:rPr lang="en-US" baseline="0" dirty="0" smtClean="0"/>
              <a:t>. Finally, DEQ has included as eligible many minor wastewater treatment plants, in case these facilities graduate to a “major” facility during the term of the variance.</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3887886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variance, requirements must</a:t>
            </a:r>
            <a:r>
              <a:rPr lang="en-US" baseline="0" dirty="0" smtClean="0"/>
              <a:t> reflect what is called the Highest Attainable Condition</a:t>
            </a:r>
            <a:r>
              <a:rPr lang="en-US" dirty="0" smtClean="0"/>
              <a:t>. In this</a:t>
            </a:r>
            <a:r>
              <a:rPr lang="en-US" baseline="0" dirty="0" smtClean="0"/>
              <a:t> case, </a:t>
            </a:r>
            <a:r>
              <a:rPr lang="en-US" dirty="0" smtClean="0"/>
              <a:t>DEQ has concluded that the most appropriate expression is an effluent condition reflecting current technology plus</a:t>
            </a:r>
            <a:r>
              <a:rPr lang="en-US" baseline="0" dirty="0" smtClean="0"/>
              <a:t> implementation of a mercury minimization plan. This approach to reducing mercury is consistent with 2010 EPA guidance on the methylmercury criterion which suggests source control as the preferred approach to reducing mercury levels</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I’d like to briefly mention how the variance relates to the TMDL. DEQ is pursuing an approach</a:t>
            </a:r>
            <a:r>
              <a:rPr lang="en-US" sz="1200" kern="1200" baseline="0" dirty="0" smtClean="0">
                <a:solidFill>
                  <a:schemeClr val="tx1"/>
                </a:solidFill>
                <a:effectLst/>
                <a:latin typeface="+mn-lt"/>
                <a:ea typeface="+mn-ea"/>
                <a:cs typeface="+mn-cs"/>
              </a:rPr>
              <a:t> in which it would implement </a:t>
            </a:r>
            <a:r>
              <a:rPr lang="en-US" sz="1200" kern="1200" dirty="0" smtClean="0">
                <a:solidFill>
                  <a:schemeClr val="tx1"/>
                </a:solidFill>
                <a:effectLst/>
                <a:latin typeface="+mn-lt"/>
                <a:ea typeface="+mn-ea"/>
                <a:cs typeface="+mn-cs"/>
              </a:rPr>
              <a:t>TMDL wasteload allocations for point sources through MMP implementation, consistent with the approach</a:t>
            </a:r>
            <a:r>
              <a:rPr lang="en-US" sz="1200" kern="1200" baseline="0" dirty="0" smtClean="0">
                <a:solidFill>
                  <a:schemeClr val="tx1"/>
                </a:solidFill>
                <a:effectLst/>
                <a:latin typeface="+mn-lt"/>
                <a:ea typeface="+mn-ea"/>
                <a:cs typeface="+mn-cs"/>
              </a:rPr>
              <a:t> in the MDV. If that is the case, the variance may not be needed. However, if implementation of the TMDL is delayed for any reason</a:t>
            </a:r>
            <a:r>
              <a:rPr lang="en-US" sz="1200" kern="1200" dirty="0" smtClean="0">
                <a:solidFill>
                  <a:schemeClr val="tx1"/>
                </a:solidFill>
                <a:effectLst/>
                <a:latin typeface="+mn-lt"/>
                <a:ea typeface="+mn-ea"/>
                <a:cs typeface="+mn-cs"/>
              </a:rPr>
              <a:t>, we are developing the MDV to ensure that DEQ has a means to issue permits in the Willamette Basin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4400C9-1F1B-4904-92A4-7C6AD242A1CA}" type="slidenum">
              <a:rPr lang="en-US" smtClean="0"/>
              <a:t>10</a:t>
            </a:fld>
            <a:endParaRPr lang="en-US"/>
          </a:p>
        </p:txBody>
      </p:sp>
    </p:spTree>
    <p:extLst>
      <p:ext uri="{BB962C8B-B14F-4D97-AF65-F5344CB8AC3E}">
        <p14:creationId xmlns:p14="http://schemas.microsoft.com/office/powerpoint/2010/main" val="2103621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16341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67205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1E06B6-2200-48FD-9B32-BE0D5073011D}"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3925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128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
        <p:nvSpPr>
          <p:cNvPr id="7"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9372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a:t>Click to edit master text styles</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1/7/2020</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Rectangle 8"/>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58743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1/7/2020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9" name="Rectangle 8"/>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1"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2" name="Rectangle 11"/>
          <p:cNvSpPr/>
          <p:nvPr userDrawn="1"/>
        </p:nvSpPr>
        <p:spPr>
          <a:xfrm>
            <a:off x="609600" y="6366031"/>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35267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1/7/2020</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10"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1" name="Rectangle 10"/>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3"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4" name="Rectangle 13"/>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30439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1/7/2020</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6" name="Title 1"/>
          <p:cNvSpPr txBox="1">
            <a:spLocks/>
          </p:cNvSpPr>
          <p:nvPr/>
        </p:nvSpPr>
        <p:spPr>
          <a:xfrm>
            <a:off x="609600" y="1295400"/>
            <a:ext cx="10972800" cy="122238"/>
          </a:xfrm>
          <a:prstGeom prst="rect">
            <a:avLst/>
          </a:prstGeom>
          <a:solidFill>
            <a:srgbClr val="00907E"/>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7" name="Rectangle 6"/>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9" name="Title 1"/>
          <p:cNvSpPr txBox="1">
            <a:spLocks/>
          </p:cNvSpPr>
          <p:nvPr userDrawn="1"/>
        </p:nvSpPr>
        <p:spPr>
          <a:xfrm>
            <a:off x="609600" y="1295400"/>
            <a:ext cx="10972800" cy="122238"/>
          </a:xfrm>
          <a:prstGeom prst="rect">
            <a:avLst/>
          </a:prstGeom>
          <a:solidFill>
            <a:schemeClr val="accent1"/>
          </a:solidFill>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US" sz="3200" dirty="0">
              <a:solidFill>
                <a:schemeClr val="bg1"/>
              </a:solidFill>
            </a:endParaRPr>
          </a:p>
        </p:txBody>
      </p:sp>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9512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1/7/2020</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5" name="Rectangle 4"/>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7" name="Rectangle 6"/>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92727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1/7/2020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12509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1/7/2020</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
        <p:nvSpPr>
          <p:cNvPr id="8" name="Rectangle 7"/>
          <p:cNvSpPr/>
          <p:nvPr/>
        </p:nvSpPr>
        <p:spPr>
          <a:xfrm>
            <a:off x="609600" y="6356350"/>
            <a:ext cx="10287000" cy="365125"/>
          </a:xfrm>
          <a:prstGeom prst="rect">
            <a:avLst/>
          </a:prstGeom>
          <a:solidFill>
            <a:srgbClr val="009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
        <p:nvSpPr>
          <p:cNvPr id="10" name="Rectangle 9"/>
          <p:cNvSpPr/>
          <p:nvPr userDrawn="1"/>
        </p:nvSpPr>
        <p:spPr>
          <a:xfrm>
            <a:off x="609600" y="6356350"/>
            <a:ext cx="10287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endParaRPr lang="en-US" sz="1200" dirty="0">
              <a:latin typeface="Arial" pitchFamily="34" charset="0"/>
              <a:cs typeface="Arial"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4433" y="5905346"/>
            <a:ext cx="547967" cy="825810"/>
          </a:xfrm>
          <a:prstGeom prst="rect">
            <a:avLst/>
          </a:prstGeom>
        </p:spPr>
      </p:pic>
    </p:spTree>
    <p:extLst>
      <p:ext uri="{BB962C8B-B14F-4D97-AF65-F5344CB8AC3E}">
        <p14:creationId xmlns:p14="http://schemas.microsoft.com/office/powerpoint/2010/main" val="285265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1/7/2020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1963422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13" Type="http://schemas.openxmlformats.org/officeDocument/2006/relationships/image" Target="../media/image12.png"/><Relationship Id="rId18" Type="http://schemas.openxmlformats.org/officeDocument/2006/relationships/hyperlink" Target="http://www.freefoto.com/preview/2000-20-1/Number-Twenty" TargetMode="External"/><Relationship Id="rId3" Type="http://schemas.openxmlformats.org/officeDocument/2006/relationships/hyperlink" Target="http://commons.wikimedia.org/wiki/file:20_white,_blue_rounded_rectangle.svg" TargetMode="External"/><Relationship Id="rId7" Type="http://schemas.openxmlformats.org/officeDocument/2006/relationships/hyperlink" Target="http://www.freefoto.com/preview/2000-20-1/Number-Twenty" TargetMode="External"/><Relationship Id="rId12" Type="http://schemas.openxmlformats.org/officeDocument/2006/relationships/hyperlink" Target="http://www.flickr.com/photos/lwr/3724986176/" TargetMode="External"/><Relationship Id="rId17" Type="http://schemas.openxmlformats.org/officeDocument/2006/relationships/image" Target="../media/image14.jpeg"/><Relationship Id="rId2" Type="http://schemas.openxmlformats.org/officeDocument/2006/relationships/notesSlide" Target="../notesSlides/notesSlide10.xml"/><Relationship Id="rId16" Type="http://schemas.openxmlformats.org/officeDocument/2006/relationships/hyperlink" Target="http://www.flickr.com/photos/lwr/6894501029/"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11" Type="http://schemas.openxmlformats.org/officeDocument/2006/relationships/image" Target="../media/image11.jpeg"/><Relationship Id="rId5" Type="http://schemas.openxmlformats.org/officeDocument/2006/relationships/hyperlink" Target="http://www.flickr.com/photos/lwr/6894501029/" TargetMode="External"/><Relationship Id="rId15" Type="http://schemas.openxmlformats.org/officeDocument/2006/relationships/image" Target="../media/image13.jpeg"/><Relationship Id="rId10" Type="http://schemas.openxmlformats.org/officeDocument/2006/relationships/hyperlink" Target="http://commons.wikimedia.org/wiki/File:US_$20_Series_2006_Obverse.jpg" TargetMode="External"/><Relationship Id="rId4" Type="http://schemas.openxmlformats.org/officeDocument/2006/relationships/hyperlink" Target="https://creativecommons.org/licenses/by-sa/3.0/" TargetMode="External"/><Relationship Id="rId9" Type="http://schemas.openxmlformats.org/officeDocument/2006/relationships/image" Target="../media/image10.jpeg"/><Relationship Id="rId14" Type="http://schemas.openxmlformats.org/officeDocument/2006/relationships/hyperlink" Target="http://commons.wikimedia.org/wiki/file:20_white,_blue_rounded_rectangle.sv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362200"/>
            <a:ext cx="10896600" cy="3429000"/>
          </a:xfrm>
        </p:spPr>
        <p:txBody>
          <a:bodyPr>
            <a:normAutofit fontScale="92500"/>
          </a:bodyPr>
          <a:lstStyle/>
          <a:p>
            <a:pPr algn="l"/>
            <a:r>
              <a:rPr lang="en-US" sz="3600" dirty="0" smtClean="0">
                <a:solidFill>
                  <a:schemeClr val="tx1"/>
                </a:solidFill>
              </a:rPr>
              <a:t>Rulemaking: Willamette Basin Mercury Multiple Discharger Variance and Variance Rule Amendments</a:t>
            </a:r>
            <a:endParaRPr lang="en-US" sz="3600" dirty="0">
              <a:solidFill>
                <a:schemeClr val="tx1"/>
              </a:solidFill>
            </a:endParaRPr>
          </a:p>
          <a:p>
            <a:pPr algn="r"/>
            <a:endParaRPr lang="en-US" sz="3600" dirty="0">
              <a:solidFill>
                <a:schemeClr val="tx1"/>
              </a:solidFill>
            </a:endParaRPr>
          </a:p>
          <a:p>
            <a:pPr algn="r"/>
            <a:endParaRPr lang="en-US" sz="2800" dirty="0">
              <a:solidFill>
                <a:schemeClr val="tx1"/>
              </a:solidFill>
            </a:endParaRPr>
          </a:p>
          <a:p>
            <a:pPr algn="l">
              <a:lnSpc>
                <a:spcPct val="110000"/>
              </a:lnSpc>
              <a:spcBef>
                <a:spcPts val="0"/>
              </a:spcBef>
            </a:pPr>
            <a:r>
              <a:rPr lang="en-US" sz="2800" dirty="0" smtClean="0">
                <a:solidFill>
                  <a:schemeClr val="tx1"/>
                </a:solidFill>
              </a:rPr>
              <a:t>January 24, 2020</a:t>
            </a:r>
            <a:endParaRPr lang="en-US" sz="2800" dirty="0">
              <a:solidFill>
                <a:schemeClr val="tx1"/>
              </a:solidFill>
            </a:endParaRPr>
          </a:p>
          <a:p>
            <a:pPr algn="l">
              <a:lnSpc>
                <a:spcPct val="110000"/>
              </a:lnSpc>
              <a:spcBef>
                <a:spcPts val="0"/>
              </a:spcBef>
            </a:pPr>
            <a:r>
              <a:rPr lang="en-US" sz="2800" dirty="0" smtClean="0">
                <a:solidFill>
                  <a:schemeClr val="tx1"/>
                </a:solidFill>
              </a:rPr>
              <a:t>Hillsboro, OR</a:t>
            </a:r>
            <a:endParaRPr lang="en-US" sz="2800" dirty="0">
              <a:solidFill>
                <a:schemeClr val="tx1"/>
              </a:solidFill>
            </a:endParaRPr>
          </a:p>
        </p:txBody>
      </p:sp>
      <p:sp>
        <p:nvSpPr>
          <p:cNvPr id="2" name="Title 1"/>
          <p:cNvSpPr>
            <a:spLocks noGrp="1"/>
          </p:cNvSpPr>
          <p:nvPr>
            <p:ph type="ctrTitle"/>
          </p:nvPr>
        </p:nvSpPr>
        <p:spPr>
          <a:xfrm>
            <a:off x="585216" y="3505200"/>
            <a:ext cx="10668000" cy="838199"/>
          </a:xfrm>
          <a:noFill/>
        </p:spPr>
        <p:txBody>
          <a:bodyPr>
            <a:normAutofit/>
          </a:bodyPr>
          <a:lstStyle/>
          <a:p>
            <a:pPr algn="l"/>
            <a:r>
              <a:rPr lang="en-US" sz="3200" dirty="0" smtClean="0">
                <a:solidFill>
                  <a:srgbClr val="00907E"/>
                </a:solidFill>
              </a:rPr>
              <a:t>Water Quality Standards and Assessment</a:t>
            </a:r>
            <a:endParaRPr lang="en-US" sz="3200" dirty="0">
              <a:solidFill>
                <a:srgbClr val="00907E"/>
              </a:solidFill>
            </a:endParaRPr>
          </a:p>
        </p:txBody>
      </p:sp>
      <p:sp>
        <p:nvSpPr>
          <p:cNvPr id="4" name="Rectangle 3"/>
          <p:cNvSpPr/>
          <p:nvPr/>
        </p:nvSpPr>
        <p:spPr>
          <a:xfrm>
            <a:off x="762000" y="6400800"/>
            <a:ext cx="9982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a:t>
            </a:r>
            <a:r>
              <a:rPr lang="en-US" sz="1000" dirty="0" smtClean="0">
                <a:latin typeface="Arial" pitchFamily="34" charset="0"/>
                <a:cs typeface="Arial" pitchFamily="34" charset="0"/>
              </a:rPr>
              <a:t>Aron Borok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smtClean="0"/>
              <a:t>What will the variance require?</a:t>
            </a:r>
            <a:endParaRPr lang="en-US" sz="3600" dirty="0"/>
          </a:p>
          <a:p>
            <a:endParaRPr lang="en-US" sz="2800" dirty="0"/>
          </a:p>
        </p:txBody>
      </p:sp>
      <p:sp>
        <p:nvSpPr>
          <p:cNvPr id="2" name="TextBox 1"/>
          <p:cNvSpPr txBox="1"/>
          <p:nvPr/>
        </p:nvSpPr>
        <p:spPr>
          <a:xfrm>
            <a:off x="838200" y="1828800"/>
            <a:ext cx="10210800" cy="4247317"/>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Levels achievable with current treatment plus mercury minimization plan.</a:t>
            </a:r>
          </a:p>
          <a:p>
            <a:pPr marL="742950" lvl="1"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Effluent limits based on recent data, which will decrease as mercury levels decrease.</a:t>
            </a:r>
          </a:p>
          <a:p>
            <a:pPr marL="742950" lvl="1"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Minimum MMP elements included in rule.</a:t>
            </a: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Monitoring and </a:t>
            </a:r>
            <a:r>
              <a:rPr lang="en-US" sz="3000" dirty="0" smtClean="0">
                <a:latin typeface="Arial" panose="020B0604020202020204" pitchFamily="34" charset="0"/>
                <a:cs typeface="Arial" panose="020B0604020202020204" pitchFamily="34" charset="0"/>
              </a:rPr>
              <a:t>reporting</a:t>
            </a:r>
          </a:p>
          <a:p>
            <a:endParaRPr lang="en-US" sz="3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000" dirty="0" smtClean="0">
                <a:latin typeface="Arial" panose="020B0604020202020204" pitchFamily="34" charset="0"/>
                <a:cs typeface="Arial" panose="020B0604020202020204" pitchFamily="34" charset="0"/>
              </a:rPr>
              <a:t>How do requirements relate to TMDL implementation for individual point sources?</a:t>
            </a:r>
          </a:p>
        </p:txBody>
      </p:sp>
    </p:spTree>
    <p:extLst>
      <p:ext uri="{BB962C8B-B14F-4D97-AF65-F5344CB8AC3E}">
        <p14:creationId xmlns:p14="http://schemas.microsoft.com/office/powerpoint/2010/main" val="3802174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Term of the variance</a:t>
            </a:r>
          </a:p>
          <a:p>
            <a:endParaRPr lang="en-US" sz="2800" dirty="0"/>
          </a:p>
        </p:txBody>
      </p:sp>
      <p:sp>
        <p:nvSpPr>
          <p:cNvPr id="4" name="TextBox 3">
            <a:extLst>
              <a:ext uri="{FF2B5EF4-FFF2-40B4-BE49-F238E27FC236}">
                <a16:creationId xmlns:a16="http://schemas.microsoft.com/office/drawing/2014/main" id="{6A173848-DD65-428D-8539-A02B4B51F66B}"/>
              </a:ext>
            </a:extLst>
          </p:cNvPr>
          <p:cNvSpPr txBox="1"/>
          <p:nvPr/>
        </p:nvSpPr>
        <p:spPr>
          <a:xfrm>
            <a:off x="7762950" y="9465359"/>
            <a:ext cx="1702125" cy="369332"/>
          </a:xfrm>
          <a:prstGeom prst="rect">
            <a:avLst/>
          </a:prstGeom>
          <a:noFill/>
        </p:spPr>
        <p:txBody>
          <a:bodyPr wrap="square" rtlCol="0">
            <a:spAutoFit/>
          </a:bodyPr>
          <a:lstStyle/>
          <a:p>
            <a:r>
              <a:rPr lang="en-US" sz="900">
                <a:hlinkClick r:id="rId3" tooltip="http://commons.wikimedia.org/wiki/file:20_white,_blue_rounded_rectangle.svg"/>
              </a:rPr>
              <a:t>This Photo</a:t>
            </a:r>
            <a:r>
              <a:rPr lang="en-US" sz="900"/>
              <a:t> by Unknown Author is licensed under </a:t>
            </a:r>
            <a:r>
              <a:rPr lang="en-US" sz="900">
                <a:hlinkClick r:id="rId4" tooltip="https://creativecommons.org/licenses/by-sa/3.0/"/>
              </a:rPr>
              <a:t>CC BY-SA</a:t>
            </a:r>
            <a:endParaRPr lang="en-US" sz="900"/>
          </a:p>
        </p:txBody>
      </p:sp>
      <p:sp>
        <p:nvSpPr>
          <p:cNvPr id="7" name="TextBox 6">
            <a:extLst>
              <a:ext uri="{FF2B5EF4-FFF2-40B4-BE49-F238E27FC236}">
                <a16:creationId xmlns:a16="http://schemas.microsoft.com/office/drawing/2014/main" id="{FEC21FBA-B92B-4E73-BBFD-C3503D18863F}"/>
              </a:ext>
            </a:extLst>
          </p:cNvPr>
          <p:cNvSpPr txBox="1"/>
          <p:nvPr/>
        </p:nvSpPr>
        <p:spPr>
          <a:xfrm>
            <a:off x="6103200" y="11853734"/>
            <a:ext cx="3604500" cy="230832"/>
          </a:xfrm>
          <a:prstGeom prst="rect">
            <a:avLst/>
          </a:prstGeom>
          <a:noFill/>
        </p:spPr>
        <p:txBody>
          <a:bodyPr wrap="square" rtlCol="0">
            <a:spAutoFit/>
          </a:bodyPr>
          <a:lstStyle/>
          <a:p>
            <a:r>
              <a:rPr lang="en-US" sz="900">
                <a:hlinkClick r:id="rId5" tooltip="http://www.flickr.com/photos/lwr/6894501029/"/>
              </a:rPr>
              <a:t>This Photo</a:t>
            </a:r>
            <a:r>
              <a:rPr lang="en-US" sz="900"/>
              <a:t> by Unknown Author is licensed under </a:t>
            </a:r>
            <a:r>
              <a:rPr lang="en-US" sz="900">
                <a:hlinkClick r:id="rId6" tooltip="https://creativecommons.org/licenses/by-nc-sa/3.0/"/>
              </a:rPr>
              <a:t>CC BY-SA-NC</a:t>
            </a:r>
            <a:endParaRPr lang="en-US" sz="900"/>
          </a:p>
        </p:txBody>
      </p:sp>
      <p:sp>
        <p:nvSpPr>
          <p:cNvPr id="16" name="TextBox 15">
            <a:extLst>
              <a:ext uri="{FF2B5EF4-FFF2-40B4-BE49-F238E27FC236}">
                <a16:creationId xmlns:a16="http://schemas.microsoft.com/office/drawing/2014/main" id="{6A7EE93E-A611-435C-913C-A884C45F38ED}"/>
              </a:ext>
            </a:extLst>
          </p:cNvPr>
          <p:cNvSpPr txBox="1"/>
          <p:nvPr/>
        </p:nvSpPr>
        <p:spPr>
          <a:xfrm>
            <a:off x="5872200" y="11114734"/>
            <a:ext cx="4005000" cy="230832"/>
          </a:xfrm>
          <a:prstGeom prst="rect">
            <a:avLst/>
          </a:prstGeom>
          <a:noFill/>
        </p:spPr>
        <p:txBody>
          <a:bodyPr wrap="square" rtlCol="0">
            <a:spAutoFit/>
          </a:bodyPr>
          <a:lstStyle/>
          <a:p>
            <a:r>
              <a:rPr lang="en-US" sz="900">
                <a:hlinkClick r:id="rId7" tooltip="http://www.freefoto.com/preview/2000-20-1/Number-Twenty"/>
              </a:rPr>
              <a:t>This Photo</a:t>
            </a:r>
            <a:r>
              <a:rPr lang="en-US" sz="900"/>
              <a:t> by Unknown Author is licensed under </a:t>
            </a:r>
            <a:r>
              <a:rPr lang="en-US" sz="900">
                <a:hlinkClick r:id="rId8" tooltip="https://creativecommons.org/licenses/by-nc-nd/3.0/"/>
              </a:rPr>
              <a:t>CC BY-NC-ND</a:t>
            </a:r>
            <a:endParaRPr lang="en-US" sz="900"/>
          </a:p>
        </p:txBody>
      </p:sp>
      <p:pic>
        <p:nvPicPr>
          <p:cNvPr id="18" name="Picture 17" descr="A picture containing text&#10;&#10;Description automatically generated">
            <a:extLst>
              <a:ext uri="{FF2B5EF4-FFF2-40B4-BE49-F238E27FC236}">
                <a16:creationId xmlns:a16="http://schemas.microsoft.com/office/drawing/2014/main" id="{08DF2BC2-CB59-40CC-BB7C-D38879688246}"/>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1023320" y="4206896"/>
            <a:ext cx="4049360" cy="1728965"/>
          </a:xfrm>
          <a:prstGeom prst="rect">
            <a:avLst/>
          </a:prstGeom>
        </p:spPr>
      </p:pic>
      <p:sp>
        <p:nvSpPr>
          <p:cNvPr id="19" name="TextBox 18">
            <a:extLst>
              <a:ext uri="{FF2B5EF4-FFF2-40B4-BE49-F238E27FC236}">
                <a16:creationId xmlns:a16="http://schemas.microsoft.com/office/drawing/2014/main" id="{8D11ABA2-2753-4A3C-A926-725D3E841146}"/>
              </a:ext>
            </a:extLst>
          </p:cNvPr>
          <p:cNvSpPr txBox="1"/>
          <p:nvPr/>
        </p:nvSpPr>
        <p:spPr>
          <a:xfrm>
            <a:off x="3736200" y="11327558"/>
            <a:ext cx="6408000" cy="230832"/>
          </a:xfrm>
          <a:prstGeom prst="rect">
            <a:avLst/>
          </a:prstGeom>
          <a:noFill/>
        </p:spPr>
        <p:txBody>
          <a:bodyPr wrap="square" rtlCol="0">
            <a:spAutoFit/>
          </a:bodyPr>
          <a:lstStyle/>
          <a:p>
            <a:r>
              <a:rPr lang="en-US" sz="900">
                <a:hlinkClick r:id="rId10" tooltip="http://commons.wikimedia.org/wiki/File:US_$20_Series_2006_Obverse.jpg"/>
              </a:rPr>
              <a:t>This Photo</a:t>
            </a:r>
            <a:r>
              <a:rPr lang="en-US" sz="900"/>
              <a:t> by Unknown Author is licensed under </a:t>
            </a:r>
            <a:r>
              <a:rPr lang="en-US" sz="900">
                <a:hlinkClick r:id="rId4" tooltip="https://creativecommons.org/licenses/by-sa/3.0/"/>
              </a:rPr>
              <a:t>CC BY-SA</a:t>
            </a:r>
            <a:endParaRPr lang="en-US" sz="900"/>
          </a:p>
        </p:txBody>
      </p:sp>
      <p:pic>
        <p:nvPicPr>
          <p:cNvPr id="21" name="Picture 20" descr="A close up of a sign&#10;&#10;Description automatically generated">
            <a:extLst>
              <a:ext uri="{FF2B5EF4-FFF2-40B4-BE49-F238E27FC236}">
                <a16:creationId xmlns:a16="http://schemas.microsoft.com/office/drawing/2014/main" id="{C642D9EC-0F9F-4C26-A494-655C0BB16D10}"/>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xmlns="" r:id="rId12"/>
              </a:ext>
            </a:extLst>
          </a:blip>
          <a:stretch>
            <a:fillRect/>
          </a:stretch>
        </p:blipFill>
        <p:spPr>
          <a:xfrm>
            <a:off x="536190" y="1834061"/>
            <a:ext cx="2107912" cy="2107912"/>
          </a:xfrm>
          <a:prstGeom prst="rect">
            <a:avLst/>
          </a:prstGeom>
        </p:spPr>
      </p:pic>
      <p:sp>
        <p:nvSpPr>
          <p:cNvPr id="22" name="TextBox 21">
            <a:extLst>
              <a:ext uri="{FF2B5EF4-FFF2-40B4-BE49-F238E27FC236}">
                <a16:creationId xmlns:a16="http://schemas.microsoft.com/office/drawing/2014/main" id="{D14DD8DF-491B-4C8C-8924-CBCE8561FF89}"/>
              </a:ext>
            </a:extLst>
          </p:cNvPr>
          <p:cNvSpPr txBox="1"/>
          <p:nvPr/>
        </p:nvSpPr>
        <p:spPr>
          <a:xfrm>
            <a:off x="6553200" y="12303734"/>
            <a:ext cx="3604500" cy="230832"/>
          </a:xfrm>
          <a:prstGeom prst="rect">
            <a:avLst/>
          </a:prstGeom>
          <a:noFill/>
        </p:spPr>
        <p:txBody>
          <a:bodyPr wrap="square" rtlCol="0">
            <a:spAutoFit/>
          </a:bodyPr>
          <a:lstStyle/>
          <a:p>
            <a:r>
              <a:rPr lang="en-US" sz="900">
                <a:hlinkClick r:id="rId12" tooltip="http://www.flickr.com/photos/lwr/3724986176/"/>
              </a:rPr>
              <a:t>This Photo</a:t>
            </a:r>
            <a:r>
              <a:rPr lang="en-US" sz="900"/>
              <a:t> by Unknown Author is licensed under </a:t>
            </a:r>
            <a:r>
              <a:rPr lang="en-US" sz="900">
                <a:hlinkClick r:id="rId6" tooltip="https://creativecommons.org/licenses/by-nc-sa/3.0/"/>
              </a:rPr>
              <a:t>CC BY-SA-NC</a:t>
            </a:r>
            <a:endParaRPr lang="en-US" sz="900"/>
          </a:p>
        </p:txBody>
      </p:sp>
      <p:pic>
        <p:nvPicPr>
          <p:cNvPr id="3" name="Picture 2" descr="A picture containing drawing, food&#10;&#10;Description automatically generated">
            <a:extLst>
              <a:ext uri="{FF2B5EF4-FFF2-40B4-BE49-F238E27FC236}">
                <a16:creationId xmlns:a16="http://schemas.microsoft.com/office/drawing/2014/main" id="{BEB76926-074F-4A23-81C6-001DC72533A9}"/>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xmlns="" r:id="rId14"/>
              </a:ext>
            </a:extLst>
          </a:blip>
          <a:stretch>
            <a:fillRect/>
          </a:stretch>
        </p:blipFill>
        <p:spPr>
          <a:xfrm>
            <a:off x="3228118" y="4415263"/>
            <a:ext cx="2322860" cy="1707985"/>
          </a:xfrm>
          <a:prstGeom prst="rect">
            <a:avLst/>
          </a:prstGeom>
        </p:spPr>
      </p:pic>
      <p:pic>
        <p:nvPicPr>
          <p:cNvPr id="6" name="Picture 5" descr="A picture containing table&#10;&#10;Description automatically generated">
            <a:extLst>
              <a:ext uri="{FF2B5EF4-FFF2-40B4-BE49-F238E27FC236}">
                <a16:creationId xmlns:a16="http://schemas.microsoft.com/office/drawing/2014/main" id="{41D1CB8A-2C3E-4DF6-9173-A91DFC33BA5A}"/>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xmlns="" r:id="rId16"/>
              </a:ext>
            </a:extLst>
          </a:blip>
          <a:stretch>
            <a:fillRect/>
          </a:stretch>
        </p:blipFill>
        <p:spPr>
          <a:xfrm>
            <a:off x="2438400" y="2300122"/>
            <a:ext cx="2322859" cy="2322859"/>
          </a:xfrm>
          <a:prstGeom prst="rect">
            <a:avLst/>
          </a:prstGeom>
        </p:spPr>
      </p:pic>
      <p:pic>
        <p:nvPicPr>
          <p:cNvPr id="10" name="Picture 9" descr="A close up of a sign&#10;&#10;Description automatically generated">
            <a:extLst>
              <a:ext uri="{FF2B5EF4-FFF2-40B4-BE49-F238E27FC236}">
                <a16:creationId xmlns:a16="http://schemas.microsoft.com/office/drawing/2014/main" id="{AB65876B-7260-44D8-A247-3D1D82B9DB75}"/>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a1611="http://schemas.microsoft.com/office/drawing/2016/11/main" xmlns="" r:id="rId18"/>
              </a:ext>
            </a:extLst>
          </a:blip>
          <a:stretch>
            <a:fillRect/>
          </a:stretch>
        </p:blipFill>
        <p:spPr>
          <a:xfrm>
            <a:off x="3762922" y="1560363"/>
            <a:ext cx="2117157" cy="1411438"/>
          </a:xfrm>
          <a:prstGeom prst="rect">
            <a:avLst/>
          </a:prstGeom>
        </p:spPr>
      </p:pic>
      <p:sp>
        <p:nvSpPr>
          <p:cNvPr id="5" name="TextBox 4"/>
          <p:cNvSpPr txBox="1"/>
          <p:nvPr/>
        </p:nvSpPr>
        <p:spPr>
          <a:xfrm>
            <a:off x="6604662" y="2888017"/>
            <a:ext cx="46482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Provides time for dischargers to implement required mercury minimization activities.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DEQ will assess path forward at end of variance.</a:t>
            </a:r>
            <a:endParaRPr lang="en-US" dirty="0"/>
          </a:p>
        </p:txBody>
      </p:sp>
    </p:spTree>
    <p:extLst>
      <p:ext uri="{BB962C8B-B14F-4D97-AF65-F5344CB8AC3E}">
        <p14:creationId xmlns:p14="http://schemas.microsoft.com/office/powerpoint/2010/main" val="38085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609600" y="381000"/>
            <a:ext cx="10972800" cy="8775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Five-year re-evaluation</a:t>
            </a:r>
          </a:p>
          <a:p>
            <a:endParaRPr lang="en-US" sz="2800" dirty="0"/>
          </a:p>
        </p:txBody>
      </p:sp>
      <p:sp>
        <p:nvSpPr>
          <p:cNvPr id="10" name="Content Placeholder 2"/>
          <p:cNvSpPr>
            <a:spLocks noGrp="1"/>
          </p:cNvSpPr>
          <p:nvPr>
            <p:ph idx="1"/>
          </p:nvPr>
        </p:nvSpPr>
        <p:spPr>
          <a:xfrm>
            <a:off x="2133600" y="2438400"/>
            <a:ext cx="7924800" cy="2743200"/>
          </a:xfrm>
        </p:spPr>
        <p:txBody>
          <a:bodyPr>
            <a:normAutofit/>
          </a:bodyPr>
          <a:lstStyle/>
          <a:p>
            <a:r>
              <a:rPr lang="en-US" dirty="0"/>
              <a:t>Progress in achieving reductions.</a:t>
            </a:r>
          </a:p>
          <a:p>
            <a:r>
              <a:rPr lang="en-US" dirty="0"/>
              <a:t>Re-evaluate feasibility of mercury removal technology</a:t>
            </a:r>
          </a:p>
          <a:p>
            <a:r>
              <a:rPr lang="en-US" dirty="0" smtClean="0"/>
              <a:t>Public comment and EPA submittal.</a:t>
            </a:r>
            <a:endParaRPr lang="en-US" dirty="0"/>
          </a:p>
        </p:txBody>
      </p:sp>
    </p:spTree>
    <p:extLst>
      <p:ext uri="{BB962C8B-B14F-4D97-AF65-F5344CB8AC3E}">
        <p14:creationId xmlns:p14="http://schemas.microsoft.com/office/powerpoint/2010/main" val="1183383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comments</a:t>
            </a:r>
            <a:endParaRPr lang="en-US" dirty="0"/>
          </a:p>
        </p:txBody>
      </p:sp>
      <p:sp>
        <p:nvSpPr>
          <p:cNvPr id="3" name="Content Placeholder 2"/>
          <p:cNvSpPr>
            <a:spLocks noGrp="1"/>
          </p:cNvSpPr>
          <p:nvPr>
            <p:ph idx="1"/>
          </p:nvPr>
        </p:nvSpPr>
        <p:spPr/>
        <p:txBody>
          <a:bodyPr/>
          <a:lstStyle/>
          <a:p>
            <a:r>
              <a:rPr lang="en-US" dirty="0" smtClean="0"/>
              <a:t>Multiple discharger variance vs. waterbody variance.</a:t>
            </a:r>
          </a:p>
          <a:p>
            <a:pPr lvl="1"/>
            <a:r>
              <a:rPr lang="en-US" dirty="0" smtClean="0"/>
              <a:t>DEQ clarified that this is a MDV.</a:t>
            </a:r>
          </a:p>
          <a:p>
            <a:pPr lvl="1"/>
            <a:r>
              <a:rPr lang="en-US" dirty="0" smtClean="0"/>
              <a:t>Included list of eligible facilities in rule.</a:t>
            </a:r>
          </a:p>
          <a:p>
            <a:r>
              <a:rPr lang="en-US" dirty="0" smtClean="0"/>
              <a:t>Activities the state is implementing to make progress toward methylmercury criterion.</a:t>
            </a:r>
          </a:p>
          <a:p>
            <a:pPr lvl="1"/>
            <a:r>
              <a:rPr lang="en-US" dirty="0" smtClean="0"/>
              <a:t>No new requirements, but acknowledges existing programs.</a:t>
            </a:r>
          </a:p>
        </p:txBody>
      </p:sp>
    </p:spTree>
    <p:extLst>
      <p:ext uri="{BB962C8B-B14F-4D97-AF65-F5344CB8AC3E}">
        <p14:creationId xmlns:p14="http://schemas.microsoft.com/office/powerpoint/2010/main" val="1590893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1371600" y="1905000"/>
            <a:ext cx="9448800" cy="4114800"/>
          </a:xfrm>
        </p:spPr>
        <p:txBody>
          <a:bodyPr>
            <a:normAutofit/>
          </a:bodyPr>
          <a:lstStyle/>
          <a:p>
            <a:r>
              <a:rPr lang="en-US" u="sng" dirty="0" smtClean="0"/>
              <a:t>Purpose:</a:t>
            </a:r>
          </a:p>
          <a:p>
            <a:pPr lvl="1"/>
            <a:r>
              <a:rPr lang="en-US" u="sng" dirty="0" smtClean="0"/>
              <a:t>Consistency with 2015 federal regulations</a:t>
            </a:r>
          </a:p>
          <a:p>
            <a:pPr lvl="1"/>
            <a:r>
              <a:rPr lang="en-US" u="sng" dirty="0" smtClean="0"/>
              <a:t>Clarity</a:t>
            </a:r>
          </a:p>
          <a:p>
            <a:pPr marL="457200" lvl="1" indent="0">
              <a:buNone/>
            </a:pPr>
            <a:endParaRPr lang="en-US" dirty="0" smtClean="0"/>
          </a:p>
          <a:p>
            <a:r>
              <a:rPr lang="en-US" dirty="0" smtClean="0"/>
              <a:t>Types </a:t>
            </a:r>
            <a:r>
              <a:rPr lang="en-US" dirty="0"/>
              <a:t>of variances and authorization.</a:t>
            </a:r>
          </a:p>
          <a:p>
            <a:pPr lvl="1"/>
            <a:r>
              <a:rPr lang="en-US" dirty="0"/>
              <a:t>Individual </a:t>
            </a:r>
            <a:endParaRPr lang="en-US" dirty="0" smtClean="0"/>
          </a:p>
          <a:p>
            <a:pPr lvl="1"/>
            <a:r>
              <a:rPr lang="en-US" dirty="0" smtClean="0"/>
              <a:t>Multiple </a:t>
            </a:r>
            <a:r>
              <a:rPr lang="en-US" dirty="0"/>
              <a:t>discharger and </a:t>
            </a:r>
            <a:r>
              <a:rPr lang="en-US" dirty="0" smtClean="0"/>
              <a:t>waterbody</a:t>
            </a:r>
          </a:p>
        </p:txBody>
      </p:sp>
    </p:spTree>
    <p:extLst>
      <p:ext uri="{BB962C8B-B14F-4D97-AF65-F5344CB8AC3E}">
        <p14:creationId xmlns:p14="http://schemas.microsoft.com/office/powerpoint/2010/main" val="3250832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to draft variance authorization rule</a:t>
            </a:r>
          </a:p>
        </p:txBody>
      </p:sp>
      <p:sp>
        <p:nvSpPr>
          <p:cNvPr id="5" name="Content Placeholder 2"/>
          <p:cNvSpPr>
            <a:spLocks noGrp="1"/>
          </p:cNvSpPr>
          <p:nvPr>
            <p:ph idx="1"/>
          </p:nvPr>
        </p:nvSpPr>
        <p:spPr>
          <a:xfrm>
            <a:off x="838200" y="2746163"/>
            <a:ext cx="5791200" cy="2133600"/>
          </a:xfrm>
        </p:spPr>
        <p:txBody>
          <a:bodyPr>
            <a:normAutofit fontScale="92500" lnSpcReduction="20000"/>
          </a:bodyPr>
          <a:lstStyle/>
          <a:p>
            <a:r>
              <a:rPr lang="en-US" dirty="0" smtClean="0"/>
              <a:t>Removes provision regarding ESA species and human health.</a:t>
            </a:r>
          </a:p>
          <a:p>
            <a:r>
              <a:rPr lang="en-US" dirty="0" smtClean="0"/>
              <a:t>Removes section regarding variance renewals.</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936327"/>
            <a:ext cx="4409851" cy="3753273"/>
          </a:xfrm>
          <a:prstGeom prst="rect">
            <a:avLst/>
          </a:prstGeom>
        </p:spPr>
      </p:pic>
    </p:spTree>
    <p:extLst>
      <p:ext uri="{BB962C8B-B14F-4D97-AF65-F5344CB8AC3E}">
        <p14:creationId xmlns:p14="http://schemas.microsoft.com/office/powerpoint/2010/main" val="3203540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4" name="Picture 3" descr="BYOD4L « Bring Your Own Devices for Learning: an ope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8405" y="1959151"/>
            <a:ext cx="6335190" cy="3576946"/>
          </a:xfrm>
          <a:prstGeom prst="rect">
            <a:avLst/>
          </a:prstGeom>
        </p:spPr>
      </p:pic>
    </p:spTree>
    <p:extLst>
      <p:ext uri="{BB962C8B-B14F-4D97-AF65-F5344CB8AC3E}">
        <p14:creationId xmlns:p14="http://schemas.microsoft.com/office/powerpoint/2010/main" val="304273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BC7F-CFE9-4C03-97C6-002E4434B030}"/>
              </a:ext>
            </a:extLst>
          </p:cNvPr>
          <p:cNvSpPr>
            <a:spLocks noGrp="1"/>
          </p:cNvSpPr>
          <p:nvPr>
            <p:ph type="title"/>
          </p:nvPr>
        </p:nvSpPr>
        <p:spPr/>
        <p:txBody>
          <a:bodyPr>
            <a:normAutofit/>
          </a:bodyPr>
          <a:lstStyle/>
          <a:p>
            <a:r>
              <a:rPr lang="en-US" b="1" dirty="0" smtClean="0"/>
              <a:t>Outline</a:t>
            </a:r>
            <a:endParaRPr lang="en-US" dirty="0"/>
          </a:p>
        </p:txBody>
      </p:sp>
      <p:sp>
        <p:nvSpPr>
          <p:cNvPr id="3" name="Content Placeholder 2">
            <a:extLst>
              <a:ext uri="{FF2B5EF4-FFF2-40B4-BE49-F238E27FC236}">
                <a16:creationId xmlns:a16="http://schemas.microsoft.com/office/drawing/2014/main" id="{AEBE99DF-37FC-4B43-A3B1-32E041029BE8}"/>
              </a:ext>
            </a:extLst>
          </p:cNvPr>
          <p:cNvSpPr>
            <a:spLocks noGrp="1"/>
          </p:cNvSpPr>
          <p:nvPr>
            <p:ph idx="1"/>
          </p:nvPr>
        </p:nvSpPr>
        <p:spPr>
          <a:xfrm>
            <a:off x="609600" y="2057400"/>
            <a:ext cx="5105400" cy="3733799"/>
          </a:xfrm>
        </p:spPr>
        <p:txBody>
          <a:bodyPr>
            <a:normAutofit lnSpcReduction="10000"/>
          </a:bodyPr>
          <a:lstStyle/>
          <a:p>
            <a:r>
              <a:rPr lang="en-US" dirty="0" smtClean="0"/>
              <a:t>Variance Basics</a:t>
            </a:r>
          </a:p>
          <a:p>
            <a:r>
              <a:rPr lang="en-US" sz="2800" dirty="0" smtClean="0"/>
              <a:t>Willamette Basin MDV</a:t>
            </a:r>
          </a:p>
          <a:p>
            <a:pPr lvl="1"/>
            <a:r>
              <a:rPr lang="en-US" sz="2400" dirty="0" smtClean="0"/>
              <a:t>Justification</a:t>
            </a:r>
          </a:p>
          <a:p>
            <a:pPr lvl="1"/>
            <a:r>
              <a:rPr lang="en-US" sz="2400" dirty="0" smtClean="0"/>
              <a:t>Term and Eligibility</a:t>
            </a:r>
          </a:p>
          <a:p>
            <a:pPr lvl="1"/>
            <a:r>
              <a:rPr lang="en-US" sz="2400" dirty="0" smtClean="0"/>
              <a:t>Requirements</a:t>
            </a:r>
          </a:p>
          <a:p>
            <a:pPr lvl="1"/>
            <a:r>
              <a:rPr lang="en-US" sz="2400" dirty="0" smtClean="0"/>
              <a:t>Public comments</a:t>
            </a:r>
          </a:p>
          <a:p>
            <a:r>
              <a:rPr lang="en-US" sz="2800" dirty="0" smtClean="0"/>
              <a:t>Variance Rule Amendments</a:t>
            </a:r>
          </a:p>
          <a:p>
            <a:r>
              <a:rPr lang="en-US" sz="2800" dirty="0" smtClean="0"/>
              <a:t>Questions</a:t>
            </a:r>
            <a:endParaRPr lang="en-US" sz="2800"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209800"/>
            <a:ext cx="4686300" cy="3124200"/>
          </a:xfrm>
          <a:prstGeom prst="rect">
            <a:avLst/>
          </a:prstGeom>
        </p:spPr>
      </p:pic>
    </p:spTree>
    <p:extLst>
      <p:ext uri="{BB962C8B-B14F-4D97-AF65-F5344CB8AC3E}">
        <p14:creationId xmlns:p14="http://schemas.microsoft.com/office/powerpoint/2010/main" val="187676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2186-000A-445B-B6A8-77BE99AD48E3}"/>
              </a:ext>
            </a:extLst>
          </p:cNvPr>
          <p:cNvSpPr>
            <a:spLocks noGrp="1"/>
          </p:cNvSpPr>
          <p:nvPr>
            <p:ph type="title"/>
          </p:nvPr>
        </p:nvSpPr>
        <p:spPr/>
        <p:txBody>
          <a:bodyPr/>
          <a:lstStyle/>
          <a:p>
            <a:r>
              <a:rPr lang="en-US" dirty="0" smtClean="0"/>
              <a:t>Variances</a:t>
            </a:r>
            <a:endParaRPr lang="en-US" dirty="0"/>
          </a:p>
        </p:txBody>
      </p:sp>
      <p:sp>
        <p:nvSpPr>
          <p:cNvPr id="7" name="Content Placeholder 2">
            <a:extLst>
              <a:ext uri="{FF2B5EF4-FFF2-40B4-BE49-F238E27FC236}">
                <a16:creationId xmlns:a16="http://schemas.microsoft.com/office/drawing/2014/main" id="{AEBE99DF-37FC-4B43-A3B1-32E041029BE8}"/>
              </a:ext>
            </a:extLst>
          </p:cNvPr>
          <p:cNvSpPr>
            <a:spLocks noGrp="1"/>
          </p:cNvSpPr>
          <p:nvPr>
            <p:ph idx="1"/>
          </p:nvPr>
        </p:nvSpPr>
        <p:spPr>
          <a:xfrm>
            <a:off x="762000" y="2362200"/>
            <a:ext cx="7848600" cy="3581400"/>
          </a:xfrm>
        </p:spPr>
        <p:txBody>
          <a:bodyPr>
            <a:normAutofit/>
          </a:bodyPr>
          <a:lstStyle/>
          <a:p>
            <a:r>
              <a:rPr lang="en-US" sz="2800" u="sng" dirty="0" smtClean="0"/>
              <a:t>Time-limited</a:t>
            </a:r>
            <a:r>
              <a:rPr lang="en-US" sz="2800" dirty="0" smtClean="0"/>
              <a:t> </a:t>
            </a:r>
            <a:r>
              <a:rPr lang="en-US" sz="2800" dirty="0"/>
              <a:t>alternative standard for specified discharger(s) or </a:t>
            </a:r>
            <a:r>
              <a:rPr lang="en-US" sz="2800" dirty="0" smtClean="0"/>
              <a:t>waterbody.</a:t>
            </a:r>
            <a:endParaRPr lang="en-US" sz="2800" u="sng" dirty="0"/>
          </a:p>
          <a:p>
            <a:r>
              <a:rPr lang="en-US" sz="2800" dirty="0" smtClean="0"/>
              <a:t>Does not change underlying standard for other purposes.</a:t>
            </a:r>
          </a:p>
          <a:p>
            <a:r>
              <a:rPr lang="en-US" sz="2800" dirty="0" smtClean="0"/>
              <a:t>Feasible progress toward standard.</a:t>
            </a:r>
          </a:p>
          <a:p>
            <a:r>
              <a:rPr lang="en-US" sz="2800" dirty="0" smtClean="0"/>
              <a:t>Effective upon EPA approval.</a:t>
            </a:r>
            <a:endParaRPr lang="en-US" sz="2800" dirty="0"/>
          </a:p>
          <a:p>
            <a:pPr marL="0" indent="0">
              <a:buNone/>
            </a:pPr>
            <a:endParaRPr lang="en-US" dirty="0"/>
          </a:p>
        </p:txBody>
      </p:sp>
    </p:spTree>
    <p:extLst>
      <p:ext uri="{BB962C8B-B14F-4D97-AF65-F5344CB8AC3E}">
        <p14:creationId xmlns:p14="http://schemas.microsoft.com/office/powerpoint/2010/main" val="2011517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304800"/>
            <a:ext cx="10972800" cy="1112838"/>
          </a:xfrm>
        </p:spPr>
        <p:txBody>
          <a:bodyPr>
            <a:normAutofit/>
          </a:bodyPr>
          <a:lstStyle/>
          <a:p>
            <a:r>
              <a:rPr lang="en-US" dirty="0"/>
              <a:t>Background on the mercury standard</a:t>
            </a:r>
          </a:p>
        </p:txBody>
      </p:sp>
      <p:sp>
        <p:nvSpPr>
          <p:cNvPr id="2" name="TextBox 1"/>
          <p:cNvSpPr txBox="1"/>
          <p:nvPr/>
        </p:nvSpPr>
        <p:spPr>
          <a:xfrm>
            <a:off x="6705600" y="2209800"/>
            <a:ext cx="5029200" cy="3785652"/>
          </a:xfrm>
          <a:prstGeom prst="rect">
            <a:avLst/>
          </a:prstGeom>
          <a:noFill/>
        </p:spPr>
        <p:txBody>
          <a:bodyPr wrap="square" rtlCol="0">
            <a:spAutoFit/>
          </a:bodyPr>
          <a:lstStyle/>
          <a:p>
            <a:pPr marL="571500" indent="-571500">
              <a:buFont typeface="Arial" panose="020B0604020202020204" pitchFamily="34" charset="0"/>
              <a:buChar char="•"/>
            </a:pPr>
            <a:r>
              <a:rPr lang="en-US" sz="4000" dirty="0"/>
              <a:t>Human health mercury criterion</a:t>
            </a:r>
          </a:p>
          <a:p>
            <a:pPr marL="571500" indent="-571500">
              <a:buFont typeface="Arial" panose="020B0604020202020204" pitchFamily="34" charset="0"/>
              <a:buChar char="•"/>
            </a:pPr>
            <a:r>
              <a:rPr lang="en-US" sz="4000" dirty="0"/>
              <a:t>0.14 ng/L water column concentration.</a:t>
            </a:r>
          </a:p>
          <a:p>
            <a:pPr marL="571500" indent="-571500">
              <a:buFont typeface="Arial" panose="020B0604020202020204" pitchFamily="34" charset="0"/>
              <a:buChar char="•"/>
            </a:pPr>
            <a:endParaRPr lang="en-US" sz="4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905000"/>
            <a:ext cx="5080000" cy="3810000"/>
          </a:xfrm>
          <a:prstGeom prst="rect">
            <a:avLst/>
          </a:prstGeom>
        </p:spPr>
      </p:pic>
    </p:spTree>
    <p:extLst>
      <p:ext uri="{BB962C8B-B14F-4D97-AF65-F5344CB8AC3E}">
        <p14:creationId xmlns:p14="http://schemas.microsoft.com/office/powerpoint/2010/main" val="415826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185119"/>
            <a:ext cx="10972800" cy="1112838"/>
          </a:xfrm>
        </p:spPr>
        <p:txBody>
          <a:bodyPr>
            <a:noAutofit/>
          </a:bodyPr>
          <a:lstStyle/>
          <a:p>
            <a:r>
              <a:rPr lang="en-US" sz="3600" dirty="0" smtClean="0"/>
              <a:t>Willamette Basin Mercury </a:t>
            </a:r>
            <a:r>
              <a:rPr lang="en-US" sz="3600" dirty="0" smtClean="0"/>
              <a:t>Multiple </a:t>
            </a:r>
            <a:r>
              <a:rPr lang="en-US" sz="3600" dirty="0"/>
              <a:t>Discharger </a:t>
            </a:r>
            <a:r>
              <a:rPr lang="en-US" sz="3600" dirty="0" smtClean="0"/>
              <a:t>Variance</a:t>
            </a:r>
            <a:endParaRPr lang="en-US" sz="3600" dirty="0"/>
          </a:p>
        </p:txBody>
      </p:sp>
      <p:sp>
        <p:nvSpPr>
          <p:cNvPr id="13" name="TextBox 12"/>
          <p:cNvSpPr txBox="1"/>
          <p:nvPr/>
        </p:nvSpPr>
        <p:spPr>
          <a:xfrm>
            <a:off x="1181100" y="2438400"/>
            <a:ext cx="9829800"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t>Willamette and many other basins are not attaining methylmercury criterion.</a:t>
            </a:r>
          </a:p>
          <a:p>
            <a:pPr marL="571500" indent="-571500">
              <a:buFont typeface="Arial" panose="020B0604020202020204" pitchFamily="34" charset="0"/>
              <a:buChar char="•"/>
            </a:pPr>
            <a:r>
              <a:rPr lang="en-US" sz="3600" dirty="0" smtClean="0"/>
              <a:t>Permit limits based on TMDL </a:t>
            </a:r>
            <a:r>
              <a:rPr lang="en-US" sz="3600" dirty="0" smtClean="0"/>
              <a:t>unattainable dischargers throughout basin.</a:t>
            </a:r>
            <a:endParaRPr lang="en-US" sz="3600" dirty="0" smtClean="0"/>
          </a:p>
          <a:p>
            <a:pPr marL="571500" indent="-571500">
              <a:buFont typeface="Arial" panose="020B0604020202020204" pitchFamily="34" charset="0"/>
              <a:buChar char="•"/>
            </a:pPr>
            <a:r>
              <a:rPr lang="en-US" sz="3600" dirty="0" smtClean="0"/>
              <a:t>Variance needed to issue permits and reduce mercury from point sources.</a:t>
            </a:r>
            <a:endParaRPr lang="en-US" sz="3600" dirty="0"/>
          </a:p>
        </p:txBody>
      </p:sp>
    </p:spTree>
    <p:extLst>
      <p:ext uri="{BB962C8B-B14F-4D97-AF65-F5344CB8AC3E}">
        <p14:creationId xmlns:p14="http://schemas.microsoft.com/office/powerpoint/2010/main" val="3422549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Variance </a:t>
            </a:r>
            <a:r>
              <a:rPr lang="en-US" dirty="0"/>
              <a:t>Factor</a:t>
            </a:r>
          </a:p>
        </p:txBody>
      </p:sp>
      <p:pic>
        <p:nvPicPr>
          <p:cNvPr id="15" name="Picture 14" descr="Logo Color RegularSM.jpg"/>
          <p:cNvPicPr>
            <a:picLocks noChangeAspect="1"/>
          </p:cNvPicPr>
          <p:nvPr/>
        </p:nvPicPr>
        <p:blipFill>
          <a:blip r:embed="rId3" cstate="print"/>
          <a:stretch>
            <a:fillRect/>
          </a:stretch>
        </p:blipFill>
        <p:spPr>
          <a:xfrm>
            <a:off x="11033760" y="5970104"/>
            <a:ext cx="320040" cy="731520"/>
          </a:xfrm>
          <a:prstGeom prst="rect">
            <a:avLst/>
          </a:prstGeom>
        </p:spPr>
      </p:pic>
      <p:sp>
        <p:nvSpPr>
          <p:cNvPr id="4" name="TextBox 3"/>
          <p:cNvSpPr txBox="1"/>
          <p:nvPr/>
        </p:nvSpPr>
        <p:spPr>
          <a:xfrm>
            <a:off x="2454965" y="2435087"/>
            <a:ext cx="7305261" cy="2554545"/>
          </a:xfrm>
          <a:prstGeom prst="rect">
            <a:avLst/>
          </a:prstGeom>
          <a:solidFill>
            <a:srgbClr val="3F8D6F"/>
          </a:solidFill>
          <a:ln>
            <a:solidFill>
              <a:schemeClr val="tx1"/>
            </a:solidFill>
          </a:ln>
        </p:spPr>
        <p:txBody>
          <a:bodyPr wrap="square" rtlCol="0">
            <a:spAutoFit/>
          </a:bodyPr>
          <a:lstStyle/>
          <a:p>
            <a:pPr algn="ctr"/>
            <a:r>
              <a:rPr lang="en-US" sz="3200" dirty="0">
                <a:solidFill>
                  <a:srgbClr val="FFFF00"/>
                </a:solidFill>
              </a:rPr>
              <a:t> “Human-caused conditions or sources of pollution </a:t>
            </a:r>
            <a:r>
              <a:rPr lang="en-US" sz="3200" u="sng" dirty="0">
                <a:solidFill>
                  <a:srgbClr val="FFFF00"/>
                </a:solidFill>
              </a:rPr>
              <a:t>prevent the attainment of the use</a:t>
            </a:r>
            <a:r>
              <a:rPr lang="en-US" sz="3200" dirty="0">
                <a:solidFill>
                  <a:srgbClr val="FFFF00"/>
                </a:solidFill>
              </a:rPr>
              <a:t> </a:t>
            </a:r>
            <a:r>
              <a:rPr lang="en-US" sz="3200" i="1" dirty="0">
                <a:solidFill>
                  <a:srgbClr val="FFFF00"/>
                </a:solidFill>
              </a:rPr>
              <a:t>and</a:t>
            </a:r>
            <a:r>
              <a:rPr lang="en-US" sz="3200" dirty="0">
                <a:solidFill>
                  <a:srgbClr val="FFFF00"/>
                </a:solidFill>
              </a:rPr>
              <a:t> </a:t>
            </a:r>
            <a:r>
              <a:rPr lang="en-US" sz="3200" u="sng" dirty="0">
                <a:solidFill>
                  <a:srgbClr val="FFFF00"/>
                </a:solidFill>
              </a:rPr>
              <a:t>cannot be remedied </a:t>
            </a:r>
            <a:r>
              <a:rPr lang="en-US" sz="3200" i="1" dirty="0">
                <a:solidFill>
                  <a:srgbClr val="FFFF00"/>
                </a:solidFill>
              </a:rPr>
              <a:t>or</a:t>
            </a:r>
            <a:r>
              <a:rPr lang="en-US" sz="3200" dirty="0">
                <a:solidFill>
                  <a:srgbClr val="FFFF00"/>
                </a:solidFill>
              </a:rPr>
              <a:t> </a:t>
            </a:r>
            <a:r>
              <a:rPr lang="en-US" sz="3200" u="sng" dirty="0">
                <a:solidFill>
                  <a:srgbClr val="FFFF00"/>
                </a:solidFill>
              </a:rPr>
              <a:t>would cause more environmental damage to correct </a:t>
            </a:r>
            <a:r>
              <a:rPr lang="en-US" sz="3200" dirty="0">
                <a:solidFill>
                  <a:srgbClr val="FFFF00"/>
                </a:solidFill>
              </a:rPr>
              <a:t>than leave in place</a:t>
            </a:r>
            <a:r>
              <a:rPr lang="en-US" sz="3200" dirty="0" smtClean="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1812123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p:cNvPicPr>
          <p:nvPr/>
        </p:nvPicPr>
        <p:blipFill rotWithShape="1">
          <a:blip r:embed="rId3"/>
          <a:srcRect l="10482" t="17577" r="27620" b="11129"/>
          <a:stretch/>
        </p:blipFill>
        <p:spPr>
          <a:xfrm>
            <a:off x="609600" y="1600199"/>
            <a:ext cx="7315200" cy="4615377"/>
          </a:xfrm>
          <a:prstGeom prst="rect">
            <a:avLst/>
          </a:prstGeom>
        </p:spPr>
      </p:pic>
      <p:pic>
        <p:nvPicPr>
          <p:cNvPr id="69" name="Picture 68"/>
          <p:cNvPicPr>
            <a:picLocks/>
          </p:cNvPicPr>
          <p:nvPr/>
        </p:nvPicPr>
        <p:blipFill rotWithShape="1">
          <a:blip r:embed="rId3"/>
          <a:srcRect l="15640" t="31702" r="75978" b="50642"/>
          <a:stretch/>
        </p:blipFill>
        <p:spPr>
          <a:xfrm>
            <a:off x="7772400" y="2498187"/>
            <a:ext cx="3124200" cy="2819400"/>
          </a:xfrm>
          <a:prstGeom prst="rect">
            <a:avLst/>
          </a:prstGeom>
        </p:spPr>
      </p:pic>
      <p:sp>
        <p:nvSpPr>
          <p:cNvPr id="6" name="Title 1"/>
          <p:cNvSpPr txBox="1">
            <a:spLocks/>
          </p:cNvSpPr>
          <p:nvPr/>
        </p:nvSpPr>
        <p:spPr>
          <a:xfrm>
            <a:off x="762000" y="145791"/>
            <a:ext cx="10972800" cy="111283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t>Atmospheric Mercury Deposition</a:t>
            </a:r>
          </a:p>
        </p:txBody>
      </p:sp>
    </p:spTree>
    <p:extLst>
      <p:ext uri="{BB962C8B-B14F-4D97-AF65-F5344CB8AC3E}">
        <p14:creationId xmlns:p14="http://schemas.microsoft.com/office/powerpoint/2010/main" val="220818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500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2000"/>
                                        <p:tgtEl>
                                          <p:spTgt spid="69"/>
                                        </p:tgtEl>
                                      </p:cBhvr>
                                    </p:animEffect>
                                    <p:anim calcmode="lin" valueType="num">
                                      <p:cBhvr>
                                        <p:cTn id="12" dur="2000" fill="hold"/>
                                        <p:tgtEl>
                                          <p:spTgt spid="69"/>
                                        </p:tgtEl>
                                        <p:attrNameLst>
                                          <p:attrName>ppt_x</p:attrName>
                                        </p:attrNameLst>
                                      </p:cBhvr>
                                      <p:tavLst>
                                        <p:tav tm="0">
                                          <p:val>
                                            <p:strVal val="#ppt_x"/>
                                          </p:val>
                                        </p:tav>
                                        <p:tav tm="100000">
                                          <p:val>
                                            <p:strVal val="#ppt_x"/>
                                          </p:val>
                                        </p:tav>
                                      </p:tavLst>
                                    </p:anim>
                                    <p:anim calcmode="lin" valueType="num">
                                      <p:cBhvr>
                                        <p:cTn id="13" dur="2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lor RegularSM.jpg"/>
          <p:cNvPicPr>
            <a:picLocks noChangeAspect="1"/>
          </p:cNvPicPr>
          <p:nvPr/>
        </p:nvPicPr>
        <p:blipFill>
          <a:blip r:embed="rId3" cstate="print"/>
          <a:stretch>
            <a:fillRect/>
          </a:stretch>
        </p:blipFill>
        <p:spPr>
          <a:xfrm>
            <a:off x="11033760" y="5970104"/>
            <a:ext cx="320040" cy="731520"/>
          </a:xfrm>
          <a:prstGeom prst="rect">
            <a:avLst/>
          </a:prstGeom>
        </p:spPr>
      </p:pic>
      <p:sp>
        <p:nvSpPr>
          <p:cNvPr id="8" name="Title 1"/>
          <p:cNvSpPr>
            <a:spLocks noGrp="1"/>
          </p:cNvSpPr>
          <p:nvPr>
            <p:ph type="title"/>
          </p:nvPr>
        </p:nvSpPr>
        <p:spPr>
          <a:xfrm>
            <a:off x="609600" y="304800"/>
            <a:ext cx="10972800" cy="1112838"/>
          </a:xfrm>
        </p:spPr>
        <p:txBody>
          <a:bodyPr>
            <a:normAutofit/>
          </a:bodyPr>
          <a:lstStyle/>
          <a:p>
            <a:r>
              <a:rPr lang="en-US" dirty="0" smtClean="0"/>
              <a:t>Technology cannot achieve criterion</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09122019"/>
              </p:ext>
            </p:extLst>
          </p:nvPr>
        </p:nvGraphicFramePr>
        <p:xfrm>
          <a:off x="838200" y="1828800"/>
          <a:ext cx="9934377" cy="3980492"/>
        </p:xfrm>
        <a:graphic>
          <a:graphicData uri="http://schemas.openxmlformats.org/drawingml/2006/table">
            <a:tbl>
              <a:tblPr firstRow="1" firstCol="1" bandRow="1">
                <a:tableStyleId>{5C22544A-7EE6-4342-B048-85BDC9FD1C3A}</a:tableStyleId>
              </a:tblPr>
              <a:tblGrid>
                <a:gridCol w="3702555">
                  <a:extLst>
                    <a:ext uri="{9D8B030D-6E8A-4147-A177-3AD203B41FA5}">
                      <a16:colId xmlns:a16="http://schemas.microsoft.com/office/drawing/2014/main" val="2766693208"/>
                    </a:ext>
                  </a:extLst>
                </a:gridCol>
                <a:gridCol w="1554910">
                  <a:extLst>
                    <a:ext uri="{9D8B030D-6E8A-4147-A177-3AD203B41FA5}">
                      <a16:colId xmlns:a16="http://schemas.microsoft.com/office/drawing/2014/main" val="2308579894"/>
                    </a:ext>
                  </a:extLst>
                </a:gridCol>
                <a:gridCol w="3000756">
                  <a:extLst>
                    <a:ext uri="{9D8B030D-6E8A-4147-A177-3AD203B41FA5}">
                      <a16:colId xmlns:a16="http://schemas.microsoft.com/office/drawing/2014/main" val="2487142230"/>
                    </a:ext>
                  </a:extLst>
                </a:gridCol>
                <a:gridCol w="1676156">
                  <a:extLst>
                    <a:ext uri="{9D8B030D-6E8A-4147-A177-3AD203B41FA5}">
                      <a16:colId xmlns:a16="http://schemas.microsoft.com/office/drawing/2014/main" val="1194609842"/>
                    </a:ext>
                  </a:extLst>
                </a:gridCol>
              </a:tblGrid>
              <a:tr h="522957">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Technology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Volume Range of Known Uses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Treatment Ability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tc>
                  <a:txBody>
                    <a:bodyPr/>
                    <a:lstStyle/>
                    <a:p>
                      <a:pPr marL="0" marR="0" algn="ctr">
                        <a:lnSpc>
                          <a:spcPct val="107000"/>
                        </a:lnSpc>
                        <a:spcBef>
                          <a:spcPts val="0"/>
                        </a:spcBef>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Current Standard</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2502088284"/>
                  </a:ext>
                </a:extLst>
              </a:tr>
              <a:tr h="573844">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Current Treatment (Secondary, Advanced Secondary, Tertiary)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Up to 25 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1-20 ng/L</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rowSpan="5">
                  <a:txBody>
                    <a:bodyPr/>
                    <a:lstStyle/>
                    <a:p>
                      <a:pPr marL="0" marR="0" algn="ctr">
                        <a:lnSpc>
                          <a:spcPct val="107000"/>
                        </a:lnSpc>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0.14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nchor="ctr"/>
                </a:tc>
                <a:extLst>
                  <a:ext uri="{0D108BD9-81ED-4DB2-BD59-A6C34878D82A}">
                    <a16:rowId xmlns:a16="http://schemas.microsoft.com/office/drawing/2014/main" val="1256978606"/>
                  </a:ext>
                </a:extLst>
              </a:tr>
              <a:tr h="287479">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Membrane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Low volume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0.26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017767829"/>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Ion Exchange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0.015 </a:t>
                      </a:r>
                      <a:r>
                        <a:rPr lang="en-US" sz="1800" dirty="0" smtClean="0">
                          <a:effectLst/>
                          <a:latin typeface="Arial" panose="020B0604020202020204" pitchFamily="34" charset="0"/>
                          <a:cs typeface="Arial" panose="020B0604020202020204" pitchFamily="34" charset="0"/>
                        </a:rPr>
                        <a:t>MGD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1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1215820853"/>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Precipitation and filtration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0.17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315320848"/>
                  </a:ext>
                </a:extLst>
              </a:tr>
              <a:tr h="573844">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Adsorption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a:effectLst/>
                          <a:latin typeface="Arial" panose="020B0604020202020204" pitchFamily="34" charset="0"/>
                          <a:cs typeface="Arial" panose="020B0604020202020204" pitchFamily="34" charset="0"/>
                        </a:rPr>
                        <a:t>Low volume</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Bench scale to 0.08 ng/L; </a:t>
                      </a:r>
                    </a:p>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full scale to 25 ng/L</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3975" marR="53975" marT="9525" marB="0"/>
                </a:tc>
                <a:tc vMerge="1">
                  <a:txBody>
                    <a:bodyPr/>
                    <a:lstStyle/>
                    <a:p>
                      <a:pPr marL="0" marR="0">
                        <a:lnSpc>
                          <a:spcPct val="107000"/>
                        </a:lnSpc>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975" marR="53975" marT="9525" marB="0"/>
                </a:tc>
                <a:extLst>
                  <a:ext uri="{0D108BD9-81ED-4DB2-BD59-A6C34878D82A}">
                    <a16:rowId xmlns:a16="http://schemas.microsoft.com/office/drawing/2014/main" val="3423001790"/>
                  </a:ext>
                </a:extLst>
              </a:tr>
            </a:tbl>
          </a:graphicData>
        </a:graphic>
      </p:graphicFrame>
    </p:spTree>
    <p:extLst>
      <p:ext uri="{BB962C8B-B14F-4D97-AF65-F5344CB8AC3E}">
        <p14:creationId xmlns:p14="http://schemas.microsoft.com/office/powerpoint/2010/main" val="3530329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Dischargers</a:t>
            </a:r>
          </a:p>
        </p:txBody>
      </p:sp>
      <p:sp>
        <p:nvSpPr>
          <p:cNvPr id="3" name="Content Placeholder 2"/>
          <p:cNvSpPr>
            <a:spLocks noGrp="1"/>
          </p:cNvSpPr>
          <p:nvPr>
            <p:ph idx="1"/>
          </p:nvPr>
        </p:nvSpPr>
        <p:spPr>
          <a:xfrm>
            <a:off x="304800" y="2228754"/>
            <a:ext cx="6226968" cy="3352799"/>
          </a:xfrm>
        </p:spPr>
        <p:txBody>
          <a:bodyPr>
            <a:normAutofit fontScale="92500"/>
          </a:bodyPr>
          <a:lstStyle/>
          <a:p>
            <a:r>
              <a:rPr lang="en-US" dirty="0" smtClean="0"/>
              <a:t>64 individual NPDES permit holders listed in rule.</a:t>
            </a:r>
            <a:endParaRPr lang="en-US" dirty="0"/>
          </a:p>
          <a:p>
            <a:pPr lvl="1"/>
            <a:r>
              <a:rPr lang="en-US" dirty="0"/>
              <a:t>Major </a:t>
            </a:r>
            <a:r>
              <a:rPr lang="en-US" dirty="0" smtClean="0"/>
              <a:t>wastewater </a:t>
            </a:r>
            <a:r>
              <a:rPr lang="en-US" dirty="0"/>
              <a:t>treatment </a:t>
            </a:r>
            <a:r>
              <a:rPr lang="en-US" dirty="0" smtClean="0"/>
              <a:t>plants.</a:t>
            </a:r>
            <a:endParaRPr lang="en-US" dirty="0" smtClean="0"/>
          </a:p>
          <a:p>
            <a:pPr lvl="1"/>
            <a:r>
              <a:rPr lang="en-US" dirty="0" smtClean="0"/>
              <a:t>Minor </a:t>
            </a:r>
            <a:r>
              <a:rPr lang="en-US" dirty="0" smtClean="0"/>
              <a:t>WWTPs </a:t>
            </a:r>
            <a:r>
              <a:rPr lang="en-US" dirty="0" smtClean="0"/>
              <a:t>which may </a:t>
            </a:r>
            <a:r>
              <a:rPr lang="en-US" dirty="0" smtClean="0"/>
              <a:t>become “major” during term of variance.</a:t>
            </a:r>
            <a:endParaRPr lang="en-US" dirty="0"/>
          </a:p>
          <a:p>
            <a:pPr lvl="1"/>
            <a:r>
              <a:rPr lang="en-US" dirty="0" smtClean="0"/>
              <a:t>Industrial </a:t>
            </a:r>
            <a:r>
              <a:rPr lang="en-US" dirty="0"/>
              <a:t>facilities in industries likely to discharge </a:t>
            </a:r>
            <a:r>
              <a:rPr lang="en-US" dirty="0" smtClean="0"/>
              <a:t>mercury.</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0722" y="3823698"/>
            <a:ext cx="2405537" cy="1593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6259" y="3819810"/>
            <a:ext cx="2389501" cy="1593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5213" y="2228754"/>
            <a:ext cx="2386584" cy="159105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9676" y="2232642"/>
            <a:ext cx="2386583" cy="1591056"/>
          </a:xfrm>
          <a:prstGeom prst="rect">
            <a:avLst/>
          </a:prstGeom>
        </p:spPr>
      </p:pic>
    </p:spTree>
    <p:extLst>
      <p:ext uri="{BB962C8B-B14F-4D97-AF65-F5344CB8AC3E}">
        <p14:creationId xmlns:p14="http://schemas.microsoft.com/office/powerpoint/2010/main" val="1247358527"/>
      </p:ext>
    </p:extLst>
  </p:cSld>
  <p:clrMapOvr>
    <a:masterClrMapping/>
  </p:clrMapOvr>
</p:sld>
</file>

<file path=ppt/theme/theme1.xml><?xml version="1.0" encoding="utf-8"?>
<a:theme xmlns:a="http://schemas.openxmlformats.org/drawingml/2006/main" name="DEQSimpleTheme">
  <a:themeElements>
    <a:clrScheme name="Deep Cyan">
      <a:dk1>
        <a:srgbClr val="2D2D2D"/>
      </a:dk1>
      <a:lt1>
        <a:sysClr val="window" lastClr="FFFFFF"/>
      </a:lt1>
      <a:dk2>
        <a:srgbClr val="7F7F7F"/>
      </a:dk2>
      <a:lt2>
        <a:srgbClr val="EEECE1"/>
      </a:lt2>
      <a:accent1>
        <a:srgbClr val="00907E"/>
      </a:accent1>
      <a:accent2>
        <a:srgbClr val="71BCB4"/>
      </a:accent2>
      <a:accent3>
        <a:srgbClr val="B1CA54"/>
      </a:accent3>
      <a:accent4>
        <a:srgbClr val="F57F32"/>
      </a:accent4>
      <a:accent5>
        <a:srgbClr val="248F79"/>
      </a:accent5>
      <a:accent6>
        <a:srgbClr val="23769A"/>
      </a:accent6>
      <a:hlink>
        <a:srgbClr val="00907E"/>
      </a:hlink>
      <a:folHlink>
        <a:srgbClr val="71BC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id="{DBE168D4-921E-4230-983A-1E61CFA52217}" vid="{C600DF6A-E7CD-4F5A-A95E-C97398A53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373BE2AE59C944B213CCD5AEC939D0" ma:contentTypeVersion="" ma:contentTypeDescription="Create a new document." ma:contentTypeScope="" ma:versionID="8b15004374737c790eef5b0f2242f8d1">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Props1.xml><?xml version="1.0" encoding="utf-8"?>
<ds:datastoreItem xmlns:ds="http://schemas.openxmlformats.org/officeDocument/2006/customXml" ds:itemID="{80DFCEA4-8C40-46F1-88A4-31FA6E997692}"/>
</file>

<file path=customXml/itemProps2.xml><?xml version="1.0" encoding="utf-8"?>
<ds:datastoreItem xmlns:ds="http://schemas.openxmlformats.org/officeDocument/2006/customXml" ds:itemID="{568C4EBB-0E6B-487D-878B-52D70F897F27}"/>
</file>

<file path=customXml/itemProps3.xml><?xml version="1.0" encoding="utf-8"?>
<ds:datastoreItem xmlns:ds="http://schemas.openxmlformats.org/officeDocument/2006/customXml" ds:itemID="{75C85C9D-60C0-42B5-9046-9FD68DF94B9B}"/>
</file>

<file path=docProps/app.xml><?xml version="1.0" encoding="utf-8"?>
<Properties xmlns="http://schemas.openxmlformats.org/officeDocument/2006/extended-properties" xmlns:vt="http://schemas.openxmlformats.org/officeDocument/2006/docPropsVTypes">
  <Template/>
  <TotalTime>982</TotalTime>
  <Words>2319</Words>
  <Application>Microsoft Office PowerPoint</Application>
  <PresentationFormat>Widescreen</PresentationFormat>
  <Paragraphs>142</Paragraphs>
  <Slides>16</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DEQSimpleTheme</vt:lpstr>
      <vt:lpstr>Water Quality Standards and Assessment</vt:lpstr>
      <vt:lpstr>Outline</vt:lpstr>
      <vt:lpstr>Variances</vt:lpstr>
      <vt:lpstr>Background on the mercury standard</vt:lpstr>
      <vt:lpstr>Willamette Basin Mercury Multiple Discharger Variance</vt:lpstr>
      <vt:lpstr>Variance Factor</vt:lpstr>
      <vt:lpstr>PowerPoint Presentation</vt:lpstr>
      <vt:lpstr>Technology cannot achieve criterion</vt:lpstr>
      <vt:lpstr>Eligible Dischargers</vt:lpstr>
      <vt:lpstr>PowerPoint Presentation</vt:lpstr>
      <vt:lpstr>PowerPoint Presentation</vt:lpstr>
      <vt:lpstr>PowerPoint Presentation</vt:lpstr>
      <vt:lpstr>Major comments</vt:lpstr>
      <vt:lpstr>Changes to draft variance authorization rule</vt:lpstr>
      <vt:lpstr>Changes to draft variance authorization rule</vt:lpstr>
      <vt:lpstr>Questions</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2020 Commission Presentation</dc:title>
  <dc:creator>State of Oregon</dc:creator>
  <cp:lastModifiedBy>BOROK Aron</cp:lastModifiedBy>
  <cp:revision>70</cp:revision>
  <dcterms:created xsi:type="dcterms:W3CDTF">2012-12-04T19:19:06Z</dcterms:created>
  <dcterms:modified xsi:type="dcterms:W3CDTF">2020-01-07T17:58:26Z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0x010100B6373BE2AE59C944B213CCD5AEC939D0</vt:lpwstr>
  </property>
</Properties>
</file>