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2"/>
  </p:notesMasterIdLst>
  <p:sldIdLst>
    <p:sldId id="256" r:id="rId5"/>
    <p:sldId id="260" r:id="rId6"/>
    <p:sldId id="261" r:id="rId7"/>
    <p:sldId id="282" r:id="rId8"/>
    <p:sldId id="268" r:id="rId9"/>
    <p:sldId id="266" r:id="rId10"/>
    <p:sldId id="267" r:id="rId11"/>
    <p:sldId id="269" r:id="rId12"/>
    <p:sldId id="270" r:id="rId13"/>
    <p:sldId id="272" r:id="rId14"/>
    <p:sldId id="273" r:id="rId15"/>
    <p:sldId id="271" r:id="rId16"/>
    <p:sldId id="274" r:id="rId17"/>
    <p:sldId id="277" r:id="rId18"/>
    <p:sldId id="276" r:id="rId19"/>
    <p:sldId id="27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57" d="100"/>
          <a:sy n="57" d="100"/>
        </p:scale>
        <p:origin x="103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7T16:41:43.236" idx="1">
    <p:pos x="4337" y="3075"/>
    <p:text>I'd put these last 2 on another slide regarding the "purpose" and add point about transparency</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variance, requirements must</a:t>
            </a:r>
            <a:r>
              <a:rPr lang="en-US" baseline="0" dirty="0" smtClean="0"/>
              <a:t> reflect what is called the Highest Attainable Condition</a:t>
            </a:r>
            <a:r>
              <a:rPr lang="en-US" dirty="0" smtClean="0"/>
              <a:t>. In this</a:t>
            </a:r>
            <a:r>
              <a:rPr lang="en-US" baseline="0" dirty="0" smtClean="0"/>
              <a:t> case, </a:t>
            </a:r>
            <a:r>
              <a:rPr lang="en-US" dirty="0" smtClean="0"/>
              <a:t>DEQ has concluded that the most appropriate expression is an effluent condition reflecting current technology plus</a:t>
            </a:r>
            <a:r>
              <a:rPr lang="en-US" baseline="0" dirty="0" smtClean="0"/>
              <a:t> implementation of a mercury minimization plan. This approach to reducing mercury is consistent with 2010 EPA guidance on the methylmercury criterion which suggests source control as the preferred approach to reducing mercury levels.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MMP implementation, consistent with the approach</a:t>
            </a:r>
            <a:r>
              <a:rPr lang="en-US" sz="1200" kern="1200" baseline="0" dirty="0" smtClean="0">
                <a:solidFill>
                  <a:schemeClr val="tx1"/>
                </a:solidFill>
                <a:effectLst/>
                <a:latin typeface="+mn-lt"/>
                <a:ea typeface="+mn-ea"/>
                <a:cs typeface="+mn-cs"/>
              </a:rPr>
              <a:t> in the MDV. If that is the case, the variance may not be needed. However, if implementation of the TMDL is delayed for any reason</a:t>
            </a:r>
            <a:r>
              <a:rPr lang="en-US" sz="1200" kern="1200" dirty="0" smtClean="0">
                <a:solidFill>
                  <a:schemeClr val="tx1"/>
                </a:solidFill>
                <a:effectLst/>
                <a:latin typeface="+mn-lt"/>
                <a:ea typeface="+mn-ea"/>
                <a:cs typeface="+mn-cs"/>
              </a:rPr>
              <a:t>, we are developing the MDV to ensure that DEQ has a means to issue permits in the Willamette Basin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11</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 is proposing a 20-year term for this variance. </a:t>
            </a:r>
            <a:r>
              <a:rPr lang="en-US" dirty="0" smtClean="0"/>
              <a:t>DEQ </a:t>
            </a:r>
            <a:r>
              <a:rPr lang="en-US" dirty="0"/>
              <a:t>does not expect that the water quality standard will be attained during this </a:t>
            </a:r>
            <a:r>
              <a:rPr lang="en-US" dirty="0" smtClean="0"/>
              <a:t>term. I</a:t>
            </a:r>
            <a:r>
              <a:rPr lang="en-US" baseline="0" dirty="0" smtClean="0"/>
              <a:t>n other words, DEQ could justify a longer term. </a:t>
            </a:r>
            <a:r>
              <a:rPr lang="en-US" dirty="0" smtClean="0"/>
              <a:t>DEQ has concluded that a 20-year</a:t>
            </a:r>
            <a:r>
              <a:rPr lang="en-US" baseline="0" dirty="0" smtClean="0"/>
              <a:t> </a:t>
            </a:r>
            <a:r>
              <a:rPr lang="en-US" dirty="0" smtClean="0"/>
              <a:t>term will provide time for dischargers to implement required mercury minimization activities. Dischargers that have been implementing mercury minimization activities</a:t>
            </a:r>
            <a:r>
              <a:rPr lang="en-US" baseline="0" dirty="0" smtClean="0"/>
              <a:t> for many years must continue to do so, but also have the option of addressing nonpoint mercury sources under their control, as well as implementing or funding nonpoint source activities outside of their control. </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DEQ expects this re-evaluation to have two main components. </a:t>
            </a:r>
            <a:r>
              <a:rPr lang="en-US" dirty="0" smtClean="0"/>
              <a:t>DEQ will evaluate progress that dischargers have achieved in reducing mercury under the variance. DEQ also will re-evaluate the feasibility of </a:t>
            </a:r>
            <a:r>
              <a:rPr lang="en-US" dirty="0"/>
              <a:t>mercury removal </a:t>
            </a:r>
            <a:r>
              <a:rPr lang="en-US" dirty="0" smtClean="0"/>
              <a:t>technology. 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in supporting documentation, identify best management practices for nonpoint sources that can make progress toward the water quality standard. This is not required for a multiple discharger or individual variance. DEQ has clarified that it is proposing a multiple discharger variance. DEQ’s intent is to address all sources of mercury through implementation of any effective TMDL. The variance is solely to address individually permitted point sources of mercury.</a:t>
            </a:r>
          </a:p>
          <a:p>
            <a:endParaRPr lang="en-US" baseline="0" dirty="0" smtClean="0"/>
          </a:p>
          <a:p>
            <a:r>
              <a:rPr lang="en-US" baseline="0" dirty="0" smtClean="0"/>
              <a:t>EPA also requested that DEQ list in the variance rule a list of activities 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baseline="0" dirty="0" smtClean="0"/>
              <a:t>One of the major changes is that the previous rule only anticipated DEQ granting individual variances. The proposed language continues to give DEQ the authority to issue individual variances and </a:t>
            </a:r>
            <a:r>
              <a:rPr lang="en-US" sz="1200" kern="1200" dirty="0" smtClean="0">
                <a:solidFill>
                  <a:schemeClr val="tx1"/>
                </a:solidFill>
                <a:effectLst/>
                <a:latin typeface="+mn-lt"/>
                <a:ea typeface="+mn-ea"/>
                <a:cs typeface="+mn-cs"/>
              </a:rPr>
              <a:t>clarifies that the Commission can grant multiple discharger and waterbody variances through rule.</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for 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 and </a:t>
            </a:r>
            <a:r>
              <a:rPr lang="en-US" baseline="0" dirty="0" smtClean="0">
                <a:latin typeface="Arial" pitchFamily="34" charset="0"/>
                <a:cs typeface="Arial" pitchFamily="34" charset="0"/>
              </a:rPr>
              <a:t> </a:t>
            </a:r>
            <a:r>
              <a:rPr lang="en-US" baseline="0" dirty="0" smtClean="0">
                <a:latin typeface="Arial" pitchFamily="34" charset="0"/>
                <a:cs typeface="Arial" pitchFamily="34" charset="0"/>
              </a:rPr>
              <a:t>reasonable progress can be made toward the water quality standard. Variances are only effective upon EPA approval.</a:t>
            </a:r>
          </a:p>
          <a:p>
            <a:pPr algn="l"/>
            <a:endParaRPr lang="en-US" baseline="0" dirty="0" smtClean="0">
              <a:latin typeface="Arial" pitchFamily="34" charset="0"/>
              <a:cs typeface="Arial" pitchFamily="34" charset="0"/>
            </a:endParaRPr>
          </a:p>
          <a:p>
            <a:pPr algn="l"/>
            <a:r>
              <a:rPr lang="en-US" baseline="0" dirty="0" smtClean="0">
                <a:latin typeface="Arial" pitchFamily="34" charset="0"/>
                <a:cs typeface="Arial" pitchFamily="34" charset="0"/>
              </a:rPr>
              <a:t>There are three “types” of variances – DEQ can grant individual variances for a single wastewater discharger. DEQ also has the option of developing a rule for a multiple discharger variance, in cases where DEQ finds that there are likely multiple facilities with similar operations that cannot attain permit limits for a specific pollutant for similar reasons.  Finally, DEQ can develop a rule for waterbody variance </a:t>
            </a:r>
            <a:r>
              <a:rPr lang="en-US" strike="sngStrike" baseline="0" dirty="0" smtClean="0">
                <a:latin typeface="Arial" pitchFamily="34" charset="0"/>
                <a:cs typeface="Arial" pitchFamily="34" charset="0"/>
              </a:rPr>
              <a:t>that applies to an entire waterbody, instead of specific </a:t>
            </a:r>
            <a:r>
              <a:rPr lang="en-US" strike="sngStrike" baseline="0" dirty="0" smtClean="0">
                <a:latin typeface="Arial" pitchFamily="34" charset="0"/>
                <a:cs typeface="Arial" pitchFamily="34" charset="0"/>
              </a:rPr>
              <a:t>dischargers</a:t>
            </a:r>
            <a:r>
              <a:rPr lang="en-US" baseline="0" dirty="0" smtClean="0">
                <a:latin typeface="Arial" pitchFamily="34" charset="0"/>
                <a:cs typeface="Arial" pitchFamily="34" charset="0"/>
              </a:rPr>
              <a:t>.  </a:t>
            </a:r>
            <a:r>
              <a:rPr lang="en-US" i="1" u="sng" baseline="0" dirty="0" smtClean="0">
                <a:latin typeface="Arial" pitchFamily="34" charset="0"/>
                <a:cs typeface="Arial" pitchFamily="34" charset="0"/>
              </a:rPr>
              <a:t>In this case, DEQ would specify an alternative temporary instream criterion for the waterbody. But again, the alternative criterion may only to be used for purposes of NPDES permitting and 401 certifications.</a:t>
            </a:r>
            <a:endParaRPr lang="en-US" i="1" u="sng" baseline="0" dirty="0" smtClean="0">
              <a:latin typeface="Arial" pitchFamily="34" charset="0"/>
              <a:cs typeface="Arial" pitchFamily="34" charset="0"/>
            </a:endParaRPr>
          </a:p>
          <a:p>
            <a:pPr defTabSz="966529">
              <a:defRPr/>
            </a:pPr>
            <a:r>
              <a:rPr lang="en-US" dirty="0" smtClean="0"/>
              <a:t>------------</a:t>
            </a:r>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 was definition,</a:t>
            </a:r>
            <a:r>
              <a:rPr lang="en-US" baseline="0" dirty="0" smtClean="0"/>
              <a:t> this one can be purpose/objective</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First, I’d like to provide a bit of background about why the Willamette Basin Multiple Discharger</a:t>
            </a:r>
            <a:r>
              <a:rPr lang="en-US" baseline="0" dirty="0" smtClean="0"/>
              <a:t> V</a:t>
            </a:r>
            <a:r>
              <a:rPr lang="en-US" dirty="0" smtClean="0"/>
              <a:t>ariance is needed. In 2011, DEQ </a:t>
            </a:r>
            <a:r>
              <a:rPr lang="en-US" dirty="0"/>
              <a:t>adopted the current human health criterion for </a:t>
            </a:r>
            <a:r>
              <a:rPr lang="en-US" dirty="0" smtClean="0"/>
              <a:t>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a:t>
            </a:r>
            <a:r>
              <a:rPr lang="en-US" dirty="0"/>
              <a:t>in the country. This was done to ensure that </a:t>
            </a:r>
            <a:r>
              <a:rPr lang="en-US" dirty="0" smtClean="0"/>
              <a:t>Oregonians</a:t>
            </a:r>
            <a:r>
              <a:rPr lang="en-US" baseline="0" dirty="0" smtClean="0"/>
              <a:t> that consume high amounts of fish are</a:t>
            </a:r>
            <a:r>
              <a:rPr lang="en-US" dirty="0" smtClean="0"/>
              <a:t> </a:t>
            </a:r>
            <a:r>
              <a:rPr lang="en-US" dirty="0"/>
              <a:t>adequately </a:t>
            </a:r>
            <a:r>
              <a:rPr lang="en-US" dirty="0" smtClean="0"/>
              <a:t>protected from methylmercury</a:t>
            </a:r>
            <a:r>
              <a:rPr lang="en-US" baseline="0" dirty="0" smtClean="0"/>
              <a:t> and other toxic pollutants</a:t>
            </a:r>
            <a:r>
              <a:rPr lang="en-US" dirty="0" smtClean="0"/>
              <a:t>. </a:t>
            </a:r>
            <a:r>
              <a:rPr lang="en-US" dirty="0" smtClean="0"/>
              <a:t>At </a:t>
            </a:r>
            <a:r>
              <a:rPr lang="en-US" dirty="0"/>
              <a:t>the time </a:t>
            </a:r>
            <a:r>
              <a:rPr lang="en-US" dirty="0" smtClean="0"/>
              <a:t>these criteria</a:t>
            </a:r>
            <a:r>
              <a:rPr lang="en-US" baseline="0" dirty="0" smtClean="0"/>
              <a:t> </a:t>
            </a:r>
            <a:r>
              <a:rPr lang="en-US" dirty="0" smtClean="0"/>
              <a:t>were adopted, DEQ and stakeholders recognized </a:t>
            </a:r>
            <a:r>
              <a:rPr lang="en-US" dirty="0"/>
              <a:t>that </a:t>
            </a:r>
            <a:r>
              <a:rPr lang="en-US" dirty="0" smtClean="0"/>
              <a:t>dischargers would have</a:t>
            </a:r>
            <a:r>
              <a:rPr lang="en-US" baseline="0" dirty="0" smtClean="0"/>
              <a:t> a difficult time meeting permit limits based on </a:t>
            </a:r>
            <a:r>
              <a:rPr lang="en-US" dirty="0" smtClean="0"/>
              <a:t>some</a:t>
            </a:r>
            <a:r>
              <a:rPr lang="en-US" baseline="0" dirty="0" smtClean="0"/>
              <a:t> of the criteria</a:t>
            </a:r>
            <a:r>
              <a:rPr lang="en-US" dirty="0" smtClean="0"/>
              <a:t>. </a:t>
            </a:r>
            <a:r>
              <a:rPr lang="en-US" dirty="0"/>
              <a:t>So, at that time, DEQ revised or adopted a number of </a:t>
            </a:r>
            <a:r>
              <a:rPr lang="en-US" dirty="0" smtClean="0"/>
              <a:t>tools, such as variances, </a:t>
            </a:r>
            <a:r>
              <a:rPr lang="en-US" dirty="0"/>
              <a:t>that would provide </a:t>
            </a:r>
            <a:r>
              <a:rPr lang="en-US" dirty="0" smtClean="0"/>
              <a:t>DEQ a </a:t>
            </a:r>
            <a:r>
              <a:rPr lang="en-US" dirty="0"/>
              <a:t>means </a:t>
            </a:r>
            <a:r>
              <a:rPr lang="en-US" dirty="0" smtClean="0"/>
              <a:t>to issue permits while making </a:t>
            </a:r>
            <a:r>
              <a:rPr lang="en-US" dirty="0"/>
              <a:t>progress toward the </a:t>
            </a:r>
            <a:r>
              <a:rPr lang="en-US" dirty="0" smtClean="0"/>
              <a:t>standard.</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78344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methylmercury criterion is expressed as a fish tissue concentration. Through TMDL development in 2006 and recently, DEQ has a way of translating this fish tissue concentration into a corresponding concentration in water that can be used as the basis for permit limits. However, as I’ll be describing in a few slides, permit limits based on the water quality standard are not attainable. As a result, a variance is needed in order to have a way of issuing individual wastewater permits with limits that are attainable for our dischargers, while still finding ways to reduce the amount of mercury coming into the Basin.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Variances must be based on 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7</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There’s a reservoir of mercury in the atmosphere that comes from sources around the globe – from combustion, cement manufacturing, and other sources. Some of this reservoir is deposited when it rains. Some is deposited directly to water; some falls onto land, but then enters into waters due to natural and human caused runoff.  Because </a:t>
            </a:r>
            <a:r>
              <a:rPr lang="en-US" baseline="0" dirty="0"/>
              <a:t>we get so much rain here, we tend to get much more mercury than much of the rest of the country. 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to the basin</a:t>
            </a:r>
            <a:r>
              <a:rPr lang="en-US" baseline="0" dirty="0" smtClean="0"/>
              <a:t> comes 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technology isn’t designed to specifically remove mercury, which leads to varying concentrations of mercury in effluent over time and among treatment plants. Moreover, there is no proven technology that can achieve that very low level of mercury equivalent to the water quality standard – 0.14 ng/L.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9</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that are eligible for the variance include holders</a:t>
            </a:r>
            <a:r>
              <a:rPr lang="en-US" baseline="0" dirty="0" smtClean="0"/>
              <a:t> of individual wastewater permits that would otherwise have a permit limits for mercury based on the water quality standard. These facilities are listed in the proposed rule and in supporting documentation. This includes any municipal wastewater treatment plants that DEQ classifies as “major” – with flows of 1 MGD – 27 of these. In addition, it includes industrial facilities in sectors likely to discharge mercury, including pulp and paper, cement manufacturing and some electronics manufacturing. Finally, DEQ has included as eligible many minor wastewater treatment plants, in case these facilities graduate to a “major” facility during the term of the variance.</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2.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11.jpeg"/><Relationship Id="rId5" Type="http://schemas.openxmlformats.org/officeDocument/2006/relationships/hyperlink" Target="http://www.flickr.com/photos/lwr/6894501029/" TargetMode="External"/><Relationship Id="rId15" Type="http://schemas.openxmlformats.org/officeDocument/2006/relationships/image" Target="../media/image13.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10.jpeg"/><Relationship Id="rId14" Type="http://schemas.openxmlformats.org/officeDocument/2006/relationships/hyperlink" Target="http://commons.wikimedia.org/wiki/file:20_white,_blue_rounded_rectangle.sv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Dischargers</a:t>
            </a:r>
          </a:p>
        </p:txBody>
      </p:sp>
      <p:sp>
        <p:nvSpPr>
          <p:cNvPr id="3" name="Content Placeholder 2"/>
          <p:cNvSpPr>
            <a:spLocks noGrp="1"/>
          </p:cNvSpPr>
          <p:nvPr>
            <p:ph idx="1"/>
          </p:nvPr>
        </p:nvSpPr>
        <p:spPr>
          <a:xfrm>
            <a:off x="304800" y="2228754"/>
            <a:ext cx="6226968" cy="3352799"/>
          </a:xfrm>
        </p:spPr>
        <p:txBody>
          <a:bodyPr>
            <a:normAutofit fontScale="925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which may become “major” during term of variance.</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722" y="3823698"/>
            <a:ext cx="2405537" cy="159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259" y="3819810"/>
            <a:ext cx="2389501" cy="159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5213" y="2228754"/>
            <a:ext cx="2386584" cy="15910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676" y="2232642"/>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Levels achievable with current treatment plus mercury minimization plan.</a:t>
            </a: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Effluent limits based on recent data, which will decrease as mercury levels decrease.</a:t>
            </a: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Minimum MMP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p>
          <a:p>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How do requirements relate to TMDL implementation for individual point sources?</a:t>
            </a:r>
          </a:p>
        </p:txBody>
      </p:sp>
    </p:spTree>
    <p:extLst>
      <p:ext uri="{BB962C8B-B14F-4D97-AF65-F5344CB8AC3E}">
        <p14:creationId xmlns:p14="http://schemas.microsoft.com/office/powerpoint/2010/main" val="380217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activities.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eligible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u="sng" dirty="0" smtClean="0"/>
              <a:t>Purpose:</a:t>
            </a:r>
          </a:p>
          <a:p>
            <a:pPr lvl="1"/>
            <a:r>
              <a:rPr lang="en-US" u="sng" dirty="0" smtClean="0"/>
              <a:t>Consistency with 2015 federal regulations</a:t>
            </a:r>
          </a:p>
          <a:p>
            <a:pPr lvl="1"/>
            <a:r>
              <a:rPr lang="en-US" u="sng"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a:t>
            </a:r>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lnSpcReduction="10000"/>
          </a:bodyPr>
          <a:lstStyle/>
          <a:p>
            <a:r>
              <a:rPr lang="en-US" dirty="0" smtClean="0"/>
              <a:t>Variance Basics</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Variances</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lnSpcReduction="10000"/>
          </a:bodyPr>
          <a:lstStyle/>
          <a:p>
            <a:r>
              <a:rPr lang="en-US" sz="2800" u="sng" dirty="0" smtClean="0"/>
              <a:t>Time-limited</a:t>
            </a:r>
            <a:r>
              <a:rPr lang="en-US" sz="2800" dirty="0" smtClean="0"/>
              <a:t> </a:t>
            </a:r>
            <a:r>
              <a:rPr lang="en-US" sz="2800" dirty="0"/>
              <a:t>alternative standard for specified discharger(s) or </a:t>
            </a:r>
            <a:r>
              <a:rPr lang="en-US" sz="2800" dirty="0" smtClean="0"/>
              <a:t>waterbody</a:t>
            </a:r>
            <a:r>
              <a:rPr lang="en-US" sz="2800" dirty="0" smtClean="0"/>
              <a:t>.</a:t>
            </a:r>
          </a:p>
          <a:p>
            <a:r>
              <a:rPr lang="en-US" sz="2800" u="sng" dirty="0" smtClean="0">
                <a:solidFill>
                  <a:srgbClr val="FF0000"/>
                </a:solidFill>
              </a:rPr>
              <a:t>For purpose of wastewater discharge permits &amp; 401 certifications only</a:t>
            </a:r>
            <a:endParaRPr lang="en-US" sz="2800" u="sng" dirty="0">
              <a:solidFill>
                <a:srgbClr val="FF0000"/>
              </a:solidFill>
            </a:endParaRPr>
          </a:p>
          <a:p>
            <a:r>
              <a:rPr lang="en-US" sz="2800" dirty="0" smtClean="0"/>
              <a:t>Does not change underlying standard for other purposes.</a:t>
            </a:r>
          </a:p>
          <a:p>
            <a:r>
              <a:rPr lang="en-US" sz="2800" dirty="0" smtClean="0"/>
              <a:t>Feasible progress toward standard.</a:t>
            </a:r>
          </a:p>
          <a:p>
            <a:r>
              <a:rPr lang="en-US" sz="2800" dirty="0" smtClean="0"/>
              <a:t>Effective upon EPA approval.</a:t>
            </a:r>
            <a:endParaRPr lang="en-US" sz="2800" dirty="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p:txBody>
          <a:bodyPr/>
          <a:lstStyle/>
          <a:p>
            <a:pPr marL="0" indent="0">
              <a:buNone/>
            </a:pPr>
            <a:endParaRPr lang="en-ZW" dirty="0"/>
          </a:p>
        </p:txBody>
      </p:sp>
    </p:spTree>
    <p:extLst>
      <p:ext uri="{BB962C8B-B14F-4D97-AF65-F5344CB8AC3E}">
        <p14:creationId xmlns:p14="http://schemas.microsoft.com/office/powerpoint/2010/main" val="202116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10972800" cy="1112838"/>
          </a:xfrm>
        </p:spPr>
        <p:txBody>
          <a:bodyPr>
            <a:normAutofit/>
          </a:bodyPr>
          <a:lstStyle/>
          <a:p>
            <a:r>
              <a:rPr lang="en-US" dirty="0"/>
              <a:t>Background on the mercury standard</a:t>
            </a:r>
          </a:p>
        </p:txBody>
      </p:sp>
      <p:sp>
        <p:nvSpPr>
          <p:cNvPr id="2" name="TextBox 1"/>
          <p:cNvSpPr txBox="1"/>
          <p:nvPr/>
        </p:nvSpPr>
        <p:spPr>
          <a:xfrm>
            <a:off x="6705600" y="2209800"/>
            <a:ext cx="5029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Human health mercury criterion</a:t>
            </a:r>
          </a:p>
          <a:p>
            <a:pPr marL="571500" indent="-571500">
              <a:buFont typeface="Arial" panose="020B0604020202020204" pitchFamily="34" charset="0"/>
              <a:buChar char="•"/>
            </a:pPr>
            <a:r>
              <a:rPr lang="en-US" sz="4000" dirty="0"/>
              <a:t>0.14 ng/L water column concentration.</a:t>
            </a:r>
          </a:p>
          <a:p>
            <a:pPr marL="571500" indent="-571500">
              <a:buFont typeface="Arial" panose="020B0604020202020204" pitchFamily="34" charset="0"/>
              <a:buChar char="•"/>
            </a:pP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080000" cy="3810000"/>
          </a:xfrm>
          <a:prstGeom prst="rect">
            <a:avLst/>
          </a:prstGeom>
        </p:spPr>
      </p:pic>
    </p:spTree>
    <p:extLst>
      <p:ext uri="{BB962C8B-B14F-4D97-AF65-F5344CB8AC3E}">
        <p14:creationId xmlns:p14="http://schemas.microsoft.com/office/powerpoint/2010/main" val="415826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Willamette Basin Mercury Multiple </a:t>
            </a:r>
            <a:r>
              <a:rPr lang="en-US" sz="3600" dirty="0"/>
              <a:t>Discharger </a:t>
            </a:r>
            <a:r>
              <a:rPr lang="en-US" sz="3600" dirty="0" smtClean="0"/>
              <a:t>Variance</a:t>
            </a:r>
            <a:endParaRPr lang="en-US" sz="3600" dirty="0"/>
          </a:p>
        </p:txBody>
      </p:sp>
      <p:sp>
        <p:nvSpPr>
          <p:cNvPr id="13" name="TextBox 12"/>
          <p:cNvSpPr txBox="1"/>
          <p:nvPr/>
        </p:nvSpPr>
        <p:spPr>
          <a:xfrm>
            <a:off x="1181100" y="2438400"/>
            <a:ext cx="98298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Willamette and many other basins are not attaining methylmercury criterion.</a:t>
            </a:r>
          </a:p>
          <a:p>
            <a:pPr marL="571500" indent="-571500">
              <a:buFont typeface="Arial" panose="020B0604020202020204" pitchFamily="34" charset="0"/>
              <a:buChar char="•"/>
            </a:pPr>
            <a:r>
              <a:rPr lang="en-US" sz="3600" dirty="0" smtClean="0"/>
              <a:t>Permit limits based on TMDL 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endParaRPr lang="en-US" sz="3600" dirty="0"/>
          </a:p>
        </p:txBody>
      </p:sp>
    </p:spTree>
    <p:extLst>
      <p:ext uri="{BB962C8B-B14F-4D97-AF65-F5344CB8AC3E}">
        <p14:creationId xmlns:p14="http://schemas.microsoft.com/office/powerpoint/2010/main" val="3422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Variance </a:t>
            </a:r>
            <a:r>
              <a:rPr lang="en-US" dirty="0"/>
              <a:t>Factor</a:t>
            </a:r>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a:t>
            </a:r>
            <a:r>
              <a:rPr lang="en-US" sz="3200" u="sng" dirty="0">
                <a:solidFill>
                  <a:srgbClr val="FFFF00"/>
                </a:solidFill>
              </a:rPr>
              <a:t>prevent the attainment of the use</a:t>
            </a:r>
            <a:r>
              <a:rPr lang="en-US" sz="3200" dirty="0">
                <a:solidFill>
                  <a:srgbClr val="FFFF00"/>
                </a:solidFill>
              </a:rPr>
              <a:t> </a:t>
            </a:r>
            <a:r>
              <a:rPr lang="en-US" sz="3200" i="1" dirty="0">
                <a:solidFill>
                  <a:srgbClr val="FFFF00"/>
                </a:solidFill>
              </a:rPr>
              <a:t>and</a:t>
            </a:r>
            <a:r>
              <a:rPr lang="en-US" sz="3200" dirty="0">
                <a:solidFill>
                  <a:srgbClr val="FFFF00"/>
                </a:solidFill>
              </a:rPr>
              <a:t> </a:t>
            </a:r>
            <a:r>
              <a:rPr lang="en-US" sz="3200" u="sng" dirty="0">
                <a:solidFill>
                  <a:srgbClr val="FFFF00"/>
                </a:solidFill>
              </a:rPr>
              <a:t>cannot be remedied </a:t>
            </a:r>
            <a:r>
              <a:rPr lang="en-US" sz="3200" i="1" dirty="0">
                <a:solidFill>
                  <a:srgbClr val="FFFF00"/>
                </a:solidFill>
              </a:rPr>
              <a:t>or</a:t>
            </a:r>
            <a:r>
              <a:rPr lang="en-US" sz="3200" dirty="0">
                <a:solidFill>
                  <a:srgbClr val="FFFF00"/>
                </a:solidFill>
              </a:rPr>
              <a:t> </a:t>
            </a:r>
            <a:r>
              <a:rPr lang="en-US" sz="3200" u="sng" dirty="0">
                <a:solidFill>
                  <a:srgbClr val="FFFF00"/>
                </a:solidFill>
              </a:rPr>
              <a:t>would cause more environmental damage to correct </a:t>
            </a:r>
            <a:r>
              <a:rPr lang="en-US" sz="3200" dirty="0">
                <a:solidFill>
                  <a:srgbClr val="FFFF00"/>
                </a:solidFill>
              </a:rPr>
              <a:t>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9122019"/>
              </p:ext>
            </p:extLst>
          </p:nvPr>
        </p:nvGraphicFramePr>
        <p:xfrm>
          <a:off x="838200" y="1828800"/>
          <a:ext cx="9934377" cy="3980492"/>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Volume Range of Known Uses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Current Standard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3.xml><?xml version="1.0" encoding="utf-8"?>
<ds:datastoreItem xmlns:ds="http://schemas.openxmlformats.org/officeDocument/2006/customXml" ds:itemID="{75C85C9D-60C0-42B5-9046-9FD68DF94B9B}">
  <ds:schemaRef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1003</TotalTime>
  <Words>2389</Words>
  <Application>Microsoft Office PowerPoint</Application>
  <PresentationFormat>Widescreen</PresentationFormat>
  <Paragraphs>146</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DEQSimpleTheme</vt:lpstr>
      <vt:lpstr>Water Quality Standards and Assessment</vt:lpstr>
      <vt:lpstr>Outline</vt:lpstr>
      <vt:lpstr>Variances</vt:lpstr>
      <vt:lpstr>Variance - purpose</vt:lpstr>
      <vt:lpstr>Background on the mercury standard</vt:lpstr>
      <vt:lpstr>Willamette Basin Mercury Multiple Discharger Variance</vt:lpstr>
      <vt:lpstr>Variance Factor</vt:lpstr>
      <vt:lpstr>PowerPoint Presentation</vt:lpstr>
      <vt:lpstr>Technology cannot achieve criterion</vt:lpstr>
      <vt:lpstr>Eligible Dischargers</vt:lpstr>
      <vt:lpstr>PowerPoint Presentation</vt:lpstr>
      <vt:lpstr>PowerPoint Presentation</vt:lpstr>
      <vt:lpstr>PowerPoint Presentation</vt:lpstr>
      <vt:lpstr>Major comments</vt:lpstr>
      <vt:lpstr>Changes to draft variance authorization rule</vt:lpstr>
      <vt:lpstr>Changes to draft variance authorization rule</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debra sturdevant</cp:lastModifiedBy>
  <cp:revision>73</cp:revision>
  <dcterms:created xsi:type="dcterms:W3CDTF">2012-12-04T19:19:06Z</dcterms:created>
  <dcterms:modified xsi:type="dcterms:W3CDTF">2020-01-08T01:01:10Z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