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sldIdLst>
    <p:sldId id="256" r:id="rId5"/>
    <p:sldId id="285" r:id="rId6"/>
    <p:sldId id="260" r:id="rId7"/>
    <p:sldId id="266" r:id="rId8"/>
    <p:sldId id="261" r:id="rId9"/>
    <p:sldId id="282" r:id="rId10"/>
    <p:sldId id="268" r:id="rId11"/>
    <p:sldId id="267" r:id="rId12"/>
    <p:sldId id="269" r:id="rId13"/>
    <p:sldId id="270" r:id="rId14"/>
    <p:sldId id="272" r:id="rId15"/>
    <p:sldId id="273" r:id="rId16"/>
    <p:sldId id="271" r:id="rId17"/>
    <p:sldId id="274" r:id="rId18"/>
    <p:sldId id="277" r:id="rId19"/>
    <p:sldId id="276" r:id="rId20"/>
    <p:sldId id="279" r:id="rId21"/>
    <p:sldId id="28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953" autoAdjust="0"/>
  </p:normalViewPr>
  <p:slideViewPr>
    <p:cSldViewPr>
      <p:cViewPr varScale="1">
        <p:scale>
          <a:sx n="76" d="100"/>
          <a:sy n="76" d="100"/>
        </p:scale>
        <p:origin x="1332"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08T14:54:02.638" idx="10">
    <p:pos x="10" y="10"/>
    <p:text>Does it say that even if there is a BAF?</p:text>
    <p:extLst>
      <p:ext uri="{C676402C-5697-4E1C-873F-D02D1690AC5C}">
        <p15:threadingInfo xmlns:p15="http://schemas.microsoft.com/office/powerpoint/2012/main" timeZoneBias="480"/>
      </p:ext>
    </p:extLst>
  </p:cm>
  <p:cm authorId="1" dt="2020-01-08T15:02:22.298" idx="12">
    <p:pos x="3380" y="3769"/>
    <p:text>I think this should be addressed up front in the introduction - why we think it's important to move forward with the MDV</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t>First, provide an overview and answer questions, then come back to recommended actions of the Commission.</a:t>
            </a:r>
            <a:endParaRPr lang="en-US" i="1" u="sng"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variance, requirements must</a:t>
            </a:r>
            <a:r>
              <a:rPr lang="en-US" baseline="0" dirty="0" smtClean="0"/>
              <a:t> reflect what is called the Highest Attainable Condition</a:t>
            </a:r>
            <a:r>
              <a:rPr lang="en-US" dirty="0" smtClean="0"/>
              <a:t>. In this</a:t>
            </a:r>
            <a:r>
              <a:rPr lang="en-US" baseline="0" dirty="0" smtClean="0"/>
              <a:t> case, </a:t>
            </a:r>
            <a:r>
              <a:rPr lang="en-US" dirty="0" smtClean="0"/>
              <a:t>DEQ has concluded that the most appropriate expression is an effluent condition reflecting current technology plus</a:t>
            </a:r>
            <a:r>
              <a:rPr lang="en-US" baseline="0" dirty="0" smtClean="0"/>
              <a:t> implementation of a mercury minimization plan. This approach to reducing mercury is consistent with 2010 EPA guidance on the methylmercury criterion which suggests source control as the preferred approach to reducing mercury levels.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DEQ is proposing a 20-year term for this variance. </a:t>
            </a:r>
            <a:r>
              <a:rPr lang="en-US" i="0" u="none" dirty="0" smtClean="0"/>
              <a:t>DEQ </a:t>
            </a:r>
            <a:r>
              <a:rPr lang="en-US" i="0" u="none" dirty="0"/>
              <a:t>does not expect that the water quality standard will be attained during this </a:t>
            </a:r>
            <a:r>
              <a:rPr lang="en-US" i="0" u="none" dirty="0" smtClean="0"/>
              <a:t>term. </a:t>
            </a:r>
            <a:r>
              <a:rPr lang="en-US" i="0" u="none" strike="noStrike" baseline="0" dirty="0" smtClean="0">
                <a:solidFill>
                  <a:srgbClr val="FF0000"/>
                </a:solidFill>
              </a:rPr>
              <a:t>However</a:t>
            </a:r>
            <a:r>
              <a:rPr lang="en-US" i="0" u="none" strike="noStrike" baseline="0" dirty="0" smtClean="0"/>
              <a:t>, </a:t>
            </a:r>
            <a:r>
              <a:rPr lang="en-US" i="0" u="none" dirty="0" smtClean="0"/>
              <a:t>a </a:t>
            </a:r>
            <a:r>
              <a:rPr lang="en-US" i="0" u="none" dirty="0" smtClean="0"/>
              <a:t>20-year</a:t>
            </a:r>
            <a:r>
              <a:rPr lang="en-US" i="0" u="none" baseline="0" dirty="0" smtClean="0"/>
              <a:t> </a:t>
            </a:r>
            <a:r>
              <a:rPr lang="en-US" i="0" u="none" dirty="0" smtClean="0"/>
              <a:t>term will provide time for dischargers to implement </a:t>
            </a:r>
            <a:r>
              <a:rPr lang="en-US" i="0" u="none" dirty="0" smtClean="0"/>
              <a:t>mercury </a:t>
            </a:r>
            <a:r>
              <a:rPr lang="en-US" i="0" u="none" dirty="0" smtClean="0"/>
              <a:t>minimization activities, and to collect data and evaluate </a:t>
            </a:r>
            <a:r>
              <a:rPr lang="en-US" i="0" u="none" baseline="0" dirty="0" smtClean="0"/>
              <a:t>progress in reducing mercury levels</a:t>
            </a:r>
            <a:r>
              <a:rPr lang="en-US" i="0" u="none" dirty="0" smtClean="0"/>
              <a:t>. Dischargers that have been implementing mercury minimization activities</a:t>
            </a:r>
            <a:r>
              <a:rPr lang="en-US" i="0" u="none" baseline="0" dirty="0" smtClean="0"/>
              <a:t> for many years must continue to do so, but also have the option of addressing nonpoint mercury sources under their control that will reduce mercury in the receiving stream, even though they may not further reduce their effluent levels. </a:t>
            </a:r>
            <a:endParaRPr lang="en-US" i="0" u="none"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i="0" u="none" strike="noStrike" dirty="0" smtClean="0"/>
              <a:t>The </a:t>
            </a:r>
            <a:r>
              <a:rPr lang="en-US" i="0" u="none" dirty="0" smtClean="0"/>
              <a:t>re-evaluation </a:t>
            </a:r>
            <a:r>
              <a:rPr lang="en-US" i="0" u="none" dirty="0" smtClean="0"/>
              <a:t>will </a:t>
            </a:r>
            <a:r>
              <a:rPr lang="en-US" dirty="0" smtClean="0"/>
              <a:t>have </a:t>
            </a:r>
            <a:r>
              <a:rPr lang="en-US" dirty="0"/>
              <a:t>two main components. </a:t>
            </a:r>
            <a:r>
              <a:rPr lang="en-US" dirty="0" smtClean="0"/>
              <a:t>DEQ will evaluate progress that dischargers have achieved in reducing mercury under the variance. DEQ also will re-evaluate the feasibility of </a:t>
            </a:r>
            <a:r>
              <a:rPr lang="en-US" dirty="0"/>
              <a:t>mercury removal </a:t>
            </a:r>
            <a:r>
              <a:rPr lang="en-US" dirty="0" smtClean="0"/>
              <a:t>technology. After</a:t>
            </a:r>
            <a:r>
              <a:rPr lang="en-US" baseline="0" dirty="0" smtClean="0"/>
              <a:t> this re-evaluation, DEQ also will re-calculate permit limits for mercury for each discharger as their permit comes up for renewal.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26 comments on the MDV</a:t>
            </a:r>
            <a:r>
              <a:rPr lang="en-US" baseline="0" dirty="0" smtClean="0"/>
              <a:t> and made a number of clarifications. I will highlight two major comments here.</a:t>
            </a:r>
          </a:p>
          <a:p>
            <a:endParaRPr lang="en-US" baseline="0" dirty="0" smtClean="0"/>
          </a:p>
          <a:p>
            <a:r>
              <a:rPr lang="en-US" baseline="0" dirty="0" smtClean="0"/>
              <a:t>First, there were a few comments either suggesting that the variance was a waterbody variance or asking for clarification as to whether the proposed variance is a waterbody or multiple discharger variance. Under a waterbody variance, DEQ must, in supporting documentation, identify best management practices for nonpoint sources that can make progress toward the water quality standard. This is not required for a multiple discharger or individual variance. DEQ has clarified that it is proposing a multiple discharger </a:t>
            </a:r>
            <a:r>
              <a:rPr lang="en-US" baseline="0" dirty="0" smtClean="0"/>
              <a:t>variance and that the purpose of the variance is to provide an appropriate and transparent pathway to issue NPDES permits with requirements that are feasible and will reduce mercury discharges.</a:t>
            </a:r>
          </a:p>
          <a:p>
            <a:endParaRPr lang="en-US" baseline="0" dirty="0" smtClean="0"/>
          </a:p>
          <a:p>
            <a:r>
              <a:rPr lang="en-US" baseline="0" dirty="0" smtClean="0"/>
              <a:t>EPA also requested that DEQ list in the variance rule </a:t>
            </a:r>
            <a:r>
              <a:rPr lang="en-US" baseline="0" dirty="0" smtClean="0"/>
              <a:t>activities </a:t>
            </a:r>
            <a:r>
              <a:rPr lang="en-US" baseline="0" dirty="0" smtClean="0"/>
              <a:t>being implemented by the state that will make progress toward the methylmercury criterion. DEQ agreed to include a list of existing programs that address mercury in order to facilitate the EPA approval process.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i="0" u="none" baseline="0" dirty="0" smtClean="0"/>
              <a:t>The </a:t>
            </a:r>
            <a:r>
              <a:rPr lang="en-US" i="0" u="none" baseline="0" dirty="0" smtClean="0"/>
              <a:t>proposed language clarifies that the EQC is delegating the authority to the DEQ Director to </a:t>
            </a:r>
            <a:r>
              <a:rPr lang="en-US" i="0" u="none" baseline="0" dirty="0" smtClean="0"/>
              <a:t>issue </a:t>
            </a:r>
            <a:r>
              <a:rPr lang="en-US" i="0" u="none" baseline="0" dirty="0" smtClean="0"/>
              <a:t>individual variances, but </a:t>
            </a:r>
            <a:r>
              <a:rPr lang="en-US" sz="1200" i="0" u="none" kern="1200" dirty="0" smtClean="0">
                <a:solidFill>
                  <a:schemeClr val="tx1"/>
                </a:solidFill>
                <a:effectLst/>
                <a:latin typeface="+mn-lt"/>
                <a:ea typeface="+mn-ea"/>
                <a:cs typeface="+mn-cs"/>
              </a:rPr>
              <a:t>the </a:t>
            </a:r>
            <a:r>
              <a:rPr lang="en-US" sz="1200" i="0" u="none" kern="1200" dirty="0" smtClean="0">
                <a:solidFill>
                  <a:schemeClr val="tx1"/>
                </a:solidFill>
                <a:effectLst/>
                <a:latin typeface="+mn-lt"/>
                <a:ea typeface="+mn-ea"/>
                <a:cs typeface="+mn-cs"/>
              </a:rPr>
              <a:t>Commission </a:t>
            </a:r>
            <a:r>
              <a:rPr lang="en-US" sz="1200" i="0" u="none" strike="noStrike" kern="1200" baseline="0" dirty="0" smtClean="0">
                <a:solidFill>
                  <a:schemeClr val="tx1"/>
                </a:solidFill>
                <a:effectLst/>
                <a:latin typeface="+mn-lt"/>
                <a:ea typeface="+mn-ea"/>
                <a:cs typeface="+mn-cs"/>
              </a:rPr>
              <a:t>retains </a:t>
            </a:r>
            <a:r>
              <a:rPr lang="en-US" sz="1200" i="0" u="none" strike="noStrike" kern="1200" baseline="0" dirty="0" smtClean="0">
                <a:solidFill>
                  <a:schemeClr val="tx1"/>
                </a:solidFill>
                <a:effectLst/>
                <a:latin typeface="+mn-lt"/>
                <a:ea typeface="+mn-ea"/>
                <a:cs typeface="+mn-cs"/>
              </a:rPr>
              <a:t>the authority to </a:t>
            </a:r>
            <a:r>
              <a:rPr lang="en-US" sz="1200" i="0" u="none" kern="1200" dirty="0" smtClean="0">
                <a:solidFill>
                  <a:schemeClr val="tx1"/>
                </a:solidFill>
                <a:effectLst/>
                <a:latin typeface="+mn-lt"/>
                <a:ea typeface="+mn-ea"/>
                <a:cs typeface="+mn-cs"/>
              </a:rPr>
              <a:t>grant multiple discharger and waterbody variances through rule.</a:t>
            </a:r>
            <a:endParaRPr lang="en-US" i="0" u="none"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rule prohibits variances 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ESA-species because the decision as</a:t>
            </a:r>
            <a:r>
              <a:rPr lang="en-US" sz="1200" kern="1200" baseline="0" dirty="0" smtClean="0">
                <a:solidFill>
                  <a:schemeClr val="tx1"/>
                </a:solidFill>
                <a:effectLst/>
                <a:latin typeface="+mn-lt"/>
                <a:ea typeface="+mn-ea"/>
                <a:cs typeface="+mn-cs"/>
              </a:rPr>
              <a:t> to whether a variance results in jeopardy to endangered species </a:t>
            </a:r>
            <a:r>
              <a:rPr lang="en-US" sz="1200" kern="1200" dirty="0" smtClean="0">
                <a:solidFill>
                  <a:schemeClr val="tx1"/>
                </a:solidFill>
                <a:effectLst/>
                <a:latin typeface="+mn-lt"/>
                <a:ea typeface="+mn-ea"/>
                <a:cs typeface="+mn-cs"/>
              </a:rPr>
              <a:t>should be made by the federal fisheries services, who will be consulted </a:t>
            </a:r>
            <a:r>
              <a:rPr lang="en-US" sz="1200" i="0" u="none" kern="1200" dirty="0" smtClean="0">
                <a:solidFill>
                  <a:schemeClr val="tx1"/>
                </a:solidFill>
                <a:effectLst/>
                <a:latin typeface="+mn-lt"/>
                <a:ea typeface="+mn-ea"/>
                <a:cs typeface="+mn-cs"/>
              </a:rPr>
              <a:t>prior to EPA approval of </a:t>
            </a:r>
            <a:r>
              <a:rPr lang="en-US" sz="1200" kern="1200" dirty="0" smtClean="0">
                <a:solidFill>
                  <a:schemeClr val="tx1"/>
                </a:solidFill>
                <a:effectLst/>
                <a:latin typeface="+mn-lt"/>
                <a:ea typeface="+mn-ea"/>
                <a:cs typeface="+mn-cs"/>
              </a:rPr>
              <a:t>any </a:t>
            </a:r>
            <a:r>
              <a:rPr lang="en-US" sz="1200" kern="1200" dirty="0" smtClean="0">
                <a:solidFill>
                  <a:schemeClr val="tx1"/>
                </a:solidFill>
                <a:effectLst/>
                <a:latin typeface="+mn-lt"/>
                <a:ea typeface="+mn-ea"/>
                <a:cs typeface="+mn-cs"/>
              </a:rPr>
              <a:t>variance to an aquatic life criterion.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human health, as variances do not result in an increased risk to human health. Variances are only allowed if it is demonstrated that the progress can be made toward the criterion. In the case of human</a:t>
            </a:r>
            <a:r>
              <a:rPr lang="en-US" sz="1200" kern="1200" baseline="0" dirty="0" smtClean="0">
                <a:solidFill>
                  <a:schemeClr val="tx1"/>
                </a:solidFill>
                <a:effectLst/>
                <a:latin typeface="+mn-lt"/>
                <a:ea typeface="+mn-ea"/>
                <a:cs typeface="+mn-cs"/>
              </a:rPr>
              <a:t> health criteria, variances can only work if they result in decreased risk.</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summarize the main points, a variance is a change to the water quality standard for the purposes of permitting and are only appropriate if actions can be taken to reduce the pollutant. For point source dischargers to Willamette Basin waters listed in the proposed rule, the MDV is an appropriate to tool to provide a path forward for permitting and which will allow the dischargers to make progress in reducing mercury loads in a transparent manner over the next 20 years. We request the Commission adopt the proposed amendments as provided in the Staff Report. We are happy to answer any </a:t>
            </a:r>
            <a:r>
              <a:rPr lang="en-US" baseline="0" smtClean="0"/>
              <a:t>additional questions.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6299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methylmercury criterion is expressed as a fish tissue concentration.  </a:t>
            </a:r>
            <a:r>
              <a:rPr lang="en-US" i="1" u="sng" baseline="0" dirty="0" smtClean="0">
                <a:solidFill>
                  <a:srgbClr val="FF0000"/>
                </a:solidFill>
              </a:rPr>
              <a:t>The fish tissue concentration is exceeded in most fish sampled across the state. </a:t>
            </a:r>
            <a:r>
              <a:rPr lang="en-US" baseline="0" dirty="0" smtClean="0"/>
              <a:t>Through TMDL development in 2006 and recently, DEQ has a way of translating this fish tissue concentration into a corresponding concentration in water that can be used as the basis for permit limits. However, as I’ll be describing in a few slides, permit limits based on </a:t>
            </a:r>
            <a:r>
              <a:rPr lang="en-US" i="1" u="sng" strike="noStrike" baseline="0" dirty="0" smtClean="0"/>
              <a:t>this </a:t>
            </a:r>
            <a:r>
              <a:rPr lang="en-US" i="1" u="sng" strike="noStrike" baseline="0" dirty="0" smtClean="0"/>
              <a:t>water concentration value </a:t>
            </a:r>
            <a:r>
              <a:rPr lang="en-US" baseline="0" dirty="0" smtClean="0"/>
              <a:t>are not attainable. As a result, a variance is needed in order to have a way of issuing individual wastewater permits with limits that are attainable for our dischargers, while still finding ways to reduce the amount of mercury coming into the Basin </a:t>
            </a:r>
            <a:r>
              <a:rPr lang="en-US" i="1" u="sng" baseline="0" dirty="0" smtClean="0"/>
              <a:t>waters</a:t>
            </a:r>
            <a:r>
              <a:rPr lang="en-US" baseline="0" dirty="0" smtClean="0"/>
              <a:t>. 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MMP implementation, consistent with the approach</a:t>
            </a:r>
            <a:r>
              <a:rPr lang="en-US" sz="1200" kern="1200" baseline="0" dirty="0" smtClean="0">
                <a:solidFill>
                  <a:schemeClr val="tx1"/>
                </a:solidFill>
                <a:effectLst/>
                <a:latin typeface="+mn-lt"/>
                <a:ea typeface="+mn-ea"/>
                <a:cs typeface="+mn-cs"/>
              </a:rPr>
              <a:t> in the MDV. If that is the case, the variance may not be needed. However, if implementation of the TMDL is delayed for any reason</a:t>
            </a:r>
            <a:r>
              <a:rPr lang="en-US" sz="1200" kern="1200" dirty="0" smtClean="0">
                <a:solidFill>
                  <a:schemeClr val="tx1"/>
                </a:solidFill>
                <a:effectLst/>
                <a:latin typeface="+mn-lt"/>
                <a:ea typeface="+mn-ea"/>
                <a:cs typeface="+mn-cs"/>
              </a:rPr>
              <a:t>, we are developing the MDV to ensure that DEQ has a glide path forward for issuing permits in the Willamette Basin .</a:t>
            </a: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which apply to specific dischargers or waterbodies.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 and </a:t>
            </a:r>
            <a:r>
              <a:rPr lang="en-US" baseline="0" dirty="0" smtClean="0">
                <a:latin typeface="Arial" pitchFamily="34" charset="0"/>
                <a:cs typeface="Arial" pitchFamily="34" charset="0"/>
              </a:rPr>
              <a:t> reasonable progress can be made toward the water quality standard. Variances are only effective upon EPA approval.</a:t>
            </a:r>
          </a:p>
          <a:p>
            <a:pPr algn="l"/>
            <a:endParaRPr lang="en-US" baseline="0" dirty="0" smtClean="0">
              <a:latin typeface="Arial" pitchFamily="34" charset="0"/>
              <a:cs typeface="Arial" pitchFamily="34" charset="0"/>
            </a:endParaRPr>
          </a:p>
          <a:p>
            <a:pPr algn="l"/>
            <a:r>
              <a:rPr lang="en-US" baseline="0" dirty="0" smtClean="0">
                <a:latin typeface="Arial" pitchFamily="34" charset="0"/>
                <a:cs typeface="Arial" pitchFamily="34" charset="0"/>
              </a:rPr>
              <a:t>There are three “types” of variances – DEQ can grant individual variances for a single wastewater discharger. DEQ also has the option of developing a rule for a multiple discharger variance, in cases where DEQ finds that there are likely multiple facilities with similar operations that cannot attain permit limits for a specific pollutant for similar reasons.  Finally, DEQ can develop a rule for waterbody </a:t>
            </a:r>
            <a:r>
              <a:rPr lang="en-US" baseline="0" dirty="0" smtClean="0">
                <a:latin typeface="Arial" pitchFamily="34" charset="0"/>
                <a:cs typeface="Arial" pitchFamily="34" charset="0"/>
              </a:rPr>
              <a:t>variance.  </a:t>
            </a:r>
            <a:r>
              <a:rPr lang="en-US" i="1" u="sng" baseline="0" dirty="0" smtClean="0">
                <a:latin typeface="Arial" pitchFamily="34" charset="0"/>
                <a:cs typeface="Arial" pitchFamily="34" charset="0"/>
              </a:rPr>
              <a:t>In this case, DEQ would specify an alternative temporary instream criterion for the waterbody. But again, the alternative criterion may only to be used for purposes of NPDES permitting and 401 certifications.</a:t>
            </a:r>
          </a:p>
          <a:p>
            <a:pPr defTabSz="966529">
              <a:defRPr/>
            </a:pPr>
            <a:r>
              <a:rPr lang="en-US" dirty="0" smtClean="0"/>
              <a:t>------------</a:t>
            </a:r>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slide was definition,</a:t>
            </a:r>
            <a:r>
              <a:rPr lang="en-US" baseline="0" dirty="0" smtClean="0"/>
              <a:t> this one can be purpose/objective</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First, I’d like to provide a bit of background about why the Willamette Basin Multiple Discharger</a:t>
            </a:r>
            <a:r>
              <a:rPr lang="en-US" baseline="0" dirty="0" smtClean="0"/>
              <a:t> V</a:t>
            </a:r>
            <a:r>
              <a:rPr lang="en-US" dirty="0" smtClean="0"/>
              <a:t>ariance is needed. In 2011, DEQ </a:t>
            </a:r>
            <a:r>
              <a:rPr lang="en-US" dirty="0"/>
              <a:t>adopted the current human health criterion for </a:t>
            </a:r>
            <a:r>
              <a:rPr lang="en-US" dirty="0" smtClean="0"/>
              <a:t>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a:t>
            </a:r>
            <a:r>
              <a:rPr lang="en-US" dirty="0"/>
              <a:t>in the country. This was done to ensure that </a:t>
            </a:r>
            <a:r>
              <a:rPr lang="en-US" dirty="0" smtClean="0"/>
              <a:t>Oregonians</a:t>
            </a:r>
            <a:r>
              <a:rPr lang="en-US" baseline="0" dirty="0" smtClean="0"/>
              <a:t> that consume high amounts of fish are</a:t>
            </a:r>
            <a:r>
              <a:rPr lang="en-US" dirty="0" smtClean="0"/>
              <a:t> </a:t>
            </a:r>
            <a:r>
              <a:rPr lang="en-US" dirty="0"/>
              <a:t>adequately </a:t>
            </a:r>
            <a:r>
              <a:rPr lang="en-US" dirty="0" smtClean="0"/>
              <a:t>protected from methylmercury</a:t>
            </a:r>
            <a:r>
              <a:rPr lang="en-US" baseline="0" dirty="0" smtClean="0"/>
              <a:t> and other toxic pollutants</a:t>
            </a:r>
            <a:r>
              <a:rPr lang="en-US" dirty="0" smtClean="0"/>
              <a:t>. At </a:t>
            </a:r>
            <a:r>
              <a:rPr lang="en-US" dirty="0"/>
              <a:t>the time </a:t>
            </a:r>
            <a:r>
              <a:rPr lang="en-US" dirty="0" smtClean="0"/>
              <a:t>these criteria</a:t>
            </a:r>
            <a:r>
              <a:rPr lang="en-US" baseline="0" dirty="0" smtClean="0"/>
              <a:t> </a:t>
            </a:r>
            <a:r>
              <a:rPr lang="en-US" dirty="0" smtClean="0"/>
              <a:t>were adopted, DEQ and stakeholders recognized </a:t>
            </a:r>
            <a:r>
              <a:rPr lang="en-US" dirty="0"/>
              <a:t>that </a:t>
            </a:r>
            <a:r>
              <a:rPr lang="en-US" dirty="0" smtClean="0"/>
              <a:t>dischargers would have</a:t>
            </a:r>
            <a:r>
              <a:rPr lang="en-US" baseline="0" dirty="0" smtClean="0"/>
              <a:t> a difficult time meeting permit limits based on </a:t>
            </a:r>
            <a:r>
              <a:rPr lang="en-US" dirty="0" smtClean="0"/>
              <a:t>some</a:t>
            </a:r>
            <a:r>
              <a:rPr lang="en-US" baseline="0" dirty="0" smtClean="0"/>
              <a:t> of the criteria</a:t>
            </a:r>
            <a:r>
              <a:rPr lang="en-US" dirty="0" smtClean="0"/>
              <a:t>. </a:t>
            </a:r>
            <a:r>
              <a:rPr lang="en-US" dirty="0"/>
              <a:t>So, at that time, DEQ revised or adopted a number of </a:t>
            </a:r>
            <a:r>
              <a:rPr lang="en-US" dirty="0" smtClean="0"/>
              <a:t>tools, such as variances, </a:t>
            </a:r>
            <a:r>
              <a:rPr lang="en-US" dirty="0"/>
              <a:t>that would provide </a:t>
            </a:r>
            <a:r>
              <a:rPr lang="en-US" dirty="0" smtClean="0"/>
              <a:t>DEQ a </a:t>
            </a:r>
            <a:r>
              <a:rPr lang="en-US" dirty="0"/>
              <a:t>means </a:t>
            </a:r>
            <a:r>
              <a:rPr lang="en-US" dirty="0" smtClean="0"/>
              <a:t>to issue permits while making </a:t>
            </a:r>
            <a:r>
              <a:rPr lang="en-US" dirty="0"/>
              <a:t>progress toward the </a:t>
            </a:r>
            <a:r>
              <a:rPr lang="en-US" dirty="0" smtClean="0"/>
              <a:t>standard.</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78344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dirty="0" smtClean="0"/>
              <a:t>The need for a</a:t>
            </a:r>
            <a:r>
              <a:rPr lang="en-US" i="1" u="sng" baseline="0" dirty="0" smtClean="0"/>
              <a:t> </a:t>
            </a:r>
            <a:r>
              <a:rPr lang="en-US" dirty="0" smtClean="0"/>
              <a:t>Variance</a:t>
            </a:r>
            <a:r>
              <a:rPr lang="en-US" strike="sngStrike" dirty="0" smtClean="0"/>
              <a:t>s</a:t>
            </a:r>
            <a:r>
              <a:rPr lang="en-US" dirty="0" smtClean="0"/>
              <a:t> must be </a:t>
            </a:r>
            <a:r>
              <a:rPr lang="en-US" i="1" u="sng" strike="noStrike" dirty="0" smtClean="0"/>
              <a:t>demonstrated </a:t>
            </a:r>
            <a:r>
              <a:rPr lang="en-US" i="1" u="sng" strike="noStrike" dirty="0" smtClean="0"/>
              <a:t>using </a:t>
            </a:r>
            <a:r>
              <a:rPr lang="en-US" dirty="0" smtClean="0"/>
              <a:t>one of seven factors outlined in federal and state rules. The Willamette Basin MDV is based primarily on what</a:t>
            </a:r>
            <a:r>
              <a:rPr lang="en-US" baseline="0" dirty="0" smtClean="0"/>
              <a:t> is called Factor 3 – that human-cause conditions of mercury prevent the waterbody from meeting the standard and cannot be remedied. In order to justify the variance to EPA, we have to provide sufficient evidence that this is the case during the term of the variance. We also recognize that a portion of the mercury in the basin comes from natural sources.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As has been discussed with the Commission previously, the majority of mercury found in Oregon fish comes from atmospheric </a:t>
            </a:r>
            <a:r>
              <a:rPr lang="en-US" baseline="0" dirty="0" smtClean="0"/>
              <a:t>deposition and natural mercury sources. </a:t>
            </a:r>
            <a:r>
              <a:rPr lang="en-US" baseline="0" dirty="0" smtClean="0"/>
              <a:t>There’s a reservoir of mercury in the atmosphere that comes from sources around the globe – from combustion, cement manufacturing, </a:t>
            </a:r>
            <a:r>
              <a:rPr lang="en-US" b="0" i="0" u="none" baseline="0" dirty="0" smtClean="0"/>
              <a:t>fires, volcanos </a:t>
            </a:r>
            <a:r>
              <a:rPr lang="en-US" baseline="0" dirty="0" smtClean="0"/>
              <a:t>and other sources. Some of this reservoir is deposited when it </a:t>
            </a:r>
            <a:r>
              <a:rPr lang="en-US" baseline="0" dirty="0" smtClean="0"/>
              <a:t>rains; some also is deposited when it is dry. </a:t>
            </a:r>
            <a:r>
              <a:rPr lang="en-US" baseline="0" dirty="0" smtClean="0"/>
              <a:t>Some is deposited directly to water; some falls onto land, but then enters into waters due to natural and human caused runoff.  Because </a:t>
            </a:r>
            <a:r>
              <a:rPr lang="en-US" baseline="0" dirty="0"/>
              <a:t>we get so much rain here, we tend </a:t>
            </a:r>
            <a:r>
              <a:rPr lang="en-US" baseline="0" dirty="0" smtClean="0"/>
              <a:t>to </a:t>
            </a:r>
            <a:r>
              <a:rPr lang="en-US" i="0" u="none" baseline="0" dirty="0" smtClean="0"/>
              <a:t>have high wet deposition </a:t>
            </a:r>
            <a:r>
              <a:rPr lang="en-US" i="0" u="none" baseline="0" dirty="0" smtClean="0"/>
              <a:t>rates</a:t>
            </a:r>
            <a:r>
              <a:rPr lang="en-US" baseline="0" dirty="0" smtClean="0"/>
              <a:t>. </a:t>
            </a:r>
            <a:r>
              <a:rPr lang="en-US" baseline="0" dirty="0"/>
              <a:t>As a result, the waters of the Willamette Basin have higher concentrations of mercury than the criterion, and the vast majority of this mercury comes from global </a:t>
            </a:r>
            <a:r>
              <a:rPr lang="en-US" baseline="0" dirty="0" smtClean="0"/>
              <a:t>sources. While the State can control movement of much of this mercury into the watershed through erosion control and other programs, such efforts will take decades to accomplish.</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amount of mercury </a:t>
            </a:r>
            <a:r>
              <a:rPr lang="en-US" i="0" u="none" dirty="0" smtClean="0"/>
              <a:t>entering </a:t>
            </a:r>
            <a:r>
              <a:rPr lang="en-US" i="0" u="none" dirty="0" smtClean="0"/>
              <a:t>basin </a:t>
            </a:r>
            <a:r>
              <a:rPr lang="en-US" i="0" u="none" dirty="0" smtClean="0"/>
              <a:t>waters</a:t>
            </a:r>
            <a:r>
              <a:rPr lang="en-US" i="0" u="none" baseline="0" dirty="0" smtClean="0"/>
              <a:t> </a:t>
            </a:r>
            <a:r>
              <a:rPr lang="en-US" baseline="0" dirty="0" smtClean="0"/>
              <a:t>comes from wastewater treatment plants</a:t>
            </a:r>
            <a:r>
              <a:rPr lang="en-US" dirty="0" smtClean="0"/>
              <a:t>.</a:t>
            </a:r>
            <a:r>
              <a:rPr lang="en-US" baseline="0" dirty="0" smtClean="0"/>
              <a:t> While w</a:t>
            </a:r>
            <a:r>
              <a:rPr lang="en-US" dirty="0" smtClean="0"/>
              <a:t>astewater treatment facilities remove</a:t>
            </a:r>
            <a:r>
              <a:rPr lang="en-US" baseline="0" dirty="0" smtClean="0"/>
              <a:t> much of the mercury in their effluent – usually 90% or more, technology isn’t designed to specifically remove mercury, which leads to varying concentrations of mercury in effluent over time and among treatment plants. Moreover, there is no proven technology that can achieve that very low level of mercury equivalent to the water quality standard – 0.14 ng/L.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that are eligible for the variance include holders</a:t>
            </a:r>
            <a:r>
              <a:rPr lang="en-US" baseline="0" dirty="0" smtClean="0"/>
              <a:t> of individual wastewater permits that would otherwise have a permit limits for mercury based on the water quality standard. These facilities are listed in the proposed rule and in supporting documentation. This includes any municipal wastewater treatment plants that DEQ classifies as “major” – with flows of 1 MGD – 27 of these. In addition, it includes industrial facilities in sectors likely to discharge mercury, including pulp and paper, cement manufacturing and some electronics </a:t>
            </a:r>
            <a:r>
              <a:rPr lang="en-US" baseline="0" dirty="0" smtClean="0"/>
              <a:t>manufacturing – 8 of these. </a:t>
            </a:r>
            <a:r>
              <a:rPr lang="en-US" baseline="0" dirty="0" smtClean="0"/>
              <a:t>Finally, DEQ has included as eligible many minor wastewater treatment plants, in case these facilities </a:t>
            </a:r>
            <a:r>
              <a:rPr lang="en-US" baseline="0" dirty="0" smtClean="0"/>
              <a:t>would otherwise re.</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2.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4.jpeg"/><Relationship Id="rId2" Type="http://schemas.openxmlformats.org/officeDocument/2006/relationships/notesSlide" Target="../notesSlides/notesSlide11.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11.jpeg"/><Relationship Id="rId5" Type="http://schemas.openxmlformats.org/officeDocument/2006/relationships/hyperlink" Target="http://www.flickr.com/photos/lwr/6894501029/" TargetMode="External"/><Relationship Id="rId15" Type="http://schemas.openxmlformats.org/officeDocument/2006/relationships/image" Target="../media/image13.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10.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893370"/>
              </p:ext>
            </p:extLst>
          </p:nvPr>
        </p:nvGraphicFramePr>
        <p:xfrm>
          <a:off x="838200" y="1828800"/>
          <a:ext cx="9934377" cy="3630671"/>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chemeClr val="bg1"/>
                          </a:solidFill>
                          <a:effectLst/>
                          <a:latin typeface="Arial" panose="020B0604020202020204" pitchFamily="34" charset="0"/>
                          <a:cs typeface="Arial" panose="020B0604020202020204" pitchFamily="34" charset="0"/>
                        </a:rPr>
                        <a:t>Effluent</a:t>
                      </a:r>
                      <a:r>
                        <a:rPr lang="en-US" sz="2000" b="1" i="0" u="none" dirty="0" smtClean="0">
                          <a:solidFill>
                            <a:srgbClr val="FF0000"/>
                          </a:solidFill>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Volume </a:t>
                      </a:r>
                      <a:r>
                        <a:rPr lang="en-US" sz="2000" dirty="0" smtClean="0">
                          <a:effectLst/>
                          <a:latin typeface="Arial" panose="020B0604020202020204" pitchFamily="34" charset="0"/>
                          <a:cs typeface="Arial" panose="020B0604020202020204" pitchFamily="34" charset="0"/>
                        </a:rPr>
                        <a:t>Range</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Current Standard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Dischargers Subject to Variance</a:t>
            </a:r>
            <a:endParaRPr lang="en-US" dirty="0"/>
          </a:p>
        </p:txBody>
      </p:sp>
      <p:sp>
        <p:nvSpPr>
          <p:cNvPr id="3" name="Content Placeholder 2"/>
          <p:cNvSpPr>
            <a:spLocks noGrp="1"/>
          </p:cNvSpPr>
          <p:nvPr>
            <p:ph idx="1"/>
          </p:nvPr>
        </p:nvSpPr>
        <p:spPr>
          <a:xfrm>
            <a:off x="304800" y="2228754"/>
            <a:ext cx="6226968" cy="3352799"/>
          </a:xfrm>
        </p:spPr>
        <p:txBody>
          <a:bodyPr>
            <a:normAutofit fontScale="92500" lnSpcReduction="10000"/>
          </a:bodyPr>
          <a:lstStyle/>
          <a:p>
            <a:r>
              <a:rPr lang="en-US" dirty="0" smtClean="0"/>
              <a:t>64 individual NPDES permit holders listed in rule.</a:t>
            </a:r>
            <a:endParaRPr lang="en-US" dirty="0"/>
          </a:p>
          <a:p>
            <a:pPr lvl="1"/>
            <a:r>
              <a:rPr lang="en-US" dirty="0"/>
              <a:t>Major </a:t>
            </a:r>
            <a:r>
              <a:rPr lang="en-US" dirty="0" smtClean="0"/>
              <a:t>wastewater </a:t>
            </a:r>
            <a:r>
              <a:rPr lang="en-US" dirty="0"/>
              <a:t>treatment </a:t>
            </a:r>
            <a:r>
              <a:rPr lang="en-US" dirty="0" smtClean="0"/>
              <a:t>plants.</a:t>
            </a:r>
          </a:p>
          <a:p>
            <a:pPr lvl="1"/>
            <a:r>
              <a:rPr lang="en-US" dirty="0" smtClean="0"/>
              <a:t>Minor WWTPs </a:t>
            </a:r>
            <a:r>
              <a:rPr lang="en-US" dirty="0" smtClean="0"/>
              <a:t>when they would otherwise obtain permit limit based on water quality standard.</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722" y="3823698"/>
            <a:ext cx="2405537" cy="159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6259" y="3819810"/>
            <a:ext cx="2389501" cy="1593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5213" y="2228754"/>
            <a:ext cx="2386584" cy="159105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9676" y="2232642"/>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1828800"/>
            <a:ext cx="10210800"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Effluent mercury levels achievable with current treatment </a:t>
            </a:r>
            <a:r>
              <a:rPr lang="en-US" sz="3000" dirty="0" smtClean="0">
                <a:latin typeface="Arial" panose="020B0604020202020204" pitchFamily="34" charset="0"/>
                <a:cs typeface="Arial" panose="020B0604020202020204" pitchFamily="34" charset="0"/>
              </a:rPr>
              <a:t>system. </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Effluent </a:t>
            </a:r>
            <a:r>
              <a:rPr lang="en-US" sz="3000" dirty="0" smtClean="0">
                <a:latin typeface="Arial" panose="020B0604020202020204" pitchFamily="34" charset="0"/>
                <a:cs typeface="Arial" panose="020B0604020202020204" pitchFamily="34" charset="0"/>
              </a:rPr>
              <a:t>limits based on recent data, which will decrease as mercury levels decrease.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Mercury minimization </a:t>
            </a:r>
            <a:r>
              <a:rPr lang="en-US" sz="3000" dirty="0" smtClean="0">
                <a:latin typeface="Arial" panose="020B0604020202020204" pitchFamily="34" charset="0"/>
                <a:cs typeface="Arial" panose="020B0604020202020204" pitchFamily="34" charset="0"/>
              </a:rPr>
              <a:t>program, with minimum elements </a:t>
            </a:r>
            <a:r>
              <a:rPr lang="en-US" sz="3000" dirty="0" smtClean="0">
                <a:latin typeface="Arial" panose="020B0604020202020204" pitchFamily="34" charset="0"/>
                <a:cs typeface="Arial" panose="020B0604020202020204" pitchFamily="34" charset="0"/>
              </a:rPr>
              <a:t>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reporting</a:t>
            </a:r>
          </a:p>
          <a:p>
            <a:endParaRPr lang="en-US" sz="3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strike="sngStrike" dirty="0" smtClean="0">
                <a:latin typeface="Arial" panose="020B0604020202020204" pitchFamily="34" charset="0"/>
                <a:cs typeface="Arial" panose="020B0604020202020204" pitchFamily="34" charset="0"/>
              </a:rPr>
              <a:t>How do requirements relate to TMDL implementation for individual point sources?</a:t>
            </a:r>
          </a:p>
        </p:txBody>
      </p:sp>
    </p:spTree>
    <p:extLst>
      <p:ext uri="{BB962C8B-B14F-4D97-AF65-F5344CB8AC3E}">
        <p14:creationId xmlns:p14="http://schemas.microsoft.com/office/powerpoint/2010/main" val="380217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 xmlns:a1611="http://schemas.microsoft.com/office/drawing/2016/11/main"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 xmlns:a1611="http://schemas.microsoft.com/office/drawing/2016/11/main"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 xmlns:a1611="http://schemas.microsoft.com/office/drawing/2016/11/main" r:id="rId18"/>
              </a:ext>
            </a:extLst>
          </a:blip>
          <a:stretch>
            <a:fillRect/>
          </a:stretch>
        </p:blipFill>
        <p:spPr>
          <a:xfrm>
            <a:off x="3762922" y="1560363"/>
            <a:ext cx="2117157" cy="1411438"/>
          </a:xfrm>
          <a:prstGeom prst="rect">
            <a:avLst/>
          </a:prstGeom>
        </p:spPr>
      </p:pic>
      <p:sp>
        <p:nvSpPr>
          <p:cNvPr id="5" name="TextBox 4"/>
          <p:cNvSpPr txBox="1"/>
          <p:nvPr/>
        </p:nvSpPr>
        <p:spPr>
          <a:xfrm>
            <a:off x="6604662" y="2888017"/>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time to collect and evaluate data.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2133600" y="2438400"/>
            <a:ext cx="7924800" cy="2743200"/>
          </a:xfrm>
        </p:spPr>
        <p:txBody>
          <a:bodyPr>
            <a:normAutofit/>
          </a:bodyPr>
          <a:lstStyle/>
          <a:p>
            <a:r>
              <a:rPr lang="en-US" dirty="0"/>
              <a:t>Progress in achieving reductions.</a:t>
            </a:r>
          </a:p>
          <a:p>
            <a:r>
              <a:rPr lang="en-US" dirty="0"/>
              <a:t>Re-evaluate feasibility of mercury removal technology</a:t>
            </a:r>
          </a:p>
          <a:p>
            <a:r>
              <a:rPr lang="en-US" dirty="0" smtClean="0"/>
              <a:t>Public comment </a:t>
            </a:r>
            <a:r>
              <a:rPr lang="en-US" dirty="0" smtClean="0"/>
              <a:t>and EPA </a:t>
            </a:r>
            <a:r>
              <a:rPr lang="en-US" dirty="0" smtClean="0"/>
              <a:t>submittal.</a:t>
            </a:r>
            <a:endParaRPr lang="en-US" dirty="0"/>
          </a:p>
        </p:txBody>
      </p:sp>
    </p:spTree>
    <p:extLst>
      <p:ext uri="{BB962C8B-B14F-4D97-AF65-F5344CB8AC3E}">
        <p14:creationId xmlns:p14="http://schemas.microsoft.com/office/powerpoint/2010/main" val="118338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a:t>
            </a:r>
            <a:r>
              <a:rPr lang="en-US" dirty="0" smtClean="0"/>
              <a:t>facilities </a:t>
            </a:r>
            <a:r>
              <a:rPr lang="en-US" dirty="0" smtClean="0"/>
              <a:t>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dirty="0" smtClean="0"/>
              <a:t>Purpose:</a:t>
            </a:r>
          </a:p>
          <a:p>
            <a:pPr lvl="1"/>
            <a:r>
              <a:rPr lang="en-US" dirty="0" smtClean="0"/>
              <a:t>Consistency with 2015 federal regulations</a:t>
            </a:r>
          </a:p>
          <a:p>
            <a:pPr lvl="1"/>
            <a:r>
              <a:rPr lang="en-US"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838200" y="2746163"/>
            <a:ext cx="5791200" cy="2133600"/>
          </a:xfrm>
        </p:spPr>
        <p:txBody>
          <a:bodyPr>
            <a:normAutofit fontScale="92500" lnSpcReduction="20000"/>
          </a:bodyPr>
          <a:lstStyle/>
          <a:p>
            <a:r>
              <a:rPr lang="en-US" dirty="0" smtClean="0"/>
              <a:t>Removes provision regarding ESA species and human health risk.</a:t>
            </a:r>
          </a:p>
          <a:p>
            <a:r>
              <a:rPr lang="en-US" dirty="0" smtClean="0"/>
              <a:t>Removes section regarding variance renewals.</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936327"/>
            <a:ext cx="4409851" cy="3753273"/>
          </a:xfrm>
          <a:prstGeom prst="rect">
            <a:avLst/>
          </a:prstGeom>
        </p:spPr>
      </p:pic>
    </p:spTree>
    <p:extLst>
      <p:ext uri="{BB962C8B-B14F-4D97-AF65-F5344CB8AC3E}">
        <p14:creationId xmlns:p14="http://schemas.microsoft.com/office/powerpoint/2010/main" val="320354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ZW" dirty="0"/>
          </a:p>
        </p:txBody>
      </p:sp>
      <p:sp>
        <p:nvSpPr>
          <p:cNvPr id="3" name="Content Placeholder 2"/>
          <p:cNvSpPr>
            <a:spLocks noGrp="1"/>
          </p:cNvSpPr>
          <p:nvPr>
            <p:ph idx="1"/>
          </p:nvPr>
        </p:nvSpPr>
        <p:spPr/>
        <p:txBody>
          <a:bodyPr>
            <a:normAutofit/>
          </a:bodyPr>
          <a:lstStyle/>
          <a:p>
            <a:pPr marL="1371600" indent="-514350">
              <a:buFont typeface="+mj-lt"/>
              <a:buAutoNum type="arabicPeriod"/>
            </a:pPr>
            <a:r>
              <a:rPr lang="en-US" dirty="0" smtClean="0"/>
              <a:t>Adopt </a:t>
            </a:r>
            <a:r>
              <a:rPr lang="en-US" dirty="0"/>
              <a:t>proposed amendments to the State Variance Authorization Rule at OAR 340-041-0059 and associated definitions at OAR 340-041-0002.</a:t>
            </a:r>
          </a:p>
          <a:p>
            <a:pPr marL="1371600" indent="-514350">
              <a:buFont typeface="+mj-lt"/>
              <a:buAutoNum type="arabicPeriod"/>
            </a:pPr>
            <a:r>
              <a:rPr lang="en-US" dirty="0"/>
              <a:t>Adopt proposed amendments to OAR 340-041-0345 establishing a multiple discharger variance for mercury for the Willamette Basin.</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BYOD4L « Bring Your Own Devices for Learning: an op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5" y="1959151"/>
            <a:ext cx="6335190" cy="3576946"/>
          </a:xfrm>
          <a:prstGeom prst="rect">
            <a:avLst/>
          </a:prstGeom>
        </p:spPr>
      </p:pic>
    </p:spTree>
    <p:extLst>
      <p:ext uri="{BB962C8B-B14F-4D97-AF65-F5344CB8AC3E}">
        <p14:creationId xmlns:p14="http://schemas.microsoft.com/office/powerpoint/2010/main" val="304273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pPr marL="1371600" indent="-514350">
              <a:buFont typeface="+mj-lt"/>
              <a:buAutoNum type="arabicPeriod"/>
            </a:pPr>
            <a:r>
              <a:rPr lang="en-US" dirty="0" smtClean="0"/>
              <a:t>Adopt proposed amendments to the State Variance Authorization Rule at OAR 340-041-0059 and associated definitions at OAR 340-041-0002.</a:t>
            </a:r>
          </a:p>
          <a:p>
            <a:pPr marL="1371600" indent="-514350">
              <a:buFont typeface="+mj-lt"/>
              <a:buAutoNum type="arabicPeriod"/>
            </a:pPr>
            <a:r>
              <a:rPr lang="en-US" dirty="0" smtClean="0"/>
              <a:t>Adopt proposed amendments to OAR 340-041-0345 establishing a multiple discharger variance for mercury </a:t>
            </a:r>
            <a:r>
              <a:rPr lang="en-US" dirty="0" smtClean="0"/>
              <a:t>for the Willamette Basin.</a:t>
            </a:r>
            <a:endParaRPr lang="en-US" dirty="0" smtClean="0"/>
          </a:p>
        </p:txBody>
      </p:sp>
    </p:spTree>
    <p:extLst>
      <p:ext uri="{BB962C8B-B14F-4D97-AF65-F5344CB8AC3E}">
        <p14:creationId xmlns:p14="http://schemas.microsoft.com/office/powerpoint/2010/main" val="12329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b="1"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105400" cy="3733799"/>
          </a:xfrm>
        </p:spPr>
        <p:txBody>
          <a:bodyPr>
            <a:normAutofit lnSpcReduction="10000"/>
          </a:bodyPr>
          <a:lstStyle/>
          <a:p>
            <a:r>
              <a:rPr lang="en-US" dirty="0" smtClean="0"/>
              <a:t>Variance Basics</a:t>
            </a:r>
          </a:p>
          <a:p>
            <a:r>
              <a:rPr lang="en-US" sz="2800" dirty="0" smtClean="0"/>
              <a:t>Willamette Basin MDV</a:t>
            </a:r>
          </a:p>
          <a:p>
            <a:pPr lvl="1"/>
            <a:r>
              <a:rPr lang="en-US" sz="2400" dirty="0" smtClean="0"/>
              <a:t>Justification</a:t>
            </a:r>
          </a:p>
          <a:p>
            <a:pPr lvl="1"/>
            <a:r>
              <a:rPr lang="en-US" sz="2400" dirty="0" smtClean="0"/>
              <a:t>Term and Eligibility</a:t>
            </a:r>
          </a:p>
          <a:p>
            <a:pPr lvl="1"/>
            <a:r>
              <a:rPr lang="en-US" sz="2400" dirty="0" smtClean="0"/>
              <a:t>Requirements</a:t>
            </a:r>
          </a:p>
          <a:p>
            <a:pPr lvl="1"/>
            <a:r>
              <a:rPr lang="en-US" sz="2400" dirty="0" smtClean="0"/>
              <a:t>Public comments</a:t>
            </a:r>
          </a:p>
          <a:p>
            <a:r>
              <a:rPr lang="en-US" sz="2800" dirty="0" smtClean="0"/>
              <a:t>Variance Rule Amendments</a:t>
            </a:r>
          </a:p>
          <a:p>
            <a:r>
              <a:rPr lang="en-US" sz="2800" dirty="0" smtClean="0"/>
              <a:t>Questions</a:t>
            </a:r>
            <a:endParaRPr lang="en-US" sz="2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Willamette Basin Mercury Multiple </a:t>
            </a:r>
            <a:r>
              <a:rPr lang="en-US" sz="3600" dirty="0"/>
              <a:t>Discharger </a:t>
            </a:r>
            <a:r>
              <a:rPr lang="en-US" sz="3600" dirty="0" smtClean="0"/>
              <a:t>Variance</a:t>
            </a:r>
            <a:endParaRPr lang="en-US" sz="3600" dirty="0"/>
          </a:p>
        </p:txBody>
      </p:sp>
      <p:sp>
        <p:nvSpPr>
          <p:cNvPr id="13" name="TextBox 12"/>
          <p:cNvSpPr txBox="1"/>
          <p:nvPr/>
        </p:nvSpPr>
        <p:spPr>
          <a:xfrm>
            <a:off x="1181100" y="2057400"/>
            <a:ext cx="9829800"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Willamette and many other basins are not attaining methylmercury criterion.</a:t>
            </a:r>
          </a:p>
          <a:p>
            <a:pPr marL="571500" indent="-571500">
              <a:buFont typeface="Arial" panose="020B0604020202020204" pitchFamily="34" charset="0"/>
              <a:buChar char="•"/>
            </a:pPr>
            <a:r>
              <a:rPr lang="en-US" sz="3600" dirty="0" smtClean="0"/>
              <a:t>Permit limits based on TMDL unattainable dischargers throughout basin.</a:t>
            </a:r>
          </a:p>
          <a:p>
            <a:pPr marL="571500" indent="-571500">
              <a:buFont typeface="Arial" panose="020B0604020202020204" pitchFamily="34" charset="0"/>
              <a:buChar char="•"/>
            </a:pPr>
            <a:r>
              <a:rPr lang="en-US" sz="3600" dirty="0" smtClean="0"/>
              <a:t>Variance needed to issue permits and reduce mercury from point sources</a:t>
            </a:r>
            <a:r>
              <a:rPr lang="en-US" sz="3600" dirty="0" smtClean="0"/>
              <a:t>.</a:t>
            </a:r>
          </a:p>
          <a:p>
            <a:pPr marL="571500" indent="-571500">
              <a:buFont typeface="Arial" panose="020B0604020202020204" pitchFamily="34" charset="0"/>
              <a:buChar char="•"/>
            </a:pPr>
            <a:r>
              <a:rPr lang="en-US" sz="3600" dirty="0" smtClean="0"/>
              <a:t>Relationship to TMDL</a:t>
            </a:r>
            <a:endParaRPr lang="en-US" sz="3600" dirty="0"/>
          </a:p>
        </p:txBody>
      </p:sp>
    </p:spTree>
    <p:extLst>
      <p:ext uri="{BB962C8B-B14F-4D97-AF65-F5344CB8AC3E}">
        <p14:creationId xmlns:p14="http://schemas.microsoft.com/office/powerpoint/2010/main" val="342254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 definition</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sz="2800" dirty="0" smtClean="0"/>
              <a:t>Time-limited </a:t>
            </a:r>
            <a:r>
              <a:rPr lang="en-US" sz="2800" dirty="0"/>
              <a:t>alternative standard for specified discharger(s) or </a:t>
            </a:r>
            <a:r>
              <a:rPr lang="en-US" sz="2800" dirty="0" smtClean="0"/>
              <a:t>waterbody.</a:t>
            </a:r>
          </a:p>
          <a:p>
            <a:r>
              <a:rPr lang="en-US" sz="2800" dirty="0" smtClean="0"/>
              <a:t>For purpose of wastewater discharge permits &amp; 401 certifications only</a:t>
            </a:r>
            <a:endParaRPr lang="en-US" sz="2800" dirty="0"/>
          </a:p>
          <a:p>
            <a:r>
              <a:rPr lang="en-US" sz="2800" dirty="0" smtClean="0"/>
              <a:t>Does not change underlying standard for other purposes</a:t>
            </a:r>
            <a:r>
              <a:rPr lang="en-US" sz="2800" dirty="0" smtClean="0"/>
              <a:t>.</a:t>
            </a:r>
          </a:p>
          <a:p>
            <a:r>
              <a:rPr lang="en-US" sz="2800" dirty="0"/>
              <a:t>Effective upon EPA approval.</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p:txBody>
          <a:bodyPr/>
          <a:lstStyle/>
          <a:p>
            <a:r>
              <a:rPr lang="en-US" dirty="0" smtClean="0"/>
              <a:t>Ensure means for issuing permits</a:t>
            </a:r>
          </a:p>
          <a:p>
            <a:r>
              <a:rPr lang="en-US" dirty="0" smtClean="0"/>
              <a:t>Make feasible </a:t>
            </a:r>
            <a:r>
              <a:rPr lang="en-US" dirty="0"/>
              <a:t>progress </a:t>
            </a:r>
            <a:r>
              <a:rPr lang="en-US" dirty="0" smtClean="0"/>
              <a:t>toward effluent limits based on underlying water quality standard</a:t>
            </a:r>
            <a:r>
              <a:rPr lang="en-US" dirty="0"/>
              <a:t>.</a:t>
            </a:r>
          </a:p>
          <a:p>
            <a:pPr marL="0" indent="0">
              <a:buNone/>
            </a:pPr>
            <a:endParaRPr lang="en-ZW" dirty="0"/>
          </a:p>
        </p:txBody>
      </p:sp>
    </p:spTree>
    <p:extLst>
      <p:ext uri="{BB962C8B-B14F-4D97-AF65-F5344CB8AC3E}">
        <p14:creationId xmlns:p14="http://schemas.microsoft.com/office/powerpoint/2010/main" val="202116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04800"/>
            <a:ext cx="10972800" cy="1112838"/>
          </a:xfrm>
        </p:spPr>
        <p:txBody>
          <a:bodyPr>
            <a:normAutofit/>
          </a:bodyPr>
          <a:lstStyle/>
          <a:p>
            <a:r>
              <a:rPr lang="en-US" dirty="0"/>
              <a:t>Background on the mercury standard</a:t>
            </a:r>
          </a:p>
        </p:txBody>
      </p:sp>
      <p:sp>
        <p:nvSpPr>
          <p:cNvPr id="2" name="TextBox 1"/>
          <p:cNvSpPr txBox="1"/>
          <p:nvPr/>
        </p:nvSpPr>
        <p:spPr>
          <a:xfrm>
            <a:off x="6705600" y="2209800"/>
            <a:ext cx="5029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Human health mercury criterion</a:t>
            </a:r>
          </a:p>
          <a:p>
            <a:pPr marL="571500" indent="-571500">
              <a:buFont typeface="Arial" panose="020B0604020202020204" pitchFamily="34" charset="0"/>
              <a:buChar char="•"/>
            </a:pPr>
            <a:r>
              <a:rPr lang="en-US" sz="4000" dirty="0"/>
              <a:t>0.14 ng/L water column concentration.</a:t>
            </a:r>
          </a:p>
          <a:p>
            <a:pPr marL="571500" indent="-571500">
              <a:buFont typeface="Arial" panose="020B0604020202020204" pitchFamily="34" charset="0"/>
              <a:buChar char="•"/>
            </a:pP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05000"/>
            <a:ext cx="5080000" cy="3810000"/>
          </a:xfrm>
          <a:prstGeom prst="rect">
            <a:avLst/>
          </a:prstGeom>
        </p:spPr>
      </p:pic>
    </p:spTree>
    <p:extLst>
      <p:ext uri="{BB962C8B-B14F-4D97-AF65-F5344CB8AC3E}">
        <p14:creationId xmlns:p14="http://schemas.microsoft.com/office/powerpoint/2010/main" val="415826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Need for the </a:t>
            </a:r>
            <a:r>
              <a:rPr lang="en-US" dirty="0" smtClean="0"/>
              <a:t>Variance</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prevent the attainment of the use and cannot be remedied </a:t>
            </a:r>
            <a:r>
              <a:rPr lang="en-US" sz="3200" i="1" dirty="0">
                <a:solidFill>
                  <a:srgbClr val="FFFF00"/>
                </a:solidFill>
              </a:rPr>
              <a:t>or</a:t>
            </a:r>
            <a:r>
              <a:rPr lang="en-US" sz="3200" dirty="0">
                <a:solidFill>
                  <a:srgbClr val="FFFF00"/>
                </a:solidFill>
              </a:rPr>
              <a:t> would cause more environmental damage to correct 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50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anim calcmode="lin" valueType="num">
                                      <p:cBhvr>
                                        <p:cTn id="12" dur="2000" fill="hold"/>
                                        <p:tgtEl>
                                          <p:spTgt spid="69"/>
                                        </p:tgtEl>
                                        <p:attrNameLst>
                                          <p:attrName>ppt_x</p:attrName>
                                        </p:attrNameLst>
                                      </p:cBhvr>
                                      <p:tavLst>
                                        <p:tav tm="0">
                                          <p:val>
                                            <p:strVal val="#ppt_x"/>
                                          </p:val>
                                        </p:tav>
                                        <p:tav tm="100000">
                                          <p:val>
                                            <p:strVal val="#ppt_x"/>
                                          </p:val>
                                        </p:tav>
                                      </p:tavLst>
                                    </p:anim>
                                    <p:anim calcmode="lin" valueType="num">
                                      <p:cBhvr>
                                        <p:cTn id="13" dur="2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85C9D-60C0-42B5-9046-9FD68DF94B9B}">
  <ds:schemaRefs>
    <ds:schemaRef ds:uri="http://schemas.microsoft.com/office/infopath/2007/PartnerControls"/>
    <ds:schemaRef ds:uri="http://purl.org/dc/elements/1.1/"/>
    <ds:schemaRef ds:uri="http://schemas.microsoft.com/office/2006/metadata/properties"/>
    <ds:schemaRef ds:uri="$ListId:doc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DFCEA4-8C40-46F1-88A4-31FA6E997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1363</TotalTime>
  <Words>2652</Words>
  <Application>Microsoft Office PowerPoint</Application>
  <PresentationFormat>Widescreen</PresentationFormat>
  <Paragraphs>160</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DEQSimpleTheme</vt:lpstr>
      <vt:lpstr>Water Quality Standards and Assessment</vt:lpstr>
      <vt:lpstr>Today’s action</vt:lpstr>
      <vt:lpstr>Outline</vt:lpstr>
      <vt:lpstr>Willamette Basin Mercury Multiple Discharger Variance</vt:lpstr>
      <vt:lpstr>Variance - definition</vt:lpstr>
      <vt:lpstr>Variance - purpose</vt:lpstr>
      <vt:lpstr>Background on the mercury standard</vt:lpstr>
      <vt:lpstr>The Need for the Variance</vt:lpstr>
      <vt:lpstr>PowerPoint Presentation</vt:lpstr>
      <vt:lpstr>Technology cannot achieve criterion</vt:lpstr>
      <vt:lpstr>Dischargers Subject to Variance</vt:lpstr>
      <vt:lpstr>PowerPoint Presentation</vt:lpstr>
      <vt:lpstr>PowerPoint Presentation</vt:lpstr>
      <vt:lpstr>PowerPoint Presentation</vt:lpstr>
      <vt:lpstr>Major comments</vt:lpstr>
      <vt:lpstr>Changes to draft variance authorization rule</vt:lpstr>
      <vt:lpstr>Changes to draft variance authorization rule</vt:lpstr>
      <vt:lpstr>Proposal</vt:lpstr>
      <vt:lpstr>Questions</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98</cp:revision>
  <dcterms:created xsi:type="dcterms:W3CDTF">2012-12-04T19:19:06Z</dcterms:created>
  <dcterms:modified xsi:type="dcterms:W3CDTF">2020-01-09T20:19:11Z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